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52.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22"/>
  </p:notesMasterIdLst>
  <p:sldIdLst>
    <p:sldId id="296" r:id="rId3"/>
    <p:sldId id="264" r:id="rId4"/>
    <p:sldId id="300" r:id="rId5"/>
    <p:sldId id="298" r:id="rId6"/>
    <p:sldId id="263" r:id="rId7"/>
    <p:sldId id="307" r:id="rId8"/>
    <p:sldId id="277" r:id="rId9"/>
    <p:sldId id="280" r:id="rId10"/>
    <p:sldId id="308" r:id="rId11"/>
    <p:sldId id="265" r:id="rId12"/>
    <p:sldId id="271" r:id="rId13"/>
    <p:sldId id="278" r:id="rId14"/>
    <p:sldId id="283" r:id="rId15"/>
    <p:sldId id="267" r:id="rId16"/>
    <p:sldId id="270" r:id="rId17"/>
    <p:sldId id="302" r:id="rId18"/>
    <p:sldId id="303" r:id="rId19"/>
    <p:sldId id="306" r:id="rId20"/>
    <p:sldId id="28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151F"/>
    <a:srgbClr val="FF66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02" autoAdjust="0"/>
    <p:restoredTop sz="89296" autoAdjust="0"/>
  </p:normalViewPr>
  <p:slideViewPr>
    <p:cSldViewPr snapToGrid="0">
      <p:cViewPr varScale="1">
        <p:scale>
          <a:sx n="105" d="100"/>
          <a:sy n="105" d="100"/>
        </p:scale>
        <p:origin x="71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141BFE-1A85-42FC-81BE-54D2204A9045}" type="datetimeFigureOut">
              <a:rPr lang="en-US" smtClean="0"/>
              <a:t>6/27/22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0D9022-164B-487E-B18F-8B91B0739E68}" type="slidenum">
              <a:rPr lang="en-US" smtClean="0"/>
              <a:t>‹#›</a:t>
            </a:fld>
            <a:endParaRPr lang="en-US"/>
          </a:p>
        </p:txBody>
      </p:sp>
    </p:spTree>
    <p:extLst>
      <p:ext uri="{BB962C8B-B14F-4D97-AF65-F5344CB8AC3E}">
        <p14:creationId xmlns:p14="http://schemas.microsoft.com/office/powerpoint/2010/main" val="3101485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D9022-164B-487E-B18F-8B91B0739E68}" type="slidenum">
              <a:rPr lang="en-US" smtClean="0"/>
              <a:t>1</a:t>
            </a:fld>
            <a:endParaRPr lang="en-US"/>
          </a:p>
        </p:txBody>
      </p:sp>
    </p:spTree>
    <p:extLst>
      <p:ext uri="{BB962C8B-B14F-4D97-AF65-F5344CB8AC3E}">
        <p14:creationId xmlns:p14="http://schemas.microsoft.com/office/powerpoint/2010/main" val="2435071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D9022-164B-487E-B18F-8B91B0739E68}" type="slidenum">
              <a:rPr lang="en-US" smtClean="0"/>
              <a:t>2</a:t>
            </a:fld>
            <a:endParaRPr lang="en-US"/>
          </a:p>
        </p:txBody>
      </p:sp>
    </p:spTree>
    <p:extLst>
      <p:ext uri="{BB962C8B-B14F-4D97-AF65-F5344CB8AC3E}">
        <p14:creationId xmlns:p14="http://schemas.microsoft.com/office/powerpoint/2010/main" val="299900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D9022-164B-487E-B18F-8B91B0739E68}" type="slidenum">
              <a:rPr lang="en-US" smtClean="0"/>
              <a:t>3</a:t>
            </a:fld>
            <a:endParaRPr lang="en-US"/>
          </a:p>
        </p:txBody>
      </p:sp>
    </p:spTree>
    <p:extLst>
      <p:ext uri="{BB962C8B-B14F-4D97-AF65-F5344CB8AC3E}">
        <p14:creationId xmlns:p14="http://schemas.microsoft.com/office/powerpoint/2010/main" val="3444926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D9022-164B-487E-B18F-8B91B0739E68}" type="slidenum">
              <a:rPr lang="en-US" smtClean="0"/>
              <a:t>5</a:t>
            </a:fld>
            <a:endParaRPr lang="en-US"/>
          </a:p>
        </p:txBody>
      </p:sp>
    </p:spTree>
    <p:extLst>
      <p:ext uri="{BB962C8B-B14F-4D97-AF65-F5344CB8AC3E}">
        <p14:creationId xmlns:p14="http://schemas.microsoft.com/office/powerpoint/2010/main" val="2674769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C1C953-2046-5A49-A76D-8EB5E9244F5E}" type="slidenum">
              <a:rPr lang="en-US" smtClean="0"/>
              <a:t>7</a:t>
            </a:fld>
            <a:endParaRPr lang="en-US"/>
          </a:p>
        </p:txBody>
      </p:sp>
    </p:spTree>
    <p:extLst>
      <p:ext uri="{BB962C8B-B14F-4D97-AF65-F5344CB8AC3E}">
        <p14:creationId xmlns:p14="http://schemas.microsoft.com/office/powerpoint/2010/main" val="676862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C1C953-2046-5A49-A76D-8EB5E9244F5E}" type="slidenum">
              <a:rPr lang="en-US" smtClean="0"/>
              <a:t>10</a:t>
            </a:fld>
            <a:endParaRPr lang="en-US"/>
          </a:p>
        </p:txBody>
      </p:sp>
    </p:spTree>
    <p:extLst>
      <p:ext uri="{BB962C8B-B14F-4D97-AF65-F5344CB8AC3E}">
        <p14:creationId xmlns:p14="http://schemas.microsoft.com/office/powerpoint/2010/main" val="1362329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C1C953-2046-5A49-A76D-8EB5E9244F5E}" type="slidenum">
              <a:rPr lang="en-US" smtClean="0"/>
              <a:t>15</a:t>
            </a:fld>
            <a:endParaRPr lang="en-US"/>
          </a:p>
        </p:txBody>
      </p:sp>
    </p:spTree>
    <p:extLst>
      <p:ext uri="{BB962C8B-B14F-4D97-AF65-F5344CB8AC3E}">
        <p14:creationId xmlns:p14="http://schemas.microsoft.com/office/powerpoint/2010/main" val="3669865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D9022-164B-487E-B18F-8B91B0739E68}" type="slidenum">
              <a:rPr lang="en-US" smtClean="0"/>
              <a:t>17</a:t>
            </a:fld>
            <a:endParaRPr lang="en-US"/>
          </a:p>
        </p:txBody>
      </p:sp>
    </p:spTree>
    <p:extLst>
      <p:ext uri="{BB962C8B-B14F-4D97-AF65-F5344CB8AC3E}">
        <p14:creationId xmlns:p14="http://schemas.microsoft.com/office/powerpoint/2010/main" val="3449223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C:\Users\DeeRe\Desktop\16x9_01-01.jpg16x9_01-0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29527" y="-25082"/>
            <a:ext cx="12233910" cy="6883400"/>
          </a:xfrm>
          <a:prstGeom prst="rect">
            <a:avLst/>
          </a:prstGeom>
        </p:spPr>
      </p:pic>
      <p:sp>
        <p:nvSpPr>
          <p:cNvPr id="2" name="Title 1"/>
          <p:cNvSpPr>
            <a:spLocks noGrp="1"/>
          </p:cNvSpPr>
          <p:nvPr>
            <p:ph type="ctrTitle"/>
          </p:nvPr>
        </p:nvSpPr>
        <p:spPr>
          <a:xfrm>
            <a:off x="3742748" y="389744"/>
            <a:ext cx="8436864" cy="1210704"/>
          </a:xfrm>
          <a:effectLst/>
        </p:spPr>
        <p:txBody>
          <a:bodyPr>
            <a:normAutofit/>
          </a:bodyPr>
          <a:lstStyle>
            <a:lvl1pPr algn="l">
              <a:defRPr sz="3500">
                <a:solidFill>
                  <a:schemeClr val="tx1"/>
                </a:solidFill>
                <a:effectLst/>
              </a:defRPr>
            </a:lvl1pPr>
          </a:lstStyle>
          <a:p>
            <a:r>
              <a:rPr lang="en-US" dirty="0"/>
              <a:t>Click to edit Master title style</a:t>
            </a:r>
          </a:p>
        </p:txBody>
      </p:sp>
      <p:sp>
        <p:nvSpPr>
          <p:cNvPr id="3" name="Subtitle 2"/>
          <p:cNvSpPr>
            <a:spLocks noGrp="1"/>
          </p:cNvSpPr>
          <p:nvPr>
            <p:ph type="subTitle" idx="1"/>
          </p:nvPr>
        </p:nvSpPr>
        <p:spPr>
          <a:xfrm>
            <a:off x="3742747" y="1313063"/>
            <a:ext cx="8436864" cy="54507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Footer Placeholder 4"/>
          <p:cNvSpPr>
            <a:spLocks noGrp="1"/>
          </p:cNvSpPr>
          <p:nvPr>
            <p:ph type="ftr" sz="quarter" idx="3"/>
          </p:nvPr>
        </p:nvSpPr>
        <p:spPr>
          <a:xfrm>
            <a:off x="4165600" y="6496609"/>
            <a:ext cx="3860800" cy="361392"/>
          </a:xfrm>
          <a:prstGeom prst="rect">
            <a:avLst/>
          </a:prstGeom>
        </p:spPr>
        <p:txBody>
          <a:bodyPr vert="horz" lIns="91440" tIns="45720" rIns="91440" bIns="45720" rtlCol="0" anchor="ctr"/>
          <a:lstStyle>
            <a:lvl1pPr algn="ctr">
              <a:defRPr sz="1100">
                <a:solidFill>
                  <a:schemeClr val="tx1"/>
                </a:solidFill>
                <a:latin typeface="Arial" panose="020B0604020202020204" pitchFamily="34" charset="0"/>
                <a:cs typeface="Arial" panose="020B0604020202020204" pitchFamily="34" charset="0"/>
              </a:defRPr>
            </a:lvl1pPr>
          </a:lstStyle>
          <a:p>
            <a:r>
              <a:rPr lang="en-US"/>
              <a:t>UNCLASSIFIED</a:t>
            </a:r>
            <a:endParaRPr lang="en-US" dirty="0"/>
          </a:p>
        </p:txBody>
      </p:sp>
    </p:spTree>
    <p:extLst>
      <p:ext uri="{BB962C8B-B14F-4D97-AF65-F5344CB8AC3E}">
        <p14:creationId xmlns:p14="http://schemas.microsoft.com/office/powerpoint/2010/main" val="2271994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collage">
    <p:spTree>
      <p:nvGrpSpPr>
        <p:cNvPr id="1" name=""/>
        <p:cNvGrpSpPr/>
        <p:nvPr/>
      </p:nvGrpSpPr>
      <p:grpSpPr>
        <a:xfrm>
          <a:off x="0" y="0"/>
          <a:ext cx="0" cy="0"/>
          <a:chOff x="0" y="0"/>
          <a:chExt cx="0" cy="0"/>
        </a:xfrm>
      </p:grpSpPr>
      <p:sp>
        <p:nvSpPr>
          <p:cNvPr id="2" name="Title 1"/>
          <p:cNvSpPr>
            <a:spLocks noGrp="1"/>
          </p:cNvSpPr>
          <p:nvPr>
            <p:ph type="title"/>
          </p:nvPr>
        </p:nvSpPr>
        <p:spPr>
          <a:xfrm>
            <a:off x="2146537" y="0"/>
            <a:ext cx="7744803" cy="1049079"/>
          </a:xfrm>
        </p:spPr>
        <p:txBody>
          <a:bodyPr/>
          <a:lstStyle/>
          <a:p>
            <a:r>
              <a:rPr lang="en-US" dirty="0"/>
              <a:t>Click to edit Master title style</a:t>
            </a:r>
          </a:p>
        </p:txBody>
      </p:sp>
      <p:sp>
        <p:nvSpPr>
          <p:cNvPr id="3" name="Date Placeholder 2"/>
          <p:cNvSpPr>
            <a:spLocks noGrp="1"/>
          </p:cNvSpPr>
          <p:nvPr>
            <p:ph type="dt" sz="half" idx="10"/>
          </p:nvPr>
        </p:nvSpPr>
        <p:spPr>
          <a:xfrm>
            <a:off x="609600" y="6475671"/>
            <a:ext cx="2844800" cy="382329"/>
          </a:xfrm>
        </p:spPr>
        <p:txBody>
          <a:bodyPr/>
          <a:lstStyle/>
          <a:p>
            <a:r>
              <a:rPr lang="en-US"/>
              <a:t>James Bynum, PhD, james.bynum.civ@mail.mil</a:t>
            </a:r>
            <a:endParaRPr lang="en-US" dirty="0"/>
          </a:p>
        </p:txBody>
      </p:sp>
      <p:sp>
        <p:nvSpPr>
          <p:cNvPr id="4" name="Footer Placeholder 3"/>
          <p:cNvSpPr>
            <a:spLocks noGrp="1"/>
          </p:cNvSpPr>
          <p:nvPr>
            <p:ph type="ftr" sz="quarter" idx="11"/>
          </p:nvPr>
        </p:nvSpPr>
        <p:spPr>
          <a:xfrm>
            <a:off x="4165600" y="6475671"/>
            <a:ext cx="3860800" cy="382329"/>
          </a:xfrm>
        </p:spPr>
        <p:txBody>
          <a:bodyPr/>
          <a:lstStyle/>
          <a:p>
            <a:r>
              <a:rPr lang="en-US"/>
              <a:t>UNCLASSIFIED</a:t>
            </a:r>
          </a:p>
        </p:txBody>
      </p:sp>
      <p:sp>
        <p:nvSpPr>
          <p:cNvPr id="5" name="Slide Number Placeholder 4"/>
          <p:cNvSpPr>
            <a:spLocks noGrp="1"/>
          </p:cNvSpPr>
          <p:nvPr>
            <p:ph type="sldNum" sz="quarter" idx="12"/>
          </p:nvPr>
        </p:nvSpPr>
        <p:spPr>
          <a:xfrm>
            <a:off x="8022336" y="6475671"/>
            <a:ext cx="2844800" cy="382329"/>
          </a:xfrm>
        </p:spPr>
        <p:txBody>
          <a:bodyPr/>
          <a:lstStyle/>
          <a:p>
            <a:fld id="{22009E32-0316-A64C-BBE6-76331A90034E}" type="slidenum">
              <a:rPr lang="en-US" smtClean="0"/>
              <a:t>‹#›</a:t>
            </a:fld>
            <a:endParaRPr lang="en-US"/>
          </a:p>
        </p:txBody>
      </p:sp>
      <p:sp>
        <p:nvSpPr>
          <p:cNvPr id="7" name="Picture Placeholder 6"/>
          <p:cNvSpPr>
            <a:spLocks noGrp="1"/>
          </p:cNvSpPr>
          <p:nvPr>
            <p:ph type="pic" sz="quarter" idx="13"/>
          </p:nvPr>
        </p:nvSpPr>
        <p:spPr>
          <a:xfrm>
            <a:off x="609601" y="1377950"/>
            <a:ext cx="4434417" cy="4768850"/>
          </a:xfrm>
          <a:ln w="19050" cmpd="sng">
            <a:noFill/>
          </a:ln>
        </p:spPr>
        <p:txBody>
          <a:bodyPr/>
          <a:lstStyle/>
          <a:p>
            <a:endParaRPr lang="en-US"/>
          </a:p>
        </p:txBody>
      </p:sp>
      <p:sp>
        <p:nvSpPr>
          <p:cNvPr id="9" name="Picture Placeholder 8"/>
          <p:cNvSpPr>
            <a:spLocks noGrp="1"/>
          </p:cNvSpPr>
          <p:nvPr>
            <p:ph type="pic" sz="quarter" idx="14"/>
          </p:nvPr>
        </p:nvSpPr>
        <p:spPr>
          <a:xfrm>
            <a:off x="5295901" y="1377951"/>
            <a:ext cx="6286500" cy="2270125"/>
          </a:xfrm>
          <a:ln w="19050" cmpd="sng">
            <a:noFill/>
          </a:ln>
        </p:spPr>
        <p:txBody>
          <a:bodyPr/>
          <a:lstStyle/>
          <a:p>
            <a:endParaRPr lang="en-US"/>
          </a:p>
        </p:txBody>
      </p:sp>
      <p:sp>
        <p:nvSpPr>
          <p:cNvPr id="11" name="Picture Placeholder 10"/>
          <p:cNvSpPr>
            <a:spLocks noGrp="1"/>
          </p:cNvSpPr>
          <p:nvPr>
            <p:ph type="pic" sz="quarter" idx="15"/>
          </p:nvPr>
        </p:nvSpPr>
        <p:spPr>
          <a:xfrm>
            <a:off x="5295901" y="3836988"/>
            <a:ext cx="6286500" cy="2309812"/>
          </a:xfrm>
          <a:ln w="19050" cmpd="sng">
            <a:noFill/>
          </a:ln>
        </p:spPr>
        <p:txBody>
          <a:bodyPr/>
          <a:lstStyle/>
          <a:p>
            <a:endParaRPr lang="en-US"/>
          </a:p>
        </p:txBody>
      </p:sp>
    </p:spTree>
    <p:extLst>
      <p:ext uri="{BB962C8B-B14F-4D97-AF65-F5344CB8AC3E}">
        <p14:creationId xmlns:p14="http://schemas.microsoft.com/office/powerpoint/2010/main" val="3769914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2146537" y="-1"/>
            <a:ext cx="7744803" cy="1049079"/>
          </a:xfrm>
        </p:spPr>
        <p:txBody>
          <a:bodyPr/>
          <a:lstStyle/>
          <a:p>
            <a:r>
              <a:rPr lang="en-US"/>
              <a:t>Click to edit Master title style</a:t>
            </a:r>
          </a:p>
        </p:txBody>
      </p:sp>
      <p:sp>
        <p:nvSpPr>
          <p:cNvPr id="3" name="Date Placeholder 2"/>
          <p:cNvSpPr>
            <a:spLocks noGrp="1"/>
          </p:cNvSpPr>
          <p:nvPr>
            <p:ph type="dt" sz="half" idx="10"/>
          </p:nvPr>
        </p:nvSpPr>
        <p:spPr>
          <a:xfrm>
            <a:off x="609600" y="6478483"/>
            <a:ext cx="2844800" cy="379517"/>
          </a:xfrm>
        </p:spPr>
        <p:txBody>
          <a:bodyPr/>
          <a:lstStyle/>
          <a:p>
            <a:r>
              <a:rPr lang="en-US"/>
              <a:t>James Bynum, PhD, james.bynum.civ@mail.mil</a:t>
            </a:r>
            <a:endParaRPr lang="en-US" dirty="0"/>
          </a:p>
        </p:txBody>
      </p:sp>
      <p:sp>
        <p:nvSpPr>
          <p:cNvPr id="4" name="Footer Placeholder 3"/>
          <p:cNvSpPr>
            <a:spLocks noGrp="1"/>
          </p:cNvSpPr>
          <p:nvPr>
            <p:ph type="ftr" sz="quarter" idx="11"/>
          </p:nvPr>
        </p:nvSpPr>
        <p:spPr>
          <a:xfrm>
            <a:off x="4165600" y="6478483"/>
            <a:ext cx="3860800" cy="379517"/>
          </a:xfrm>
        </p:spPr>
        <p:txBody>
          <a:bodyPr/>
          <a:lstStyle/>
          <a:p>
            <a:r>
              <a:rPr lang="en-US"/>
              <a:t>UNCLASSIFIED</a:t>
            </a:r>
          </a:p>
        </p:txBody>
      </p:sp>
      <p:sp>
        <p:nvSpPr>
          <p:cNvPr id="5" name="Slide Number Placeholder 4"/>
          <p:cNvSpPr>
            <a:spLocks noGrp="1"/>
          </p:cNvSpPr>
          <p:nvPr>
            <p:ph type="sldNum" sz="quarter" idx="12"/>
          </p:nvPr>
        </p:nvSpPr>
        <p:spPr>
          <a:xfrm>
            <a:off x="8022336" y="6478483"/>
            <a:ext cx="2844800" cy="379517"/>
          </a:xfrm>
        </p:spPr>
        <p:txBody>
          <a:bodyPr/>
          <a:lstStyle/>
          <a:p>
            <a:fld id="{22009E32-0316-A64C-BBE6-76331A90034E}" type="slidenum">
              <a:rPr lang="en-US" smtClean="0"/>
              <a:t>‹#›</a:t>
            </a:fld>
            <a:endParaRPr lang="en-US"/>
          </a:p>
        </p:txBody>
      </p:sp>
      <p:sp>
        <p:nvSpPr>
          <p:cNvPr id="7" name="Table Placeholder 6"/>
          <p:cNvSpPr>
            <a:spLocks noGrp="1"/>
          </p:cNvSpPr>
          <p:nvPr>
            <p:ph type="tbl" sz="quarter" idx="13"/>
          </p:nvPr>
        </p:nvSpPr>
        <p:spPr>
          <a:xfrm>
            <a:off x="865718" y="1424583"/>
            <a:ext cx="10394949" cy="3892170"/>
          </a:xfrm>
        </p:spPr>
        <p:txBody>
          <a:bodyPr/>
          <a:lstStyle/>
          <a:p>
            <a:endParaRPr lang="en-US"/>
          </a:p>
        </p:txBody>
      </p:sp>
      <p:sp>
        <p:nvSpPr>
          <p:cNvPr id="11" name="Text Placeholder 10"/>
          <p:cNvSpPr>
            <a:spLocks noGrp="1"/>
          </p:cNvSpPr>
          <p:nvPr>
            <p:ph type="body" sz="quarter" idx="14"/>
          </p:nvPr>
        </p:nvSpPr>
        <p:spPr>
          <a:xfrm>
            <a:off x="865718" y="5532549"/>
            <a:ext cx="10394949" cy="715962"/>
          </a:xfrm>
        </p:spPr>
        <p:txBody>
          <a:bodyPr>
            <a:normAutofit/>
          </a:bodyPr>
          <a:lstStyle>
            <a:lvl1pPr marL="0" indent="0">
              <a:buNone/>
              <a:defRPr sz="1600"/>
            </a:lvl1pPr>
          </a:lstStyle>
          <a:p>
            <a:pPr lvl="0"/>
            <a:r>
              <a:rPr lang="en-US" dirty="0"/>
              <a:t>Click to edit Master text styles</a:t>
            </a:r>
          </a:p>
        </p:txBody>
      </p:sp>
    </p:spTree>
    <p:extLst>
      <p:ext uri="{BB962C8B-B14F-4D97-AF65-F5344CB8AC3E}">
        <p14:creationId xmlns:p14="http://schemas.microsoft.com/office/powerpoint/2010/main" val="1960389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0" y="6485861"/>
            <a:ext cx="2844800" cy="372140"/>
          </a:xfrm>
        </p:spPr>
        <p:txBody>
          <a:bodyPr/>
          <a:lstStyle/>
          <a:p>
            <a:r>
              <a:rPr lang="en-US"/>
              <a:t>James Bynum, PhD, james.bynum.civ@mail.mil</a:t>
            </a:r>
            <a:endParaRPr lang="en-US" dirty="0"/>
          </a:p>
        </p:txBody>
      </p:sp>
      <p:sp>
        <p:nvSpPr>
          <p:cNvPr id="4" name="Footer Placeholder 3"/>
          <p:cNvSpPr>
            <a:spLocks noGrp="1"/>
          </p:cNvSpPr>
          <p:nvPr>
            <p:ph type="ftr" sz="quarter" idx="11"/>
          </p:nvPr>
        </p:nvSpPr>
        <p:spPr>
          <a:xfrm>
            <a:off x="4165600" y="6485861"/>
            <a:ext cx="3856736" cy="372140"/>
          </a:xfrm>
        </p:spPr>
        <p:txBody>
          <a:bodyPr/>
          <a:lstStyle/>
          <a:p>
            <a:r>
              <a:rPr lang="en-US"/>
              <a:t>UNCLASSIFIED</a:t>
            </a:r>
          </a:p>
        </p:txBody>
      </p:sp>
      <p:sp>
        <p:nvSpPr>
          <p:cNvPr id="5" name="Slide Number Placeholder 4"/>
          <p:cNvSpPr>
            <a:spLocks noGrp="1"/>
          </p:cNvSpPr>
          <p:nvPr>
            <p:ph type="sldNum" sz="quarter" idx="12"/>
          </p:nvPr>
        </p:nvSpPr>
        <p:spPr>
          <a:xfrm>
            <a:off x="8022336" y="6485861"/>
            <a:ext cx="2844800" cy="372140"/>
          </a:xfrm>
        </p:spPr>
        <p:txBody>
          <a:bodyPr/>
          <a:lstStyle/>
          <a:p>
            <a:fld id="{22009E32-0316-A64C-BBE6-76331A90034E}" type="slidenum">
              <a:rPr lang="en-US" smtClean="0"/>
              <a:t>‹#›</a:t>
            </a:fld>
            <a:endParaRPr lang="en-US"/>
          </a:p>
        </p:txBody>
      </p:sp>
      <p:sp>
        <p:nvSpPr>
          <p:cNvPr id="7" name="SmartArt Placeholder 6"/>
          <p:cNvSpPr>
            <a:spLocks noGrp="1"/>
          </p:cNvSpPr>
          <p:nvPr>
            <p:ph type="pic" sz="quarter" idx="13"/>
          </p:nvPr>
        </p:nvSpPr>
        <p:spPr>
          <a:xfrm>
            <a:off x="6305430" y="1362392"/>
            <a:ext cx="5276969" cy="4633912"/>
          </a:xfrm>
          <a:ln>
            <a:noFill/>
          </a:ln>
          <a:effectLst>
            <a:reflection blurRad="6350" stA="52000" endA="300" endPos="35000" dir="5400000" sy="-100000" algn="bl" rotWithShape="0"/>
          </a:effectLst>
        </p:spPr>
        <p:txBody>
          <a:bodyPr/>
          <a:lstStyle/>
          <a:p>
            <a:endParaRPr lang="en-US" dirty="0"/>
          </a:p>
        </p:txBody>
      </p:sp>
      <p:sp>
        <p:nvSpPr>
          <p:cNvPr id="9" name="Text Placeholder 8"/>
          <p:cNvSpPr>
            <a:spLocks noGrp="1"/>
          </p:cNvSpPr>
          <p:nvPr>
            <p:ph type="body" sz="quarter" idx="14"/>
          </p:nvPr>
        </p:nvSpPr>
        <p:spPr>
          <a:xfrm>
            <a:off x="609600" y="1362392"/>
            <a:ext cx="5425597" cy="4633912"/>
          </a:xfrm>
          <a:ln>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2146537" y="-1"/>
            <a:ext cx="7744803" cy="104908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801704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146537" y="-1"/>
            <a:ext cx="7744803" cy="1041991"/>
          </a:xfrm>
        </p:spPr>
        <p:txBody>
          <a:bodyPr/>
          <a:lstStyle/>
          <a:p>
            <a:r>
              <a:rPr lang="en-US" dirty="0"/>
              <a:t>Click to edit Master title style</a:t>
            </a:r>
          </a:p>
        </p:txBody>
      </p:sp>
      <p:sp>
        <p:nvSpPr>
          <p:cNvPr id="3" name="Vertical Text Placeholder 2"/>
          <p:cNvSpPr>
            <a:spLocks noGrp="1"/>
          </p:cNvSpPr>
          <p:nvPr>
            <p:ph type="body" orient="vert" idx="1"/>
          </p:nvPr>
        </p:nvSpPr>
        <p:spPr>
          <a:xfrm>
            <a:off x="609600" y="1442015"/>
            <a:ext cx="10972800" cy="48468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485861"/>
            <a:ext cx="2844800" cy="372140"/>
          </a:xfrm>
        </p:spPr>
        <p:txBody>
          <a:bodyPr/>
          <a:lstStyle/>
          <a:p>
            <a:r>
              <a:rPr lang="en-US"/>
              <a:t>James Bynum, PhD, james.bynum.civ@mail.mil</a:t>
            </a:r>
          </a:p>
        </p:txBody>
      </p:sp>
      <p:sp>
        <p:nvSpPr>
          <p:cNvPr id="5" name="Footer Placeholder 4"/>
          <p:cNvSpPr>
            <a:spLocks noGrp="1"/>
          </p:cNvSpPr>
          <p:nvPr>
            <p:ph type="ftr" sz="quarter" idx="11"/>
          </p:nvPr>
        </p:nvSpPr>
        <p:spPr>
          <a:xfrm>
            <a:off x="4165600" y="6485861"/>
            <a:ext cx="3860800" cy="372140"/>
          </a:xfrm>
        </p:spPr>
        <p:txBody>
          <a:bodyPr/>
          <a:lstStyle/>
          <a:p>
            <a:r>
              <a:rPr lang="en-US"/>
              <a:t>UNCLASSIFIED</a:t>
            </a:r>
          </a:p>
        </p:txBody>
      </p:sp>
      <p:sp>
        <p:nvSpPr>
          <p:cNvPr id="6" name="Slide Number Placeholder 5"/>
          <p:cNvSpPr>
            <a:spLocks noGrp="1"/>
          </p:cNvSpPr>
          <p:nvPr>
            <p:ph type="sldNum" sz="quarter" idx="12"/>
          </p:nvPr>
        </p:nvSpPr>
        <p:spPr>
          <a:xfrm>
            <a:off x="8022336" y="6485861"/>
            <a:ext cx="2844800" cy="372140"/>
          </a:xfrm>
        </p:spPr>
        <p:txBody>
          <a:bodyPr/>
          <a:lstStyle/>
          <a:p>
            <a:fld id="{22009E32-0316-A64C-BBE6-76331A90034E}" type="slidenum">
              <a:rPr lang="en-US" smtClean="0"/>
              <a:t>‹#›</a:t>
            </a:fld>
            <a:endParaRPr lang="en-US"/>
          </a:p>
        </p:txBody>
      </p:sp>
    </p:spTree>
    <p:extLst>
      <p:ext uri="{BB962C8B-B14F-4D97-AF65-F5344CB8AC3E}">
        <p14:creationId xmlns:p14="http://schemas.microsoft.com/office/powerpoint/2010/main" val="4071638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382232"/>
            <a:ext cx="2743200" cy="474393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382233"/>
            <a:ext cx="8026400" cy="474393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478773"/>
            <a:ext cx="2844800" cy="379228"/>
          </a:xfrm>
        </p:spPr>
        <p:txBody>
          <a:bodyPr/>
          <a:lstStyle/>
          <a:p>
            <a:r>
              <a:rPr lang="en-US"/>
              <a:t>James Bynum, PhD, james.bynum.civ@mail.mil</a:t>
            </a:r>
          </a:p>
        </p:txBody>
      </p:sp>
      <p:sp>
        <p:nvSpPr>
          <p:cNvPr id="5" name="Footer Placeholder 4"/>
          <p:cNvSpPr>
            <a:spLocks noGrp="1"/>
          </p:cNvSpPr>
          <p:nvPr>
            <p:ph type="ftr" sz="quarter" idx="11"/>
          </p:nvPr>
        </p:nvSpPr>
        <p:spPr>
          <a:xfrm>
            <a:off x="4165600" y="6478773"/>
            <a:ext cx="3860800" cy="379228"/>
          </a:xfrm>
        </p:spPr>
        <p:txBody>
          <a:bodyPr/>
          <a:lstStyle/>
          <a:p>
            <a:r>
              <a:rPr lang="en-US"/>
              <a:t>UNCLASSIFIED</a:t>
            </a:r>
          </a:p>
        </p:txBody>
      </p:sp>
      <p:sp>
        <p:nvSpPr>
          <p:cNvPr id="6" name="Slide Number Placeholder 5"/>
          <p:cNvSpPr>
            <a:spLocks noGrp="1"/>
          </p:cNvSpPr>
          <p:nvPr>
            <p:ph type="sldNum" sz="quarter" idx="12"/>
          </p:nvPr>
        </p:nvSpPr>
        <p:spPr>
          <a:xfrm>
            <a:off x="8022336" y="6478773"/>
            <a:ext cx="2844800" cy="379228"/>
          </a:xfrm>
        </p:spPr>
        <p:txBody>
          <a:bodyPr/>
          <a:lstStyle/>
          <a:p>
            <a:fld id="{22009E32-0316-A64C-BBE6-76331A90034E}" type="slidenum">
              <a:rPr lang="en-US" smtClean="0"/>
              <a:t>‹#›</a:t>
            </a:fld>
            <a:endParaRPr lang="en-US"/>
          </a:p>
        </p:txBody>
      </p:sp>
    </p:spTree>
    <p:extLst>
      <p:ext uri="{BB962C8B-B14F-4D97-AF65-F5344CB8AC3E}">
        <p14:creationId xmlns:p14="http://schemas.microsoft.com/office/powerpoint/2010/main" val="2117212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 MRMC Logo">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478773"/>
            <a:ext cx="2844800" cy="379227"/>
          </a:xfrm>
        </p:spPr>
        <p:txBody>
          <a:bodyPr/>
          <a:lstStyle>
            <a:lvl1pPr>
              <a:defRPr>
                <a:solidFill>
                  <a:schemeClr val="tx1"/>
                </a:solidFill>
              </a:defRPr>
            </a:lvl1pPr>
          </a:lstStyle>
          <a:p>
            <a:r>
              <a:rPr lang="en-US"/>
              <a:t>James Bynum, PhD, james.bynum.civ@mail.mil</a:t>
            </a:r>
            <a:endParaRPr lang="en-US" dirty="0"/>
          </a:p>
        </p:txBody>
      </p:sp>
      <p:sp>
        <p:nvSpPr>
          <p:cNvPr id="5" name="Footer Placeholder 4"/>
          <p:cNvSpPr>
            <a:spLocks noGrp="1"/>
          </p:cNvSpPr>
          <p:nvPr>
            <p:ph type="ftr" sz="quarter" idx="11"/>
          </p:nvPr>
        </p:nvSpPr>
        <p:spPr>
          <a:xfrm>
            <a:off x="4165600" y="6478773"/>
            <a:ext cx="3860800" cy="379227"/>
          </a:xfrm>
        </p:spPr>
        <p:txBody>
          <a:bodyPr/>
          <a:lstStyle>
            <a:lvl1pPr>
              <a:defRPr>
                <a:solidFill>
                  <a:schemeClr val="tx1"/>
                </a:solidFill>
              </a:defRPr>
            </a:lvl1pPr>
          </a:lstStyle>
          <a:p>
            <a:r>
              <a:rPr lang="en-US"/>
              <a:t>UNCLASSIFIED</a:t>
            </a:r>
            <a:endParaRPr lang="en-US" dirty="0"/>
          </a:p>
        </p:txBody>
      </p:sp>
      <p:sp>
        <p:nvSpPr>
          <p:cNvPr id="6" name="Slide Number Placeholder 5"/>
          <p:cNvSpPr>
            <a:spLocks noGrp="1"/>
          </p:cNvSpPr>
          <p:nvPr>
            <p:ph type="sldNum" sz="quarter" idx="12"/>
          </p:nvPr>
        </p:nvSpPr>
        <p:spPr>
          <a:xfrm>
            <a:off x="8022336" y="6478773"/>
            <a:ext cx="2844800" cy="379227"/>
          </a:xfrm>
        </p:spPr>
        <p:txBody>
          <a:bodyPr/>
          <a:lstStyle>
            <a:lvl1pPr>
              <a:defRPr>
                <a:solidFill>
                  <a:schemeClr val="tx1"/>
                </a:solidFill>
              </a:defRPr>
            </a:lvl1pPr>
          </a:lstStyle>
          <a:p>
            <a:fld id="{22009E32-0316-A64C-BBE6-76331A90034E}" type="slidenum">
              <a:rPr lang="en-US" smtClean="0"/>
              <a:t>‹#›</a:t>
            </a:fld>
            <a:endParaRPr lang="en-US"/>
          </a:p>
        </p:txBody>
      </p:sp>
      <p:sp>
        <p:nvSpPr>
          <p:cNvPr id="8" name="Title 1"/>
          <p:cNvSpPr>
            <a:spLocks noGrp="1"/>
          </p:cNvSpPr>
          <p:nvPr>
            <p:ph type="title"/>
          </p:nvPr>
        </p:nvSpPr>
        <p:spPr>
          <a:xfrm>
            <a:off x="2146537" y="-1"/>
            <a:ext cx="7744803" cy="104908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497468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602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587" y="4406805"/>
            <a:ext cx="10363604" cy="1361777"/>
          </a:xfrm>
        </p:spPr>
        <p:txBody>
          <a:bodyPr anchor="t"/>
          <a:lstStyle>
            <a:lvl1pPr algn="l">
              <a:defRPr sz="3800" b="1" cap="all"/>
            </a:lvl1pPr>
          </a:lstStyle>
          <a:p>
            <a:r>
              <a:rPr lang="en-US" dirty="0"/>
              <a:t>Click to edit Master title style</a:t>
            </a:r>
          </a:p>
        </p:txBody>
      </p:sp>
      <p:sp>
        <p:nvSpPr>
          <p:cNvPr id="3" name="Text Placeholder 2"/>
          <p:cNvSpPr>
            <a:spLocks noGrp="1"/>
          </p:cNvSpPr>
          <p:nvPr>
            <p:ph type="body" idx="1"/>
          </p:nvPr>
        </p:nvSpPr>
        <p:spPr>
          <a:xfrm>
            <a:off x="963587" y="2906613"/>
            <a:ext cx="10363604" cy="1500188"/>
          </a:xfrm>
        </p:spPr>
        <p:txBody>
          <a:bodyPr anchor="b"/>
          <a:lstStyle>
            <a:lvl1pPr marL="0" indent="0">
              <a:buNone/>
              <a:defRPr sz="1900"/>
            </a:lvl1pPr>
            <a:lvl2pPr marL="432165" indent="0">
              <a:buNone/>
              <a:defRPr sz="1700"/>
            </a:lvl2pPr>
            <a:lvl3pPr marL="864336" indent="0">
              <a:buNone/>
              <a:defRPr sz="1500"/>
            </a:lvl3pPr>
            <a:lvl4pPr marL="1296501" indent="0">
              <a:buNone/>
              <a:defRPr sz="1300"/>
            </a:lvl4pPr>
            <a:lvl5pPr marL="1728667" indent="0">
              <a:buNone/>
              <a:defRPr sz="1300"/>
            </a:lvl5pPr>
            <a:lvl6pPr marL="2160837" indent="0">
              <a:buNone/>
              <a:defRPr sz="1300"/>
            </a:lvl6pPr>
            <a:lvl7pPr marL="2593003" indent="0">
              <a:buNone/>
              <a:defRPr sz="1300"/>
            </a:lvl7pPr>
            <a:lvl8pPr marL="3025170" indent="0">
              <a:buNone/>
              <a:defRPr sz="1300"/>
            </a:lvl8pPr>
            <a:lvl9pPr marL="3457339" indent="0">
              <a:buNone/>
              <a:defRPr sz="1300"/>
            </a:lvl9pPr>
          </a:lstStyle>
          <a:p>
            <a:pPr lvl="0"/>
            <a:r>
              <a:rPr lang="en-US"/>
              <a:t>Click to edit Master text styles</a:t>
            </a:r>
          </a:p>
        </p:txBody>
      </p:sp>
      <p:sp>
        <p:nvSpPr>
          <p:cNvPr id="4" name="Rectangle 6"/>
          <p:cNvSpPr>
            <a:spLocks noGrp="1" noChangeArrowheads="1"/>
          </p:cNvSpPr>
          <p:nvPr>
            <p:ph type="sldNum" sz="quarter" idx="10"/>
          </p:nvPr>
        </p:nvSpPr>
        <p:spPr>
          <a:xfrm>
            <a:off x="8784174" y="6670676"/>
            <a:ext cx="1570567" cy="339725"/>
          </a:xfrm>
          <a:ln/>
        </p:spPr>
        <p:txBody>
          <a:bodyPr/>
          <a:lstStyle>
            <a:lvl1pPr>
              <a:defRPr/>
            </a:lvl1pPr>
          </a:lstStyle>
          <a:p>
            <a:pPr>
              <a:defRPr/>
            </a:pPr>
            <a:r>
              <a:rPr lang="en-US" dirty="0">
                <a:solidFill>
                  <a:srgbClr val="000000"/>
                </a:solidFill>
              </a:rPr>
              <a:t>Slide </a:t>
            </a:r>
            <a:fld id="{EC3434B1-9577-4236-937D-F14D70E5D542}" type="slidenum">
              <a:rPr lang="en-US" smtClean="0">
                <a:solidFill>
                  <a:srgbClr val="000000"/>
                </a:solidFill>
              </a:rPr>
              <a:pPr>
                <a:defRPr/>
              </a:pPr>
              <a:t>‹#›</a:t>
            </a:fld>
            <a:r>
              <a:rPr lang="en-US" dirty="0">
                <a:solidFill>
                  <a:srgbClr val="000000"/>
                </a:solidFill>
              </a:rPr>
              <a:t> of 23  </a:t>
            </a:r>
          </a:p>
        </p:txBody>
      </p:sp>
      <p:sp>
        <p:nvSpPr>
          <p:cNvPr id="5" name="Title 1"/>
          <p:cNvSpPr txBox="1">
            <a:spLocks/>
          </p:cNvSpPr>
          <p:nvPr userDrawn="1"/>
        </p:nvSpPr>
        <p:spPr bwMode="auto">
          <a:xfrm>
            <a:off x="2146537" y="0"/>
            <a:ext cx="7744803" cy="872836"/>
          </a:xfrm>
          <a:prstGeom prst="rect">
            <a:avLst/>
          </a:prstGeom>
          <a:noFill/>
          <a:ln w="9525">
            <a:noFill/>
            <a:miter lim="800000"/>
            <a:headEnd/>
            <a:tailEnd/>
          </a:ln>
        </p:spPr>
        <p:txBody>
          <a:bodyPr vert="horz" wrap="square" lIns="86433" tIns="43217" rIns="86433" bIns="43217" numCol="1" anchor="ctr" anchorCtr="0" compatLnSpc="1">
            <a:prstTxWarp prst="textNoShape">
              <a:avLst/>
            </a:prstTxWarp>
          </a:bodyPr>
          <a:lstStyle>
            <a:lvl1pPr algn="ctr" rtl="0" eaLnBrk="0" fontAlgn="base" hangingPunct="0">
              <a:spcBef>
                <a:spcPct val="0"/>
              </a:spcBef>
              <a:spcAft>
                <a:spcPct val="0"/>
              </a:spcAft>
              <a:defRPr sz="3000" b="1">
                <a:solidFill>
                  <a:srgbClr val="660033"/>
                </a:solidFill>
                <a:latin typeface="+mj-lt"/>
                <a:ea typeface="+mj-ea"/>
                <a:cs typeface="+mj-cs"/>
              </a:defRPr>
            </a:lvl1pPr>
            <a:lvl2pPr algn="ctr" rtl="0" eaLnBrk="0" fontAlgn="base" hangingPunct="0">
              <a:spcBef>
                <a:spcPct val="0"/>
              </a:spcBef>
              <a:spcAft>
                <a:spcPct val="0"/>
              </a:spcAft>
              <a:defRPr sz="3000" b="1">
                <a:solidFill>
                  <a:srgbClr val="660033"/>
                </a:solidFill>
                <a:latin typeface="Arial" charset="0"/>
              </a:defRPr>
            </a:lvl2pPr>
            <a:lvl3pPr algn="ctr" rtl="0" eaLnBrk="0" fontAlgn="base" hangingPunct="0">
              <a:spcBef>
                <a:spcPct val="0"/>
              </a:spcBef>
              <a:spcAft>
                <a:spcPct val="0"/>
              </a:spcAft>
              <a:defRPr sz="3000" b="1">
                <a:solidFill>
                  <a:srgbClr val="660033"/>
                </a:solidFill>
                <a:latin typeface="Arial" charset="0"/>
              </a:defRPr>
            </a:lvl3pPr>
            <a:lvl4pPr algn="ctr" rtl="0" eaLnBrk="0" fontAlgn="base" hangingPunct="0">
              <a:spcBef>
                <a:spcPct val="0"/>
              </a:spcBef>
              <a:spcAft>
                <a:spcPct val="0"/>
              </a:spcAft>
              <a:defRPr sz="3000" b="1">
                <a:solidFill>
                  <a:srgbClr val="660033"/>
                </a:solidFill>
                <a:latin typeface="Arial" charset="0"/>
              </a:defRPr>
            </a:lvl4pPr>
            <a:lvl5pPr algn="ctr" rtl="0" eaLnBrk="0" fontAlgn="base" hangingPunct="0">
              <a:spcBef>
                <a:spcPct val="0"/>
              </a:spcBef>
              <a:spcAft>
                <a:spcPct val="0"/>
              </a:spcAft>
              <a:defRPr sz="3000" b="1">
                <a:solidFill>
                  <a:srgbClr val="660033"/>
                </a:solidFill>
                <a:latin typeface="Arial" charset="0"/>
              </a:defRPr>
            </a:lvl5pPr>
            <a:lvl6pPr marL="432165" algn="ctr" defTabSz="913855" rtl="0" fontAlgn="base">
              <a:spcBef>
                <a:spcPct val="0"/>
              </a:spcBef>
              <a:spcAft>
                <a:spcPct val="0"/>
              </a:spcAft>
              <a:defRPr sz="3000" b="1">
                <a:solidFill>
                  <a:srgbClr val="660033"/>
                </a:solidFill>
                <a:latin typeface="Arial" charset="0"/>
              </a:defRPr>
            </a:lvl6pPr>
            <a:lvl7pPr marL="864336" algn="ctr" defTabSz="913855" rtl="0" fontAlgn="base">
              <a:spcBef>
                <a:spcPct val="0"/>
              </a:spcBef>
              <a:spcAft>
                <a:spcPct val="0"/>
              </a:spcAft>
              <a:defRPr sz="3000" b="1">
                <a:solidFill>
                  <a:srgbClr val="660033"/>
                </a:solidFill>
                <a:latin typeface="Arial" charset="0"/>
              </a:defRPr>
            </a:lvl7pPr>
            <a:lvl8pPr marL="1296501" algn="ctr" defTabSz="913855" rtl="0" fontAlgn="base">
              <a:spcBef>
                <a:spcPct val="0"/>
              </a:spcBef>
              <a:spcAft>
                <a:spcPct val="0"/>
              </a:spcAft>
              <a:defRPr sz="3000" b="1">
                <a:solidFill>
                  <a:srgbClr val="660033"/>
                </a:solidFill>
                <a:latin typeface="Arial" charset="0"/>
              </a:defRPr>
            </a:lvl8pPr>
            <a:lvl9pPr marL="1728667" algn="ctr" defTabSz="913855" rtl="0" fontAlgn="base">
              <a:spcBef>
                <a:spcPct val="0"/>
              </a:spcBef>
              <a:spcAft>
                <a:spcPct val="0"/>
              </a:spcAft>
              <a:defRPr sz="3000" b="1">
                <a:solidFill>
                  <a:srgbClr val="660033"/>
                </a:solidFill>
                <a:latin typeface="Arial" charset="0"/>
              </a:defRPr>
            </a:lvl9pPr>
          </a:lstStyle>
          <a:p>
            <a:r>
              <a:rPr lang="en-US" sz="3000" kern="0"/>
              <a:t>Click to edit Master title style</a:t>
            </a:r>
            <a:endParaRPr lang="en-US" sz="3000" kern="0" dirty="0"/>
          </a:p>
        </p:txBody>
      </p:sp>
      <p:sp>
        <p:nvSpPr>
          <p:cNvPr id="7" name="Date Placeholder 3"/>
          <p:cNvSpPr>
            <a:spLocks noGrp="1"/>
          </p:cNvSpPr>
          <p:nvPr>
            <p:ph type="dt" sz="half" idx="12"/>
          </p:nvPr>
        </p:nvSpPr>
        <p:spPr>
          <a:xfrm>
            <a:off x="609600" y="6629401"/>
            <a:ext cx="2844800" cy="238991"/>
          </a:xfrm>
        </p:spPr>
        <p:txBody>
          <a:bodyPr/>
          <a:lstStyle>
            <a:lvl1pPr>
              <a:defRPr>
                <a:solidFill>
                  <a:schemeClr val="tx1"/>
                </a:solidFill>
              </a:defRPr>
            </a:lvl1pPr>
          </a:lstStyle>
          <a:p>
            <a:r>
              <a:rPr lang="en-US"/>
              <a:t>James Bynum, PhD, james.bynum.civ@mail.mil</a:t>
            </a:r>
            <a:endParaRPr lang="en-US" dirty="0"/>
          </a:p>
        </p:txBody>
      </p:sp>
      <p:sp>
        <p:nvSpPr>
          <p:cNvPr id="8" name="Footer Placeholder 4"/>
          <p:cNvSpPr>
            <a:spLocks noGrp="1"/>
          </p:cNvSpPr>
          <p:nvPr>
            <p:ph type="ftr" sz="quarter" idx="13"/>
          </p:nvPr>
        </p:nvSpPr>
        <p:spPr>
          <a:xfrm>
            <a:off x="4165600" y="6629401"/>
            <a:ext cx="3860800" cy="238991"/>
          </a:xfrm>
        </p:spPr>
        <p:txBody>
          <a:bodyPr/>
          <a:lstStyle>
            <a:lvl1pPr>
              <a:defRPr>
                <a:solidFill>
                  <a:schemeClr val="tx1"/>
                </a:solidFill>
              </a:defRPr>
            </a:lvl1pPr>
          </a:lstStyle>
          <a:p>
            <a:r>
              <a:rPr lang="en-US"/>
              <a:t>UNCLASSIFIED</a:t>
            </a:r>
            <a:endParaRPr lang="en-US" dirty="0"/>
          </a:p>
        </p:txBody>
      </p:sp>
      <p:sp>
        <p:nvSpPr>
          <p:cNvPr id="9" name="Slide Number Placeholder 5"/>
          <p:cNvSpPr txBox="1">
            <a:spLocks/>
          </p:cNvSpPr>
          <p:nvPr userDrawn="1"/>
        </p:nvSpPr>
        <p:spPr bwMode="auto">
          <a:xfrm>
            <a:off x="8022336" y="6629401"/>
            <a:ext cx="2844800" cy="238991"/>
          </a:xfrm>
          <a:prstGeom prst="rect">
            <a:avLst/>
          </a:prstGeom>
          <a:noFill/>
          <a:ln w="9525">
            <a:noFill/>
            <a:miter lim="800000"/>
            <a:headEnd/>
            <a:tailEnd/>
          </a:ln>
          <a:effectLst/>
        </p:spPr>
        <p:txBody>
          <a:bodyPr vert="horz" wrap="square" lIns="91356" tIns="45678" rIns="91356" bIns="45678" numCol="1" anchor="t" anchorCtr="0" compatLnSpc="1">
            <a:prstTxWarp prst="textNoShape">
              <a:avLst/>
            </a:prstTxWarp>
          </a:bodyPr>
          <a:lstStyle>
            <a:defPPr>
              <a:defRPr lang="en-US"/>
            </a:defPPr>
            <a:lvl1pPr algn="r" rtl="0" fontAlgn="base">
              <a:spcBef>
                <a:spcPct val="0"/>
              </a:spcBef>
              <a:spcAft>
                <a:spcPct val="0"/>
              </a:spcAft>
              <a:defRPr sz="1100" kern="1200">
                <a:solidFill>
                  <a:schemeClr val="tx1"/>
                </a:solidFill>
                <a:latin typeface="Arial" charset="0"/>
                <a:ea typeface="+mn-ea"/>
                <a:cs typeface="+mn-cs"/>
              </a:defRPr>
            </a:lvl1pPr>
            <a:lvl2pPr marL="456885" algn="l" rtl="0" fontAlgn="base">
              <a:spcBef>
                <a:spcPct val="0"/>
              </a:spcBef>
              <a:spcAft>
                <a:spcPct val="0"/>
              </a:spcAft>
              <a:defRPr kern="1200">
                <a:solidFill>
                  <a:schemeClr val="tx1"/>
                </a:solidFill>
                <a:latin typeface="Arial" charset="0"/>
                <a:ea typeface="+mn-ea"/>
                <a:cs typeface="+mn-cs"/>
              </a:defRPr>
            </a:lvl2pPr>
            <a:lvl3pPr marL="913770" algn="l" rtl="0" fontAlgn="base">
              <a:spcBef>
                <a:spcPct val="0"/>
              </a:spcBef>
              <a:spcAft>
                <a:spcPct val="0"/>
              </a:spcAft>
              <a:defRPr kern="1200">
                <a:solidFill>
                  <a:schemeClr val="tx1"/>
                </a:solidFill>
                <a:latin typeface="Arial" charset="0"/>
                <a:ea typeface="+mn-ea"/>
                <a:cs typeface="+mn-cs"/>
              </a:defRPr>
            </a:lvl3pPr>
            <a:lvl4pPr marL="1370655" algn="l" rtl="0" fontAlgn="base">
              <a:spcBef>
                <a:spcPct val="0"/>
              </a:spcBef>
              <a:spcAft>
                <a:spcPct val="0"/>
              </a:spcAft>
              <a:defRPr kern="1200">
                <a:solidFill>
                  <a:schemeClr val="tx1"/>
                </a:solidFill>
                <a:latin typeface="Arial" charset="0"/>
                <a:ea typeface="+mn-ea"/>
                <a:cs typeface="+mn-cs"/>
              </a:defRPr>
            </a:lvl4pPr>
            <a:lvl5pPr marL="1827540" algn="l" rtl="0" fontAlgn="base">
              <a:spcBef>
                <a:spcPct val="0"/>
              </a:spcBef>
              <a:spcAft>
                <a:spcPct val="0"/>
              </a:spcAft>
              <a:defRPr kern="1200">
                <a:solidFill>
                  <a:schemeClr val="tx1"/>
                </a:solidFill>
                <a:latin typeface="Arial" charset="0"/>
                <a:ea typeface="+mn-ea"/>
                <a:cs typeface="+mn-cs"/>
              </a:defRPr>
            </a:lvl5pPr>
            <a:lvl6pPr marL="2284425" algn="l" defTabSz="913770" rtl="0" eaLnBrk="1" latinLnBrk="0" hangingPunct="1">
              <a:defRPr kern="1200">
                <a:solidFill>
                  <a:schemeClr val="tx1"/>
                </a:solidFill>
                <a:latin typeface="Arial" charset="0"/>
                <a:ea typeface="+mn-ea"/>
                <a:cs typeface="+mn-cs"/>
              </a:defRPr>
            </a:lvl6pPr>
            <a:lvl7pPr marL="2741308" algn="l" defTabSz="913770" rtl="0" eaLnBrk="1" latinLnBrk="0" hangingPunct="1">
              <a:defRPr kern="1200">
                <a:solidFill>
                  <a:schemeClr val="tx1"/>
                </a:solidFill>
                <a:latin typeface="Arial" charset="0"/>
                <a:ea typeface="+mn-ea"/>
                <a:cs typeface="+mn-cs"/>
              </a:defRPr>
            </a:lvl7pPr>
            <a:lvl8pPr marL="3198193" algn="l" defTabSz="913770" rtl="0" eaLnBrk="1" latinLnBrk="0" hangingPunct="1">
              <a:defRPr kern="1200">
                <a:solidFill>
                  <a:schemeClr val="tx1"/>
                </a:solidFill>
                <a:latin typeface="Arial" charset="0"/>
                <a:ea typeface="+mn-ea"/>
                <a:cs typeface="+mn-cs"/>
              </a:defRPr>
            </a:lvl8pPr>
            <a:lvl9pPr marL="3655078" algn="l" defTabSz="913770" rtl="0" eaLnBrk="1" latinLnBrk="0" hangingPunct="1">
              <a:defRPr kern="1200">
                <a:solidFill>
                  <a:schemeClr val="tx1"/>
                </a:solidFill>
                <a:latin typeface="Arial" charset="0"/>
                <a:ea typeface="+mn-ea"/>
                <a:cs typeface="+mn-cs"/>
              </a:defRPr>
            </a:lvl9pPr>
          </a:lstStyle>
          <a:p>
            <a:fld id="{22009E32-0316-A64C-BBE6-76331A90034E}" type="slidenum">
              <a:rPr lang="en-US" sz="1100" smtClean="0"/>
              <a:pPr/>
              <a:t>‹#›</a:t>
            </a:fld>
            <a:endParaRPr lang="en-US" sz="1100"/>
          </a:p>
        </p:txBody>
      </p:sp>
    </p:spTree>
    <p:extLst>
      <p:ext uri="{BB962C8B-B14F-4D97-AF65-F5344CB8AC3E}">
        <p14:creationId xmlns:p14="http://schemas.microsoft.com/office/powerpoint/2010/main" val="1140520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797" y="1570138"/>
            <a:ext cx="5390444" cy="4525863"/>
          </a:xfrm>
        </p:spPr>
        <p:txBody>
          <a:bodyPr/>
          <a:lstStyle>
            <a:lvl1pPr>
              <a:defRPr sz="26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2770" y="1570138"/>
            <a:ext cx="5390444" cy="4525863"/>
          </a:xfrm>
        </p:spPr>
        <p:txBody>
          <a:bodyPr/>
          <a:lstStyle>
            <a:lvl1pPr>
              <a:defRPr sz="26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r>
              <a:rPr lang="en-US" dirty="0">
                <a:solidFill>
                  <a:srgbClr val="000000"/>
                </a:solidFill>
              </a:rPr>
              <a:t>Slide </a:t>
            </a:r>
            <a:fld id="{CF096D50-2D62-45E3-BCF0-33B63E597FDA}" type="slidenum">
              <a:rPr lang="en-US">
                <a:solidFill>
                  <a:srgbClr val="000000"/>
                </a:solidFill>
              </a:rPr>
              <a:pPr>
                <a:defRPr/>
              </a:pPr>
              <a:t>‹#›</a:t>
            </a:fld>
            <a:r>
              <a:rPr lang="en-US" dirty="0">
                <a:solidFill>
                  <a:srgbClr val="000000"/>
                </a:solidFill>
              </a:rPr>
              <a:t> of  </a:t>
            </a:r>
          </a:p>
        </p:txBody>
      </p:sp>
    </p:spTree>
    <p:extLst>
      <p:ext uri="{BB962C8B-B14F-4D97-AF65-F5344CB8AC3E}">
        <p14:creationId xmlns:p14="http://schemas.microsoft.com/office/powerpoint/2010/main" val="181634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794" y="275333"/>
            <a:ext cx="1097441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794" y="1534425"/>
            <a:ext cx="5388429" cy="639961"/>
          </a:xfrm>
        </p:spPr>
        <p:txBody>
          <a:bodyPr anchor="b"/>
          <a:lstStyle>
            <a:lvl1pPr marL="0" indent="0">
              <a:buNone/>
              <a:defRPr sz="2300" b="1"/>
            </a:lvl1pPr>
            <a:lvl2pPr marL="432165" indent="0">
              <a:buNone/>
              <a:defRPr sz="1900" b="1"/>
            </a:lvl2pPr>
            <a:lvl3pPr marL="864336" indent="0">
              <a:buNone/>
              <a:defRPr sz="1700" b="1"/>
            </a:lvl3pPr>
            <a:lvl4pPr marL="1296501" indent="0">
              <a:buNone/>
              <a:defRPr sz="1500" b="1"/>
            </a:lvl4pPr>
            <a:lvl5pPr marL="1728667" indent="0">
              <a:buNone/>
              <a:defRPr sz="1500" b="1"/>
            </a:lvl5pPr>
            <a:lvl6pPr marL="2160837" indent="0">
              <a:buNone/>
              <a:defRPr sz="1500" b="1"/>
            </a:lvl6pPr>
            <a:lvl7pPr marL="2593003" indent="0">
              <a:buNone/>
              <a:defRPr sz="1500" b="1"/>
            </a:lvl7pPr>
            <a:lvl8pPr marL="3025170" indent="0">
              <a:buNone/>
              <a:defRPr sz="1500" b="1"/>
            </a:lvl8pPr>
            <a:lvl9pPr marL="3457339" indent="0">
              <a:buNone/>
              <a:defRPr sz="1500" b="1"/>
            </a:lvl9pPr>
          </a:lstStyle>
          <a:p>
            <a:pPr lvl="0"/>
            <a:r>
              <a:rPr lang="en-US"/>
              <a:t>Click to edit Master text styles</a:t>
            </a:r>
          </a:p>
        </p:txBody>
      </p:sp>
      <p:sp>
        <p:nvSpPr>
          <p:cNvPr id="4" name="Content Placeholder 3"/>
          <p:cNvSpPr>
            <a:spLocks noGrp="1"/>
          </p:cNvSpPr>
          <p:nvPr>
            <p:ph sz="half" idx="2"/>
          </p:nvPr>
        </p:nvSpPr>
        <p:spPr>
          <a:xfrm>
            <a:off x="608794" y="2174380"/>
            <a:ext cx="5388429" cy="3951386"/>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70" y="1534425"/>
            <a:ext cx="5390444" cy="639961"/>
          </a:xfrm>
        </p:spPr>
        <p:txBody>
          <a:bodyPr anchor="b"/>
          <a:lstStyle>
            <a:lvl1pPr marL="0" indent="0">
              <a:buNone/>
              <a:defRPr sz="2300" b="1"/>
            </a:lvl1pPr>
            <a:lvl2pPr marL="432165" indent="0">
              <a:buNone/>
              <a:defRPr sz="1900" b="1"/>
            </a:lvl2pPr>
            <a:lvl3pPr marL="864336" indent="0">
              <a:buNone/>
              <a:defRPr sz="1700" b="1"/>
            </a:lvl3pPr>
            <a:lvl4pPr marL="1296501" indent="0">
              <a:buNone/>
              <a:defRPr sz="1500" b="1"/>
            </a:lvl4pPr>
            <a:lvl5pPr marL="1728667" indent="0">
              <a:buNone/>
              <a:defRPr sz="1500" b="1"/>
            </a:lvl5pPr>
            <a:lvl6pPr marL="2160837" indent="0">
              <a:buNone/>
              <a:defRPr sz="1500" b="1"/>
            </a:lvl6pPr>
            <a:lvl7pPr marL="2593003" indent="0">
              <a:buNone/>
              <a:defRPr sz="1500" b="1"/>
            </a:lvl7pPr>
            <a:lvl8pPr marL="3025170" indent="0">
              <a:buNone/>
              <a:defRPr sz="1500" b="1"/>
            </a:lvl8pPr>
            <a:lvl9pPr marL="3457339"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2770" y="2174380"/>
            <a:ext cx="5390444" cy="3951386"/>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r>
              <a:rPr lang="en-US" dirty="0">
                <a:solidFill>
                  <a:srgbClr val="000000"/>
                </a:solidFill>
              </a:rPr>
              <a:t>Slide </a:t>
            </a:r>
            <a:fld id="{64D10933-C8CE-4ADF-94D4-267AC0D598EC}" type="slidenum">
              <a:rPr lang="en-US">
                <a:solidFill>
                  <a:srgbClr val="000000"/>
                </a:solidFill>
              </a:rPr>
              <a:pPr>
                <a:defRPr/>
              </a:pPr>
              <a:t>‹#›</a:t>
            </a:fld>
            <a:r>
              <a:rPr lang="en-US" dirty="0">
                <a:solidFill>
                  <a:srgbClr val="000000"/>
                </a:solidFill>
              </a:rPr>
              <a:t> of  </a:t>
            </a:r>
          </a:p>
        </p:txBody>
      </p:sp>
    </p:spTree>
    <p:extLst>
      <p:ext uri="{BB962C8B-B14F-4D97-AF65-F5344CB8AC3E}">
        <p14:creationId xmlns:p14="http://schemas.microsoft.com/office/powerpoint/2010/main" val="2274958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46537" y="0"/>
            <a:ext cx="7744803" cy="1049080"/>
          </a:xfrm>
        </p:spPr>
        <p:txBody>
          <a:bodyPr/>
          <a:lstStyle/>
          <a:p>
            <a:r>
              <a:rPr lang="en-US" dirty="0"/>
              <a:t>Click to edit Master title style</a:t>
            </a:r>
          </a:p>
        </p:txBody>
      </p:sp>
      <p:sp>
        <p:nvSpPr>
          <p:cNvPr id="3" name="Content Placeholder 2"/>
          <p:cNvSpPr>
            <a:spLocks noGrp="1"/>
          </p:cNvSpPr>
          <p:nvPr>
            <p:ph idx="1"/>
          </p:nvPr>
        </p:nvSpPr>
        <p:spPr>
          <a:xfrm>
            <a:off x="609600" y="1456568"/>
            <a:ext cx="10972800" cy="471740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485861"/>
            <a:ext cx="2844800" cy="372139"/>
          </a:xfrm>
        </p:spPr>
        <p:txBody>
          <a:bodyPr/>
          <a:lstStyle>
            <a:lvl1pPr>
              <a:defRPr>
                <a:solidFill>
                  <a:schemeClr val="tx1"/>
                </a:solidFill>
              </a:defRPr>
            </a:lvl1pPr>
          </a:lstStyle>
          <a:p>
            <a:r>
              <a:rPr lang="en-US"/>
              <a:t>James Bynum, PhD, james.bynum.civ@mail.mil</a:t>
            </a:r>
            <a:endParaRPr lang="en-US" dirty="0"/>
          </a:p>
        </p:txBody>
      </p:sp>
      <p:sp>
        <p:nvSpPr>
          <p:cNvPr id="5" name="Footer Placeholder 4"/>
          <p:cNvSpPr>
            <a:spLocks noGrp="1"/>
          </p:cNvSpPr>
          <p:nvPr>
            <p:ph type="ftr" sz="quarter" idx="11"/>
          </p:nvPr>
        </p:nvSpPr>
        <p:spPr>
          <a:xfrm>
            <a:off x="4165600" y="6485861"/>
            <a:ext cx="3860800" cy="372139"/>
          </a:xfrm>
        </p:spPr>
        <p:txBody>
          <a:bodyPr/>
          <a:lstStyle>
            <a:lvl1pPr>
              <a:defRPr>
                <a:solidFill>
                  <a:schemeClr val="tx1"/>
                </a:solidFill>
              </a:defRPr>
            </a:lvl1pPr>
          </a:lstStyle>
          <a:p>
            <a:r>
              <a:rPr lang="en-US"/>
              <a:t>UNCLASSIFIED</a:t>
            </a:r>
            <a:endParaRPr lang="en-US" dirty="0"/>
          </a:p>
        </p:txBody>
      </p:sp>
      <p:sp>
        <p:nvSpPr>
          <p:cNvPr id="6" name="Slide Number Placeholder 5"/>
          <p:cNvSpPr>
            <a:spLocks noGrp="1"/>
          </p:cNvSpPr>
          <p:nvPr>
            <p:ph type="sldNum" sz="quarter" idx="12"/>
          </p:nvPr>
        </p:nvSpPr>
        <p:spPr>
          <a:xfrm>
            <a:off x="8022336" y="6485861"/>
            <a:ext cx="2844800" cy="372139"/>
          </a:xfrm>
        </p:spPr>
        <p:txBody>
          <a:bodyPr/>
          <a:lstStyle>
            <a:lvl1pPr>
              <a:defRPr>
                <a:solidFill>
                  <a:schemeClr val="tx1"/>
                </a:solidFill>
              </a:defRPr>
            </a:lvl1pPr>
          </a:lstStyle>
          <a:p>
            <a:fld id="{22009E32-0316-A64C-BBE6-76331A90034E}" type="slidenum">
              <a:rPr lang="en-US" smtClean="0"/>
              <a:t>‹#›</a:t>
            </a:fld>
            <a:endParaRPr lang="en-US"/>
          </a:p>
        </p:txBody>
      </p:sp>
    </p:spTree>
    <p:extLst>
      <p:ext uri="{BB962C8B-B14F-4D97-AF65-F5344CB8AC3E}">
        <p14:creationId xmlns:p14="http://schemas.microsoft.com/office/powerpoint/2010/main" val="3314953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r>
              <a:rPr lang="en-US" dirty="0">
                <a:solidFill>
                  <a:srgbClr val="000000"/>
                </a:solidFill>
              </a:rPr>
              <a:t>Slide </a:t>
            </a:r>
            <a:fld id="{33566C23-30B3-4EFC-808D-33C46E0D3B58}" type="slidenum">
              <a:rPr lang="en-US">
                <a:solidFill>
                  <a:srgbClr val="000000"/>
                </a:solidFill>
              </a:rPr>
              <a:pPr>
                <a:defRPr/>
              </a:pPr>
              <a:t>‹#›</a:t>
            </a:fld>
            <a:r>
              <a:rPr lang="en-US" dirty="0">
                <a:solidFill>
                  <a:srgbClr val="000000"/>
                </a:solidFill>
              </a:rPr>
              <a:t> of  </a:t>
            </a:r>
          </a:p>
        </p:txBody>
      </p:sp>
    </p:spTree>
    <p:extLst>
      <p:ext uri="{BB962C8B-B14F-4D97-AF65-F5344CB8AC3E}">
        <p14:creationId xmlns:p14="http://schemas.microsoft.com/office/powerpoint/2010/main" val="21355707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r>
              <a:rPr lang="en-US" dirty="0">
                <a:solidFill>
                  <a:srgbClr val="000000"/>
                </a:solidFill>
              </a:rPr>
              <a:t>Slide </a:t>
            </a:r>
            <a:fld id="{93661EFC-30B1-476E-9977-15422C40F5E3}" type="slidenum">
              <a:rPr lang="en-US">
                <a:solidFill>
                  <a:srgbClr val="000000"/>
                </a:solidFill>
              </a:rPr>
              <a:pPr>
                <a:defRPr/>
              </a:pPr>
              <a:t>‹#›</a:t>
            </a:fld>
            <a:r>
              <a:rPr lang="en-US" dirty="0">
                <a:solidFill>
                  <a:srgbClr val="000000"/>
                </a:solidFill>
              </a:rPr>
              <a:t> of  </a:t>
            </a:r>
          </a:p>
        </p:txBody>
      </p:sp>
    </p:spTree>
    <p:extLst>
      <p:ext uri="{BB962C8B-B14F-4D97-AF65-F5344CB8AC3E}">
        <p14:creationId xmlns:p14="http://schemas.microsoft.com/office/powerpoint/2010/main" val="3248658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795" y="272360"/>
            <a:ext cx="4011587" cy="1162347"/>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4767540" y="272356"/>
            <a:ext cx="6815667" cy="5853410"/>
          </a:xfrm>
        </p:spPr>
        <p:txBody>
          <a:bodyPr/>
          <a:lstStyle>
            <a:lvl1pPr>
              <a:defRPr sz="3000"/>
            </a:lvl1pPr>
            <a:lvl2pPr>
              <a:defRPr sz="26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795" y="1434707"/>
            <a:ext cx="4011587" cy="4691063"/>
          </a:xfrm>
        </p:spPr>
        <p:txBody>
          <a:bodyPr/>
          <a:lstStyle>
            <a:lvl1pPr marL="0" indent="0">
              <a:buNone/>
              <a:defRPr sz="1300"/>
            </a:lvl1pPr>
            <a:lvl2pPr marL="432165" indent="0">
              <a:buNone/>
              <a:defRPr sz="1100"/>
            </a:lvl2pPr>
            <a:lvl3pPr marL="864336" indent="0">
              <a:buNone/>
              <a:defRPr sz="900"/>
            </a:lvl3pPr>
            <a:lvl4pPr marL="1296501" indent="0">
              <a:buNone/>
              <a:defRPr sz="900"/>
            </a:lvl4pPr>
            <a:lvl5pPr marL="1728667" indent="0">
              <a:buNone/>
              <a:defRPr sz="900"/>
            </a:lvl5pPr>
            <a:lvl6pPr marL="2160837" indent="0">
              <a:buNone/>
              <a:defRPr sz="900"/>
            </a:lvl6pPr>
            <a:lvl7pPr marL="2593003" indent="0">
              <a:buNone/>
              <a:defRPr sz="900"/>
            </a:lvl7pPr>
            <a:lvl8pPr marL="3025170" indent="0">
              <a:buNone/>
              <a:defRPr sz="900"/>
            </a:lvl8pPr>
            <a:lvl9pPr marL="3457339"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r>
              <a:rPr lang="en-US" dirty="0">
                <a:solidFill>
                  <a:srgbClr val="000000"/>
                </a:solidFill>
              </a:rPr>
              <a:t>Slide </a:t>
            </a:r>
            <a:fld id="{105F076A-0EAA-4D5B-8CDD-E90B938BA0A4}" type="slidenum">
              <a:rPr lang="en-US">
                <a:solidFill>
                  <a:srgbClr val="000000"/>
                </a:solidFill>
              </a:rPr>
              <a:pPr>
                <a:defRPr/>
              </a:pPr>
              <a:t>‹#›</a:t>
            </a:fld>
            <a:r>
              <a:rPr lang="en-US" dirty="0">
                <a:solidFill>
                  <a:srgbClr val="000000"/>
                </a:solidFill>
              </a:rPr>
              <a:t> of  </a:t>
            </a:r>
          </a:p>
        </p:txBody>
      </p:sp>
    </p:spTree>
    <p:extLst>
      <p:ext uri="{BB962C8B-B14F-4D97-AF65-F5344CB8AC3E}">
        <p14:creationId xmlns:p14="http://schemas.microsoft.com/office/powerpoint/2010/main" val="42459917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811" y="4801196"/>
            <a:ext cx="7315603" cy="565547"/>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2388811" y="613172"/>
            <a:ext cx="7315603" cy="4115098"/>
          </a:xfrm>
        </p:spPr>
        <p:txBody>
          <a:bodyPr/>
          <a:lstStyle>
            <a:lvl1pPr marL="0" indent="0">
              <a:buNone/>
              <a:defRPr sz="3000"/>
            </a:lvl1pPr>
            <a:lvl2pPr marL="432165" indent="0">
              <a:buNone/>
              <a:defRPr sz="2600"/>
            </a:lvl2pPr>
            <a:lvl3pPr marL="864336" indent="0">
              <a:buNone/>
              <a:defRPr sz="2300"/>
            </a:lvl3pPr>
            <a:lvl4pPr marL="1296501" indent="0">
              <a:buNone/>
              <a:defRPr sz="1900"/>
            </a:lvl4pPr>
            <a:lvl5pPr marL="1728667" indent="0">
              <a:buNone/>
              <a:defRPr sz="1900"/>
            </a:lvl5pPr>
            <a:lvl6pPr marL="2160837" indent="0">
              <a:buNone/>
              <a:defRPr sz="1900"/>
            </a:lvl6pPr>
            <a:lvl7pPr marL="2593003" indent="0">
              <a:buNone/>
              <a:defRPr sz="1900"/>
            </a:lvl7pPr>
            <a:lvl8pPr marL="3025170" indent="0">
              <a:buNone/>
              <a:defRPr sz="1900"/>
            </a:lvl8pPr>
            <a:lvl9pPr marL="3457339" indent="0">
              <a:buNone/>
              <a:defRPr sz="1900"/>
            </a:lvl9pPr>
          </a:lstStyle>
          <a:p>
            <a:pPr lvl="0"/>
            <a:endParaRPr lang="en-US" noProof="0" dirty="0"/>
          </a:p>
        </p:txBody>
      </p:sp>
      <p:sp>
        <p:nvSpPr>
          <p:cNvPr id="4" name="Text Placeholder 3"/>
          <p:cNvSpPr>
            <a:spLocks noGrp="1"/>
          </p:cNvSpPr>
          <p:nvPr>
            <p:ph type="body" sz="half" idx="2"/>
          </p:nvPr>
        </p:nvSpPr>
        <p:spPr>
          <a:xfrm>
            <a:off x="2388811" y="5366748"/>
            <a:ext cx="7315603" cy="805161"/>
          </a:xfrm>
        </p:spPr>
        <p:txBody>
          <a:bodyPr/>
          <a:lstStyle>
            <a:lvl1pPr marL="0" indent="0">
              <a:buNone/>
              <a:defRPr sz="1300"/>
            </a:lvl1pPr>
            <a:lvl2pPr marL="432165" indent="0">
              <a:buNone/>
              <a:defRPr sz="1100"/>
            </a:lvl2pPr>
            <a:lvl3pPr marL="864336" indent="0">
              <a:buNone/>
              <a:defRPr sz="900"/>
            </a:lvl3pPr>
            <a:lvl4pPr marL="1296501" indent="0">
              <a:buNone/>
              <a:defRPr sz="900"/>
            </a:lvl4pPr>
            <a:lvl5pPr marL="1728667" indent="0">
              <a:buNone/>
              <a:defRPr sz="900"/>
            </a:lvl5pPr>
            <a:lvl6pPr marL="2160837" indent="0">
              <a:buNone/>
              <a:defRPr sz="900"/>
            </a:lvl6pPr>
            <a:lvl7pPr marL="2593003" indent="0">
              <a:buNone/>
              <a:defRPr sz="900"/>
            </a:lvl7pPr>
            <a:lvl8pPr marL="3025170" indent="0">
              <a:buNone/>
              <a:defRPr sz="900"/>
            </a:lvl8pPr>
            <a:lvl9pPr marL="3457339"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r>
              <a:rPr lang="en-US" dirty="0">
                <a:solidFill>
                  <a:srgbClr val="000000"/>
                </a:solidFill>
              </a:rPr>
              <a:t>Slide </a:t>
            </a:r>
            <a:fld id="{7692281C-FBEF-430A-86CE-867D901AA66F}" type="slidenum">
              <a:rPr lang="en-US">
                <a:solidFill>
                  <a:srgbClr val="000000"/>
                </a:solidFill>
              </a:rPr>
              <a:pPr>
                <a:defRPr/>
              </a:pPr>
              <a:t>‹#›</a:t>
            </a:fld>
            <a:r>
              <a:rPr lang="en-US" dirty="0">
                <a:solidFill>
                  <a:srgbClr val="000000"/>
                </a:solidFill>
              </a:rPr>
              <a:t> of  </a:t>
            </a:r>
          </a:p>
        </p:txBody>
      </p:sp>
    </p:spTree>
    <p:extLst>
      <p:ext uri="{BB962C8B-B14F-4D97-AF65-F5344CB8AC3E}">
        <p14:creationId xmlns:p14="http://schemas.microsoft.com/office/powerpoint/2010/main" val="1947656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r>
              <a:rPr lang="en-US" dirty="0">
                <a:solidFill>
                  <a:srgbClr val="000000"/>
                </a:solidFill>
              </a:rPr>
              <a:t>Slide </a:t>
            </a:r>
            <a:fld id="{A927A4DB-1986-4DFB-BD57-433C5B8B3FD6}" type="slidenum">
              <a:rPr lang="en-US">
                <a:solidFill>
                  <a:srgbClr val="000000"/>
                </a:solidFill>
              </a:rPr>
              <a:pPr>
                <a:defRPr/>
              </a:pPr>
              <a:t>‹#›</a:t>
            </a:fld>
            <a:r>
              <a:rPr lang="en-US" dirty="0">
                <a:solidFill>
                  <a:srgbClr val="000000"/>
                </a:solidFill>
              </a:rPr>
              <a:t> of  </a:t>
            </a:r>
          </a:p>
        </p:txBody>
      </p:sp>
    </p:spTree>
    <p:extLst>
      <p:ext uri="{BB962C8B-B14F-4D97-AF65-F5344CB8AC3E}">
        <p14:creationId xmlns:p14="http://schemas.microsoft.com/office/powerpoint/2010/main" val="1210915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604" y="598296"/>
            <a:ext cx="2743603" cy="549771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799" y="598296"/>
            <a:ext cx="8037287" cy="549771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r>
              <a:rPr lang="en-US" dirty="0">
                <a:solidFill>
                  <a:srgbClr val="000000"/>
                </a:solidFill>
              </a:rPr>
              <a:t>Slide </a:t>
            </a:r>
            <a:fld id="{65170BD2-6A41-4856-A001-D0DAE7C4FC12}" type="slidenum">
              <a:rPr lang="en-US">
                <a:solidFill>
                  <a:srgbClr val="000000"/>
                </a:solidFill>
              </a:rPr>
              <a:pPr>
                <a:defRPr/>
              </a:pPr>
              <a:t>‹#›</a:t>
            </a:fld>
            <a:r>
              <a:rPr lang="en-US" dirty="0">
                <a:solidFill>
                  <a:srgbClr val="000000"/>
                </a:solidFill>
              </a:rPr>
              <a:t> of  </a:t>
            </a:r>
          </a:p>
        </p:txBody>
      </p:sp>
    </p:spTree>
    <p:extLst>
      <p:ext uri="{BB962C8B-B14F-4D97-AF65-F5344CB8AC3E}">
        <p14:creationId xmlns:p14="http://schemas.microsoft.com/office/powerpoint/2010/main" val="42228045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9" name="Picture 8" descr="title_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914400" y="2130426"/>
            <a:ext cx="10363200" cy="1210704"/>
          </a:xfrm>
        </p:spPr>
        <p:txBody>
          <a:bodyPr>
            <a:normAutofit/>
          </a:bodyPr>
          <a:lstStyle>
            <a:lvl1pPr algn="ctr">
              <a:defRPr sz="4000">
                <a:solidFill>
                  <a:srgbClr val="67151F"/>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Subtitle 2"/>
          <p:cNvSpPr>
            <a:spLocks noGrp="1"/>
          </p:cNvSpPr>
          <p:nvPr>
            <p:ph type="subTitle" idx="1"/>
          </p:nvPr>
        </p:nvSpPr>
        <p:spPr>
          <a:xfrm>
            <a:off x="1828800" y="3341134"/>
            <a:ext cx="8534400" cy="545071"/>
          </a:xfrm>
        </p:spPr>
        <p:txBody>
          <a:bodyPr/>
          <a:lstStyle>
            <a:lvl1pPr marL="0" indent="0" algn="ctr">
              <a:buNone/>
              <a:defRPr>
                <a:solidFill>
                  <a:srgbClr val="67151F"/>
                </a:solidFill>
              </a:defRPr>
            </a:lvl1pPr>
            <a:lvl2pPr marL="456885" indent="0" algn="ctr">
              <a:buNone/>
              <a:defRPr>
                <a:solidFill>
                  <a:schemeClr val="tx1">
                    <a:tint val="75000"/>
                  </a:schemeClr>
                </a:solidFill>
              </a:defRPr>
            </a:lvl2pPr>
            <a:lvl3pPr marL="913770" indent="0" algn="ctr">
              <a:buNone/>
              <a:defRPr>
                <a:solidFill>
                  <a:schemeClr val="tx1">
                    <a:tint val="75000"/>
                  </a:schemeClr>
                </a:solidFill>
              </a:defRPr>
            </a:lvl3pPr>
            <a:lvl4pPr marL="1370655" indent="0" algn="ctr">
              <a:buNone/>
              <a:defRPr>
                <a:solidFill>
                  <a:schemeClr val="tx1">
                    <a:tint val="75000"/>
                  </a:schemeClr>
                </a:solidFill>
              </a:defRPr>
            </a:lvl4pPr>
            <a:lvl5pPr marL="1827540" indent="0" algn="ctr">
              <a:buNone/>
              <a:defRPr>
                <a:solidFill>
                  <a:schemeClr val="tx1">
                    <a:tint val="75000"/>
                  </a:schemeClr>
                </a:solidFill>
              </a:defRPr>
            </a:lvl5pPr>
            <a:lvl6pPr marL="2284425" indent="0" algn="ctr">
              <a:buNone/>
              <a:defRPr>
                <a:solidFill>
                  <a:schemeClr val="tx1">
                    <a:tint val="75000"/>
                  </a:schemeClr>
                </a:solidFill>
              </a:defRPr>
            </a:lvl6pPr>
            <a:lvl7pPr marL="2741308" indent="0" algn="ctr">
              <a:buNone/>
              <a:defRPr>
                <a:solidFill>
                  <a:schemeClr val="tx1">
                    <a:tint val="75000"/>
                  </a:schemeClr>
                </a:solidFill>
              </a:defRPr>
            </a:lvl7pPr>
            <a:lvl8pPr marL="3198193" indent="0" algn="ctr">
              <a:buNone/>
              <a:defRPr>
                <a:solidFill>
                  <a:schemeClr val="tx1">
                    <a:tint val="75000"/>
                  </a:schemeClr>
                </a:solidFill>
              </a:defRPr>
            </a:lvl8pPr>
            <a:lvl9pPr marL="365507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06400" y="6261781"/>
            <a:ext cx="2844800" cy="365125"/>
          </a:xfrm>
        </p:spPr>
        <p:txBody>
          <a:bodyPr/>
          <a:lstStyle>
            <a:lvl1pPr algn="l">
              <a:defRPr sz="1400">
                <a:solidFill>
                  <a:srgbClr val="67151F"/>
                </a:solidFill>
              </a:defRPr>
            </a:lvl1pPr>
          </a:lstStyle>
          <a:p>
            <a:r>
              <a:rPr lang="en-US"/>
              <a:t>James Bynum, PhD, james.bynum.civ@mail.mil</a:t>
            </a:r>
            <a:endParaRPr lang="en-US" dirty="0"/>
          </a:p>
        </p:txBody>
      </p:sp>
      <p:sp>
        <p:nvSpPr>
          <p:cNvPr id="5" name="Footer Placeholder 4"/>
          <p:cNvSpPr>
            <a:spLocks noGrp="1"/>
          </p:cNvSpPr>
          <p:nvPr>
            <p:ph type="ftr" sz="quarter" idx="11"/>
          </p:nvPr>
        </p:nvSpPr>
        <p:spPr>
          <a:xfrm>
            <a:off x="4165600" y="4032636"/>
            <a:ext cx="3860800" cy="365125"/>
          </a:xfrm>
        </p:spPr>
        <p:txBody>
          <a:bodyPr/>
          <a:lstStyle>
            <a:lvl1pPr>
              <a:defRPr sz="1600" i="1">
                <a:solidFill>
                  <a:srgbClr val="262340"/>
                </a:solidFill>
              </a:defRPr>
            </a:lvl1pPr>
          </a:lstStyle>
          <a:p>
            <a:r>
              <a:rPr lang="en-US"/>
              <a:t>UNCLASSIFIED</a:t>
            </a:r>
            <a:endParaRPr lang="en-US" dirty="0"/>
          </a:p>
        </p:txBody>
      </p:sp>
      <p:sp>
        <p:nvSpPr>
          <p:cNvPr id="6" name="Slide Number Placeholder 5"/>
          <p:cNvSpPr>
            <a:spLocks noGrp="1"/>
          </p:cNvSpPr>
          <p:nvPr>
            <p:ph type="sldNum" sz="quarter" idx="12"/>
          </p:nvPr>
        </p:nvSpPr>
        <p:spPr>
          <a:xfrm>
            <a:off x="9108495" y="6261781"/>
            <a:ext cx="2844800" cy="365125"/>
          </a:xfrm>
        </p:spPr>
        <p:txBody>
          <a:bodyPr/>
          <a:lstStyle>
            <a:lvl1pPr>
              <a:defRPr sz="1400">
                <a:solidFill>
                  <a:srgbClr val="67151F"/>
                </a:solidFill>
              </a:defRPr>
            </a:lvl1pPr>
          </a:lstStyle>
          <a:p>
            <a:fld id="{22009E32-0316-A64C-BBE6-76331A90034E}" type="slidenum">
              <a:rPr lang="en-US" smtClean="0"/>
              <a:pPr/>
              <a:t>‹#›</a:t>
            </a:fld>
            <a:endParaRPr lang="en-US" dirty="0"/>
          </a:p>
        </p:txBody>
      </p:sp>
      <p:cxnSp>
        <p:nvCxnSpPr>
          <p:cNvPr id="13" name="Straight Connector 12"/>
          <p:cNvCxnSpPr/>
          <p:nvPr userDrawn="1"/>
        </p:nvCxnSpPr>
        <p:spPr>
          <a:xfrm>
            <a:off x="2324002" y="3913220"/>
            <a:ext cx="7584532" cy="0"/>
          </a:xfrm>
          <a:prstGeom prst="line">
            <a:avLst/>
          </a:prstGeom>
          <a:ln>
            <a:solidFill>
              <a:srgbClr val="67151F"/>
            </a:solidFill>
          </a:ln>
        </p:spPr>
        <p:style>
          <a:lnRef idx="2">
            <a:schemeClr val="accent1"/>
          </a:lnRef>
          <a:fillRef idx="0">
            <a:schemeClr val="accent1"/>
          </a:fillRef>
          <a:effectRef idx="1">
            <a:schemeClr val="accent1"/>
          </a:effectRef>
          <a:fontRef idx="minor">
            <a:schemeClr val="tx1"/>
          </a:fontRef>
        </p:style>
      </p:cxnSp>
      <p:sp>
        <p:nvSpPr>
          <p:cNvPr id="11" name="Title 1"/>
          <p:cNvSpPr txBox="1">
            <a:spLocks/>
          </p:cNvSpPr>
          <p:nvPr userDrawn="1"/>
        </p:nvSpPr>
        <p:spPr>
          <a:xfrm>
            <a:off x="3037353" y="389744"/>
            <a:ext cx="8436864" cy="1210704"/>
          </a:xfrm>
          <a:prstGeom prst="rect">
            <a:avLst/>
          </a:prstGeom>
          <a:effectLst/>
        </p:spPr>
        <p:txBody>
          <a:bodyPr vert="horz" lIns="91379" tIns="45690" rIns="91379" bIns="45690" rtlCol="0" anchor="ctr">
            <a:normAutofit/>
          </a:bodyPr>
          <a:lstStyle>
            <a:lvl1pPr algn="l" defTabSz="456885" rtl="0" eaLnBrk="1" latinLnBrk="0" hangingPunct="1">
              <a:spcBef>
                <a:spcPct val="0"/>
              </a:spcBef>
              <a:buNone/>
              <a:defRPr sz="3500" b="1" i="0" kern="1200">
                <a:solidFill>
                  <a:schemeClr val="tx1"/>
                </a:solidFill>
                <a:effectLst/>
                <a:latin typeface="Helvetica"/>
                <a:ea typeface="+mj-ea"/>
                <a:cs typeface="Helvetica"/>
              </a:defRPr>
            </a:lvl1pPr>
          </a:lstStyle>
          <a:p>
            <a:pPr fontAlgn="auto">
              <a:spcAft>
                <a:spcPts val="0"/>
              </a:spcAft>
            </a:pPr>
            <a:r>
              <a:rPr lang="en-US" sz="3500"/>
              <a:t>Click to edit Master title style</a:t>
            </a:r>
            <a:endParaRPr lang="en-US" sz="3500" dirty="0"/>
          </a:p>
        </p:txBody>
      </p:sp>
      <p:sp>
        <p:nvSpPr>
          <p:cNvPr id="12" name="Subtitle 2"/>
          <p:cNvSpPr txBox="1">
            <a:spLocks/>
          </p:cNvSpPr>
          <p:nvPr userDrawn="1"/>
        </p:nvSpPr>
        <p:spPr>
          <a:xfrm>
            <a:off x="3037352" y="1600448"/>
            <a:ext cx="8436864" cy="545071"/>
          </a:xfrm>
          <a:prstGeom prst="rect">
            <a:avLst/>
          </a:prstGeom>
        </p:spPr>
        <p:txBody>
          <a:bodyPr vert="horz" lIns="91379" tIns="45690" rIns="91379" bIns="45690" rtlCol="0">
            <a:normAutofit/>
          </a:bodyPr>
          <a:lstStyle>
            <a:lvl1pPr marL="0" indent="0" algn="l" defTabSz="456885" rtl="0" eaLnBrk="1" latinLnBrk="0" hangingPunct="1">
              <a:spcBef>
                <a:spcPct val="20000"/>
              </a:spcBef>
              <a:buFont typeface="Lucida Grande"/>
              <a:buNone/>
              <a:defRPr sz="2400" kern="1200">
                <a:solidFill>
                  <a:schemeClr val="tx1"/>
                </a:solidFill>
                <a:latin typeface="+mn-lt"/>
                <a:ea typeface="+mn-ea"/>
                <a:cs typeface="Georgia"/>
              </a:defRPr>
            </a:lvl1pPr>
            <a:lvl2pPr marL="457200" indent="0" algn="ctr" defTabSz="456885" rtl="0" eaLnBrk="1" latinLnBrk="0" hangingPunct="1">
              <a:spcBef>
                <a:spcPct val="20000"/>
              </a:spcBef>
              <a:buFont typeface="Lucida Grande"/>
              <a:buNone/>
              <a:defRPr sz="2000" kern="1200">
                <a:solidFill>
                  <a:schemeClr val="tx1">
                    <a:tint val="75000"/>
                  </a:schemeClr>
                </a:solidFill>
                <a:latin typeface="+mn-lt"/>
                <a:ea typeface="+mn-ea"/>
                <a:cs typeface="Georgia"/>
              </a:defRPr>
            </a:lvl2pPr>
            <a:lvl3pPr marL="914400" indent="0" algn="ctr" defTabSz="456885" rtl="0" eaLnBrk="1" latinLnBrk="0" hangingPunct="1">
              <a:spcBef>
                <a:spcPct val="20000"/>
              </a:spcBef>
              <a:buFont typeface="Lucida Grande"/>
              <a:buNone/>
              <a:defRPr sz="1800" kern="1200">
                <a:solidFill>
                  <a:schemeClr val="tx1">
                    <a:tint val="75000"/>
                  </a:schemeClr>
                </a:solidFill>
                <a:latin typeface="+mn-lt"/>
                <a:ea typeface="+mn-ea"/>
                <a:cs typeface="Georgia"/>
              </a:defRPr>
            </a:lvl3pPr>
            <a:lvl4pPr marL="1371600" indent="0" algn="ctr" defTabSz="456885" rtl="0" eaLnBrk="1" latinLnBrk="0" hangingPunct="1">
              <a:spcBef>
                <a:spcPct val="20000"/>
              </a:spcBef>
              <a:buFont typeface="Lucida Grande"/>
              <a:buNone/>
              <a:defRPr sz="1600" kern="1200">
                <a:solidFill>
                  <a:schemeClr val="tx1">
                    <a:tint val="75000"/>
                  </a:schemeClr>
                </a:solidFill>
                <a:latin typeface="+mn-lt"/>
                <a:ea typeface="+mn-ea"/>
                <a:cs typeface="Georgia"/>
              </a:defRPr>
            </a:lvl4pPr>
            <a:lvl5pPr marL="1828800" indent="0" algn="ctr" defTabSz="456885" rtl="0" eaLnBrk="1" latinLnBrk="0" hangingPunct="1">
              <a:spcBef>
                <a:spcPct val="20000"/>
              </a:spcBef>
              <a:buFont typeface="Lucida Grande"/>
              <a:buNone/>
              <a:defRPr sz="1600" i="1" kern="1200">
                <a:solidFill>
                  <a:schemeClr val="tx1">
                    <a:tint val="75000"/>
                  </a:schemeClr>
                </a:solidFill>
                <a:latin typeface="+mn-lt"/>
                <a:ea typeface="+mn-ea"/>
                <a:cs typeface="Georgia"/>
              </a:defRPr>
            </a:lvl5pPr>
            <a:lvl6pPr marL="2286000" indent="0" algn="ctr" defTabSz="456885"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6885"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6885"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6885"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pPr>
            <a:r>
              <a:rPr lang="en-US" sz="2400"/>
              <a:t>Click to edit Master subtitle style</a:t>
            </a:r>
            <a:endParaRPr lang="en-US" sz="2400" dirty="0"/>
          </a:p>
        </p:txBody>
      </p:sp>
      <p:sp>
        <p:nvSpPr>
          <p:cNvPr id="14" name="Footer Placeholder 4"/>
          <p:cNvSpPr txBox="1">
            <a:spLocks/>
          </p:cNvSpPr>
          <p:nvPr userDrawn="1"/>
        </p:nvSpPr>
        <p:spPr>
          <a:xfrm>
            <a:off x="4165600" y="6629401"/>
            <a:ext cx="3860800" cy="238991"/>
          </a:xfrm>
          <a:prstGeom prst="rect">
            <a:avLst/>
          </a:prstGeom>
        </p:spPr>
        <p:txBody>
          <a:bodyPr vert="horz" lIns="91440" tIns="45720" rIns="91440" bIns="45720" rtlCol="0" anchor="ctr"/>
          <a:lstStyle>
            <a:defPPr>
              <a:defRPr lang="en-US"/>
            </a:defPPr>
            <a:lvl1pPr algn="ctr" rtl="0" fontAlgn="base">
              <a:spcBef>
                <a:spcPct val="0"/>
              </a:spcBef>
              <a:spcAft>
                <a:spcPct val="0"/>
              </a:spcAft>
              <a:defRPr sz="1100" kern="1200">
                <a:solidFill>
                  <a:schemeClr val="tx1"/>
                </a:solidFill>
                <a:latin typeface="Arial" panose="020B0604020202020204" pitchFamily="34" charset="0"/>
                <a:ea typeface="+mn-ea"/>
                <a:cs typeface="Arial" panose="020B0604020202020204" pitchFamily="34" charset="0"/>
              </a:defRPr>
            </a:lvl1pPr>
            <a:lvl2pPr marL="456885" algn="l" rtl="0" fontAlgn="base">
              <a:spcBef>
                <a:spcPct val="0"/>
              </a:spcBef>
              <a:spcAft>
                <a:spcPct val="0"/>
              </a:spcAft>
              <a:defRPr kern="1200">
                <a:solidFill>
                  <a:schemeClr val="tx1"/>
                </a:solidFill>
                <a:latin typeface="Arial" charset="0"/>
                <a:ea typeface="+mn-ea"/>
                <a:cs typeface="+mn-cs"/>
              </a:defRPr>
            </a:lvl2pPr>
            <a:lvl3pPr marL="913770" algn="l" rtl="0" fontAlgn="base">
              <a:spcBef>
                <a:spcPct val="0"/>
              </a:spcBef>
              <a:spcAft>
                <a:spcPct val="0"/>
              </a:spcAft>
              <a:defRPr kern="1200">
                <a:solidFill>
                  <a:schemeClr val="tx1"/>
                </a:solidFill>
                <a:latin typeface="Arial" charset="0"/>
                <a:ea typeface="+mn-ea"/>
                <a:cs typeface="+mn-cs"/>
              </a:defRPr>
            </a:lvl3pPr>
            <a:lvl4pPr marL="1370655" algn="l" rtl="0" fontAlgn="base">
              <a:spcBef>
                <a:spcPct val="0"/>
              </a:spcBef>
              <a:spcAft>
                <a:spcPct val="0"/>
              </a:spcAft>
              <a:defRPr kern="1200">
                <a:solidFill>
                  <a:schemeClr val="tx1"/>
                </a:solidFill>
                <a:latin typeface="Arial" charset="0"/>
                <a:ea typeface="+mn-ea"/>
                <a:cs typeface="+mn-cs"/>
              </a:defRPr>
            </a:lvl4pPr>
            <a:lvl5pPr marL="1827540" algn="l" rtl="0" fontAlgn="base">
              <a:spcBef>
                <a:spcPct val="0"/>
              </a:spcBef>
              <a:spcAft>
                <a:spcPct val="0"/>
              </a:spcAft>
              <a:defRPr kern="1200">
                <a:solidFill>
                  <a:schemeClr val="tx1"/>
                </a:solidFill>
                <a:latin typeface="Arial" charset="0"/>
                <a:ea typeface="+mn-ea"/>
                <a:cs typeface="+mn-cs"/>
              </a:defRPr>
            </a:lvl5pPr>
            <a:lvl6pPr marL="2284425" algn="l" defTabSz="913770" rtl="0" eaLnBrk="1" latinLnBrk="0" hangingPunct="1">
              <a:defRPr kern="1200">
                <a:solidFill>
                  <a:schemeClr val="tx1"/>
                </a:solidFill>
                <a:latin typeface="Arial" charset="0"/>
                <a:ea typeface="+mn-ea"/>
                <a:cs typeface="+mn-cs"/>
              </a:defRPr>
            </a:lvl6pPr>
            <a:lvl7pPr marL="2741308" algn="l" defTabSz="913770" rtl="0" eaLnBrk="1" latinLnBrk="0" hangingPunct="1">
              <a:defRPr kern="1200">
                <a:solidFill>
                  <a:schemeClr val="tx1"/>
                </a:solidFill>
                <a:latin typeface="Arial" charset="0"/>
                <a:ea typeface="+mn-ea"/>
                <a:cs typeface="+mn-cs"/>
              </a:defRPr>
            </a:lvl7pPr>
            <a:lvl8pPr marL="3198193" algn="l" defTabSz="913770" rtl="0" eaLnBrk="1" latinLnBrk="0" hangingPunct="1">
              <a:defRPr kern="1200">
                <a:solidFill>
                  <a:schemeClr val="tx1"/>
                </a:solidFill>
                <a:latin typeface="Arial" charset="0"/>
                <a:ea typeface="+mn-ea"/>
                <a:cs typeface="+mn-cs"/>
              </a:defRPr>
            </a:lvl8pPr>
            <a:lvl9pPr marL="3655078" algn="l" defTabSz="913770" rtl="0" eaLnBrk="1" latinLnBrk="0" hangingPunct="1">
              <a:defRPr kern="1200">
                <a:solidFill>
                  <a:schemeClr val="tx1"/>
                </a:solidFill>
                <a:latin typeface="Arial" charset="0"/>
                <a:ea typeface="+mn-ea"/>
                <a:cs typeface="+mn-cs"/>
              </a:defRPr>
            </a:lvl9pPr>
          </a:lstStyle>
          <a:p>
            <a:r>
              <a:rPr lang="en-US" sz="1100"/>
              <a:t>UNCLASSIFIED</a:t>
            </a:r>
            <a:endParaRPr lang="en-US" sz="1100" dirty="0"/>
          </a:p>
        </p:txBody>
      </p:sp>
      <p:pic>
        <p:nvPicPr>
          <p:cNvPr id="15" name="Picture 14" descr="4x3_01-0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68" y="-10392"/>
            <a:ext cx="12192000" cy="6858000"/>
          </a:xfrm>
          <a:prstGeom prst="rect">
            <a:avLst/>
          </a:prstGeom>
        </p:spPr>
      </p:pic>
    </p:spTree>
    <p:extLst>
      <p:ext uri="{BB962C8B-B14F-4D97-AF65-F5344CB8AC3E}">
        <p14:creationId xmlns:p14="http://schemas.microsoft.com/office/powerpoint/2010/main" val="414631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094307"/>
            <a:ext cx="7315200" cy="4161072"/>
          </a:xfrm>
          <a:ln w="19050" cmpd="sng">
            <a:solidFill>
              <a:srgbClr val="D99123"/>
            </a:solidFill>
          </a:ln>
        </p:spPr>
        <p:txBody>
          <a:bodyPr/>
          <a:lstStyle>
            <a:lvl1pPr marL="0" indent="0">
              <a:buNone/>
              <a:defRPr sz="3200"/>
            </a:lvl1pPr>
            <a:lvl2pPr marL="456885" indent="0">
              <a:buNone/>
              <a:defRPr sz="2800"/>
            </a:lvl2pPr>
            <a:lvl3pPr marL="913770" indent="0">
              <a:buNone/>
              <a:defRPr sz="2400"/>
            </a:lvl3pPr>
            <a:lvl4pPr marL="1370655" indent="0">
              <a:buNone/>
              <a:defRPr sz="2000"/>
            </a:lvl4pPr>
            <a:lvl5pPr marL="1827540" indent="0">
              <a:buNone/>
              <a:defRPr sz="2000"/>
            </a:lvl5pPr>
            <a:lvl6pPr marL="2284425" indent="0">
              <a:buNone/>
              <a:defRPr sz="2000"/>
            </a:lvl6pPr>
            <a:lvl7pPr marL="2741308" indent="0">
              <a:buNone/>
              <a:defRPr sz="2000"/>
            </a:lvl7pPr>
            <a:lvl8pPr marL="3198193" indent="0">
              <a:buNone/>
              <a:defRPr sz="2000"/>
            </a:lvl8pPr>
            <a:lvl9pPr marL="3655078"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lgn="ctr">
              <a:buNone/>
              <a:defRPr sz="1400"/>
            </a:lvl1pPr>
            <a:lvl2pPr marL="456885" indent="0">
              <a:buNone/>
              <a:defRPr sz="1200"/>
            </a:lvl2pPr>
            <a:lvl3pPr marL="913770" indent="0">
              <a:buNone/>
              <a:defRPr sz="1000"/>
            </a:lvl3pPr>
            <a:lvl4pPr marL="1370655" indent="0">
              <a:buNone/>
              <a:defRPr sz="900"/>
            </a:lvl4pPr>
            <a:lvl5pPr marL="1827540" indent="0">
              <a:buNone/>
              <a:defRPr sz="900"/>
            </a:lvl5pPr>
            <a:lvl6pPr marL="2284425" indent="0">
              <a:buNone/>
              <a:defRPr sz="900"/>
            </a:lvl6pPr>
            <a:lvl7pPr marL="2741308" indent="0">
              <a:buNone/>
              <a:defRPr sz="900"/>
            </a:lvl7pPr>
            <a:lvl8pPr marL="3198193" indent="0">
              <a:buNone/>
              <a:defRPr sz="900"/>
            </a:lvl8pPr>
            <a:lvl9pPr marL="365507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James Bynum, PhD, james.bynum.civ@mail.mil</a:t>
            </a:r>
            <a:endParaRPr lang="en-US" dirty="0"/>
          </a:p>
        </p:txBody>
      </p:sp>
      <p:sp>
        <p:nvSpPr>
          <p:cNvPr id="6" name="Footer Placeholder 5"/>
          <p:cNvSpPr>
            <a:spLocks noGrp="1"/>
          </p:cNvSpPr>
          <p:nvPr>
            <p:ph type="ftr" sz="quarter" idx="11"/>
          </p:nvPr>
        </p:nvSpPr>
        <p:spPr/>
        <p:txBody>
          <a:bodyPr/>
          <a:lstStyle/>
          <a:p>
            <a:r>
              <a:rPr lang="en-US"/>
              <a:t>UNCLASSIFIED</a:t>
            </a:r>
            <a:endParaRPr lang="en-US" dirty="0"/>
          </a:p>
        </p:txBody>
      </p:sp>
      <p:sp>
        <p:nvSpPr>
          <p:cNvPr id="7" name="Slide Number Placeholder 6"/>
          <p:cNvSpPr>
            <a:spLocks noGrp="1"/>
          </p:cNvSpPr>
          <p:nvPr>
            <p:ph type="sldNum" sz="quarter" idx="12"/>
          </p:nvPr>
        </p:nvSpPr>
        <p:spPr/>
        <p:txBody>
          <a:bodyPr/>
          <a:lstStyle/>
          <a:p>
            <a:fld id="{22009E32-0316-A64C-BBE6-76331A90034E}" type="slidenum">
              <a:rPr lang="en-US" smtClean="0"/>
              <a:pPr/>
              <a:t>‹#›</a:t>
            </a:fld>
            <a:endParaRPr lang="en-US" dirty="0"/>
          </a:p>
        </p:txBody>
      </p:sp>
    </p:spTree>
    <p:extLst>
      <p:ext uri="{BB962C8B-B14F-4D97-AF65-F5344CB8AC3E}">
        <p14:creationId xmlns:p14="http://schemas.microsoft.com/office/powerpoint/2010/main" val="1331048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coll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James Bynum, PhD, james.bynum.civ@mail.mil</a:t>
            </a:r>
            <a:endParaRPr lang="en-US" dirty="0"/>
          </a:p>
        </p:txBody>
      </p:sp>
      <p:sp>
        <p:nvSpPr>
          <p:cNvPr id="4" name="Footer Placeholder 3"/>
          <p:cNvSpPr>
            <a:spLocks noGrp="1"/>
          </p:cNvSpPr>
          <p:nvPr>
            <p:ph type="ftr" sz="quarter" idx="11"/>
          </p:nvPr>
        </p:nvSpPr>
        <p:spPr/>
        <p:txBody>
          <a:bodyPr/>
          <a:lstStyle/>
          <a:p>
            <a:r>
              <a:rPr lang="en-US"/>
              <a:t>UNCLASSIFIED</a:t>
            </a:r>
            <a:endParaRPr lang="en-US" dirty="0"/>
          </a:p>
        </p:txBody>
      </p:sp>
      <p:sp>
        <p:nvSpPr>
          <p:cNvPr id="5" name="Slide Number Placeholder 4"/>
          <p:cNvSpPr>
            <a:spLocks noGrp="1"/>
          </p:cNvSpPr>
          <p:nvPr>
            <p:ph type="sldNum" sz="quarter" idx="12"/>
          </p:nvPr>
        </p:nvSpPr>
        <p:spPr/>
        <p:txBody>
          <a:bodyPr/>
          <a:lstStyle/>
          <a:p>
            <a:fld id="{22009E32-0316-A64C-BBE6-76331A90034E}" type="slidenum">
              <a:rPr lang="en-US" smtClean="0"/>
              <a:pPr/>
              <a:t>‹#›</a:t>
            </a:fld>
            <a:endParaRPr lang="en-US" dirty="0"/>
          </a:p>
        </p:txBody>
      </p:sp>
      <p:sp>
        <p:nvSpPr>
          <p:cNvPr id="7" name="Picture Placeholder 6"/>
          <p:cNvSpPr>
            <a:spLocks noGrp="1"/>
          </p:cNvSpPr>
          <p:nvPr>
            <p:ph type="pic" sz="quarter" idx="13"/>
          </p:nvPr>
        </p:nvSpPr>
        <p:spPr>
          <a:xfrm>
            <a:off x="609602" y="1377950"/>
            <a:ext cx="4434417" cy="4768850"/>
          </a:xfrm>
          <a:ln w="19050" cmpd="sng">
            <a:solidFill>
              <a:srgbClr val="D99123"/>
            </a:solidFill>
          </a:ln>
        </p:spPr>
        <p:txBody>
          <a:bodyPr/>
          <a:lstStyle/>
          <a:p>
            <a:endParaRPr lang="en-US" dirty="0"/>
          </a:p>
        </p:txBody>
      </p:sp>
      <p:sp>
        <p:nvSpPr>
          <p:cNvPr id="9" name="Picture Placeholder 8"/>
          <p:cNvSpPr>
            <a:spLocks noGrp="1"/>
          </p:cNvSpPr>
          <p:nvPr>
            <p:ph type="pic" sz="quarter" idx="14"/>
          </p:nvPr>
        </p:nvSpPr>
        <p:spPr>
          <a:xfrm>
            <a:off x="5295905" y="1377951"/>
            <a:ext cx="6286500" cy="2270125"/>
          </a:xfrm>
          <a:ln w="19050" cmpd="sng">
            <a:solidFill>
              <a:srgbClr val="D99123"/>
            </a:solidFill>
          </a:ln>
        </p:spPr>
        <p:txBody>
          <a:bodyPr/>
          <a:lstStyle/>
          <a:p>
            <a:endParaRPr lang="en-US" dirty="0"/>
          </a:p>
        </p:txBody>
      </p:sp>
      <p:sp>
        <p:nvSpPr>
          <p:cNvPr id="11" name="Picture Placeholder 10"/>
          <p:cNvSpPr>
            <a:spLocks noGrp="1"/>
          </p:cNvSpPr>
          <p:nvPr>
            <p:ph type="pic" sz="quarter" idx="15"/>
          </p:nvPr>
        </p:nvSpPr>
        <p:spPr>
          <a:xfrm>
            <a:off x="5295905" y="3836988"/>
            <a:ext cx="6286500" cy="2309812"/>
          </a:xfrm>
          <a:ln w="19050" cmpd="sng">
            <a:solidFill>
              <a:srgbClr val="D99123"/>
            </a:solidFill>
          </a:ln>
        </p:spPr>
        <p:txBody>
          <a:bodyPr/>
          <a:lstStyle/>
          <a:p>
            <a:endParaRPr lang="en-US" dirty="0"/>
          </a:p>
        </p:txBody>
      </p:sp>
    </p:spTree>
    <p:extLst>
      <p:ext uri="{BB962C8B-B14F-4D97-AF65-F5344CB8AC3E}">
        <p14:creationId xmlns:p14="http://schemas.microsoft.com/office/powerpoint/2010/main" val="12771901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James Bynum, PhD, james.bynum.civ@mail.mil</a:t>
            </a:r>
            <a:endParaRPr lang="en-US" dirty="0"/>
          </a:p>
        </p:txBody>
      </p:sp>
      <p:sp>
        <p:nvSpPr>
          <p:cNvPr id="4" name="Footer Placeholder 3"/>
          <p:cNvSpPr>
            <a:spLocks noGrp="1"/>
          </p:cNvSpPr>
          <p:nvPr>
            <p:ph type="ftr" sz="quarter" idx="11"/>
          </p:nvPr>
        </p:nvSpPr>
        <p:spPr/>
        <p:txBody>
          <a:bodyPr/>
          <a:lstStyle/>
          <a:p>
            <a:r>
              <a:rPr lang="en-US"/>
              <a:t>UNCLASSIFIED</a:t>
            </a:r>
            <a:endParaRPr lang="en-US" dirty="0"/>
          </a:p>
        </p:txBody>
      </p:sp>
      <p:sp>
        <p:nvSpPr>
          <p:cNvPr id="5" name="Slide Number Placeholder 4"/>
          <p:cNvSpPr>
            <a:spLocks noGrp="1"/>
          </p:cNvSpPr>
          <p:nvPr>
            <p:ph type="sldNum" sz="quarter" idx="12"/>
          </p:nvPr>
        </p:nvSpPr>
        <p:spPr/>
        <p:txBody>
          <a:bodyPr/>
          <a:lstStyle/>
          <a:p>
            <a:fld id="{22009E32-0316-A64C-BBE6-76331A90034E}" type="slidenum">
              <a:rPr lang="en-US" smtClean="0"/>
              <a:pPr/>
              <a:t>‹#›</a:t>
            </a:fld>
            <a:endParaRPr lang="en-US" dirty="0"/>
          </a:p>
        </p:txBody>
      </p:sp>
      <p:sp>
        <p:nvSpPr>
          <p:cNvPr id="7" name="Table Placeholder 6"/>
          <p:cNvSpPr>
            <a:spLocks noGrp="1"/>
          </p:cNvSpPr>
          <p:nvPr>
            <p:ph type="tbl" sz="quarter" idx="13"/>
          </p:nvPr>
        </p:nvSpPr>
        <p:spPr>
          <a:xfrm>
            <a:off x="865718" y="1268640"/>
            <a:ext cx="10394949" cy="3892170"/>
          </a:xfrm>
        </p:spPr>
        <p:txBody>
          <a:bodyPr/>
          <a:lstStyle/>
          <a:p>
            <a:endParaRPr lang="en-US" dirty="0"/>
          </a:p>
        </p:txBody>
      </p:sp>
      <p:sp>
        <p:nvSpPr>
          <p:cNvPr id="11" name="Text Placeholder 10"/>
          <p:cNvSpPr>
            <a:spLocks noGrp="1"/>
          </p:cNvSpPr>
          <p:nvPr>
            <p:ph type="body" sz="quarter" idx="14"/>
          </p:nvPr>
        </p:nvSpPr>
        <p:spPr>
          <a:xfrm>
            <a:off x="865718" y="5364163"/>
            <a:ext cx="10394949" cy="715962"/>
          </a:xfrm>
        </p:spPr>
        <p:txBody>
          <a:bodyPr>
            <a:normAutofit/>
          </a:bodyPr>
          <a:lstStyle>
            <a:lvl1pPr marL="0" indent="0">
              <a:buNone/>
              <a:defRPr sz="1600"/>
            </a:lvl1pPr>
          </a:lstStyle>
          <a:p>
            <a:pPr lvl="0"/>
            <a:r>
              <a:rPr lang="en-US" dirty="0"/>
              <a:t>Click to edit Master text styles</a:t>
            </a:r>
          </a:p>
        </p:txBody>
      </p:sp>
    </p:spTree>
    <p:extLst>
      <p:ext uri="{BB962C8B-B14F-4D97-AF65-F5344CB8AC3E}">
        <p14:creationId xmlns:p14="http://schemas.microsoft.com/office/powerpoint/2010/main" val="3649778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descr="C:\Users\DeeRe\Desktop\16x9_02-02.jpg16x9_02-0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1747" y="14288"/>
            <a:ext cx="12206605" cy="6867525"/>
          </a:xfrm>
          <a:prstGeom prst="rect">
            <a:avLst/>
          </a:prstGeom>
        </p:spPr>
      </p:pic>
      <p:sp>
        <p:nvSpPr>
          <p:cNvPr id="2" name="Title 1"/>
          <p:cNvSpPr>
            <a:spLocks noGrp="1"/>
          </p:cNvSpPr>
          <p:nvPr>
            <p:ph type="title" hasCustomPrompt="1"/>
          </p:nvPr>
        </p:nvSpPr>
        <p:spPr>
          <a:xfrm>
            <a:off x="483492" y="1112875"/>
            <a:ext cx="11257149" cy="630866"/>
          </a:xfrm>
        </p:spPr>
        <p:txBody>
          <a:bodyPr anchor="t">
            <a:noAutofit/>
          </a:bodyPr>
          <a:lstStyle>
            <a:lvl1pPr algn="ctr">
              <a:defRPr sz="3600" b="1" cap="none">
                <a:solidFill>
                  <a:schemeClr val="tx1"/>
                </a:solidFill>
                <a:effectLst/>
              </a:defRPr>
            </a:lvl1pPr>
          </a:lstStyle>
          <a:p>
            <a:r>
              <a:rPr lang="en-US" dirty="0"/>
              <a:t>Click to edit master title style</a:t>
            </a:r>
          </a:p>
        </p:txBody>
      </p:sp>
      <p:sp>
        <p:nvSpPr>
          <p:cNvPr id="3" name="Text Placeholder 2"/>
          <p:cNvSpPr>
            <a:spLocks noGrp="1"/>
          </p:cNvSpPr>
          <p:nvPr>
            <p:ph type="body" idx="1"/>
          </p:nvPr>
        </p:nvSpPr>
        <p:spPr>
          <a:xfrm>
            <a:off x="1075076" y="1787480"/>
            <a:ext cx="10022481" cy="630867"/>
          </a:xfrm>
        </p:spPr>
        <p:txBody>
          <a:bodyPr anchor="ctr" anchorCtr="0"/>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0" name="Date Placeholder 3"/>
          <p:cNvSpPr>
            <a:spLocks noGrp="1"/>
          </p:cNvSpPr>
          <p:nvPr>
            <p:ph type="dt" sz="half" idx="10"/>
          </p:nvPr>
        </p:nvSpPr>
        <p:spPr>
          <a:xfrm>
            <a:off x="609600" y="6485861"/>
            <a:ext cx="2844800" cy="372139"/>
          </a:xfrm>
        </p:spPr>
        <p:txBody>
          <a:bodyPr/>
          <a:lstStyle>
            <a:lvl1pPr>
              <a:defRPr>
                <a:solidFill>
                  <a:schemeClr val="tx1"/>
                </a:solidFill>
              </a:defRPr>
            </a:lvl1pPr>
          </a:lstStyle>
          <a:p>
            <a:r>
              <a:rPr lang="en-US"/>
              <a:t>James Bynum, PhD, james.bynum.civ@mail.mil</a:t>
            </a:r>
            <a:endParaRPr lang="en-US" dirty="0"/>
          </a:p>
        </p:txBody>
      </p:sp>
      <p:sp>
        <p:nvSpPr>
          <p:cNvPr id="11" name="Footer Placeholder 4"/>
          <p:cNvSpPr>
            <a:spLocks noGrp="1"/>
          </p:cNvSpPr>
          <p:nvPr>
            <p:ph type="ftr" sz="quarter" idx="11"/>
          </p:nvPr>
        </p:nvSpPr>
        <p:spPr>
          <a:xfrm>
            <a:off x="4165600" y="6485861"/>
            <a:ext cx="3860800" cy="372139"/>
          </a:xfrm>
        </p:spPr>
        <p:txBody>
          <a:bodyPr/>
          <a:lstStyle>
            <a:lvl1pPr>
              <a:defRPr>
                <a:solidFill>
                  <a:schemeClr val="tx1"/>
                </a:solidFill>
              </a:defRPr>
            </a:lvl1pPr>
          </a:lstStyle>
          <a:p>
            <a:r>
              <a:rPr lang="en-US"/>
              <a:t>UNCLASSIFIED</a:t>
            </a:r>
            <a:endParaRPr lang="en-US" dirty="0"/>
          </a:p>
        </p:txBody>
      </p:sp>
      <p:sp>
        <p:nvSpPr>
          <p:cNvPr id="12" name="Slide Number Placeholder 5"/>
          <p:cNvSpPr>
            <a:spLocks noGrp="1"/>
          </p:cNvSpPr>
          <p:nvPr>
            <p:ph type="sldNum" sz="quarter" idx="12"/>
          </p:nvPr>
        </p:nvSpPr>
        <p:spPr>
          <a:xfrm>
            <a:off x="8022336" y="6485861"/>
            <a:ext cx="2844800" cy="372139"/>
          </a:xfrm>
        </p:spPr>
        <p:txBody>
          <a:bodyPr/>
          <a:lstStyle>
            <a:lvl1pPr>
              <a:defRPr>
                <a:solidFill>
                  <a:schemeClr val="tx1"/>
                </a:solidFill>
              </a:defRPr>
            </a:lvl1pPr>
          </a:lstStyle>
          <a:p>
            <a:fld id="{22009E32-0316-A64C-BBE6-76331A90034E}" type="slidenum">
              <a:rPr lang="en-US" smtClean="0"/>
              <a:t>‹#›</a:t>
            </a:fld>
            <a:endParaRPr lang="en-US"/>
          </a:p>
        </p:txBody>
      </p:sp>
    </p:spTree>
    <p:extLst>
      <p:ext uri="{BB962C8B-B14F-4D97-AF65-F5344CB8AC3E}">
        <p14:creationId xmlns:p14="http://schemas.microsoft.com/office/powerpoint/2010/main" val="993949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James Bynum, PhD, james.bynum.civ@mail.mil</a:t>
            </a:r>
            <a:endParaRPr lang="en-US" dirty="0"/>
          </a:p>
        </p:txBody>
      </p:sp>
      <p:sp>
        <p:nvSpPr>
          <p:cNvPr id="4" name="Footer Placeholder 3"/>
          <p:cNvSpPr>
            <a:spLocks noGrp="1"/>
          </p:cNvSpPr>
          <p:nvPr>
            <p:ph type="ftr" sz="quarter" idx="11"/>
          </p:nvPr>
        </p:nvSpPr>
        <p:spPr/>
        <p:txBody>
          <a:bodyPr/>
          <a:lstStyle/>
          <a:p>
            <a:r>
              <a:rPr lang="en-US"/>
              <a:t>UNCLASSIFIED</a:t>
            </a:r>
            <a:endParaRPr lang="en-US" dirty="0"/>
          </a:p>
        </p:txBody>
      </p:sp>
      <p:sp>
        <p:nvSpPr>
          <p:cNvPr id="5" name="Slide Number Placeholder 4"/>
          <p:cNvSpPr>
            <a:spLocks noGrp="1"/>
          </p:cNvSpPr>
          <p:nvPr>
            <p:ph type="sldNum" sz="quarter" idx="12"/>
          </p:nvPr>
        </p:nvSpPr>
        <p:spPr/>
        <p:txBody>
          <a:bodyPr/>
          <a:lstStyle/>
          <a:p>
            <a:fld id="{22009E32-0316-A64C-BBE6-76331A90034E}" type="slidenum">
              <a:rPr lang="en-US" smtClean="0"/>
              <a:pPr/>
              <a:t>‹#›</a:t>
            </a:fld>
            <a:endParaRPr lang="en-US" dirty="0"/>
          </a:p>
        </p:txBody>
      </p:sp>
      <p:sp>
        <p:nvSpPr>
          <p:cNvPr id="7" name="SmartArt Placeholder 6"/>
          <p:cNvSpPr>
            <a:spLocks noGrp="1"/>
          </p:cNvSpPr>
          <p:nvPr>
            <p:ph type="dgm" sz="quarter" idx="13"/>
          </p:nvPr>
        </p:nvSpPr>
        <p:spPr>
          <a:xfrm>
            <a:off x="6305437" y="1296988"/>
            <a:ext cx="5276969" cy="4633912"/>
          </a:xfrm>
          <a:effectLst>
            <a:reflection blurRad="6350" stA="52000" endA="300" endPos="35000" dir="5400000" sy="-100000" algn="bl" rotWithShape="0"/>
          </a:effectLst>
        </p:spPr>
        <p:txBody>
          <a:bodyPr/>
          <a:lstStyle/>
          <a:p>
            <a:endParaRPr lang="en-US" dirty="0"/>
          </a:p>
        </p:txBody>
      </p:sp>
      <p:sp>
        <p:nvSpPr>
          <p:cNvPr id="9" name="Text Placeholder 8"/>
          <p:cNvSpPr>
            <a:spLocks noGrp="1"/>
          </p:cNvSpPr>
          <p:nvPr>
            <p:ph type="body" sz="quarter" idx="14"/>
          </p:nvPr>
        </p:nvSpPr>
        <p:spPr>
          <a:xfrm>
            <a:off x="609600" y="1296988"/>
            <a:ext cx="5425597" cy="4633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44720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1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71200" y="130176"/>
            <a:ext cx="10160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army-logo.g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7067" y="130175"/>
            <a:ext cx="880533"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1410965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8227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46537" y="7088"/>
            <a:ext cx="7744803" cy="1057978"/>
          </a:xfrm>
        </p:spPr>
        <p:txBody>
          <a:bodyPr/>
          <a:lstStyle/>
          <a:p>
            <a:r>
              <a:rPr lang="en-US" dirty="0"/>
              <a:t>Click to edit Master title style</a:t>
            </a:r>
          </a:p>
        </p:txBody>
      </p:sp>
      <p:sp>
        <p:nvSpPr>
          <p:cNvPr id="3" name="Content Placeholder 2"/>
          <p:cNvSpPr>
            <a:spLocks noGrp="1"/>
          </p:cNvSpPr>
          <p:nvPr>
            <p:ph sz="half" idx="1"/>
          </p:nvPr>
        </p:nvSpPr>
        <p:spPr>
          <a:xfrm>
            <a:off x="609600" y="1424763"/>
            <a:ext cx="5384800" cy="4701401"/>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24763"/>
            <a:ext cx="5384800" cy="4701401"/>
          </a:xfrm>
          <a:ln w="28575" cmpd="sng">
            <a:noFill/>
          </a:ln>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10" name="Date Placeholder 3"/>
          <p:cNvSpPr>
            <a:spLocks noGrp="1"/>
          </p:cNvSpPr>
          <p:nvPr>
            <p:ph type="dt" sz="half" idx="10"/>
          </p:nvPr>
        </p:nvSpPr>
        <p:spPr>
          <a:xfrm>
            <a:off x="609600" y="6485861"/>
            <a:ext cx="2844800" cy="372139"/>
          </a:xfrm>
        </p:spPr>
        <p:txBody>
          <a:bodyPr/>
          <a:lstStyle>
            <a:lvl1pPr>
              <a:defRPr>
                <a:solidFill>
                  <a:schemeClr val="tx1"/>
                </a:solidFill>
              </a:defRPr>
            </a:lvl1pPr>
          </a:lstStyle>
          <a:p>
            <a:r>
              <a:rPr lang="en-US"/>
              <a:t>James Bynum, PhD, james.bynum.civ@mail.mil</a:t>
            </a:r>
            <a:endParaRPr lang="en-US" dirty="0"/>
          </a:p>
        </p:txBody>
      </p:sp>
      <p:sp>
        <p:nvSpPr>
          <p:cNvPr id="11" name="Footer Placeholder 4"/>
          <p:cNvSpPr>
            <a:spLocks noGrp="1"/>
          </p:cNvSpPr>
          <p:nvPr>
            <p:ph type="ftr" sz="quarter" idx="11"/>
          </p:nvPr>
        </p:nvSpPr>
        <p:spPr>
          <a:xfrm>
            <a:off x="4165600" y="6485861"/>
            <a:ext cx="3860800" cy="372139"/>
          </a:xfrm>
        </p:spPr>
        <p:txBody>
          <a:bodyPr/>
          <a:lstStyle>
            <a:lvl1pPr>
              <a:defRPr>
                <a:solidFill>
                  <a:schemeClr val="tx1"/>
                </a:solidFill>
              </a:defRPr>
            </a:lvl1pPr>
          </a:lstStyle>
          <a:p>
            <a:r>
              <a:rPr lang="en-US"/>
              <a:t>UNCLASSIFIED</a:t>
            </a:r>
            <a:endParaRPr lang="en-US" dirty="0"/>
          </a:p>
        </p:txBody>
      </p:sp>
      <p:sp>
        <p:nvSpPr>
          <p:cNvPr id="12" name="Slide Number Placeholder 5"/>
          <p:cNvSpPr>
            <a:spLocks noGrp="1"/>
          </p:cNvSpPr>
          <p:nvPr>
            <p:ph type="sldNum" sz="quarter" idx="12"/>
          </p:nvPr>
        </p:nvSpPr>
        <p:spPr>
          <a:xfrm>
            <a:off x="8022336" y="6485861"/>
            <a:ext cx="2844800" cy="372139"/>
          </a:xfrm>
        </p:spPr>
        <p:txBody>
          <a:bodyPr/>
          <a:lstStyle>
            <a:lvl1pPr>
              <a:defRPr>
                <a:solidFill>
                  <a:schemeClr val="tx1"/>
                </a:solidFill>
              </a:defRPr>
            </a:lvl1pPr>
          </a:lstStyle>
          <a:p>
            <a:fld id="{22009E32-0316-A64C-BBE6-76331A90034E}" type="slidenum">
              <a:rPr lang="en-US" smtClean="0"/>
              <a:t>‹#›</a:t>
            </a:fld>
            <a:endParaRPr lang="en-US"/>
          </a:p>
        </p:txBody>
      </p:sp>
    </p:spTree>
    <p:extLst>
      <p:ext uri="{BB962C8B-B14F-4D97-AF65-F5344CB8AC3E}">
        <p14:creationId xmlns:p14="http://schemas.microsoft.com/office/powerpoint/2010/main" val="3581490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46537" y="-1"/>
            <a:ext cx="7744803" cy="104908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421699"/>
            <a:ext cx="5386917" cy="63976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061461"/>
            <a:ext cx="5386917" cy="395128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421699"/>
            <a:ext cx="5389033" cy="63976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061461"/>
            <a:ext cx="5389033" cy="395128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09600" y="6478773"/>
            <a:ext cx="2844800" cy="379228"/>
          </a:xfrm>
        </p:spPr>
        <p:txBody>
          <a:bodyPr/>
          <a:lstStyle/>
          <a:p>
            <a:r>
              <a:rPr lang="en-US"/>
              <a:t>James Bynum, PhD, james.bynum.civ@mail.mil</a:t>
            </a:r>
          </a:p>
        </p:txBody>
      </p:sp>
      <p:sp>
        <p:nvSpPr>
          <p:cNvPr id="8" name="Footer Placeholder 7"/>
          <p:cNvSpPr>
            <a:spLocks noGrp="1"/>
          </p:cNvSpPr>
          <p:nvPr>
            <p:ph type="ftr" sz="quarter" idx="11"/>
          </p:nvPr>
        </p:nvSpPr>
        <p:spPr>
          <a:xfrm>
            <a:off x="4165600" y="6478773"/>
            <a:ext cx="3860800" cy="379228"/>
          </a:xfrm>
        </p:spPr>
        <p:txBody>
          <a:bodyPr/>
          <a:lstStyle/>
          <a:p>
            <a:r>
              <a:rPr lang="en-US"/>
              <a:t>UNCLASSIFIED</a:t>
            </a:r>
          </a:p>
        </p:txBody>
      </p:sp>
      <p:sp>
        <p:nvSpPr>
          <p:cNvPr id="9" name="Slide Number Placeholder 8"/>
          <p:cNvSpPr>
            <a:spLocks noGrp="1"/>
          </p:cNvSpPr>
          <p:nvPr>
            <p:ph type="sldNum" sz="quarter" idx="12"/>
          </p:nvPr>
        </p:nvSpPr>
        <p:spPr>
          <a:xfrm>
            <a:off x="8022336" y="6478773"/>
            <a:ext cx="2844800" cy="379228"/>
          </a:xfrm>
        </p:spPr>
        <p:txBody>
          <a:bodyPr/>
          <a:lstStyle/>
          <a:p>
            <a:fld id="{22009E32-0316-A64C-BBE6-76331A90034E}" type="slidenum">
              <a:rPr lang="en-US" smtClean="0"/>
              <a:t>‹#›</a:t>
            </a:fld>
            <a:endParaRPr lang="en-US"/>
          </a:p>
        </p:txBody>
      </p:sp>
    </p:spTree>
    <p:extLst>
      <p:ext uri="{BB962C8B-B14F-4D97-AF65-F5344CB8AC3E}">
        <p14:creationId xmlns:p14="http://schemas.microsoft.com/office/powerpoint/2010/main" val="2533076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0" y="6485861"/>
            <a:ext cx="2844800" cy="372140"/>
          </a:xfrm>
        </p:spPr>
        <p:txBody>
          <a:bodyPr/>
          <a:lstStyle/>
          <a:p>
            <a:r>
              <a:rPr lang="en-US"/>
              <a:t>James Bynum, PhD, james.bynum.civ@mail.mil</a:t>
            </a:r>
            <a:endParaRPr lang="en-US" dirty="0"/>
          </a:p>
        </p:txBody>
      </p:sp>
      <p:sp>
        <p:nvSpPr>
          <p:cNvPr id="4" name="Footer Placeholder 3"/>
          <p:cNvSpPr>
            <a:spLocks noGrp="1"/>
          </p:cNvSpPr>
          <p:nvPr>
            <p:ph type="ftr" sz="quarter" idx="11"/>
          </p:nvPr>
        </p:nvSpPr>
        <p:spPr>
          <a:xfrm>
            <a:off x="4165600" y="6485861"/>
            <a:ext cx="3860800" cy="372140"/>
          </a:xfrm>
        </p:spPr>
        <p:txBody>
          <a:bodyPr/>
          <a:lstStyle/>
          <a:p>
            <a:r>
              <a:rPr lang="en-US"/>
              <a:t>UNCLASSIFIED</a:t>
            </a:r>
          </a:p>
        </p:txBody>
      </p:sp>
      <p:sp>
        <p:nvSpPr>
          <p:cNvPr id="5" name="Slide Number Placeholder 4"/>
          <p:cNvSpPr>
            <a:spLocks noGrp="1"/>
          </p:cNvSpPr>
          <p:nvPr>
            <p:ph type="sldNum" sz="quarter" idx="12"/>
          </p:nvPr>
        </p:nvSpPr>
        <p:spPr>
          <a:xfrm>
            <a:off x="8022336" y="6485861"/>
            <a:ext cx="2844800" cy="372140"/>
          </a:xfrm>
        </p:spPr>
        <p:txBody>
          <a:bodyPr/>
          <a:lstStyle/>
          <a:p>
            <a:fld id="{22009E32-0316-A64C-BBE6-76331A90034E}" type="slidenum">
              <a:rPr lang="en-US" smtClean="0"/>
              <a:t>‹#›</a:t>
            </a:fld>
            <a:endParaRPr lang="en-US"/>
          </a:p>
        </p:txBody>
      </p:sp>
      <p:sp>
        <p:nvSpPr>
          <p:cNvPr id="7" name="Title 1"/>
          <p:cNvSpPr>
            <a:spLocks noGrp="1"/>
          </p:cNvSpPr>
          <p:nvPr>
            <p:ph type="title"/>
          </p:nvPr>
        </p:nvSpPr>
        <p:spPr>
          <a:xfrm>
            <a:off x="2146537" y="-1"/>
            <a:ext cx="7744803" cy="104908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95324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478773"/>
            <a:ext cx="2844800" cy="379228"/>
          </a:xfrm>
        </p:spPr>
        <p:txBody>
          <a:bodyPr/>
          <a:lstStyle/>
          <a:p>
            <a:r>
              <a:rPr lang="en-US"/>
              <a:t>James Bynum, PhD, james.bynum.civ@mail.mil</a:t>
            </a:r>
            <a:endParaRPr lang="en-US" dirty="0"/>
          </a:p>
        </p:txBody>
      </p:sp>
      <p:sp>
        <p:nvSpPr>
          <p:cNvPr id="3" name="Footer Placeholder 2"/>
          <p:cNvSpPr>
            <a:spLocks noGrp="1"/>
          </p:cNvSpPr>
          <p:nvPr>
            <p:ph type="ftr" sz="quarter" idx="11"/>
          </p:nvPr>
        </p:nvSpPr>
        <p:spPr>
          <a:xfrm>
            <a:off x="4165600" y="6478773"/>
            <a:ext cx="3860800" cy="379228"/>
          </a:xfrm>
        </p:spPr>
        <p:txBody>
          <a:bodyPr/>
          <a:lstStyle/>
          <a:p>
            <a:r>
              <a:rPr lang="en-US"/>
              <a:t>UNCLASSIFIED</a:t>
            </a:r>
          </a:p>
        </p:txBody>
      </p:sp>
      <p:sp>
        <p:nvSpPr>
          <p:cNvPr id="4" name="Slide Number Placeholder 3"/>
          <p:cNvSpPr>
            <a:spLocks noGrp="1"/>
          </p:cNvSpPr>
          <p:nvPr>
            <p:ph type="sldNum" sz="quarter" idx="12"/>
          </p:nvPr>
        </p:nvSpPr>
        <p:spPr>
          <a:xfrm>
            <a:off x="8022336" y="6478773"/>
            <a:ext cx="2844800" cy="379228"/>
          </a:xfrm>
        </p:spPr>
        <p:txBody>
          <a:bodyPr/>
          <a:lstStyle/>
          <a:p>
            <a:fld id="{22009E32-0316-A64C-BBE6-76331A90034E}" type="slidenum">
              <a:rPr lang="en-US" smtClean="0"/>
              <a:t>‹#›</a:t>
            </a:fld>
            <a:endParaRPr lang="en-US"/>
          </a:p>
        </p:txBody>
      </p:sp>
    </p:spTree>
    <p:extLst>
      <p:ext uri="{BB962C8B-B14F-4D97-AF65-F5344CB8AC3E}">
        <p14:creationId xmlns:p14="http://schemas.microsoft.com/office/powerpoint/2010/main" val="2093325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78510"/>
            <a:ext cx="4011084" cy="758727"/>
          </a:xfrm>
        </p:spPr>
        <p:txBody>
          <a:bodyPr anchor="b"/>
          <a:lstStyle>
            <a:lvl1pPr algn="l">
              <a:defRPr sz="200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766732" y="1378511"/>
            <a:ext cx="6815667" cy="4802549"/>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0" y="2297189"/>
            <a:ext cx="4011084" cy="3928084"/>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09600" y="6485861"/>
            <a:ext cx="2844800" cy="372140"/>
          </a:xfrm>
        </p:spPr>
        <p:txBody>
          <a:bodyPr/>
          <a:lstStyle/>
          <a:p>
            <a:r>
              <a:rPr lang="en-US"/>
              <a:t>James Bynum, PhD, james.bynum.civ@mail.mil</a:t>
            </a:r>
          </a:p>
        </p:txBody>
      </p:sp>
      <p:sp>
        <p:nvSpPr>
          <p:cNvPr id="6" name="Footer Placeholder 5"/>
          <p:cNvSpPr>
            <a:spLocks noGrp="1"/>
          </p:cNvSpPr>
          <p:nvPr>
            <p:ph type="ftr" sz="quarter" idx="11"/>
          </p:nvPr>
        </p:nvSpPr>
        <p:spPr>
          <a:xfrm>
            <a:off x="4165600" y="6485861"/>
            <a:ext cx="3860800" cy="372140"/>
          </a:xfrm>
        </p:spPr>
        <p:txBody>
          <a:bodyPr/>
          <a:lstStyle/>
          <a:p>
            <a:r>
              <a:rPr lang="en-US"/>
              <a:t>UNCLASSIFIED</a:t>
            </a:r>
          </a:p>
        </p:txBody>
      </p:sp>
      <p:sp>
        <p:nvSpPr>
          <p:cNvPr id="7" name="Slide Number Placeholder 6"/>
          <p:cNvSpPr>
            <a:spLocks noGrp="1"/>
          </p:cNvSpPr>
          <p:nvPr>
            <p:ph type="sldNum" sz="quarter" idx="12"/>
          </p:nvPr>
        </p:nvSpPr>
        <p:spPr>
          <a:xfrm>
            <a:off x="8022336" y="6485861"/>
            <a:ext cx="2844800" cy="372140"/>
          </a:xfrm>
        </p:spPr>
        <p:txBody>
          <a:bodyPr/>
          <a:lstStyle/>
          <a:p>
            <a:fld id="{22009E32-0316-A64C-BBE6-76331A90034E}" type="slidenum">
              <a:rPr lang="en-US" smtClean="0"/>
              <a:t>‹#›</a:t>
            </a:fld>
            <a:endParaRPr lang="en-US"/>
          </a:p>
        </p:txBody>
      </p:sp>
    </p:spTree>
    <p:extLst>
      <p:ext uri="{BB962C8B-B14F-4D97-AF65-F5344CB8AC3E}">
        <p14:creationId xmlns:p14="http://schemas.microsoft.com/office/powerpoint/2010/main" val="657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47186" y="1400880"/>
            <a:ext cx="7315200" cy="4161072"/>
          </a:xfrm>
          <a:ln w="19050" cmpd="sng">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47186" y="5673911"/>
            <a:ext cx="7315200" cy="508058"/>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3"/>
          <p:cNvSpPr>
            <a:spLocks noGrp="1"/>
          </p:cNvSpPr>
          <p:nvPr>
            <p:ph type="dt" sz="half" idx="10"/>
          </p:nvPr>
        </p:nvSpPr>
        <p:spPr>
          <a:xfrm>
            <a:off x="609600" y="6485861"/>
            <a:ext cx="2844800" cy="372139"/>
          </a:xfrm>
        </p:spPr>
        <p:txBody>
          <a:bodyPr/>
          <a:lstStyle>
            <a:lvl1pPr>
              <a:defRPr>
                <a:solidFill>
                  <a:schemeClr val="tx1"/>
                </a:solidFill>
              </a:defRPr>
            </a:lvl1pPr>
          </a:lstStyle>
          <a:p>
            <a:r>
              <a:rPr lang="en-US"/>
              <a:t>James Bynum, PhD, james.bynum.civ@mail.mil</a:t>
            </a:r>
            <a:endParaRPr lang="en-US" dirty="0"/>
          </a:p>
        </p:txBody>
      </p:sp>
      <p:sp>
        <p:nvSpPr>
          <p:cNvPr id="10" name="Footer Placeholder 4"/>
          <p:cNvSpPr>
            <a:spLocks noGrp="1"/>
          </p:cNvSpPr>
          <p:nvPr>
            <p:ph type="ftr" sz="quarter" idx="11"/>
          </p:nvPr>
        </p:nvSpPr>
        <p:spPr>
          <a:xfrm>
            <a:off x="4165600" y="6485861"/>
            <a:ext cx="3860800" cy="372139"/>
          </a:xfrm>
        </p:spPr>
        <p:txBody>
          <a:bodyPr/>
          <a:lstStyle>
            <a:lvl1pPr>
              <a:defRPr>
                <a:solidFill>
                  <a:schemeClr val="tx1"/>
                </a:solidFill>
              </a:defRPr>
            </a:lvl1pPr>
          </a:lstStyle>
          <a:p>
            <a:r>
              <a:rPr lang="en-US"/>
              <a:t>UNCLASSIFIED</a:t>
            </a:r>
            <a:endParaRPr lang="en-US" dirty="0"/>
          </a:p>
        </p:txBody>
      </p:sp>
      <p:sp>
        <p:nvSpPr>
          <p:cNvPr id="11" name="Slide Number Placeholder 5"/>
          <p:cNvSpPr>
            <a:spLocks noGrp="1"/>
          </p:cNvSpPr>
          <p:nvPr>
            <p:ph type="sldNum" sz="quarter" idx="12"/>
          </p:nvPr>
        </p:nvSpPr>
        <p:spPr>
          <a:xfrm>
            <a:off x="8022336" y="6485861"/>
            <a:ext cx="2844800" cy="372139"/>
          </a:xfrm>
        </p:spPr>
        <p:txBody>
          <a:bodyPr/>
          <a:lstStyle>
            <a:lvl1pPr>
              <a:defRPr>
                <a:solidFill>
                  <a:schemeClr val="tx1"/>
                </a:solidFill>
              </a:defRPr>
            </a:lvl1pPr>
          </a:lstStyle>
          <a:p>
            <a:fld id="{22009E32-0316-A64C-BBE6-76331A90034E}" type="slidenum">
              <a:rPr lang="en-US" smtClean="0"/>
              <a:t>‹#›</a:t>
            </a:fld>
            <a:endParaRPr lang="en-US"/>
          </a:p>
        </p:txBody>
      </p:sp>
    </p:spTree>
    <p:extLst>
      <p:ext uri="{BB962C8B-B14F-4D97-AF65-F5344CB8AC3E}">
        <p14:creationId xmlns:p14="http://schemas.microsoft.com/office/powerpoint/2010/main" val="2843525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21" Type="http://schemas.openxmlformats.org/officeDocument/2006/relationships/image" Target="../media/image6.jpe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image" Target="../media/image5.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4.jpe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16x9_03-03"/>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0320" y="0"/>
            <a:ext cx="12215495" cy="6872605"/>
          </a:xfrm>
          <a:prstGeom prst="rect">
            <a:avLst/>
          </a:prstGeom>
        </p:spPr>
      </p:pic>
      <p:sp>
        <p:nvSpPr>
          <p:cNvPr id="2" name="Title Placeholder 1"/>
          <p:cNvSpPr>
            <a:spLocks noGrp="1"/>
          </p:cNvSpPr>
          <p:nvPr>
            <p:ph type="title"/>
          </p:nvPr>
        </p:nvSpPr>
        <p:spPr>
          <a:xfrm>
            <a:off x="2146537" y="-1"/>
            <a:ext cx="7744803" cy="104907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453116"/>
            <a:ext cx="10972800" cy="480952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478773"/>
            <a:ext cx="2844800" cy="379228"/>
          </a:xfrm>
          <a:prstGeom prst="rect">
            <a:avLst/>
          </a:prstGeom>
        </p:spPr>
        <p:txBody>
          <a:bodyPr vert="horz" lIns="91440" tIns="45720" rIns="91440" bIns="45720" rtlCol="0" anchor="ctr"/>
          <a:lstStyle>
            <a:lvl1pPr algn="l">
              <a:defRPr sz="1100">
                <a:solidFill>
                  <a:schemeClr val="tx1"/>
                </a:solidFill>
                <a:latin typeface="Arial" panose="020B0604020202020204" pitchFamily="34" charset="0"/>
                <a:cs typeface="Arial" panose="020B0604020202020204" pitchFamily="34" charset="0"/>
              </a:defRPr>
            </a:lvl1pPr>
          </a:lstStyle>
          <a:p>
            <a:r>
              <a:rPr lang="en-US"/>
              <a:t>James Bynum, PhD, james.bynum.civ@mail.mil</a:t>
            </a:r>
            <a:endParaRPr lang="en-US" dirty="0"/>
          </a:p>
        </p:txBody>
      </p:sp>
      <p:sp>
        <p:nvSpPr>
          <p:cNvPr id="5" name="Footer Placeholder 4"/>
          <p:cNvSpPr>
            <a:spLocks noGrp="1"/>
          </p:cNvSpPr>
          <p:nvPr>
            <p:ph type="ftr" sz="quarter" idx="3"/>
          </p:nvPr>
        </p:nvSpPr>
        <p:spPr>
          <a:xfrm>
            <a:off x="4165600" y="6478773"/>
            <a:ext cx="3860800" cy="379228"/>
          </a:xfrm>
          <a:prstGeom prst="rect">
            <a:avLst/>
          </a:prstGeom>
        </p:spPr>
        <p:txBody>
          <a:bodyPr vert="horz" lIns="91440" tIns="45720" rIns="91440" bIns="45720" rtlCol="0" anchor="ctr"/>
          <a:lstStyle>
            <a:lvl1pPr algn="ctr">
              <a:defRPr sz="1100">
                <a:solidFill>
                  <a:schemeClr val="tx1"/>
                </a:solidFill>
                <a:latin typeface="Arial" panose="020B0604020202020204" pitchFamily="34" charset="0"/>
                <a:cs typeface="Arial" panose="020B0604020202020204" pitchFamily="34" charset="0"/>
              </a:defRPr>
            </a:lvl1pPr>
          </a:lstStyle>
          <a:p>
            <a:r>
              <a:rPr lang="en-US"/>
              <a:t>UNCLASSIFIED</a:t>
            </a:r>
            <a:endParaRPr lang="en-US" dirty="0"/>
          </a:p>
        </p:txBody>
      </p:sp>
      <p:sp>
        <p:nvSpPr>
          <p:cNvPr id="6" name="Slide Number Placeholder 5"/>
          <p:cNvSpPr>
            <a:spLocks noGrp="1"/>
          </p:cNvSpPr>
          <p:nvPr>
            <p:ph type="sldNum" sz="quarter" idx="4"/>
          </p:nvPr>
        </p:nvSpPr>
        <p:spPr>
          <a:xfrm>
            <a:off x="8022336" y="6478773"/>
            <a:ext cx="2844800" cy="379228"/>
          </a:xfrm>
          <a:prstGeom prst="rect">
            <a:avLst/>
          </a:prstGeom>
        </p:spPr>
        <p:txBody>
          <a:bodyPr vert="horz" lIns="91440" tIns="45720" rIns="91440" bIns="45720" rtlCol="0" anchor="ctr"/>
          <a:lstStyle>
            <a:lvl1pPr algn="r">
              <a:defRPr sz="1100">
                <a:solidFill>
                  <a:schemeClr val="tx1"/>
                </a:solidFill>
                <a:latin typeface="Arial" panose="020B0604020202020204" pitchFamily="34" charset="0"/>
                <a:cs typeface="Arial" panose="020B0604020202020204" pitchFamily="34" charset="0"/>
              </a:defRPr>
            </a:lvl1pPr>
          </a:lstStyle>
          <a:p>
            <a:r>
              <a:rPr lang="en-US"/>
              <a:t> of </a:t>
            </a:r>
            <a:endParaRPr lang="en-US" dirty="0"/>
          </a:p>
        </p:txBody>
      </p:sp>
    </p:spTree>
    <p:extLst>
      <p:ext uri="{BB962C8B-B14F-4D97-AF65-F5344CB8AC3E}">
        <p14:creationId xmlns:p14="http://schemas.microsoft.com/office/powerpoint/2010/main" val="39360934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p:txStyles>
    <p:titleStyle>
      <a:lvl1pPr algn="l" defTabSz="457200" rtl="0" eaLnBrk="1" latinLnBrk="0" hangingPunct="1">
        <a:spcBef>
          <a:spcPct val="0"/>
        </a:spcBef>
        <a:buNone/>
        <a:defRPr sz="2800" b="1" i="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Lucida Grande"/>
        <a:buChar char="»"/>
        <a:defRPr sz="2400" kern="1200">
          <a:solidFill>
            <a:srgbClr val="67151F"/>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Lucida Grande"/>
        <a:buChar char="»"/>
        <a:defRPr sz="2000" kern="1200">
          <a:solidFill>
            <a:srgbClr val="67151F"/>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Lucida Grande"/>
        <a:buChar char="»"/>
        <a:defRPr sz="1800" kern="1200">
          <a:solidFill>
            <a:srgbClr val="67151F"/>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Lucida Grande"/>
        <a:buChar char="»"/>
        <a:defRPr sz="1600" kern="1200">
          <a:solidFill>
            <a:srgbClr val="67151F"/>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Lucida Grande"/>
        <a:buChar char="»"/>
        <a:defRPr sz="1600" i="1" kern="1200">
          <a:solidFill>
            <a:srgbClr val="67151F"/>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09600" y="1570038"/>
            <a:ext cx="10972800" cy="4525962"/>
          </a:xfrm>
          <a:prstGeom prst="rect">
            <a:avLst/>
          </a:prstGeom>
          <a:noFill/>
          <a:ln w="9525">
            <a:noFill/>
            <a:miter lim="800000"/>
            <a:headEnd/>
            <a:tailEnd/>
          </a:ln>
        </p:spPr>
        <p:txBody>
          <a:bodyPr vert="horz" wrap="square" lIns="91356" tIns="45678" rIns="91356" bIns="456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8784174" y="6589716"/>
            <a:ext cx="1570567" cy="339725"/>
          </a:xfrm>
          <a:prstGeom prst="rect">
            <a:avLst/>
          </a:prstGeom>
          <a:noFill/>
          <a:ln w="9525">
            <a:noFill/>
            <a:miter lim="800000"/>
            <a:headEnd/>
            <a:tailEnd/>
          </a:ln>
          <a:effectLst/>
        </p:spPr>
        <p:txBody>
          <a:bodyPr vert="horz" wrap="square" lIns="91356" tIns="45678" rIns="91356" bIns="45678" numCol="1" anchor="t" anchorCtr="0" compatLnSpc="1">
            <a:prstTxWarp prst="textNoShape">
              <a:avLst/>
            </a:prstTxWarp>
          </a:bodyPr>
          <a:lstStyle>
            <a:lvl1pPr algn="r">
              <a:defRPr sz="1100"/>
            </a:lvl1pPr>
          </a:lstStyle>
          <a:p>
            <a:pPr>
              <a:defRPr/>
            </a:pPr>
            <a:r>
              <a:rPr lang="en-US" dirty="0">
                <a:solidFill>
                  <a:srgbClr val="000000"/>
                </a:solidFill>
              </a:rPr>
              <a:t>Slide </a:t>
            </a:r>
            <a:fld id="{363D5410-DA7C-4E64-901A-C5A703AD124A}" type="slidenum">
              <a:rPr lang="en-US">
                <a:solidFill>
                  <a:srgbClr val="000000"/>
                </a:solidFill>
              </a:rPr>
              <a:pPr>
                <a:defRPr/>
              </a:pPr>
              <a:t>‹#›</a:t>
            </a:fld>
            <a:r>
              <a:rPr lang="en-US" dirty="0">
                <a:solidFill>
                  <a:srgbClr val="000000"/>
                </a:solidFill>
              </a:rPr>
              <a:t> of  </a:t>
            </a:r>
          </a:p>
        </p:txBody>
      </p:sp>
      <p:sp>
        <p:nvSpPr>
          <p:cNvPr id="1028" name="Rectangle 25"/>
          <p:cNvSpPr>
            <a:spLocks noChangeArrowheads="1"/>
          </p:cNvSpPr>
          <p:nvPr userDrawn="1"/>
        </p:nvSpPr>
        <p:spPr bwMode="auto">
          <a:xfrm>
            <a:off x="3102639" y="80963"/>
            <a:ext cx="5969795" cy="379666"/>
          </a:xfrm>
          <a:prstGeom prst="rect">
            <a:avLst/>
          </a:prstGeom>
          <a:noFill/>
          <a:ln w="9525">
            <a:noFill/>
            <a:miter lim="800000"/>
            <a:headEnd/>
            <a:tailEnd/>
          </a:ln>
        </p:spPr>
        <p:txBody>
          <a:bodyPr wrap="none" lIns="86433" tIns="43217" rIns="86433" bIns="43217">
            <a:spAutoFit/>
          </a:bodyPr>
          <a:lstStyle/>
          <a:p>
            <a:pPr algn="ctr"/>
            <a:r>
              <a:rPr lang="en-US" sz="1900" b="1" dirty="0">
                <a:solidFill>
                  <a:srgbClr val="660033"/>
                </a:solidFill>
              </a:rPr>
              <a:t>Select SLIDE MASTER to Insert Briefing Title Here</a:t>
            </a:r>
          </a:p>
        </p:txBody>
      </p:sp>
      <p:sp>
        <p:nvSpPr>
          <p:cNvPr id="1029" name="Rectangle 26"/>
          <p:cNvSpPr>
            <a:spLocks noGrp="1" noChangeArrowheads="1"/>
          </p:cNvSpPr>
          <p:nvPr>
            <p:ph type="title"/>
          </p:nvPr>
        </p:nvSpPr>
        <p:spPr bwMode="auto">
          <a:xfrm>
            <a:off x="609600" y="598488"/>
            <a:ext cx="10972800" cy="590550"/>
          </a:xfrm>
          <a:prstGeom prst="rect">
            <a:avLst/>
          </a:prstGeom>
          <a:noFill/>
          <a:ln w="9525">
            <a:noFill/>
            <a:miter lim="800000"/>
            <a:headEnd/>
            <a:tailEnd/>
          </a:ln>
        </p:spPr>
        <p:txBody>
          <a:bodyPr vert="horz" wrap="square" lIns="86433" tIns="43217" rIns="86433" bIns="43217" numCol="1" anchor="ctr" anchorCtr="0" compatLnSpc="1">
            <a:prstTxWarp prst="textNoShape">
              <a:avLst/>
            </a:prstTxWarp>
          </a:bodyPr>
          <a:lstStyle/>
          <a:p>
            <a:pPr lvl="0"/>
            <a:r>
              <a:rPr lang="en-US"/>
              <a:t>Click to edit Master title style</a:t>
            </a:r>
          </a:p>
        </p:txBody>
      </p:sp>
      <p:sp>
        <p:nvSpPr>
          <p:cNvPr id="2" name="Rectangle 28"/>
          <p:cNvSpPr>
            <a:spLocks noChangeArrowheads="1"/>
          </p:cNvSpPr>
          <p:nvPr userDrawn="1"/>
        </p:nvSpPr>
        <p:spPr bwMode="auto">
          <a:xfrm>
            <a:off x="10778074" y="6532565"/>
            <a:ext cx="1333500" cy="338137"/>
          </a:xfrm>
          <a:prstGeom prst="rect">
            <a:avLst/>
          </a:prstGeom>
          <a:noFill/>
          <a:ln w="9525">
            <a:noFill/>
            <a:miter lim="800000"/>
            <a:headEnd/>
            <a:tailEnd/>
          </a:ln>
        </p:spPr>
        <p:txBody>
          <a:bodyPr lIns="91300" tIns="45653" rIns="91300" bIns="45653" anchor="ctr"/>
          <a:lstStyle/>
          <a:p>
            <a:pPr algn="r"/>
            <a:fld id="{16E550A6-390B-4DD6-BB2E-2F5BA105A5A5}" type="datetime5">
              <a:rPr lang="en-US" sz="900">
                <a:solidFill>
                  <a:srgbClr val="000000"/>
                </a:solidFill>
              </a:rPr>
              <a:pPr algn="r"/>
              <a:t>27-Jun-22</a:t>
            </a:fld>
            <a:endParaRPr lang="en-US" sz="900" dirty="0">
              <a:solidFill>
                <a:srgbClr val="000000"/>
              </a:solidFill>
            </a:endParaRPr>
          </a:p>
        </p:txBody>
      </p:sp>
      <p:sp>
        <p:nvSpPr>
          <p:cNvPr id="1031" name="Rectangle 29"/>
          <p:cNvSpPr>
            <a:spLocks noChangeArrowheads="1"/>
          </p:cNvSpPr>
          <p:nvPr userDrawn="1"/>
        </p:nvSpPr>
        <p:spPr bwMode="auto">
          <a:xfrm>
            <a:off x="2119" y="6637343"/>
            <a:ext cx="3245908" cy="210389"/>
          </a:xfrm>
          <a:prstGeom prst="rect">
            <a:avLst/>
          </a:prstGeom>
          <a:noFill/>
          <a:ln w="9525">
            <a:noFill/>
            <a:miter lim="800000"/>
            <a:headEnd/>
            <a:tailEnd/>
          </a:ln>
        </p:spPr>
        <p:txBody>
          <a:bodyPr wrap="none" lIns="86433" tIns="43217" rIns="86433" bIns="43217">
            <a:spAutoFit/>
          </a:bodyPr>
          <a:lstStyle/>
          <a:p>
            <a:r>
              <a:rPr lang="en-US" sz="800" b="1" dirty="0">
                <a:solidFill>
                  <a:srgbClr val="000000"/>
                </a:solidFill>
              </a:rPr>
              <a:t>Name/Office Symbol/(703) XXX-XXX (DSN XXX) / email address</a:t>
            </a:r>
          </a:p>
        </p:txBody>
      </p:sp>
      <p:pic>
        <p:nvPicPr>
          <p:cNvPr id="1032" name="Picture 2"/>
          <p:cNvPicPr>
            <a:picLocks noChangeAspect="1" noChangeArrowheads="1"/>
          </p:cNvPicPr>
          <p:nvPr/>
        </p:nvPicPr>
        <p:blipFill>
          <a:blip r:embed="rId19" cstate="print"/>
          <a:srcRect r="9091"/>
          <a:stretch>
            <a:fillRect/>
          </a:stretch>
        </p:blipFill>
        <p:spPr bwMode="auto">
          <a:xfrm>
            <a:off x="0" y="6650038"/>
            <a:ext cx="12192000" cy="214312"/>
          </a:xfrm>
          <a:prstGeom prst="rect">
            <a:avLst/>
          </a:prstGeom>
          <a:noFill/>
          <a:ln w="9525">
            <a:noFill/>
            <a:miter lim="800000"/>
            <a:headEnd/>
            <a:tailEnd/>
          </a:ln>
        </p:spPr>
      </p:pic>
      <p:pic>
        <p:nvPicPr>
          <p:cNvPr id="1033" name="Picture 9" descr="PPT SubPages Header-02.png"/>
          <p:cNvPicPr>
            <a:picLocks noChangeAspect="1"/>
          </p:cNvPicPr>
          <p:nvPr userDrawn="1"/>
        </p:nvPicPr>
        <p:blipFill>
          <a:blip r:embed="rId20" cstate="print"/>
          <a:srcRect/>
          <a:stretch>
            <a:fillRect/>
          </a:stretch>
        </p:blipFill>
        <p:spPr bwMode="auto">
          <a:xfrm>
            <a:off x="10584" y="1"/>
            <a:ext cx="12164483" cy="1076325"/>
          </a:xfrm>
          <a:prstGeom prst="rect">
            <a:avLst/>
          </a:prstGeom>
          <a:noFill/>
          <a:ln w="9525">
            <a:noFill/>
            <a:miter lim="800000"/>
            <a:headEnd/>
            <a:tailEnd/>
          </a:ln>
        </p:spPr>
      </p:pic>
      <p:sp>
        <p:nvSpPr>
          <p:cNvPr id="10" name="Rectangle 6"/>
          <p:cNvSpPr txBox="1">
            <a:spLocks noChangeArrowheads="1"/>
          </p:cNvSpPr>
          <p:nvPr userDrawn="1"/>
        </p:nvSpPr>
        <p:spPr>
          <a:xfrm>
            <a:off x="9762061" y="6629401"/>
            <a:ext cx="2226740" cy="339725"/>
          </a:xfrm>
          <a:prstGeom prst="rect">
            <a:avLst/>
          </a:prstGeom>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6885" algn="l" rtl="0" fontAlgn="base">
              <a:spcBef>
                <a:spcPct val="0"/>
              </a:spcBef>
              <a:spcAft>
                <a:spcPct val="0"/>
              </a:spcAft>
              <a:defRPr kern="1200">
                <a:solidFill>
                  <a:schemeClr val="tx1"/>
                </a:solidFill>
                <a:latin typeface="Arial" charset="0"/>
                <a:ea typeface="+mn-ea"/>
                <a:cs typeface="+mn-cs"/>
              </a:defRPr>
            </a:lvl2pPr>
            <a:lvl3pPr marL="913770" algn="l" rtl="0" fontAlgn="base">
              <a:spcBef>
                <a:spcPct val="0"/>
              </a:spcBef>
              <a:spcAft>
                <a:spcPct val="0"/>
              </a:spcAft>
              <a:defRPr kern="1200">
                <a:solidFill>
                  <a:schemeClr val="tx1"/>
                </a:solidFill>
                <a:latin typeface="Arial" charset="0"/>
                <a:ea typeface="+mn-ea"/>
                <a:cs typeface="+mn-cs"/>
              </a:defRPr>
            </a:lvl3pPr>
            <a:lvl4pPr marL="1370655" algn="l" rtl="0" fontAlgn="base">
              <a:spcBef>
                <a:spcPct val="0"/>
              </a:spcBef>
              <a:spcAft>
                <a:spcPct val="0"/>
              </a:spcAft>
              <a:defRPr kern="1200">
                <a:solidFill>
                  <a:schemeClr val="tx1"/>
                </a:solidFill>
                <a:latin typeface="Arial" charset="0"/>
                <a:ea typeface="+mn-ea"/>
                <a:cs typeface="+mn-cs"/>
              </a:defRPr>
            </a:lvl4pPr>
            <a:lvl5pPr marL="1827540" algn="l" rtl="0" fontAlgn="base">
              <a:spcBef>
                <a:spcPct val="0"/>
              </a:spcBef>
              <a:spcAft>
                <a:spcPct val="0"/>
              </a:spcAft>
              <a:defRPr kern="1200">
                <a:solidFill>
                  <a:schemeClr val="tx1"/>
                </a:solidFill>
                <a:latin typeface="Arial" charset="0"/>
                <a:ea typeface="+mn-ea"/>
                <a:cs typeface="+mn-cs"/>
              </a:defRPr>
            </a:lvl5pPr>
            <a:lvl6pPr marL="2284425" algn="l" defTabSz="913770" rtl="0" eaLnBrk="1" latinLnBrk="0" hangingPunct="1">
              <a:defRPr kern="1200">
                <a:solidFill>
                  <a:schemeClr val="tx1"/>
                </a:solidFill>
                <a:latin typeface="Arial" charset="0"/>
                <a:ea typeface="+mn-ea"/>
                <a:cs typeface="+mn-cs"/>
              </a:defRPr>
            </a:lvl6pPr>
            <a:lvl7pPr marL="2741308" algn="l" defTabSz="913770" rtl="0" eaLnBrk="1" latinLnBrk="0" hangingPunct="1">
              <a:defRPr kern="1200">
                <a:solidFill>
                  <a:schemeClr val="tx1"/>
                </a:solidFill>
                <a:latin typeface="Arial" charset="0"/>
                <a:ea typeface="+mn-ea"/>
                <a:cs typeface="+mn-cs"/>
              </a:defRPr>
            </a:lvl7pPr>
            <a:lvl8pPr marL="3198193" algn="l" defTabSz="913770" rtl="0" eaLnBrk="1" latinLnBrk="0" hangingPunct="1">
              <a:defRPr kern="1200">
                <a:solidFill>
                  <a:schemeClr val="tx1"/>
                </a:solidFill>
                <a:latin typeface="Arial" charset="0"/>
                <a:ea typeface="+mn-ea"/>
                <a:cs typeface="+mn-cs"/>
              </a:defRPr>
            </a:lvl8pPr>
            <a:lvl9pPr marL="3655078" algn="l" defTabSz="913770" rtl="0" eaLnBrk="1" latinLnBrk="0" hangingPunct="1">
              <a:defRPr kern="1200">
                <a:solidFill>
                  <a:schemeClr val="tx1"/>
                </a:solidFill>
                <a:latin typeface="Arial" charset="0"/>
                <a:ea typeface="+mn-ea"/>
                <a:cs typeface="+mn-cs"/>
              </a:defRPr>
            </a:lvl9pPr>
          </a:lstStyle>
          <a:p>
            <a:pPr>
              <a:defRPr/>
            </a:pPr>
            <a:r>
              <a:rPr lang="en-US" sz="1400" dirty="0">
                <a:solidFill>
                  <a:srgbClr val="000000"/>
                </a:solidFill>
              </a:rPr>
              <a:t>Slide </a:t>
            </a:r>
            <a:fld id="{91ADEC0C-299C-491D-8666-76DA096C8B7E}" type="slidenum">
              <a:rPr lang="en-US" sz="1400" smtClean="0">
                <a:solidFill>
                  <a:srgbClr val="000000"/>
                </a:solidFill>
              </a:rPr>
              <a:pPr>
                <a:defRPr/>
              </a:pPr>
              <a:t>‹#›</a:t>
            </a:fld>
            <a:r>
              <a:rPr lang="en-US" sz="1400" dirty="0">
                <a:solidFill>
                  <a:srgbClr val="000000"/>
                </a:solidFill>
              </a:rPr>
              <a:t> of 33  </a:t>
            </a:r>
          </a:p>
        </p:txBody>
      </p:sp>
      <p:sp>
        <p:nvSpPr>
          <p:cNvPr id="3" name="TextBox 2"/>
          <p:cNvSpPr txBox="1"/>
          <p:nvPr userDrawn="1"/>
        </p:nvSpPr>
        <p:spPr>
          <a:xfrm>
            <a:off x="5181601" y="6626424"/>
            <a:ext cx="1151277" cy="307777"/>
          </a:xfrm>
          <a:prstGeom prst="rect">
            <a:avLst/>
          </a:prstGeom>
          <a:noFill/>
        </p:spPr>
        <p:txBody>
          <a:bodyPr wrap="none" rtlCol="0">
            <a:spAutoFit/>
          </a:bodyPr>
          <a:lstStyle/>
          <a:p>
            <a:r>
              <a:rPr lang="en-US" sz="1400" dirty="0"/>
              <a:t>Unclassified</a:t>
            </a:r>
          </a:p>
        </p:txBody>
      </p:sp>
      <p:pic>
        <p:nvPicPr>
          <p:cNvPr id="12" name="Picture 11" descr="4x3_02-02"/>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0" y="-8255"/>
            <a:ext cx="12225867" cy="6877050"/>
          </a:xfrm>
          <a:prstGeom prst="rect">
            <a:avLst/>
          </a:prstGeom>
        </p:spPr>
      </p:pic>
      <p:sp>
        <p:nvSpPr>
          <p:cNvPr id="15" name="Date Placeholder 3"/>
          <p:cNvSpPr>
            <a:spLocks noGrp="1"/>
          </p:cNvSpPr>
          <p:nvPr>
            <p:ph type="dt" sz="half" idx="2"/>
          </p:nvPr>
        </p:nvSpPr>
        <p:spPr>
          <a:xfrm>
            <a:off x="609600" y="6629401"/>
            <a:ext cx="2844800" cy="238991"/>
          </a:xfrm>
          <a:prstGeom prst="rect">
            <a:avLst/>
          </a:prstGeom>
        </p:spPr>
        <p:txBody>
          <a:bodyPr vert="horz" lIns="91440" tIns="45720" rIns="91440" bIns="45720" rtlCol="0" anchor="ctr"/>
          <a:lstStyle>
            <a:lvl1pPr algn="l">
              <a:defRPr sz="1100">
                <a:solidFill>
                  <a:schemeClr val="tx1"/>
                </a:solidFill>
                <a:latin typeface="Arial" panose="020B0604020202020204" pitchFamily="34" charset="0"/>
                <a:cs typeface="Arial" panose="020B0604020202020204" pitchFamily="34" charset="0"/>
              </a:defRPr>
            </a:lvl1pPr>
          </a:lstStyle>
          <a:p>
            <a:r>
              <a:rPr lang="en-US"/>
              <a:t>James Bynum, PhD, james.bynum.civ@mail.mil</a:t>
            </a:r>
            <a:endParaRPr lang="en-US" dirty="0"/>
          </a:p>
        </p:txBody>
      </p:sp>
      <p:sp>
        <p:nvSpPr>
          <p:cNvPr id="16" name="Footer Placeholder 4"/>
          <p:cNvSpPr>
            <a:spLocks noGrp="1"/>
          </p:cNvSpPr>
          <p:nvPr>
            <p:ph type="ftr" sz="quarter" idx="3"/>
          </p:nvPr>
        </p:nvSpPr>
        <p:spPr>
          <a:xfrm>
            <a:off x="4165600" y="6629401"/>
            <a:ext cx="3860800" cy="238991"/>
          </a:xfrm>
          <a:prstGeom prst="rect">
            <a:avLst/>
          </a:prstGeom>
        </p:spPr>
        <p:txBody>
          <a:bodyPr vert="horz" lIns="91440" tIns="45720" rIns="91440" bIns="45720" rtlCol="0" anchor="ctr"/>
          <a:lstStyle>
            <a:lvl1pPr algn="ctr">
              <a:defRPr sz="1100">
                <a:solidFill>
                  <a:schemeClr val="tx1"/>
                </a:solidFill>
                <a:latin typeface="Arial" panose="020B0604020202020204" pitchFamily="34" charset="0"/>
                <a:cs typeface="Arial" panose="020B0604020202020204" pitchFamily="34" charset="0"/>
              </a:defRPr>
            </a:lvl1pPr>
          </a:lstStyle>
          <a:p>
            <a:r>
              <a:rPr lang="en-US"/>
              <a:t>UNCLASSIFIED</a:t>
            </a:r>
            <a:endParaRPr lang="en-US" dirty="0"/>
          </a:p>
        </p:txBody>
      </p:sp>
      <p:sp>
        <p:nvSpPr>
          <p:cNvPr id="17" name="Slide Number Placeholder 5"/>
          <p:cNvSpPr txBox="1">
            <a:spLocks/>
          </p:cNvSpPr>
          <p:nvPr userDrawn="1"/>
        </p:nvSpPr>
        <p:spPr>
          <a:xfrm>
            <a:off x="8022336" y="6629401"/>
            <a:ext cx="2844800" cy="238991"/>
          </a:xfrm>
          <a:prstGeom prst="rect">
            <a:avLst/>
          </a:prstGeom>
        </p:spPr>
        <p:txBody>
          <a:bodyPr vert="horz" lIns="91440" tIns="45720" rIns="91440" bIns="45720" rtlCol="0" anchor="ctr"/>
          <a:lstStyle>
            <a:defPPr>
              <a:defRPr lang="en-US"/>
            </a:defPPr>
            <a:lvl1pPr algn="r" rtl="0" fontAlgn="base">
              <a:spcBef>
                <a:spcPct val="0"/>
              </a:spcBef>
              <a:spcAft>
                <a:spcPct val="0"/>
              </a:spcAft>
              <a:defRPr sz="1100" kern="1200">
                <a:solidFill>
                  <a:schemeClr val="tx1"/>
                </a:solidFill>
                <a:latin typeface="Arial" panose="020B0604020202020204" pitchFamily="34" charset="0"/>
                <a:ea typeface="+mn-ea"/>
                <a:cs typeface="Arial" panose="020B0604020202020204" pitchFamily="34" charset="0"/>
              </a:defRPr>
            </a:lvl1pPr>
            <a:lvl2pPr marL="456885" algn="l" rtl="0" fontAlgn="base">
              <a:spcBef>
                <a:spcPct val="0"/>
              </a:spcBef>
              <a:spcAft>
                <a:spcPct val="0"/>
              </a:spcAft>
              <a:defRPr kern="1200">
                <a:solidFill>
                  <a:schemeClr val="tx1"/>
                </a:solidFill>
                <a:latin typeface="Arial" charset="0"/>
                <a:ea typeface="+mn-ea"/>
                <a:cs typeface="+mn-cs"/>
              </a:defRPr>
            </a:lvl2pPr>
            <a:lvl3pPr marL="913770" algn="l" rtl="0" fontAlgn="base">
              <a:spcBef>
                <a:spcPct val="0"/>
              </a:spcBef>
              <a:spcAft>
                <a:spcPct val="0"/>
              </a:spcAft>
              <a:defRPr kern="1200">
                <a:solidFill>
                  <a:schemeClr val="tx1"/>
                </a:solidFill>
                <a:latin typeface="Arial" charset="0"/>
                <a:ea typeface="+mn-ea"/>
                <a:cs typeface="+mn-cs"/>
              </a:defRPr>
            </a:lvl3pPr>
            <a:lvl4pPr marL="1370655" algn="l" rtl="0" fontAlgn="base">
              <a:spcBef>
                <a:spcPct val="0"/>
              </a:spcBef>
              <a:spcAft>
                <a:spcPct val="0"/>
              </a:spcAft>
              <a:defRPr kern="1200">
                <a:solidFill>
                  <a:schemeClr val="tx1"/>
                </a:solidFill>
                <a:latin typeface="Arial" charset="0"/>
                <a:ea typeface="+mn-ea"/>
                <a:cs typeface="+mn-cs"/>
              </a:defRPr>
            </a:lvl4pPr>
            <a:lvl5pPr marL="1827540" algn="l" rtl="0" fontAlgn="base">
              <a:spcBef>
                <a:spcPct val="0"/>
              </a:spcBef>
              <a:spcAft>
                <a:spcPct val="0"/>
              </a:spcAft>
              <a:defRPr kern="1200">
                <a:solidFill>
                  <a:schemeClr val="tx1"/>
                </a:solidFill>
                <a:latin typeface="Arial" charset="0"/>
                <a:ea typeface="+mn-ea"/>
                <a:cs typeface="+mn-cs"/>
              </a:defRPr>
            </a:lvl5pPr>
            <a:lvl6pPr marL="2284425" algn="l" defTabSz="913770" rtl="0" eaLnBrk="1" latinLnBrk="0" hangingPunct="1">
              <a:defRPr kern="1200">
                <a:solidFill>
                  <a:schemeClr val="tx1"/>
                </a:solidFill>
                <a:latin typeface="Arial" charset="0"/>
                <a:ea typeface="+mn-ea"/>
                <a:cs typeface="+mn-cs"/>
              </a:defRPr>
            </a:lvl6pPr>
            <a:lvl7pPr marL="2741308" algn="l" defTabSz="913770" rtl="0" eaLnBrk="1" latinLnBrk="0" hangingPunct="1">
              <a:defRPr kern="1200">
                <a:solidFill>
                  <a:schemeClr val="tx1"/>
                </a:solidFill>
                <a:latin typeface="Arial" charset="0"/>
                <a:ea typeface="+mn-ea"/>
                <a:cs typeface="+mn-cs"/>
              </a:defRPr>
            </a:lvl7pPr>
            <a:lvl8pPr marL="3198193" algn="l" defTabSz="913770" rtl="0" eaLnBrk="1" latinLnBrk="0" hangingPunct="1">
              <a:defRPr kern="1200">
                <a:solidFill>
                  <a:schemeClr val="tx1"/>
                </a:solidFill>
                <a:latin typeface="Arial" charset="0"/>
                <a:ea typeface="+mn-ea"/>
                <a:cs typeface="+mn-cs"/>
              </a:defRPr>
            </a:lvl8pPr>
            <a:lvl9pPr marL="3655078" algn="l" defTabSz="913770" rtl="0" eaLnBrk="1" latinLnBrk="0" hangingPunct="1">
              <a:defRPr kern="1200">
                <a:solidFill>
                  <a:schemeClr val="tx1"/>
                </a:solidFill>
                <a:latin typeface="Arial" charset="0"/>
                <a:ea typeface="+mn-ea"/>
                <a:cs typeface="+mn-cs"/>
              </a:defRPr>
            </a:lvl9pPr>
          </a:lstStyle>
          <a:p>
            <a:r>
              <a:rPr lang="en-US" sz="1100"/>
              <a:t> of </a:t>
            </a:r>
            <a:endParaRPr lang="en-US" sz="1100" dirty="0"/>
          </a:p>
        </p:txBody>
      </p:sp>
    </p:spTree>
    <p:extLst>
      <p:ext uri="{BB962C8B-B14F-4D97-AF65-F5344CB8AC3E}">
        <p14:creationId xmlns:p14="http://schemas.microsoft.com/office/powerpoint/2010/main" val="380680032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Lst>
  <p:hf hdr="0"/>
  <p:txStyles>
    <p:titleStyle>
      <a:lvl1pPr algn="ctr" rtl="0" eaLnBrk="0" fontAlgn="base" hangingPunct="0">
        <a:spcBef>
          <a:spcPct val="0"/>
        </a:spcBef>
        <a:spcAft>
          <a:spcPct val="0"/>
        </a:spcAft>
        <a:defRPr sz="3000" b="1">
          <a:solidFill>
            <a:srgbClr val="660033"/>
          </a:solidFill>
          <a:latin typeface="+mj-lt"/>
          <a:ea typeface="+mj-ea"/>
          <a:cs typeface="+mj-cs"/>
        </a:defRPr>
      </a:lvl1pPr>
      <a:lvl2pPr algn="ctr" rtl="0" eaLnBrk="0" fontAlgn="base" hangingPunct="0">
        <a:spcBef>
          <a:spcPct val="0"/>
        </a:spcBef>
        <a:spcAft>
          <a:spcPct val="0"/>
        </a:spcAft>
        <a:defRPr sz="3000" b="1">
          <a:solidFill>
            <a:srgbClr val="660033"/>
          </a:solidFill>
          <a:latin typeface="Arial" charset="0"/>
        </a:defRPr>
      </a:lvl2pPr>
      <a:lvl3pPr algn="ctr" rtl="0" eaLnBrk="0" fontAlgn="base" hangingPunct="0">
        <a:spcBef>
          <a:spcPct val="0"/>
        </a:spcBef>
        <a:spcAft>
          <a:spcPct val="0"/>
        </a:spcAft>
        <a:defRPr sz="3000" b="1">
          <a:solidFill>
            <a:srgbClr val="660033"/>
          </a:solidFill>
          <a:latin typeface="Arial" charset="0"/>
        </a:defRPr>
      </a:lvl3pPr>
      <a:lvl4pPr algn="ctr" rtl="0" eaLnBrk="0" fontAlgn="base" hangingPunct="0">
        <a:spcBef>
          <a:spcPct val="0"/>
        </a:spcBef>
        <a:spcAft>
          <a:spcPct val="0"/>
        </a:spcAft>
        <a:defRPr sz="3000" b="1">
          <a:solidFill>
            <a:srgbClr val="660033"/>
          </a:solidFill>
          <a:latin typeface="Arial" charset="0"/>
        </a:defRPr>
      </a:lvl4pPr>
      <a:lvl5pPr algn="ctr" rtl="0" eaLnBrk="0" fontAlgn="base" hangingPunct="0">
        <a:spcBef>
          <a:spcPct val="0"/>
        </a:spcBef>
        <a:spcAft>
          <a:spcPct val="0"/>
        </a:spcAft>
        <a:defRPr sz="3000" b="1">
          <a:solidFill>
            <a:srgbClr val="660033"/>
          </a:solidFill>
          <a:latin typeface="Arial" charset="0"/>
        </a:defRPr>
      </a:lvl5pPr>
      <a:lvl6pPr marL="432165" algn="ctr" defTabSz="913855" rtl="0" fontAlgn="base">
        <a:spcBef>
          <a:spcPct val="0"/>
        </a:spcBef>
        <a:spcAft>
          <a:spcPct val="0"/>
        </a:spcAft>
        <a:defRPr sz="3000" b="1">
          <a:solidFill>
            <a:srgbClr val="660033"/>
          </a:solidFill>
          <a:latin typeface="Arial" charset="0"/>
        </a:defRPr>
      </a:lvl6pPr>
      <a:lvl7pPr marL="864336" algn="ctr" defTabSz="913855" rtl="0" fontAlgn="base">
        <a:spcBef>
          <a:spcPct val="0"/>
        </a:spcBef>
        <a:spcAft>
          <a:spcPct val="0"/>
        </a:spcAft>
        <a:defRPr sz="3000" b="1">
          <a:solidFill>
            <a:srgbClr val="660033"/>
          </a:solidFill>
          <a:latin typeface="Arial" charset="0"/>
        </a:defRPr>
      </a:lvl7pPr>
      <a:lvl8pPr marL="1296501" algn="ctr" defTabSz="913855" rtl="0" fontAlgn="base">
        <a:spcBef>
          <a:spcPct val="0"/>
        </a:spcBef>
        <a:spcAft>
          <a:spcPct val="0"/>
        </a:spcAft>
        <a:defRPr sz="3000" b="1">
          <a:solidFill>
            <a:srgbClr val="660033"/>
          </a:solidFill>
          <a:latin typeface="Arial" charset="0"/>
        </a:defRPr>
      </a:lvl8pPr>
      <a:lvl9pPr marL="1728667" algn="ctr" defTabSz="913855" rtl="0" fontAlgn="base">
        <a:spcBef>
          <a:spcPct val="0"/>
        </a:spcBef>
        <a:spcAft>
          <a:spcPct val="0"/>
        </a:spcAft>
        <a:defRPr sz="3000" b="1">
          <a:solidFill>
            <a:srgbClr val="660033"/>
          </a:solidFill>
          <a:latin typeface="Arial" charset="0"/>
        </a:defRPr>
      </a:lvl9pPr>
    </p:titleStyle>
    <p:bodyStyle>
      <a:lvl1pPr marL="215750" indent="-215750" algn="l" rtl="0" eaLnBrk="0" fontAlgn="base" hangingPunct="0">
        <a:spcBef>
          <a:spcPct val="20000"/>
        </a:spcBef>
        <a:spcAft>
          <a:spcPct val="0"/>
        </a:spcAft>
        <a:buClr>
          <a:srgbClr val="660033"/>
        </a:buClr>
        <a:buSzPct val="125000"/>
        <a:buChar char="•"/>
        <a:defRPr sz="2300">
          <a:solidFill>
            <a:schemeClr val="tx1"/>
          </a:solidFill>
          <a:latin typeface="+mn-lt"/>
          <a:ea typeface="+mn-ea"/>
          <a:cs typeface="+mn-cs"/>
        </a:defRPr>
      </a:lvl1pPr>
      <a:lvl2pPr marL="742438" indent="-285554" algn="l" rtl="0" eaLnBrk="0" fontAlgn="base" hangingPunct="0">
        <a:spcBef>
          <a:spcPct val="20000"/>
        </a:spcBef>
        <a:spcAft>
          <a:spcPct val="0"/>
        </a:spcAft>
        <a:buClr>
          <a:srgbClr val="660033"/>
        </a:buClr>
        <a:buChar char="–"/>
        <a:defRPr sz="2100">
          <a:solidFill>
            <a:schemeClr val="tx1"/>
          </a:solidFill>
          <a:latin typeface="+mn-lt"/>
        </a:defRPr>
      </a:lvl2pPr>
      <a:lvl3pPr marL="1080343" indent="-164985" algn="l" rtl="0" eaLnBrk="0" fontAlgn="base" hangingPunct="0">
        <a:spcBef>
          <a:spcPct val="20000"/>
        </a:spcBef>
        <a:spcAft>
          <a:spcPct val="0"/>
        </a:spcAft>
        <a:buClr>
          <a:srgbClr val="660033"/>
        </a:buClr>
        <a:buChar char="•"/>
        <a:defRPr sz="1900">
          <a:solidFill>
            <a:schemeClr val="tx1"/>
          </a:solidFill>
          <a:latin typeface="+mn-lt"/>
        </a:defRPr>
      </a:lvl3pPr>
      <a:lvl4pPr marL="1599095" indent="-228442" algn="l" rtl="0" eaLnBrk="0" fontAlgn="base" hangingPunct="0">
        <a:spcBef>
          <a:spcPct val="20000"/>
        </a:spcBef>
        <a:spcAft>
          <a:spcPct val="0"/>
        </a:spcAft>
        <a:buClr>
          <a:srgbClr val="660033"/>
        </a:buClr>
        <a:buChar char="–"/>
        <a:defRPr>
          <a:solidFill>
            <a:schemeClr val="tx1"/>
          </a:solidFill>
          <a:latin typeface="+mn-lt"/>
        </a:defRPr>
      </a:lvl4pPr>
      <a:lvl5pPr marL="2000458" indent="-172918" algn="l" rtl="0" eaLnBrk="0" fontAlgn="base" hangingPunct="0">
        <a:spcBef>
          <a:spcPct val="20000"/>
        </a:spcBef>
        <a:spcAft>
          <a:spcPct val="0"/>
        </a:spcAft>
        <a:buClr>
          <a:srgbClr val="660033"/>
        </a:buClr>
        <a:buChar char="»"/>
        <a:defRPr sz="1500">
          <a:solidFill>
            <a:schemeClr val="tx1"/>
          </a:solidFill>
          <a:latin typeface="+mn-lt"/>
        </a:defRPr>
      </a:lvl5pPr>
      <a:lvl6pPr marL="2433942" indent="-174067" algn="l" defTabSz="913855" rtl="0" fontAlgn="base">
        <a:spcBef>
          <a:spcPct val="20000"/>
        </a:spcBef>
        <a:spcAft>
          <a:spcPct val="0"/>
        </a:spcAft>
        <a:buClr>
          <a:srgbClr val="660033"/>
        </a:buClr>
        <a:buChar char="»"/>
        <a:defRPr sz="1500">
          <a:solidFill>
            <a:schemeClr val="tx1"/>
          </a:solidFill>
          <a:latin typeface="+mn-lt"/>
        </a:defRPr>
      </a:lvl6pPr>
      <a:lvl7pPr marL="2866107" indent="-174067" algn="l" defTabSz="913855" rtl="0" fontAlgn="base">
        <a:spcBef>
          <a:spcPct val="20000"/>
        </a:spcBef>
        <a:spcAft>
          <a:spcPct val="0"/>
        </a:spcAft>
        <a:buClr>
          <a:srgbClr val="660033"/>
        </a:buClr>
        <a:buChar char="»"/>
        <a:defRPr sz="1500">
          <a:solidFill>
            <a:schemeClr val="tx1"/>
          </a:solidFill>
          <a:latin typeface="+mn-lt"/>
        </a:defRPr>
      </a:lvl7pPr>
      <a:lvl8pPr marL="3298278" indent="-174067" algn="l" defTabSz="913855" rtl="0" fontAlgn="base">
        <a:spcBef>
          <a:spcPct val="20000"/>
        </a:spcBef>
        <a:spcAft>
          <a:spcPct val="0"/>
        </a:spcAft>
        <a:buClr>
          <a:srgbClr val="660033"/>
        </a:buClr>
        <a:buChar char="»"/>
        <a:defRPr sz="1500">
          <a:solidFill>
            <a:schemeClr val="tx1"/>
          </a:solidFill>
          <a:latin typeface="+mn-lt"/>
        </a:defRPr>
      </a:lvl8pPr>
      <a:lvl9pPr marL="3730443" indent="-174067" algn="l" defTabSz="913855" rtl="0" fontAlgn="base">
        <a:spcBef>
          <a:spcPct val="20000"/>
        </a:spcBef>
        <a:spcAft>
          <a:spcPct val="0"/>
        </a:spcAft>
        <a:buClr>
          <a:srgbClr val="660033"/>
        </a:buClr>
        <a:buChar char="»"/>
        <a:defRPr sz="1500">
          <a:solidFill>
            <a:schemeClr val="tx1"/>
          </a:solidFill>
          <a:latin typeface="+mn-lt"/>
        </a:defRPr>
      </a:lvl9pPr>
    </p:bodyStyle>
    <p:otherStyle>
      <a:defPPr>
        <a:defRPr lang="en-US"/>
      </a:defPPr>
      <a:lvl1pPr marL="0" algn="l" defTabSz="864336" rtl="0" eaLnBrk="1" latinLnBrk="0" hangingPunct="1">
        <a:defRPr sz="1700" kern="1200">
          <a:solidFill>
            <a:schemeClr val="tx1"/>
          </a:solidFill>
          <a:latin typeface="+mn-lt"/>
          <a:ea typeface="+mn-ea"/>
          <a:cs typeface="+mn-cs"/>
        </a:defRPr>
      </a:lvl1pPr>
      <a:lvl2pPr marL="432165" algn="l" defTabSz="864336" rtl="0" eaLnBrk="1" latinLnBrk="0" hangingPunct="1">
        <a:defRPr sz="1700" kern="1200">
          <a:solidFill>
            <a:schemeClr val="tx1"/>
          </a:solidFill>
          <a:latin typeface="+mn-lt"/>
          <a:ea typeface="+mn-ea"/>
          <a:cs typeface="+mn-cs"/>
        </a:defRPr>
      </a:lvl2pPr>
      <a:lvl3pPr marL="864336" algn="l" defTabSz="864336" rtl="0" eaLnBrk="1" latinLnBrk="0" hangingPunct="1">
        <a:defRPr sz="1700" kern="1200">
          <a:solidFill>
            <a:schemeClr val="tx1"/>
          </a:solidFill>
          <a:latin typeface="+mn-lt"/>
          <a:ea typeface="+mn-ea"/>
          <a:cs typeface="+mn-cs"/>
        </a:defRPr>
      </a:lvl3pPr>
      <a:lvl4pPr marL="1296501" algn="l" defTabSz="864336" rtl="0" eaLnBrk="1" latinLnBrk="0" hangingPunct="1">
        <a:defRPr sz="1700" kern="1200">
          <a:solidFill>
            <a:schemeClr val="tx1"/>
          </a:solidFill>
          <a:latin typeface="+mn-lt"/>
          <a:ea typeface="+mn-ea"/>
          <a:cs typeface="+mn-cs"/>
        </a:defRPr>
      </a:lvl4pPr>
      <a:lvl5pPr marL="1728667" algn="l" defTabSz="864336" rtl="0" eaLnBrk="1" latinLnBrk="0" hangingPunct="1">
        <a:defRPr sz="1700" kern="1200">
          <a:solidFill>
            <a:schemeClr val="tx1"/>
          </a:solidFill>
          <a:latin typeface="+mn-lt"/>
          <a:ea typeface="+mn-ea"/>
          <a:cs typeface="+mn-cs"/>
        </a:defRPr>
      </a:lvl5pPr>
      <a:lvl6pPr marL="2160837" algn="l" defTabSz="864336" rtl="0" eaLnBrk="1" latinLnBrk="0" hangingPunct="1">
        <a:defRPr sz="1700" kern="1200">
          <a:solidFill>
            <a:schemeClr val="tx1"/>
          </a:solidFill>
          <a:latin typeface="+mn-lt"/>
          <a:ea typeface="+mn-ea"/>
          <a:cs typeface="+mn-cs"/>
        </a:defRPr>
      </a:lvl6pPr>
      <a:lvl7pPr marL="2593003" algn="l" defTabSz="864336" rtl="0" eaLnBrk="1" latinLnBrk="0" hangingPunct="1">
        <a:defRPr sz="1700" kern="1200">
          <a:solidFill>
            <a:schemeClr val="tx1"/>
          </a:solidFill>
          <a:latin typeface="+mn-lt"/>
          <a:ea typeface="+mn-ea"/>
          <a:cs typeface="+mn-cs"/>
        </a:defRPr>
      </a:lvl7pPr>
      <a:lvl8pPr marL="3025170" algn="l" defTabSz="864336" rtl="0" eaLnBrk="1" latinLnBrk="0" hangingPunct="1">
        <a:defRPr sz="1700" kern="1200">
          <a:solidFill>
            <a:schemeClr val="tx1"/>
          </a:solidFill>
          <a:latin typeface="+mn-lt"/>
          <a:ea typeface="+mn-ea"/>
          <a:cs typeface="+mn-cs"/>
        </a:defRPr>
      </a:lvl8pPr>
      <a:lvl9pPr marL="3457339" algn="l" defTabSz="864336"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oleObject" Target="../embeddings/oleObject5.bin"/><Relationship Id="rId4" Type="http://schemas.openxmlformats.org/officeDocument/2006/relationships/image" Target="../media/image36.e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image" Target="../media/image39.emf"/><Relationship Id="rId7" Type="http://schemas.openxmlformats.org/officeDocument/2006/relationships/image" Target="../media/image41.emf"/><Relationship Id="rId2" Type="http://schemas.openxmlformats.org/officeDocument/2006/relationships/oleObject" Target="../embeddings/oleObject7.bin"/><Relationship Id="rId1" Type="http://schemas.openxmlformats.org/officeDocument/2006/relationships/slideLayout" Target="../slideLayouts/slideLayout2.xml"/><Relationship Id="rId6" Type="http://schemas.openxmlformats.org/officeDocument/2006/relationships/oleObject" Target="../embeddings/oleObject9.bin"/><Relationship Id="rId5" Type="http://schemas.openxmlformats.org/officeDocument/2006/relationships/image" Target="../media/image40.emf"/><Relationship Id="rId4" Type="http://schemas.openxmlformats.org/officeDocument/2006/relationships/oleObject" Target="../embeddings/oleObject8.bin"/><Relationship Id="rId9" Type="http://schemas.openxmlformats.org/officeDocument/2006/relationships/image" Target="../media/image42.emf"/></Relationships>
</file>

<file path=ppt/slides/_rels/slide1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emf"/><Relationship Id="rId4" Type="http://schemas.openxmlformats.org/officeDocument/2006/relationships/image" Target="../media/image45.emf"/></Relationships>
</file>

<file path=ppt/slides/_rels/slide1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30.png"/><Relationship Id="rId7" Type="http://schemas.openxmlformats.org/officeDocument/2006/relationships/oleObject" Target="../embeddings/oleObject2.bin"/><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emf"/><Relationship Id="rId11" Type="http://schemas.openxmlformats.org/officeDocument/2006/relationships/image" Target="../media/image35.png"/><Relationship Id="rId5" Type="http://schemas.openxmlformats.org/officeDocument/2006/relationships/oleObject" Target="../embeddings/oleObject1.bin"/><Relationship Id="rId10" Type="http://schemas.openxmlformats.org/officeDocument/2006/relationships/image" Target="../media/image34.emf"/><Relationship Id="rId4" Type="http://schemas.openxmlformats.org/officeDocument/2006/relationships/image" Target="../media/image31.png"/><Relationship Id="rId9"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281160" y="1026779"/>
            <a:ext cx="6716534" cy="748141"/>
          </a:xfrm>
        </p:spPr>
        <p:txBody>
          <a:bodyPr>
            <a:noAutofit/>
          </a:bodyPr>
          <a:lstStyle/>
          <a:p>
            <a:r>
              <a:rPr lang="en-US" sz="2800" dirty="0"/>
              <a:t>“Anti-shock” Drug Strategies for Treatment of Trauma</a:t>
            </a:r>
          </a:p>
        </p:txBody>
      </p:sp>
      <p:sp>
        <p:nvSpPr>
          <p:cNvPr id="9" name="Subtitle 2"/>
          <p:cNvSpPr txBox="1"/>
          <p:nvPr/>
        </p:nvSpPr>
        <p:spPr>
          <a:xfrm>
            <a:off x="3709027" y="2340016"/>
            <a:ext cx="8634745" cy="74435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400" kern="1200">
                <a:solidFill>
                  <a:srgbClr val="67151F"/>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Lucida Grande"/>
              <a:buChar char="»"/>
              <a:defRPr sz="2000" kern="1200">
                <a:solidFill>
                  <a:srgbClr val="67151F"/>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Lucida Grande"/>
              <a:buChar char="»"/>
              <a:defRPr sz="1800" kern="1200">
                <a:solidFill>
                  <a:srgbClr val="67151F"/>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Lucida Grande"/>
              <a:buChar char="»"/>
              <a:defRPr sz="1600" kern="1200">
                <a:solidFill>
                  <a:srgbClr val="67151F"/>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Lucida Grande"/>
              <a:buChar char="»"/>
              <a:defRPr sz="1600" i="1" kern="1200">
                <a:solidFill>
                  <a:srgbClr val="67151F"/>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spcBef>
                <a:spcPts val="0"/>
              </a:spcBef>
              <a:buNone/>
            </a:pPr>
            <a:r>
              <a:rPr lang="en-US" dirty="0">
                <a:solidFill>
                  <a:schemeClr val="tx1"/>
                </a:solidFill>
              </a:rPr>
              <a:t>James A. Bynum, PhD</a:t>
            </a:r>
          </a:p>
          <a:p>
            <a:pPr marL="0" indent="0">
              <a:spcBef>
                <a:spcPts val="0"/>
              </a:spcBef>
              <a:buNone/>
            </a:pPr>
            <a:r>
              <a:rPr lang="en-US" sz="2000" dirty="0">
                <a:solidFill>
                  <a:schemeClr val="tx1"/>
                </a:solidFill>
              </a:rPr>
              <a:t>Chief, Blood and Shock Resuscitation  </a:t>
            </a:r>
          </a:p>
          <a:p>
            <a:pPr marL="0" indent="0">
              <a:spcBef>
                <a:spcPts val="0"/>
              </a:spcBef>
              <a:buNone/>
            </a:pPr>
            <a:r>
              <a:rPr lang="en-US" sz="2000" dirty="0">
                <a:solidFill>
                  <a:schemeClr val="tx1"/>
                </a:solidFill>
              </a:rPr>
              <a:t>U.S. Army Institute of Surgical Research</a:t>
            </a:r>
          </a:p>
          <a:p>
            <a:pPr marL="0" indent="0">
              <a:spcBef>
                <a:spcPts val="0"/>
              </a:spcBef>
              <a:buNone/>
            </a:pPr>
            <a:r>
              <a:rPr lang="en-US" sz="2000" dirty="0">
                <a:solidFill>
                  <a:schemeClr val="tx1"/>
                </a:solidFill>
              </a:rPr>
              <a:t>james.bynum.civ@mail.mil</a:t>
            </a:r>
          </a:p>
          <a:p>
            <a:pPr marL="0" indent="0">
              <a:buNone/>
            </a:pPr>
            <a:endParaRPr lang="en-US" sz="800" dirty="0">
              <a:solidFill>
                <a:schemeClr val="tx1"/>
              </a:solidFill>
            </a:endParaRPr>
          </a:p>
          <a:p>
            <a:pPr marL="0" indent="0">
              <a:buNone/>
            </a:pPr>
            <a:endParaRPr lang="en-US" sz="2000" dirty="0">
              <a:solidFill>
                <a:schemeClr val="tx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4033" y="1511054"/>
            <a:ext cx="1058276" cy="1042864"/>
          </a:xfrm>
          <a:prstGeom prst="rect">
            <a:avLst/>
          </a:prstGeom>
        </p:spPr>
      </p:pic>
      <p:sp>
        <p:nvSpPr>
          <p:cNvPr id="2" name="TextBox 1"/>
          <p:cNvSpPr txBox="1"/>
          <p:nvPr/>
        </p:nvSpPr>
        <p:spPr>
          <a:xfrm>
            <a:off x="120316" y="5314107"/>
            <a:ext cx="1962150" cy="1200329"/>
          </a:xfrm>
          <a:prstGeom prst="rect">
            <a:avLst/>
          </a:prstGeom>
          <a:noFill/>
        </p:spPr>
        <p:txBody>
          <a:bodyPr wrap="square" rtlCol="0">
            <a:spAutoFit/>
          </a:bodyPr>
          <a:lstStyle/>
          <a:p>
            <a:r>
              <a:rPr lang="en-US" u="sng" dirty="0"/>
              <a:t>PI Contributors:</a:t>
            </a:r>
          </a:p>
          <a:p>
            <a:r>
              <a:rPr lang="en-US" dirty="0"/>
              <a:t>Xiaowu Wu, MD</a:t>
            </a:r>
          </a:p>
          <a:p>
            <a:r>
              <a:rPr lang="en-US" dirty="0"/>
              <a:t>Lusha Xiang, MD</a:t>
            </a:r>
          </a:p>
          <a:p>
            <a:r>
              <a:rPr lang="en-US" dirty="0"/>
              <a:t>Evan Ross, MD</a:t>
            </a:r>
          </a:p>
        </p:txBody>
      </p:sp>
      <p:sp>
        <p:nvSpPr>
          <p:cNvPr id="5" name="Footer Placeholder 4"/>
          <p:cNvSpPr>
            <a:spLocks noGrp="1"/>
          </p:cNvSpPr>
          <p:nvPr>
            <p:ph type="ftr" sz="quarter" idx="11"/>
          </p:nvPr>
        </p:nvSpPr>
        <p:spPr>
          <a:xfrm>
            <a:off x="3709027" y="4125386"/>
            <a:ext cx="3860800" cy="365125"/>
          </a:xfrm>
        </p:spPr>
        <p:txBody>
          <a:bodyPr/>
          <a:lstStyle/>
          <a:p>
            <a:r>
              <a:rPr lang="en-US" dirty="0"/>
              <a:t>UNCLASSIFIED</a:t>
            </a:r>
          </a:p>
        </p:txBody>
      </p:sp>
      <p:sp>
        <p:nvSpPr>
          <p:cNvPr id="6" name="Slide Number Placeholder 5"/>
          <p:cNvSpPr>
            <a:spLocks noGrp="1"/>
          </p:cNvSpPr>
          <p:nvPr>
            <p:ph type="sldNum" sz="quarter" idx="12"/>
          </p:nvPr>
        </p:nvSpPr>
        <p:spPr/>
        <p:txBody>
          <a:bodyPr/>
          <a:lstStyle/>
          <a:p>
            <a:fld id="{22009E32-0316-A64C-BBE6-76331A90034E}" type="slidenum">
              <a:rPr lang="en-US" smtClean="0"/>
              <a:pPr/>
              <a:t>1</a:t>
            </a:fld>
            <a:endParaRPr lang="en-US" dirty="0"/>
          </a:p>
        </p:txBody>
      </p:sp>
      <p:sp>
        <p:nvSpPr>
          <p:cNvPr id="10" name="Date Placeholder 8"/>
          <p:cNvSpPr>
            <a:spLocks noGrp="1"/>
          </p:cNvSpPr>
          <p:nvPr>
            <p:ph type="dt" sz="half" idx="10"/>
          </p:nvPr>
        </p:nvSpPr>
        <p:spPr>
          <a:xfrm>
            <a:off x="0" y="6506709"/>
            <a:ext cx="3429001" cy="372139"/>
          </a:xfrm>
        </p:spPr>
        <p:txBody>
          <a:bodyPr/>
          <a:lstStyle/>
          <a:p>
            <a:r>
              <a:rPr lang="en-US" sz="800" dirty="0"/>
              <a:t>James Bynum, PhD, james.bynum.civ@mail.mil</a:t>
            </a:r>
          </a:p>
        </p:txBody>
      </p:sp>
    </p:spTree>
    <p:extLst>
      <p:ext uri="{BB962C8B-B14F-4D97-AF65-F5344CB8AC3E}">
        <p14:creationId xmlns:p14="http://schemas.microsoft.com/office/powerpoint/2010/main" val="2609134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C00000"/>
                </a:solidFill>
                <a:latin typeface="Arial" panose="020B0604020202020204" pitchFamily="34" charset="0"/>
                <a:cs typeface="Arial" panose="020B0604020202020204" pitchFamily="34" charset="0"/>
              </a:rPr>
              <a:t>Preliminary Studies</a:t>
            </a:r>
            <a:endParaRPr lang="en-US" sz="4000" dirty="0"/>
          </a:p>
        </p:txBody>
      </p:sp>
      <p:grpSp>
        <p:nvGrpSpPr>
          <p:cNvPr id="8" name="Group 7"/>
          <p:cNvGrpSpPr/>
          <p:nvPr/>
        </p:nvGrpSpPr>
        <p:grpSpPr>
          <a:xfrm>
            <a:off x="814008" y="2029662"/>
            <a:ext cx="10198549" cy="4126726"/>
            <a:chOff x="1478400" y="2431795"/>
            <a:chExt cx="8113275" cy="2377440"/>
          </a:xfrm>
        </p:grpSpPr>
        <p:grpSp>
          <p:nvGrpSpPr>
            <p:cNvPr id="53" name="Group 52"/>
            <p:cNvGrpSpPr/>
            <p:nvPr/>
          </p:nvGrpSpPr>
          <p:grpSpPr>
            <a:xfrm>
              <a:off x="1478400" y="2431795"/>
              <a:ext cx="8113275" cy="2377440"/>
              <a:chOff x="1478400" y="1652483"/>
              <a:chExt cx="8113275" cy="2377440"/>
            </a:xfrm>
          </p:grpSpPr>
          <p:graphicFrame>
            <p:nvGraphicFramePr>
              <p:cNvPr id="32" name="Object 31"/>
              <p:cNvGraphicFramePr>
                <a:graphicFrameLocks noChangeAspect="1"/>
              </p:cNvGraphicFramePr>
              <p:nvPr/>
            </p:nvGraphicFramePr>
            <p:xfrm>
              <a:off x="1478400" y="1680387"/>
              <a:ext cx="2343325" cy="2103120"/>
            </p:xfrm>
            <a:graphic>
              <a:graphicData uri="http://schemas.openxmlformats.org/presentationml/2006/ole">
                <mc:AlternateContent xmlns:mc="http://schemas.openxmlformats.org/markup-compatibility/2006">
                  <mc:Choice xmlns:v="urn:schemas-microsoft-com:vml" Requires="v">
                    <p:oleObj name="SPW 12.0 Graph" r:id="rId3" imgW="5648547" imgH="4705507" progId="SigmaPlotGraphicObject.11">
                      <p:embed/>
                    </p:oleObj>
                  </mc:Choice>
                  <mc:Fallback>
                    <p:oleObj name="SPW 12.0 Graph" r:id="rId3" imgW="5648547" imgH="4705507" progId="SigmaPlotGraphicObject.11">
                      <p:embed/>
                      <p:pic>
                        <p:nvPicPr>
                          <p:cNvPr id="32" name="Object 31"/>
                          <p:cNvPicPr/>
                          <p:nvPr/>
                        </p:nvPicPr>
                        <p:blipFill>
                          <a:blip r:embed="rId4"/>
                          <a:stretch>
                            <a:fillRect/>
                          </a:stretch>
                        </p:blipFill>
                        <p:spPr>
                          <a:xfrm>
                            <a:off x="1478400" y="1680387"/>
                            <a:ext cx="2343325" cy="2103120"/>
                          </a:xfrm>
                          <a:prstGeom prst="rect">
                            <a:avLst/>
                          </a:prstGeom>
                        </p:spPr>
                      </p:pic>
                    </p:oleObj>
                  </mc:Fallback>
                </mc:AlternateContent>
              </a:graphicData>
            </a:graphic>
          </p:graphicFrame>
          <p:graphicFrame>
            <p:nvGraphicFramePr>
              <p:cNvPr id="36" name="Object 35"/>
              <p:cNvGraphicFramePr>
                <a:graphicFrameLocks noChangeAspect="1"/>
              </p:cNvGraphicFramePr>
              <p:nvPr/>
            </p:nvGraphicFramePr>
            <p:xfrm>
              <a:off x="4300452" y="1652483"/>
              <a:ext cx="2490316" cy="2377440"/>
            </p:xfrm>
            <a:graphic>
              <a:graphicData uri="http://schemas.openxmlformats.org/presentationml/2006/ole">
                <mc:AlternateContent xmlns:mc="http://schemas.openxmlformats.org/markup-compatibility/2006">
                  <mc:Choice xmlns:v="urn:schemas-microsoft-com:vml" Requires="v">
                    <p:oleObj name="SPW 12.0 Graph" r:id="rId5" imgW="5438654" imgH="5248291" progId="SigmaPlotGraphicObject.11">
                      <p:embed/>
                    </p:oleObj>
                  </mc:Choice>
                  <mc:Fallback>
                    <p:oleObj name="SPW 12.0 Graph" r:id="rId5" imgW="5438654" imgH="5248291" progId="SigmaPlotGraphicObject.11">
                      <p:embed/>
                      <p:pic>
                        <p:nvPicPr>
                          <p:cNvPr id="36" name="Object 35"/>
                          <p:cNvPicPr>
                            <a:picLocks noChangeAspect="1" noChangeArrowheads="1"/>
                          </p:cNvPicPr>
                          <p:nvPr/>
                        </p:nvPicPr>
                        <p:blipFill>
                          <a:blip r:embed="rId6"/>
                          <a:srcRect/>
                          <a:stretch>
                            <a:fillRect/>
                          </a:stretch>
                        </p:blipFill>
                        <p:spPr bwMode="auto">
                          <a:xfrm>
                            <a:off x="4300452" y="1652483"/>
                            <a:ext cx="2490316" cy="23774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7" name="Straight Connector 36"/>
              <p:cNvCxnSpPr/>
              <p:nvPr/>
            </p:nvCxnSpPr>
            <p:spPr>
              <a:xfrm>
                <a:off x="5674797" y="2130419"/>
                <a:ext cx="2637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683806" y="1944057"/>
                <a:ext cx="236930" cy="307777"/>
              </a:xfrm>
              <a:prstGeom prst="rect">
                <a:avLst/>
              </a:prstGeom>
              <a:noFill/>
            </p:spPr>
            <p:txBody>
              <a:bodyPr wrap="square" rtlCol="0">
                <a:spAutoFit/>
              </a:bodyPr>
              <a:lstStyle/>
              <a:p>
                <a:r>
                  <a:rPr lang="en-US" sz="1400" dirty="0">
                    <a:latin typeface="+mj-lt"/>
                  </a:rPr>
                  <a:t>*</a:t>
                </a:r>
              </a:p>
            </p:txBody>
          </p:sp>
          <p:sp>
            <p:nvSpPr>
              <p:cNvPr id="42" name="TextBox 41"/>
              <p:cNvSpPr txBox="1"/>
              <p:nvPr/>
            </p:nvSpPr>
            <p:spPr>
              <a:xfrm>
                <a:off x="2225410" y="2480183"/>
                <a:ext cx="236930" cy="307777"/>
              </a:xfrm>
              <a:prstGeom prst="rect">
                <a:avLst/>
              </a:prstGeom>
              <a:noFill/>
            </p:spPr>
            <p:txBody>
              <a:bodyPr wrap="square" rtlCol="0">
                <a:spAutoFit/>
              </a:bodyPr>
              <a:lstStyle/>
              <a:p>
                <a:r>
                  <a:rPr lang="en-US" sz="1400" dirty="0">
                    <a:latin typeface="+mj-lt"/>
                  </a:rPr>
                  <a:t>*</a:t>
                </a:r>
              </a:p>
            </p:txBody>
          </p:sp>
          <p:sp>
            <p:nvSpPr>
              <p:cNvPr id="43" name="TextBox 42"/>
              <p:cNvSpPr txBox="1"/>
              <p:nvPr/>
            </p:nvSpPr>
            <p:spPr>
              <a:xfrm>
                <a:off x="2449881" y="2460973"/>
                <a:ext cx="236930" cy="307777"/>
              </a:xfrm>
              <a:prstGeom prst="rect">
                <a:avLst/>
              </a:prstGeom>
              <a:noFill/>
            </p:spPr>
            <p:txBody>
              <a:bodyPr wrap="square" rtlCol="0">
                <a:spAutoFit/>
              </a:bodyPr>
              <a:lstStyle/>
              <a:p>
                <a:r>
                  <a:rPr lang="en-US" sz="1400" dirty="0">
                    <a:latin typeface="+mj-lt"/>
                  </a:rPr>
                  <a:t>*</a:t>
                </a:r>
              </a:p>
            </p:txBody>
          </p:sp>
          <p:graphicFrame>
            <p:nvGraphicFramePr>
              <p:cNvPr id="41" name="Object 40"/>
              <p:cNvGraphicFramePr>
                <a:graphicFrameLocks noChangeAspect="1"/>
              </p:cNvGraphicFramePr>
              <p:nvPr/>
            </p:nvGraphicFramePr>
            <p:xfrm>
              <a:off x="7065729" y="1698203"/>
              <a:ext cx="2525946" cy="2286000"/>
            </p:xfrm>
            <a:graphic>
              <a:graphicData uri="http://schemas.openxmlformats.org/presentationml/2006/ole">
                <mc:AlternateContent xmlns:mc="http://schemas.openxmlformats.org/markup-compatibility/2006">
                  <mc:Choice xmlns:v="urn:schemas-microsoft-com:vml" Requires="v">
                    <p:oleObj name="SPW 12.0 Graph" r:id="rId7" imgW="5584613" imgH="5255604" progId="SigmaPlotGraphicObject.11">
                      <p:embed/>
                    </p:oleObj>
                  </mc:Choice>
                  <mc:Fallback>
                    <p:oleObj name="SPW 12.0 Graph" r:id="rId7" imgW="5584613" imgH="5255604" progId="SigmaPlotGraphicObject.11">
                      <p:embed/>
                      <p:pic>
                        <p:nvPicPr>
                          <p:cNvPr id="41" name="Object 40"/>
                          <p:cNvPicPr/>
                          <p:nvPr/>
                        </p:nvPicPr>
                        <p:blipFill>
                          <a:blip r:embed="rId8"/>
                          <a:stretch>
                            <a:fillRect/>
                          </a:stretch>
                        </p:blipFill>
                        <p:spPr>
                          <a:xfrm>
                            <a:off x="7065729" y="1698203"/>
                            <a:ext cx="2525946" cy="2286000"/>
                          </a:xfrm>
                          <a:prstGeom prst="rect">
                            <a:avLst/>
                          </a:prstGeom>
                        </p:spPr>
                      </p:pic>
                    </p:oleObj>
                  </mc:Fallback>
                </mc:AlternateContent>
              </a:graphicData>
            </a:graphic>
          </p:graphicFrame>
          <p:cxnSp>
            <p:nvCxnSpPr>
              <p:cNvPr id="45" name="Straight Connector 44"/>
              <p:cNvCxnSpPr/>
              <p:nvPr/>
            </p:nvCxnSpPr>
            <p:spPr>
              <a:xfrm>
                <a:off x="2487018" y="2634238"/>
                <a:ext cx="169557" cy="0"/>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cxnSp>
            <p:nvCxnSpPr>
              <p:cNvPr id="47" name="Straight Connector 46"/>
              <p:cNvCxnSpPr/>
              <p:nvPr/>
            </p:nvCxnSpPr>
            <p:spPr>
              <a:xfrm>
                <a:off x="2253486" y="2667353"/>
                <a:ext cx="169557" cy="0"/>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sp>
            <p:nvSpPr>
              <p:cNvPr id="49" name="TextBox 48"/>
              <p:cNvSpPr txBox="1"/>
              <p:nvPr/>
            </p:nvSpPr>
            <p:spPr>
              <a:xfrm>
                <a:off x="9008896" y="1948478"/>
                <a:ext cx="236930" cy="307777"/>
              </a:xfrm>
              <a:prstGeom prst="rect">
                <a:avLst/>
              </a:prstGeom>
              <a:noFill/>
            </p:spPr>
            <p:txBody>
              <a:bodyPr wrap="square" rtlCol="0">
                <a:spAutoFit/>
              </a:bodyPr>
              <a:lstStyle/>
              <a:p>
                <a:r>
                  <a:rPr lang="en-US" sz="1400" dirty="0">
                    <a:latin typeface="+mj-lt"/>
                  </a:rPr>
                  <a:t>*</a:t>
                </a:r>
              </a:p>
            </p:txBody>
          </p:sp>
          <p:cxnSp>
            <p:nvCxnSpPr>
              <p:cNvPr id="50" name="Straight Connector 49"/>
              <p:cNvCxnSpPr/>
              <p:nvPr/>
            </p:nvCxnSpPr>
            <p:spPr>
              <a:xfrm>
                <a:off x="9008896" y="2130419"/>
                <a:ext cx="293901" cy="0"/>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grpSp>
        <p:sp>
          <p:nvSpPr>
            <p:cNvPr id="30" name="5-Point Star 29"/>
            <p:cNvSpPr/>
            <p:nvPr/>
          </p:nvSpPr>
          <p:spPr>
            <a:xfrm>
              <a:off x="7653096" y="4373201"/>
              <a:ext cx="173145" cy="182307"/>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1" name="5-Point Star 30"/>
            <p:cNvSpPr/>
            <p:nvPr/>
          </p:nvSpPr>
          <p:spPr>
            <a:xfrm>
              <a:off x="4889440" y="4358028"/>
              <a:ext cx="173145" cy="182307"/>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3" name="5-Point Star 32"/>
            <p:cNvSpPr/>
            <p:nvPr/>
          </p:nvSpPr>
          <p:spPr>
            <a:xfrm>
              <a:off x="1973392" y="4354256"/>
              <a:ext cx="173145" cy="182307"/>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grpSp>
      <p:sp>
        <p:nvSpPr>
          <p:cNvPr id="3" name="Content Placeholder 2"/>
          <p:cNvSpPr>
            <a:spLocks noGrp="1"/>
          </p:cNvSpPr>
          <p:nvPr>
            <p:ph idx="1"/>
          </p:nvPr>
        </p:nvSpPr>
        <p:spPr>
          <a:xfrm>
            <a:off x="538564" y="1202640"/>
            <a:ext cx="10896250" cy="985039"/>
          </a:xfrm>
        </p:spPr>
        <p:txBody>
          <a:bodyPr>
            <a:normAutofit/>
          </a:bodyPr>
          <a:lstStyle/>
          <a:p>
            <a:pPr>
              <a:buFont typeface="Wingdings" panose="05000000000000000000" pitchFamily="2" charset="2"/>
              <a:buChar char="q"/>
            </a:pPr>
            <a:r>
              <a:rPr lang="en-US" b="1" dirty="0"/>
              <a:t>Oral Administration of </a:t>
            </a:r>
            <a:r>
              <a:rPr lang="en-US" b="1" dirty="0" err="1"/>
              <a:t>PHDi</a:t>
            </a:r>
            <a:r>
              <a:rPr lang="en-US" b="1" dirty="0"/>
              <a:t> Immediately Prior to Trauma </a:t>
            </a:r>
          </a:p>
          <a:p>
            <a:pPr marL="0" indent="0">
              <a:buNone/>
            </a:pPr>
            <a:r>
              <a:rPr lang="en-US" b="1" dirty="0"/>
              <a:t>(In </a:t>
            </a:r>
            <a:r>
              <a:rPr lang="en-US" b="1" dirty="0" err="1"/>
              <a:t>Polytrauma</a:t>
            </a:r>
            <a:r>
              <a:rPr lang="en-US" b="1" dirty="0"/>
              <a:t>/Hemorrhagic Shock Model)</a:t>
            </a:r>
          </a:p>
          <a:p>
            <a:pPr>
              <a:buFont typeface="Wingdings" panose="05000000000000000000" pitchFamily="2" charset="2"/>
              <a:buChar char="q"/>
            </a:pPr>
            <a:endParaRPr lang="en-US" b="1" dirty="0"/>
          </a:p>
        </p:txBody>
      </p:sp>
      <p:sp>
        <p:nvSpPr>
          <p:cNvPr id="72" name="5-Point Star 71"/>
          <p:cNvSpPr/>
          <p:nvPr/>
        </p:nvSpPr>
        <p:spPr>
          <a:xfrm>
            <a:off x="1216793" y="5799462"/>
            <a:ext cx="173145" cy="182307"/>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3" name="TextBox 72"/>
          <p:cNvSpPr txBox="1"/>
          <p:nvPr/>
        </p:nvSpPr>
        <p:spPr>
          <a:xfrm>
            <a:off x="1381541" y="5748516"/>
            <a:ext cx="1605101" cy="307777"/>
          </a:xfrm>
          <a:prstGeom prst="rect">
            <a:avLst/>
          </a:prstGeom>
          <a:noFill/>
        </p:spPr>
        <p:txBody>
          <a:bodyPr wrap="square" rtlCol="0">
            <a:spAutoFit/>
          </a:bodyPr>
          <a:lstStyle/>
          <a:p>
            <a:r>
              <a:rPr lang="en-US" sz="1400" b="1" dirty="0" err="1">
                <a:latin typeface="+mj-lt"/>
              </a:rPr>
              <a:t>PHDi</a:t>
            </a:r>
            <a:r>
              <a:rPr lang="en-US" sz="1400" b="1" dirty="0">
                <a:latin typeface="+mj-lt"/>
              </a:rPr>
              <a:t> or Vehicle</a:t>
            </a:r>
          </a:p>
        </p:txBody>
      </p:sp>
      <p:sp>
        <p:nvSpPr>
          <p:cNvPr id="25" name="Date Placeholder 8"/>
          <p:cNvSpPr>
            <a:spLocks noGrp="1"/>
          </p:cNvSpPr>
          <p:nvPr>
            <p:ph type="dt" sz="half" idx="10"/>
          </p:nvPr>
        </p:nvSpPr>
        <p:spPr>
          <a:xfrm>
            <a:off x="0" y="6506709"/>
            <a:ext cx="3429001" cy="372139"/>
          </a:xfrm>
        </p:spPr>
        <p:txBody>
          <a:bodyPr/>
          <a:lstStyle/>
          <a:p>
            <a:r>
              <a:rPr lang="en-US" sz="800"/>
              <a:t>James Bynum, PhD, james.bynum.civ@mail.mil</a:t>
            </a:r>
            <a:endParaRPr lang="en-US" sz="800" dirty="0"/>
          </a:p>
        </p:txBody>
      </p:sp>
      <p:sp>
        <p:nvSpPr>
          <p:cNvPr id="24" name="TextBox 23"/>
          <p:cNvSpPr txBox="1"/>
          <p:nvPr/>
        </p:nvSpPr>
        <p:spPr>
          <a:xfrm>
            <a:off x="594115" y="6080409"/>
            <a:ext cx="10664914" cy="400110"/>
          </a:xfrm>
          <a:prstGeom prst="rect">
            <a:avLst/>
          </a:prstGeom>
          <a:noFill/>
        </p:spPr>
        <p:txBody>
          <a:bodyPr wrap="square" rtlCol="0">
            <a:spAutoFit/>
          </a:bodyPr>
          <a:lstStyle/>
          <a:p>
            <a:r>
              <a:rPr lang="en-US" sz="2000" b="1" dirty="0">
                <a:solidFill>
                  <a:srgbClr val="0033CC"/>
                </a:solidFill>
                <a:latin typeface="+mj-lt"/>
              </a:rPr>
              <a:t>Administration of </a:t>
            </a:r>
            <a:r>
              <a:rPr lang="en-US" sz="2000" b="1" dirty="0" err="1">
                <a:solidFill>
                  <a:srgbClr val="0033CC"/>
                </a:solidFill>
                <a:latin typeface="+mj-lt"/>
              </a:rPr>
              <a:t>PHDi</a:t>
            </a:r>
            <a:r>
              <a:rPr lang="en-US" sz="2000" b="1" dirty="0">
                <a:solidFill>
                  <a:srgbClr val="0033CC"/>
                </a:solidFill>
                <a:latin typeface="+mj-lt"/>
              </a:rPr>
              <a:t> prior to trauma and hemorrhage attenuates lactate elevation. </a:t>
            </a:r>
          </a:p>
        </p:txBody>
      </p:sp>
      <p:sp>
        <p:nvSpPr>
          <p:cNvPr id="26" name="Footer Placeholder 4"/>
          <p:cNvSpPr>
            <a:spLocks noGrp="1"/>
          </p:cNvSpPr>
          <p:nvPr>
            <p:ph type="ftr" sz="quarter" idx="11"/>
          </p:nvPr>
        </p:nvSpPr>
        <p:spPr>
          <a:xfrm>
            <a:off x="4165600" y="6485861"/>
            <a:ext cx="3860800" cy="372139"/>
          </a:xfrm>
        </p:spPr>
        <p:txBody>
          <a:bodyPr/>
          <a:lstStyle/>
          <a:p>
            <a:r>
              <a:rPr lang="en-US" dirty="0"/>
              <a:t>UNCLASSIFIED</a:t>
            </a:r>
          </a:p>
        </p:txBody>
      </p:sp>
      <p:sp>
        <p:nvSpPr>
          <p:cNvPr id="4" name="Slide Number Placeholder 3"/>
          <p:cNvSpPr>
            <a:spLocks noGrp="1"/>
          </p:cNvSpPr>
          <p:nvPr>
            <p:ph type="sldNum" sz="quarter" idx="12"/>
          </p:nvPr>
        </p:nvSpPr>
        <p:spPr/>
        <p:txBody>
          <a:bodyPr/>
          <a:lstStyle/>
          <a:p>
            <a:fld id="{22009E32-0316-A64C-BBE6-76331A90034E}" type="slidenum">
              <a:rPr lang="en-US" smtClean="0"/>
              <a:t>10</a:t>
            </a:fld>
            <a:endParaRPr lang="en-US"/>
          </a:p>
        </p:txBody>
      </p:sp>
    </p:spTree>
    <p:extLst>
      <p:ext uri="{BB962C8B-B14F-4D97-AF65-F5344CB8AC3E}">
        <p14:creationId xmlns:p14="http://schemas.microsoft.com/office/powerpoint/2010/main" val="4239934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201479" y="0"/>
            <a:ext cx="9665657" cy="1049080"/>
          </a:xfrm>
        </p:spPr>
        <p:txBody>
          <a:bodyPr>
            <a:normAutofit/>
          </a:bodyPr>
          <a:lstStyle/>
          <a:p>
            <a:pPr algn="ctr"/>
            <a:r>
              <a:rPr lang="en-US" sz="2400" dirty="0" err="1"/>
              <a:t>PHDi</a:t>
            </a:r>
            <a:r>
              <a:rPr lang="en-US" sz="2400" dirty="0"/>
              <a:t> Mitigates Hyperlactatemia and Coagulopathy in </a:t>
            </a:r>
            <a:r>
              <a:rPr lang="en-US" sz="2400" dirty="0" err="1"/>
              <a:t>Polytrauma</a:t>
            </a:r>
            <a:r>
              <a:rPr lang="en-US" sz="2400" dirty="0"/>
              <a:t>/Hemorrhage Non-Lethal Model– </a:t>
            </a:r>
            <a:r>
              <a:rPr lang="en-US" sz="2400" dirty="0">
                <a:solidFill>
                  <a:srgbClr val="C00000"/>
                </a:solidFill>
              </a:rPr>
              <a:t>(Non-Resuscitated)</a:t>
            </a:r>
          </a:p>
        </p:txBody>
      </p:sp>
      <p:sp>
        <p:nvSpPr>
          <p:cNvPr id="8" name="Content Placeholder 2"/>
          <p:cNvSpPr>
            <a:spLocks noGrp="1"/>
          </p:cNvSpPr>
          <p:nvPr>
            <p:ph idx="1"/>
          </p:nvPr>
        </p:nvSpPr>
        <p:spPr>
          <a:xfrm>
            <a:off x="609600" y="1282392"/>
            <a:ext cx="10972800" cy="1140717"/>
          </a:xfrm>
        </p:spPr>
        <p:txBody>
          <a:bodyPr>
            <a:normAutofit/>
          </a:bodyPr>
          <a:lstStyle/>
          <a:p>
            <a:pPr>
              <a:buFont typeface="Wingdings" panose="05000000000000000000" pitchFamily="2" charset="2"/>
              <a:buChar char="q"/>
            </a:pPr>
            <a:r>
              <a:rPr lang="en-US" sz="2000" b="1" dirty="0"/>
              <a:t>IV Administration of </a:t>
            </a:r>
            <a:r>
              <a:rPr lang="en-US" sz="2000" b="1" dirty="0" err="1"/>
              <a:t>PHDi</a:t>
            </a:r>
            <a:r>
              <a:rPr lang="en-US" sz="2000" b="1" dirty="0"/>
              <a:t> 20 min AFTER </a:t>
            </a:r>
            <a:r>
              <a:rPr lang="en-US" sz="2000" b="1" dirty="0" err="1"/>
              <a:t>Polytrauma</a:t>
            </a:r>
            <a:r>
              <a:rPr lang="en-US" sz="2000" b="1" dirty="0"/>
              <a:t>/Hemorrhage (40%) </a:t>
            </a:r>
          </a:p>
          <a:p>
            <a:pPr marL="0" indent="0">
              <a:buNone/>
            </a:pPr>
            <a:endParaRPr lang="en-US" sz="2000" dirty="0"/>
          </a:p>
        </p:txBody>
      </p:sp>
      <p:graphicFrame>
        <p:nvGraphicFramePr>
          <p:cNvPr id="15" name="Object 14"/>
          <p:cNvGraphicFramePr>
            <a:graphicFrameLocks noChangeAspect="1"/>
          </p:cNvGraphicFramePr>
          <p:nvPr/>
        </p:nvGraphicFramePr>
        <p:xfrm>
          <a:off x="99207" y="2024052"/>
          <a:ext cx="3513137" cy="3705225"/>
        </p:xfrm>
        <a:graphic>
          <a:graphicData uri="http://schemas.openxmlformats.org/presentationml/2006/ole">
            <mc:AlternateContent xmlns:mc="http://schemas.openxmlformats.org/markup-compatibility/2006">
              <mc:Choice xmlns:v="urn:schemas-microsoft-com:vml" Requires="v">
                <p:oleObj name="Prism 8" r:id="rId2" imgW="3512764" imgH="3704905" progId="Prism8.Document">
                  <p:embed/>
                </p:oleObj>
              </mc:Choice>
              <mc:Fallback>
                <p:oleObj name="Prism 8" r:id="rId2" imgW="3512764" imgH="3704905" progId="Prism8.Document">
                  <p:embed/>
                  <p:pic>
                    <p:nvPicPr>
                      <p:cNvPr id="15" name="Object 14"/>
                      <p:cNvPicPr/>
                      <p:nvPr/>
                    </p:nvPicPr>
                    <p:blipFill>
                      <a:blip r:embed="rId3"/>
                      <a:stretch>
                        <a:fillRect/>
                      </a:stretch>
                    </p:blipFill>
                    <p:spPr>
                      <a:xfrm>
                        <a:off x="99207" y="2024052"/>
                        <a:ext cx="3513137" cy="3705225"/>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3567262" y="1946939"/>
          <a:ext cx="3898233" cy="3383280"/>
        </p:xfrm>
        <a:graphic>
          <a:graphicData uri="http://schemas.openxmlformats.org/presentationml/2006/ole">
            <mc:AlternateContent xmlns:mc="http://schemas.openxmlformats.org/markup-compatibility/2006">
              <mc:Choice xmlns:v="urn:schemas-microsoft-com:vml" Requires="v">
                <p:oleObj name="Prism 8" r:id="rId4" imgW="3773502" imgH="3274881" progId="Prism8.Document">
                  <p:embed/>
                </p:oleObj>
              </mc:Choice>
              <mc:Fallback>
                <p:oleObj name="Prism 8" r:id="rId4" imgW="3773502" imgH="3274881" progId="Prism8.Document">
                  <p:embed/>
                  <p:pic>
                    <p:nvPicPr>
                      <p:cNvPr id="16" name="Object 15"/>
                      <p:cNvPicPr/>
                      <p:nvPr/>
                    </p:nvPicPr>
                    <p:blipFill>
                      <a:blip r:embed="rId5"/>
                      <a:stretch>
                        <a:fillRect/>
                      </a:stretch>
                    </p:blipFill>
                    <p:spPr>
                      <a:xfrm>
                        <a:off x="3567262" y="1946939"/>
                        <a:ext cx="3898233" cy="3383280"/>
                      </a:xfrm>
                      <a:prstGeom prst="rect">
                        <a:avLst/>
                      </a:prstGeom>
                    </p:spPr>
                  </p:pic>
                </p:oleObj>
              </mc:Fallback>
            </mc:AlternateContent>
          </a:graphicData>
        </a:graphic>
      </p:graphicFrame>
      <p:graphicFrame>
        <p:nvGraphicFramePr>
          <p:cNvPr id="17" name="Object 16"/>
          <p:cNvGraphicFramePr>
            <a:graphicFrameLocks noChangeAspect="1"/>
          </p:cNvGraphicFramePr>
          <p:nvPr/>
        </p:nvGraphicFramePr>
        <p:xfrm>
          <a:off x="7170563" y="1946939"/>
          <a:ext cx="2432596" cy="3017520"/>
        </p:xfrm>
        <a:graphic>
          <a:graphicData uri="http://schemas.openxmlformats.org/presentationml/2006/ole">
            <mc:AlternateContent xmlns:mc="http://schemas.openxmlformats.org/markup-compatibility/2006">
              <mc:Choice xmlns:v="urn:schemas-microsoft-com:vml" Requires="v">
                <p:oleObj name="Prism 8" r:id="rId6" imgW="2244006" imgH="2783991" progId="Prism8.Document">
                  <p:embed/>
                </p:oleObj>
              </mc:Choice>
              <mc:Fallback>
                <p:oleObj name="Prism 8" r:id="rId6" imgW="2244006" imgH="2783991" progId="Prism8.Document">
                  <p:embed/>
                  <p:pic>
                    <p:nvPicPr>
                      <p:cNvPr id="17" name="Object 16"/>
                      <p:cNvPicPr/>
                      <p:nvPr/>
                    </p:nvPicPr>
                    <p:blipFill>
                      <a:blip r:embed="rId7"/>
                      <a:stretch>
                        <a:fillRect/>
                      </a:stretch>
                    </p:blipFill>
                    <p:spPr>
                      <a:xfrm>
                        <a:off x="7170563" y="1946939"/>
                        <a:ext cx="2432596" cy="3017520"/>
                      </a:xfrm>
                      <a:prstGeom prst="rect">
                        <a:avLst/>
                      </a:prstGeom>
                    </p:spPr>
                  </p:pic>
                </p:oleObj>
              </mc:Fallback>
            </mc:AlternateContent>
          </a:graphicData>
        </a:graphic>
      </p:graphicFrame>
      <p:graphicFrame>
        <p:nvGraphicFramePr>
          <p:cNvPr id="18" name="Object 17"/>
          <p:cNvGraphicFramePr>
            <a:graphicFrameLocks noChangeAspect="1"/>
          </p:cNvGraphicFramePr>
          <p:nvPr/>
        </p:nvGraphicFramePr>
        <p:xfrm>
          <a:off x="9444736" y="1946938"/>
          <a:ext cx="2516894" cy="3017520"/>
        </p:xfrm>
        <a:graphic>
          <a:graphicData uri="http://schemas.openxmlformats.org/presentationml/2006/ole">
            <mc:AlternateContent xmlns:mc="http://schemas.openxmlformats.org/markup-compatibility/2006">
              <mc:Choice xmlns:v="urn:schemas-microsoft-com:vml" Requires="v">
                <p:oleObj name="Prism 8" r:id="rId8" imgW="2321795" imgH="2783991" progId="Prism8.Document">
                  <p:embed/>
                </p:oleObj>
              </mc:Choice>
              <mc:Fallback>
                <p:oleObj name="Prism 8" r:id="rId8" imgW="2321795" imgH="2783991" progId="Prism8.Document">
                  <p:embed/>
                  <p:pic>
                    <p:nvPicPr>
                      <p:cNvPr id="18" name="Object 17"/>
                      <p:cNvPicPr/>
                      <p:nvPr/>
                    </p:nvPicPr>
                    <p:blipFill>
                      <a:blip r:embed="rId9"/>
                      <a:stretch>
                        <a:fillRect/>
                      </a:stretch>
                    </p:blipFill>
                    <p:spPr>
                      <a:xfrm>
                        <a:off x="9444736" y="1946938"/>
                        <a:ext cx="2516894" cy="3017520"/>
                      </a:xfrm>
                      <a:prstGeom prst="rect">
                        <a:avLst/>
                      </a:prstGeom>
                    </p:spPr>
                  </p:pic>
                </p:oleObj>
              </mc:Fallback>
            </mc:AlternateContent>
          </a:graphicData>
        </a:graphic>
      </p:graphicFrame>
      <p:sp>
        <p:nvSpPr>
          <p:cNvPr id="19" name="TextBox 18"/>
          <p:cNvSpPr txBox="1"/>
          <p:nvPr/>
        </p:nvSpPr>
        <p:spPr>
          <a:xfrm>
            <a:off x="9785497" y="5082946"/>
            <a:ext cx="2222207" cy="646331"/>
          </a:xfrm>
          <a:prstGeom prst="rect">
            <a:avLst/>
          </a:prstGeom>
          <a:noFill/>
        </p:spPr>
        <p:txBody>
          <a:bodyPr wrap="square" rtlCol="0">
            <a:spAutoFit/>
          </a:bodyPr>
          <a:lstStyle/>
          <a:p>
            <a:r>
              <a:rPr lang="en-US" dirty="0">
                <a:latin typeface="+mj-lt"/>
              </a:rPr>
              <a:t>Vehicle (n=7)</a:t>
            </a:r>
          </a:p>
          <a:p>
            <a:r>
              <a:rPr lang="en-US" dirty="0" err="1">
                <a:latin typeface="+mj-lt"/>
              </a:rPr>
              <a:t>PHDi</a:t>
            </a:r>
            <a:r>
              <a:rPr lang="en-US" dirty="0">
                <a:latin typeface="+mj-lt"/>
              </a:rPr>
              <a:t> (n=8)</a:t>
            </a:r>
          </a:p>
        </p:txBody>
      </p:sp>
      <p:sp>
        <p:nvSpPr>
          <p:cNvPr id="11" name="Footer Placeholder 4"/>
          <p:cNvSpPr>
            <a:spLocks noGrp="1"/>
          </p:cNvSpPr>
          <p:nvPr>
            <p:ph type="ftr" sz="quarter" idx="11"/>
          </p:nvPr>
        </p:nvSpPr>
        <p:spPr>
          <a:xfrm>
            <a:off x="4165600" y="6485861"/>
            <a:ext cx="3860800" cy="372139"/>
          </a:xfrm>
        </p:spPr>
        <p:txBody>
          <a:bodyPr/>
          <a:lstStyle/>
          <a:p>
            <a:r>
              <a:rPr lang="en-US" dirty="0"/>
              <a:t>UNCLASSIFIED</a:t>
            </a:r>
          </a:p>
        </p:txBody>
      </p:sp>
      <p:sp>
        <p:nvSpPr>
          <p:cNvPr id="12" name="Date Placeholder 8"/>
          <p:cNvSpPr>
            <a:spLocks noGrp="1"/>
          </p:cNvSpPr>
          <p:nvPr>
            <p:ph type="dt" sz="half" idx="10"/>
          </p:nvPr>
        </p:nvSpPr>
        <p:spPr>
          <a:xfrm>
            <a:off x="0" y="6506709"/>
            <a:ext cx="3429001" cy="372139"/>
          </a:xfrm>
        </p:spPr>
        <p:txBody>
          <a:bodyPr/>
          <a:lstStyle/>
          <a:p>
            <a:r>
              <a:rPr lang="en-US" sz="800"/>
              <a:t>James Bynum, PhD, james.bynum.civ@mail.mil</a:t>
            </a:r>
            <a:endParaRPr lang="en-US" sz="800" dirty="0"/>
          </a:p>
        </p:txBody>
      </p:sp>
      <p:sp>
        <p:nvSpPr>
          <p:cNvPr id="13" name="TextBox 12"/>
          <p:cNvSpPr txBox="1"/>
          <p:nvPr/>
        </p:nvSpPr>
        <p:spPr>
          <a:xfrm flipH="1">
            <a:off x="2942336" y="5847765"/>
            <a:ext cx="7924800"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Bottom line: </a:t>
            </a:r>
            <a:r>
              <a:rPr lang="en-US" b="1" dirty="0" err="1">
                <a:solidFill>
                  <a:srgbClr val="FF0000"/>
                </a:solidFill>
                <a:latin typeface="Arial" panose="020B0604020202020204" pitchFamily="34" charset="0"/>
                <a:cs typeface="Arial" panose="020B0604020202020204" pitchFamily="34" charset="0"/>
              </a:rPr>
              <a:t>PHDi</a:t>
            </a:r>
            <a:r>
              <a:rPr lang="en-US" b="1" dirty="0">
                <a:solidFill>
                  <a:srgbClr val="FF0000"/>
                </a:solidFill>
                <a:latin typeface="Arial" panose="020B0604020202020204" pitchFamily="34" charset="0"/>
                <a:cs typeface="Arial" panose="020B0604020202020204" pitchFamily="34" charset="0"/>
              </a:rPr>
              <a:t> alone (no resuscitation) improves ATC  </a:t>
            </a:r>
          </a:p>
        </p:txBody>
      </p:sp>
      <p:sp>
        <p:nvSpPr>
          <p:cNvPr id="2" name="Slide Number Placeholder 1"/>
          <p:cNvSpPr>
            <a:spLocks noGrp="1"/>
          </p:cNvSpPr>
          <p:nvPr>
            <p:ph type="sldNum" sz="quarter" idx="12"/>
          </p:nvPr>
        </p:nvSpPr>
        <p:spPr/>
        <p:txBody>
          <a:bodyPr/>
          <a:lstStyle/>
          <a:p>
            <a:fld id="{22009E32-0316-A64C-BBE6-76331A90034E}" type="slidenum">
              <a:rPr lang="en-US" smtClean="0"/>
              <a:t>11</a:t>
            </a:fld>
            <a:endParaRPr lang="en-US"/>
          </a:p>
        </p:txBody>
      </p:sp>
    </p:spTree>
    <p:extLst>
      <p:ext uri="{BB962C8B-B14F-4D97-AF65-F5344CB8AC3E}">
        <p14:creationId xmlns:p14="http://schemas.microsoft.com/office/powerpoint/2010/main" val="341477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UNCLASSIFIED</a:t>
            </a:r>
          </a:p>
        </p:txBody>
      </p:sp>
      <p:sp>
        <p:nvSpPr>
          <p:cNvPr id="6" name="Slide Number Placeholder 5"/>
          <p:cNvSpPr>
            <a:spLocks noGrp="1"/>
          </p:cNvSpPr>
          <p:nvPr>
            <p:ph type="sldNum" sz="quarter" idx="12"/>
          </p:nvPr>
        </p:nvSpPr>
        <p:spPr/>
        <p:txBody>
          <a:bodyPr/>
          <a:lstStyle/>
          <a:p>
            <a:fld id="{22009E32-0316-A64C-BBE6-76331A90034E}" type="slidenum">
              <a:rPr lang="en-US" smtClean="0"/>
              <a:t>12</a:t>
            </a:fld>
            <a:endParaRPr lang="en-US"/>
          </a:p>
        </p:txBody>
      </p:sp>
      <p:sp>
        <p:nvSpPr>
          <p:cNvPr id="7" name="Title 1"/>
          <p:cNvSpPr>
            <a:spLocks noGrp="1"/>
          </p:cNvSpPr>
          <p:nvPr>
            <p:ph type="title"/>
          </p:nvPr>
        </p:nvSpPr>
        <p:spPr>
          <a:xfrm>
            <a:off x="1692323" y="0"/>
            <a:ext cx="8199018" cy="1049080"/>
          </a:xfrm>
        </p:spPr>
        <p:txBody>
          <a:bodyPr>
            <a:noAutofit/>
          </a:bodyPr>
          <a:lstStyle/>
          <a:p>
            <a:r>
              <a:rPr lang="en-US" sz="3200" dirty="0"/>
              <a:t>Lethal Hemorrhagic Shock Model in Rats</a:t>
            </a:r>
          </a:p>
        </p:txBody>
      </p:sp>
      <p:grpSp>
        <p:nvGrpSpPr>
          <p:cNvPr id="2" name="Group 1"/>
          <p:cNvGrpSpPr/>
          <p:nvPr/>
        </p:nvGrpSpPr>
        <p:grpSpPr>
          <a:xfrm>
            <a:off x="1458718" y="1294372"/>
            <a:ext cx="8587045" cy="1507040"/>
            <a:chOff x="3451153" y="1303997"/>
            <a:chExt cx="8587045" cy="1507040"/>
          </a:xfrm>
        </p:grpSpPr>
        <p:grpSp>
          <p:nvGrpSpPr>
            <p:cNvPr id="91" name="Group 90"/>
            <p:cNvGrpSpPr/>
            <p:nvPr/>
          </p:nvGrpSpPr>
          <p:grpSpPr>
            <a:xfrm>
              <a:off x="3451153" y="1303997"/>
              <a:ext cx="8587045" cy="1507040"/>
              <a:chOff x="3451153" y="1303997"/>
              <a:chExt cx="8587045" cy="1507040"/>
            </a:xfrm>
          </p:grpSpPr>
          <p:grpSp>
            <p:nvGrpSpPr>
              <p:cNvPr id="56" name="Group 55"/>
              <p:cNvGrpSpPr/>
              <p:nvPr/>
            </p:nvGrpSpPr>
            <p:grpSpPr>
              <a:xfrm>
                <a:off x="3520874" y="1303997"/>
                <a:ext cx="8517324" cy="1450286"/>
                <a:chOff x="3772823" y="1773715"/>
                <a:chExt cx="8517324" cy="1450286"/>
              </a:xfrm>
            </p:grpSpPr>
            <p:sp>
              <p:nvSpPr>
                <p:cNvPr id="57" name="Rectangle 56"/>
                <p:cNvSpPr/>
                <p:nvPr/>
              </p:nvSpPr>
              <p:spPr>
                <a:xfrm>
                  <a:off x="4884921" y="1773715"/>
                  <a:ext cx="5074594" cy="338554"/>
                </a:xfrm>
                <a:prstGeom prst="rect">
                  <a:avLst/>
                </a:prstGeom>
              </p:spPr>
              <p:txBody>
                <a:bodyPr wrap="none">
                  <a:spAutoFit/>
                </a:bodyPr>
                <a:lstStyle/>
                <a:p>
                  <a:r>
                    <a:rPr lang="en-US" sz="1600" b="1" dirty="0">
                      <a:latin typeface="+mj-lt"/>
                    </a:rPr>
                    <a:t>Fixed-Volume Hemorrhage at Fast-to-Slow Pattern</a:t>
                  </a:r>
                </a:p>
              </p:txBody>
            </p:sp>
            <p:grpSp>
              <p:nvGrpSpPr>
                <p:cNvPr id="58" name="Group 57"/>
                <p:cNvGrpSpPr/>
                <p:nvPr/>
              </p:nvGrpSpPr>
              <p:grpSpPr>
                <a:xfrm>
                  <a:off x="3772823" y="2207357"/>
                  <a:ext cx="8517324" cy="1016644"/>
                  <a:chOff x="3940463" y="2116755"/>
                  <a:chExt cx="8517324" cy="1016644"/>
                </a:xfrm>
              </p:grpSpPr>
              <p:grpSp>
                <p:nvGrpSpPr>
                  <p:cNvPr id="59" name="Group 58"/>
                  <p:cNvGrpSpPr/>
                  <p:nvPr/>
                </p:nvGrpSpPr>
                <p:grpSpPr>
                  <a:xfrm>
                    <a:off x="4987820" y="2202467"/>
                    <a:ext cx="7469967" cy="930932"/>
                    <a:chOff x="4067912" y="2110948"/>
                    <a:chExt cx="8415586" cy="930932"/>
                  </a:xfrm>
                </p:grpSpPr>
                <p:sp>
                  <p:nvSpPr>
                    <p:cNvPr id="61" name="Rectangle 60"/>
                    <p:cNvSpPr/>
                    <p:nvPr/>
                  </p:nvSpPr>
                  <p:spPr>
                    <a:xfrm>
                      <a:off x="4233663" y="2110948"/>
                      <a:ext cx="737214" cy="3998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7965952" y="2110949"/>
                      <a:ext cx="3972989" cy="399814"/>
                    </a:xfrm>
                    <a:prstGeom prst="rect">
                      <a:avLst/>
                    </a:prstGeom>
                    <a:solidFill>
                      <a:srgbClr val="FFB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4949891" y="2110948"/>
                      <a:ext cx="3018425" cy="398731"/>
                    </a:xfrm>
                    <a:prstGeom prst="rect">
                      <a:avLst/>
                    </a:prstGeom>
                    <a:solidFill>
                      <a:srgbClr val="FF7F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p:cNvGrpSpPr/>
                    <p:nvPr/>
                  </p:nvGrpSpPr>
                  <p:grpSpPr>
                    <a:xfrm>
                      <a:off x="4332716" y="2139424"/>
                      <a:ext cx="6157844" cy="324546"/>
                      <a:chOff x="1801268" y="2772963"/>
                      <a:chExt cx="6157844" cy="324546"/>
                    </a:xfrm>
                  </p:grpSpPr>
                  <p:sp>
                    <p:nvSpPr>
                      <p:cNvPr id="86" name="TextBox 85"/>
                      <p:cNvSpPr txBox="1"/>
                      <p:nvPr/>
                    </p:nvSpPr>
                    <p:spPr>
                      <a:xfrm>
                        <a:off x="3636606" y="2772963"/>
                        <a:ext cx="733859"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40%</a:t>
                        </a:r>
                      </a:p>
                    </p:txBody>
                  </p:sp>
                  <p:sp>
                    <p:nvSpPr>
                      <p:cNvPr id="87" name="TextBox 86"/>
                      <p:cNvSpPr txBox="1"/>
                      <p:nvPr/>
                    </p:nvSpPr>
                    <p:spPr>
                      <a:xfrm>
                        <a:off x="7225253" y="2776290"/>
                        <a:ext cx="733859"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20%</a:t>
                        </a:r>
                      </a:p>
                    </p:txBody>
                  </p:sp>
                  <p:sp>
                    <p:nvSpPr>
                      <p:cNvPr id="88" name="TextBox 87"/>
                      <p:cNvSpPr txBox="1"/>
                      <p:nvPr/>
                    </p:nvSpPr>
                    <p:spPr>
                      <a:xfrm>
                        <a:off x="1801268" y="2789732"/>
                        <a:ext cx="733859"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40%</a:t>
                        </a:r>
                      </a:p>
                    </p:txBody>
                  </p:sp>
                </p:grpSp>
                <p:cxnSp>
                  <p:nvCxnSpPr>
                    <p:cNvPr id="65" name="Straight Arrow Connector 64"/>
                    <p:cNvCxnSpPr/>
                    <p:nvPr/>
                  </p:nvCxnSpPr>
                  <p:spPr>
                    <a:xfrm flipV="1">
                      <a:off x="4218362" y="2546166"/>
                      <a:ext cx="7728794" cy="11291"/>
                    </a:xfrm>
                    <a:prstGeom prst="straightConnector1">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4954477" y="2567631"/>
                      <a:ext cx="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5731071" y="2572788"/>
                      <a:ext cx="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6476361" y="2572788"/>
                      <a:ext cx="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7222365" y="2572162"/>
                      <a:ext cx="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964560" y="2557163"/>
                      <a:ext cx="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8973583" y="2569231"/>
                      <a:ext cx="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9965941" y="2560249"/>
                      <a:ext cx="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10971615" y="2560249"/>
                      <a:ext cx="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4233663" y="2569863"/>
                      <a:ext cx="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4067912" y="2757218"/>
                      <a:ext cx="338713" cy="276999"/>
                    </a:xfrm>
                    <a:prstGeom prst="rect">
                      <a:avLst/>
                    </a:prstGeom>
                    <a:noFill/>
                  </p:spPr>
                  <p:txBody>
                    <a:bodyPr wrap="square" rtlCol="0">
                      <a:spAutoFit/>
                    </a:bodyPr>
                    <a:lstStyle/>
                    <a:p>
                      <a:pPr algn="ctr"/>
                      <a:r>
                        <a:rPr lang="en-US" sz="1200" b="1" dirty="0">
                          <a:solidFill>
                            <a:srgbClr val="FF3300"/>
                          </a:solidFill>
                          <a:latin typeface="Arial" panose="020B0604020202020204" pitchFamily="34" charset="0"/>
                          <a:cs typeface="Arial" panose="020B0604020202020204" pitchFamily="34" charset="0"/>
                        </a:rPr>
                        <a:t>0</a:t>
                      </a:r>
                    </a:p>
                  </p:txBody>
                </p:sp>
                <p:sp>
                  <p:nvSpPr>
                    <p:cNvPr id="76" name="TextBox 75"/>
                    <p:cNvSpPr txBox="1"/>
                    <p:nvPr/>
                  </p:nvSpPr>
                  <p:spPr>
                    <a:xfrm>
                      <a:off x="4789989" y="2747087"/>
                      <a:ext cx="338713" cy="276999"/>
                    </a:xfrm>
                    <a:prstGeom prst="rect">
                      <a:avLst/>
                    </a:prstGeom>
                    <a:noFill/>
                  </p:spPr>
                  <p:txBody>
                    <a:bodyPr wrap="square" rtlCol="0">
                      <a:spAutoFit/>
                    </a:bodyPr>
                    <a:lstStyle/>
                    <a:p>
                      <a:pPr algn="ctr"/>
                      <a:r>
                        <a:rPr lang="en-US" sz="1200" b="1" dirty="0">
                          <a:solidFill>
                            <a:srgbClr val="FF3300"/>
                          </a:solidFill>
                          <a:latin typeface="Arial" panose="020B0604020202020204" pitchFamily="34" charset="0"/>
                          <a:cs typeface="Arial" panose="020B0604020202020204" pitchFamily="34" charset="0"/>
                        </a:rPr>
                        <a:t>2</a:t>
                      </a:r>
                    </a:p>
                  </p:txBody>
                </p:sp>
                <p:sp>
                  <p:nvSpPr>
                    <p:cNvPr id="77" name="TextBox 76"/>
                    <p:cNvSpPr txBox="1"/>
                    <p:nvPr/>
                  </p:nvSpPr>
                  <p:spPr>
                    <a:xfrm>
                      <a:off x="5560800" y="2750375"/>
                      <a:ext cx="338713" cy="276999"/>
                    </a:xfrm>
                    <a:prstGeom prst="rect">
                      <a:avLst/>
                    </a:prstGeom>
                    <a:noFill/>
                  </p:spPr>
                  <p:txBody>
                    <a:bodyPr wrap="square" rtlCol="0">
                      <a:spAutoFit/>
                    </a:bodyPr>
                    <a:lstStyle/>
                    <a:p>
                      <a:pPr algn="ctr"/>
                      <a:r>
                        <a:rPr lang="en-US" sz="1200" b="1" dirty="0">
                          <a:solidFill>
                            <a:srgbClr val="FF3300"/>
                          </a:solidFill>
                          <a:latin typeface="Arial" panose="020B0604020202020204" pitchFamily="34" charset="0"/>
                          <a:cs typeface="Arial" panose="020B0604020202020204" pitchFamily="34" charset="0"/>
                        </a:rPr>
                        <a:t>4</a:t>
                      </a:r>
                    </a:p>
                  </p:txBody>
                </p:sp>
                <p:sp>
                  <p:nvSpPr>
                    <p:cNvPr id="78" name="TextBox 77"/>
                    <p:cNvSpPr txBox="1"/>
                    <p:nvPr/>
                  </p:nvSpPr>
                  <p:spPr>
                    <a:xfrm>
                      <a:off x="6312945" y="2757218"/>
                      <a:ext cx="338713" cy="276999"/>
                    </a:xfrm>
                    <a:prstGeom prst="rect">
                      <a:avLst/>
                    </a:prstGeom>
                    <a:noFill/>
                  </p:spPr>
                  <p:txBody>
                    <a:bodyPr wrap="square" rtlCol="0">
                      <a:spAutoFit/>
                    </a:bodyPr>
                    <a:lstStyle/>
                    <a:p>
                      <a:pPr algn="ctr"/>
                      <a:r>
                        <a:rPr lang="en-US" sz="1200" b="1" dirty="0">
                          <a:solidFill>
                            <a:srgbClr val="FF3300"/>
                          </a:solidFill>
                          <a:latin typeface="Arial" panose="020B0604020202020204" pitchFamily="34" charset="0"/>
                          <a:cs typeface="Arial" panose="020B0604020202020204" pitchFamily="34" charset="0"/>
                        </a:rPr>
                        <a:t>6</a:t>
                      </a:r>
                    </a:p>
                  </p:txBody>
                </p:sp>
                <p:sp>
                  <p:nvSpPr>
                    <p:cNvPr id="79" name="TextBox 78"/>
                    <p:cNvSpPr txBox="1"/>
                    <p:nvPr/>
                  </p:nvSpPr>
                  <p:spPr>
                    <a:xfrm>
                      <a:off x="7063179" y="2752103"/>
                      <a:ext cx="338713" cy="276999"/>
                    </a:xfrm>
                    <a:prstGeom prst="rect">
                      <a:avLst/>
                    </a:prstGeom>
                    <a:noFill/>
                  </p:spPr>
                  <p:txBody>
                    <a:bodyPr wrap="square" rtlCol="0">
                      <a:spAutoFit/>
                    </a:bodyPr>
                    <a:lstStyle/>
                    <a:p>
                      <a:pPr algn="ctr"/>
                      <a:r>
                        <a:rPr lang="en-US" sz="1200" b="1" dirty="0">
                          <a:solidFill>
                            <a:srgbClr val="FF3300"/>
                          </a:solidFill>
                          <a:latin typeface="Arial" panose="020B0604020202020204" pitchFamily="34" charset="0"/>
                          <a:cs typeface="Arial" panose="020B0604020202020204" pitchFamily="34" charset="0"/>
                        </a:rPr>
                        <a:t>8</a:t>
                      </a:r>
                    </a:p>
                  </p:txBody>
                </p:sp>
                <p:sp>
                  <p:nvSpPr>
                    <p:cNvPr id="80" name="TextBox 79"/>
                    <p:cNvSpPr txBox="1"/>
                    <p:nvPr/>
                  </p:nvSpPr>
                  <p:spPr>
                    <a:xfrm>
                      <a:off x="7606205" y="2749701"/>
                      <a:ext cx="634339" cy="279878"/>
                    </a:xfrm>
                    <a:prstGeom prst="rect">
                      <a:avLst/>
                    </a:prstGeom>
                    <a:noFill/>
                  </p:spPr>
                  <p:txBody>
                    <a:bodyPr wrap="square" rtlCol="0">
                      <a:spAutoFit/>
                    </a:bodyPr>
                    <a:lstStyle/>
                    <a:p>
                      <a:pPr algn="ctr"/>
                      <a:r>
                        <a:rPr lang="en-US" sz="1200" b="1" dirty="0">
                          <a:solidFill>
                            <a:srgbClr val="FF3300"/>
                          </a:solidFill>
                          <a:latin typeface="Arial" panose="020B0604020202020204" pitchFamily="34" charset="0"/>
                          <a:cs typeface="Arial" panose="020B0604020202020204" pitchFamily="34" charset="0"/>
                        </a:rPr>
                        <a:t>10</a:t>
                      </a:r>
                    </a:p>
                  </p:txBody>
                </p:sp>
                <p:sp>
                  <p:nvSpPr>
                    <p:cNvPr id="81" name="TextBox 80"/>
                    <p:cNvSpPr txBox="1"/>
                    <p:nvPr/>
                  </p:nvSpPr>
                  <p:spPr>
                    <a:xfrm>
                      <a:off x="8758650" y="2744875"/>
                      <a:ext cx="404810" cy="276999"/>
                    </a:xfrm>
                    <a:prstGeom prst="rect">
                      <a:avLst/>
                    </a:prstGeom>
                    <a:noFill/>
                  </p:spPr>
                  <p:txBody>
                    <a:bodyPr wrap="square" rtlCol="0">
                      <a:spAutoFit/>
                    </a:bodyPr>
                    <a:lstStyle/>
                    <a:p>
                      <a:pPr algn="ctr"/>
                      <a:r>
                        <a:rPr lang="en-US" sz="1200" b="1" dirty="0">
                          <a:solidFill>
                            <a:srgbClr val="FF3300"/>
                          </a:solidFill>
                          <a:latin typeface="Arial" panose="020B0604020202020204" pitchFamily="34" charset="0"/>
                          <a:cs typeface="Arial" panose="020B0604020202020204" pitchFamily="34" charset="0"/>
                        </a:rPr>
                        <a:t>13</a:t>
                      </a:r>
                    </a:p>
                  </p:txBody>
                </p:sp>
                <p:sp>
                  <p:nvSpPr>
                    <p:cNvPr id="82" name="TextBox 81"/>
                    <p:cNvSpPr txBox="1"/>
                    <p:nvPr/>
                  </p:nvSpPr>
                  <p:spPr>
                    <a:xfrm>
                      <a:off x="9735306" y="2740278"/>
                      <a:ext cx="444278" cy="276999"/>
                    </a:xfrm>
                    <a:prstGeom prst="rect">
                      <a:avLst/>
                    </a:prstGeom>
                    <a:noFill/>
                  </p:spPr>
                  <p:txBody>
                    <a:bodyPr wrap="square" rtlCol="0">
                      <a:spAutoFit/>
                    </a:bodyPr>
                    <a:lstStyle/>
                    <a:p>
                      <a:pPr algn="ctr"/>
                      <a:r>
                        <a:rPr lang="en-US" sz="1200" b="1" dirty="0">
                          <a:solidFill>
                            <a:srgbClr val="FF3300"/>
                          </a:solidFill>
                          <a:latin typeface="Arial" panose="020B0604020202020204" pitchFamily="34" charset="0"/>
                          <a:cs typeface="Arial" panose="020B0604020202020204" pitchFamily="34" charset="0"/>
                        </a:rPr>
                        <a:t>16</a:t>
                      </a:r>
                    </a:p>
                  </p:txBody>
                </p:sp>
                <p:sp>
                  <p:nvSpPr>
                    <p:cNvPr id="83" name="TextBox 82"/>
                    <p:cNvSpPr txBox="1"/>
                    <p:nvPr/>
                  </p:nvSpPr>
                  <p:spPr>
                    <a:xfrm>
                      <a:off x="10675797" y="2764881"/>
                      <a:ext cx="610570" cy="276999"/>
                    </a:xfrm>
                    <a:prstGeom prst="rect">
                      <a:avLst/>
                    </a:prstGeom>
                    <a:noFill/>
                  </p:spPr>
                  <p:txBody>
                    <a:bodyPr wrap="square" rtlCol="0">
                      <a:spAutoFit/>
                    </a:bodyPr>
                    <a:lstStyle/>
                    <a:p>
                      <a:pPr algn="ctr"/>
                      <a:r>
                        <a:rPr lang="en-US" sz="1200" b="1" dirty="0">
                          <a:solidFill>
                            <a:srgbClr val="FF3300"/>
                          </a:solidFill>
                          <a:latin typeface="Arial" panose="020B0604020202020204" pitchFamily="34" charset="0"/>
                          <a:cs typeface="Arial" panose="020B0604020202020204" pitchFamily="34" charset="0"/>
                        </a:rPr>
                        <a:t>19</a:t>
                      </a:r>
                    </a:p>
                  </p:txBody>
                </p:sp>
                <p:sp>
                  <p:nvSpPr>
                    <p:cNvPr id="84" name="TextBox 83"/>
                    <p:cNvSpPr txBox="1"/>
                    <p:nvPr/>
                  </p:nvSpPr>
                  <p:spPr>
                    <a:xfrm>
                      <a:off x="11537879" y="2744875"/>
                      <a:ext cx="945619" cy="276999"/>
                    </a:xfrm>
                    <a:prstGeom prst="rect">
                      <a:avLst/>
                    </a:prstGeom>
                    <a:noFill/>
                  </p:spPr>
                  <p:txBody>
                    <a:bodyPr wrap="square" rtlCol="0">
                      <a:spAutoFit/>
                    </a:bodyPr>
                    <a:lstStyle/>
                    <a:p>
                      <a:pPr algn="ctr"/>
                      <a:r>
                        <a:rPr lang="en-US" sz="1200" b="1" dirty="0">
                          <a:solidFill>
                            <a:srgbClr val="FF3300"/>
                          </a:solidFill>
                          <a:latin typeface="Arial" panose="020B0604020202020204" pitchFamily="34" charset="0"/>
                          <a:cs typeface="Arial" panose="020B0604020202020204" pitchFamily="34" charset="0"/>
                        </a:rPr>
                        <a:t>22 min</a:t>
                      </a:r>
                    </a:p>
                  </p:txBody>
                </p:sp>
                <p:cxnSp>
                  <p:nvCxnSpPr>
                    <p:cNvPr id="85" name="Straight Connector 84"/>
                    <p:cNvCxnSpPr/>
                    <p:nvPr/>
                  </p:nvCxnSpPr>
                  <p:spPr>
                    <a:xfrm flipV="1">
                      <a:off x="11939754" y="2557163"/>
                      <a:ext cx="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60" name="Picture 59"/>
                  <p:cNvPicPr>
                    <a:picLocks noChangeAspect="1"/>
                  </p:cNvPicPr>
                  <p:nvPr/>
                </p:nvPicPr>
                <p:blipFill>
                  <a:blip r:embed="rId2"/>
                  <a:stretch>
                    <a:fillRect/>
                  </a:stretch>
                </p:blipFill>
                <p:spPr>
                  <a:xfrm>
                    <a:off x="3940463" y="2116755"/>
                    <a:ext cx="1106242" cy="719639"/>
                  </a:xfrm>
                  <a:prstGeom prst="rect">
                    <a:avLst/>
                  </a:prstGeom>
                </p:spPr>
              </p:pic>
            </p:grpSp>
          </p:grpSp>
          <p:sp>
            <p:nvSpPr>
              <p:cNvPr id="90" name="TextBox 89"/>
              <p:cNvSpPr txBox="1"/>
              <p:nvPr/>
            </p:nvSpPr>
            <p:spPr>
              <a:xfrm>
                <a:off x="3668976" y="2349372"/>
                <a:ext cx="1026721" cy="461665"/>
              </a:xfrm>
              <a:prstGeom prst="rect">
                <a:avLst/>
              </a:prstGeom>
              <a:noFill/>
            </p:spPr>
            <p:txBody>
              <a:bodyPr wrap="square" rtlCol="0">
                <a:spAutoFit/>
              </a:bodyPr>
              <a:lstStyle/>
              <a:p>
                <a:pPr algn="ctr"/>
                <a:r>
                  <a:rPr lang="en-US" sz="1200" dirty="0">
                    <a:latin typeface="+mj-lt"/>
                  </a:rPr>
                  <a:t>Isoflurane Anesthesia</a:t>
                </a:r>
              </a:p>
            </p:txBody>
          </p:sp>
          <p:sp>
            <p:nvSpPr>
              <p:cNvPr id="55" name="TextBox 54"/>
              <p:cNvSpPr txBox="1"/>
              <p:nvPr/>
            </p:nvSpPr>
            <p:spPr>
              <a:xfrm>
                <a:off x="3451153" y="1673950"/>
                <a:ext cx="1393786" cy="261610"/>
              </a:xfrm>
              <a:prstGeom prst="rect">
                <a:avLst/>
              </a:prstGeom>
              <a:noFill/>
            </p:spPr>
            <p:txBody>
              <a:bodyPr wrap="square" rtlCol="0">
                <a:spAutoFit/>
              </a:bodyPr>
              <a:lstStyle/>
              <a:p>
                <a:pPr algn="ctr"/>
                <a:r>
                  <a:rPr lang="en-US" sz="1050" dirty="0">
                    <a:latin typeface="+mj-lt"/>
                  </a:rPr>
                  <a:t>Sprague Dawley</a:t>
                </a:r>
              </a:p>
            </p:txBody>
          </p:sp>
          <p:sp>
            <p:nvSpPr>
              <p:cNvPr id="93" name="TextBox 92"/>
              <p:cNvSpPr txBox="1"/>
              <p:nvPr/>
            </p:nvSpPr>
            <p:spPr>
              <a:xfrm>
                <a:off x="7030402" y="1577779"/>
                <a:ext cx="2414334" cy="276999"/>
              </a:xfrm>
              <a:prstGeom prst="rect">
                <a:avLst/>
              </a:prstGeom>
              <a:noFill/>
            </p:spPr>
            <p:txBody>
              <a:bodyPr wrap="square" rtlCol="0">
                <a:spAutoFit/>
              </a:bodyPr>
              <a:lstStyle/>
              <a:p>
                <a:pPr algn="ctr"/>
                <a:r>
                  <a:rPr lang="en-US" sz="1200" b="1" dirty="0">
                    <a:solidFill>
                      <a:srgbClr val="FF0000"/>
                    </a:solidFill>
                    <a:latin typeface="+mj-lt"/>
                  </a:rPr>
                  <a:t>Total Amount of Hemorrhage</a:t>
                </a:r>
              </a:p>
            </p:txBody>
          </p:sp>
        </p:grpSp>
        <p:cxnSp>
          <p:nvCxnSpPr>
            <p:cNvPr id="12" name="Straight Connector 11"/>
            <p:cNvCxnSpPr/>
            <p:nvPr/>
          </p:nvCxnSpPr>
          <p:spPr>
            <a:xfrm>
              <a:off x="4715357" y="1737639"/>
              <a:ext cx="243847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9325344" y="1736125"/>
              <a:ext cx="2229486" cy="151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1779465" y="2771675"/>
            <a:ext cx="8028221" cy="3635752"/>
            <a:chOff x="3771900" y="2781300"/>
            <a:chExt cx="8028221" cy="3635752"/>
          </a:xfrm>
        </p:grpSpPr>
        <p:grpSp>
          <p:nvGrpSpPr>
            <p:cNvPr id="3" name="Group 2"/>
            <p:cNvGrpSpPr/>
            <p:nvPr/>
          </p:nvGrpSpPr>
          <p:grpSpPr>
            <a:xfrm>
              <a:off x="3772769" y="2788443"/>
              <a:ext cx="8027352" cy="3628609"/>
              <a:chOff x="3772769" y="2788443"/>
              <a:chExt cx="8027352" cy="3628609"/>
            </a:xfrm>
          </p:grpSpPr>
          <p:sp>
            <p:nvSpPr>
              <p:cNvPr id="44" name="TextBox 43"/>
              <p:cNvSpPr txBox="1"/>
              <p:nvPr/>
            </p:nvSpPr>
            <p:spPr>
              <a:xfrm>
                <a:off x="6322923" y="5825587"/>
                <a:ext cx="5477198" cy="369332"/>
              </a:xfrm>
              <a:prstGeom prst="rect">
                <a:avLst/>
              </a:prstGeom>
              <a:noFill/>
            </p:spPr>
            <p:txBody>
              <a:bodyPr wrap="square" rtlCol="0">
                <a:spAutoFit/>
              </a:bodyPr>
              <a:lstStyle/>
              <a:p>
                <a:pPr algn="ctr"/>
                <a:r>
                  <a:rPr lang="en-US" dirty="0">
                    <a:latin typeface="+mj-lt"/>
                  </a:rPr>
                  <a:t>Time to Death: </a:t>
                </a:r>
                <a:r>
                  <a:rPr lang="en-US" sz="1600" b="1" dirty="0">
                    <a:latin typeface="+mj-lt"/>
                  </a:rPr>
                  <a:t>60%EBV: </a:t>
                </a:r>
                <a:r>
                  <a:rPr lang="en-US" sz="1600" b="1" dirty="0">
                    <a:solidFill>
                      <a:srgbClr val="FF0000"/>
                    </a:solidFill>
                    <a:latin typeface="+mj-lt"/>
                  </a:rPr>
                  <a:t>43±3min</a:t>
                </a:r>
                <a:r>
                  <a:rPr lang="en-US" sz="1600" b="1" dirty="0">
                    <a:latin typeface="+mj-lt"/>
                  </a:rPr>
                  <a:t>; 65%EBV: </a:t>
                </a:r>
                <a:r>
                  <a:rPr lang="en-US" sz="1600" b="1" dirty="0">
                    <a:solidFill>
                      <a:srgbClr val="FF0000"/>
                    </a:solidFill>
                    <a:latin typeface="+mj-lt"/>
                  </a:rPr>
                  <a:t>30±4min</a:t>
                </a:r>
              </a:p>
            </p:txBody>
          </p:sp>
          <p:sp>
            <p:nvSpPr>
              <p:cNvPr id="96" name="TextBox 95"/>
              <p:cNvSpPr txBox="1"/>
              <p:nvPr/>
            </p:nvSpPr>
            <p:spPr>
              <a:xfrm>
                <a:off x="5893370" y="6109275"/>
                <a:ext cx="3595879" cy="307777"/>
              </a:xfrm>
              <a:prstGeom prst="rect">
                <a:avLst/>
              </a:prstGeom>
              <a:noFill/>
            </p:spPr>
            <p:txBody>
              <a:bodyPr wrap="square" rtlCol="0">
                <a:spAutoFit/>
              </a:bodyPr>
              <a:lstStyle/>
              <a:p>
                <a:pPr algn="ctr"/>
                <a:r>
                  <a:rPr lang="en-US" sz="1400" dirty="0">
                    <a:latin typeface="+mj-lt"/>
                  </a:rPr>
                  <a:t>EBV: Estimated Blood Volume</a:t>
                </a:r>
              </a:p>
            </p:txBody>
          </p:sp>
        </p:grpSp>
        <p:pic>
          <p:nvPicPr>
            <p:cNvPr id="1275" name="Picture 2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0" y="2832100"/>
              <a:ext cx="3289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6" name="Picture 2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6100" y="2781300"/>
              <a:ext cx="23495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7" name="Picture 2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1900" y="2781300"/>
              <a:ext cx="25781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9" name="Date Placeholder 8"/>
          <p:cNvSpPr>
            <a:spLocks noGrp="1"/>
          </p:cNvSpPr>
          <p:nvPr>
            <p:ph type="dt" sz="half" idx="10"/>
          </p:nvPr>
        </p:nvSpPr>
        <p:spPr>
          <a:xfrm>
            <a:off x="0" y="6506709"/>
            <a:ext cx="3429001" cy="372139"/>
          </a:xfrm>
        </p:spPr>
        <p:txBody>
          <a:bodyPr/>
          <a:lstStyle/>
          <a:p>
            <a:r>
              <a:rPr lang="en-US" sz="800"/>
              <a:t>James Bynum, PhD, james.bynum.civ@mail.mil</a:t>
            </a:r>
            <a:endParaRPr lang="en-US" sz="800" dirty="0"/>
          </a:p>
        </p:txBody>
      </p:sp>
    </p:spTree>
    <p:extLst>
      <p:ext uri="{BB962C8B-B14F-4D97-AF65-F5344CB8AC3E}">
        <p14:creationId xmlns:p14="http://schemas.microsoft.com/office/powerpoint/2010/main" val="291544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UNCLASSIFIED</a:t>
            </a:r>
            <a:endParaRPr lang="en-US" dirty="0"/>
          </a:p>
        </p:txBody>
      </p:sp>
      <p:sp>
        <p:nvSpPr>
          <p:cNvPr id="6" name="Slide Number Placeholder 5"/>
          <p:cNvSpPr>
            <a:spLocks noGrp="1"/>
          </p:cNvSpPr>
          <p:nvPr>
            <p:ph type="sldNum" sz="quarter" idx="12"/>
          </p:nvPr>
        </p:nvSpPr>
        <p:spPr>
          <a:xfrm>
            <a:off x="8468940" y="6496493"/>
            <a:ext cx="2844800" cy="372139"/>
          </a:xfrm>
        </p:spPr>
        <p:txBody>
          <a:bodyPr/>
          <a:lstStyle/>
          <a:p>
            <a:fld id="{22009E32-0316-A64C-BBE6-76331A90034E}" type="slidenum">
              <a:rPr lang="en-US" smtClean="0"/>
              <a:t>13</a:t>
            </a:fld>
            <a:endParaRPr lang="en-US"/>
          </a:p>
        </p:txBody>
      </p:sp>
      <p:grpSp>
        <p:nvGrpSpPr>
          <p:cNvPr id="7" name="Group 6"/>
          <p:cNvGrpSpPr/>
          <p:nvPr/>
        </p:nvGrpSpPr>
        <p:grpSpPr>
          <a:xfrm>
            <a:off x="1750386" y="1913838"/>
            <a:ext cx="3771900" cy="4463165"/>
            <a:chOff x="1651000" y="1384300"/>
            <a:chExt cx="3771900" cy="4463165"/>
          </a:xfrm>
        </p:grpSpPr>
        <p:grpSp>
          <p:nvGrpSpPr>
            <p:cNvPr id="3" name="Group 2"/>
            <p:cNvGrpSpPr/>
            <p:nvPr/>
          </p:nvGrpSpPr>
          <p:grpSpPr>
            <a:xfrm>
              <a:off x="1959786" y="5108801"/>
              <a:ext cx="3344526" cy="738664"/>
              <a:chOff x="1959786" y="5108801"/>
              <a:chExt cx="3344526" cy="738664"/>
            </a:xfrm>
          </p:grpSpPr>
          <p:sp>
            <p:nvSpPr>
              <p:cNvPr id="10" name="TextBox 9"/>
              <p:cNvSpPr txBox="1"/>
              <p:nvPr/>
            </p:nvSpPr>
            <p:spPr>
              <a:xfrm>
                <a:off x="1959786" y="5108801"/>
                <a:ext cx="3344526" cy="738664"/>
              </a:xfrm>
              <a:prstGeom prst="rect">
                <a:avLst/>
              </a:prstGeom>
              <a:noFill/>
            </p:spPr>
            <p:txBody>
              <a:bodyPr wrap="square" rtlCol="0">
                <a:spAutoFit/>
              </a:bodyPr>
              <a:lstStyle/>
              <a:p>
                <a:r>
                  <a:rPr lang="en-US" sz="1400" b="1" u="sng" dirty="0">
                    <a:latin typeface="+mj-lt"/>
                  </a:rPr>
                  <a:t>60min-Survivability:</a:t>
                </a:r>
              </a:p>
              <a:p>
                <a:r>
                  <a:rPr lang="en-US" sz="1400" dirty="0">
                    <a:latin typeface="+mj-lt"/>
                  </a:rPr>
                  <a:t>Vehicle: 15% (2/13), </a:t>
                </a:r>
                <a:r>
                  <a:rPr lang="en-US" sz="1400" dirty="0" err="1">
                    <a:latin typeface="+mj-lt"/>
                  </a:rPr>
                  <a:t>PHDi</a:t>
                </a:r>
                <a:r>
                  <a:rPr lang="en-US" sz="1400" dirty="0">
                    <a:latin typeface="+mj-lt"/>
                  </a:rPr>
                  <a:t>: 62% (8/13),</a:t>
                </a:r>
              </a:p>
              <a:p>
                <a:r>
                  <a:rPr lang="en-US" sz="1400" i="1" dirty="0">
                    <a:latin typeface="+mj-lt"/>
                  </a:rPr>
                  <a:t>p=0.028</a:t>
                </a:r>
                <a:endParaRPr lang="en-US" sz="1400" dirty="0">
                  <a:latin typeface="+mj-lt"/>
                </a:endParaRPr>
              </a:p>
            </p:txBody>
          </p:sp>
        </p:grpSp>
        <p:pic>
          <p:nvPicPr>
            <p:cNvPr id="4254" name="Picture 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0" y="1384300"/>
              <a:ext cx="3771900"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p:cNvGrpSpPr/>
          <p:nvPr/>
        </p:nvGrpSpPr>
        <p:grpSpPr>
          <a:xfrm>
            <a:off x="6215128" y="1968267"/>
            <a:ext cx="3725695" cy="4463165"/>
            <a:chOff x="6159500" y="1384300"/>
            <a:chExt cx="3725695" cy="4463165"/>
          </a:xfrm>
        </p:grpSpPr>
        <p:grpSp>
          <p:nvGrpSpPr>
            <p:cNvPr id="4" name="Group 3"/>
            <p:cNvGrpSpPr/>
            <p:nvPr/>
          </p:nvGrpSpPr>
          <p:grpSpPr>
            <a:xfrm>
              <a:off x="6512178" y="5108801"/>
              <a:ext cx="3373017" cy="738664"/>
              <a:chOff x="6518323" y="5160208"/>
              <a:chExt cx="3373017" cy="738664"/>
            </a:xfrm>
          </p:grpSpPr>
          <p:sp>
            <p:nvSpPr>
              <p:cNvPr id="11" name="TextBox 10"/>
              <p:cNvSpPr txBox="1"/>
              <p:nvPr/>
            </p:nvSpPr>
            <p:spPr>
              <a:xfrm>
                <a:off x="6518323" y="5160208"/>
                <a:ext cx="3373017" cy="738664"/>
              </a:xfrm>
              <a:prstGeom prst="rect">
                <a:avLst/>
              </a:prstGeom>
              <a:noFill/>
            </p:spPr>
            <p:txBody>
              <a:bodyPr wrap="square" rtlCol="0">
                <a:spAutoFit/>
              </a:bodyPr>
              <a:lstStyle/>
              <a:p>
                <a:r>
                  <a:rPr lang="en-US" sz="1400" b="1" u="sng" dirty="0">
                    <a:latin typeface="+mj-lt"/>
                  </a:rPr>
                  <a:t>240min-Survivability:</a:t>
                </a:r>
              </a:p>
              <a:p>
                <a:r>
                  <a:rPr lang="en-US" sz="1400" dirty="0">
                    <a:latin typeface="+mj-lt"/>
                  </a:rPr>
                  <a:t>Vehicle: 8% (1/13), </a:t>
                </a:r>
                <a:r>
                  <a:rPr lang="en-US" sz="1400" dirty="0" err="1">
                    <a:latin typeface="+mj-lt"/>
                  </a:rPr>
                  <a:t>PHDi</a:t>
                </a:r>
                <a:r>
                  <a:rPr lang="en-US" sz="1400" dirty="0">
                    <a:latin typeface="+mj-lt"/>
                  </a:rPr>
                  <a:t>: 46% (6/13), </a:t>
                </a:r>
              </a:p>
              <a:p>
                <a:r>
                  <a:rPr lang="en-US" sz="1400" i="1" dirty="0">
                    <a:latin typeface="+mj-lt"/>
                  </a:rPr>
                  <a:t>p=0.044</a:t>
                </a:r>
                <a:endParaRPr lang="en-US" sz="1400" dirty="0">
                  <a:latin typeface="+mj-lt"/>
                </a:endParaRPr>
              </a:p>
            </p:txBody>
          </p:sp>
        </p:grpSp>
        <p:pic>
          <p:nvPicPr>
            <p:cNvPr id="4255" name="Picture 1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9500" y="1384300"/>
              <a:ext cx="3505200"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itle 1"/>
          <p:cNvSpPr>
            <a:spLocks noGrp="1"/>
          </p:cNvSpPr>
          <p:nvPr>
            <p:ph type="title"/>
          </p:nvPr>
        </p:nvSpPr>
        <p:spPr>
          <a:xfrm>
            <a:off x="1314450" y="0"/>
            <a:ext cx="9734549" cy="1049080"/>
          </a:xfrm>
        </p:spPr>
        <p:txBody>
          <a:bodyPr>
            <a:normAutofit/>
          </a:bodyPr>
          <a:lstStyle/>
          <a:p>
            <a:pPr algn="ctr"/>
            <a:r>
              <a:rPr lang="en-US" dirty="0" err="1"/>
              <a:t>PHDi</a:t>
            </a:r>
            <a:r>
              <a:rPr lang="en-US" dirty="0"/>
              <a:t> Improves Survivability </a:t>
            </a:r>
            <a:br>
              <a:rPr lang="en-US" dirty="0"/>
            </a:br>
            <a:r>
              <a:rPr lang="en-US" dirty="0"/>
              <a:t>in Lethal Hemorrhagic Shock Model</a:t>
            </a:r>
          </a:p>
        </p:txBody>
      </p:sp>
      <p:sp>
        <p:nvSpPr>
          <p:cNvPr id="16" name="Content Placeholder 2"/>
          <p:cNvSpPr>
            <a:spLocks noGrp="1"/>
          </p:cNvSpPr>
          <p:nvPr>
            <p:ph idx="1"/>
          </p:nvPr>
        </p:nvSpPr>
        <p:spPr>
          <a:xfrm>
            <a:off x="609600" y="1282392"/>
            <a:ext cx="10972800" cy="1140717"/>
          </a:xfrm>
        </p:spPr>
        <p:txBody>
          <a:bodyPr>
            <a:normAutofit/>
          </a:bodyPr>
          <a:lstStyle/>
          <a:p>
            <a:pPr>
              <a:buFont typeface="Wingdings" panose="05000000000000000000" pitchFamily="2" charset="2"/>
              <a:buChar char="q"/>
            </a:pPr>
            <a:r>
              <a:rPr lang="en-US" sz="2000" b="1" dirty="0"/>
              <a:t>IV Administration of </a:t>
            </a:r>
            <a:r>
              <a:rPr lang="en-US" sz="2000" b="1" dirty="0" err="1"/>
              <a:t>PHDi</a:t>
            </a:r>
            <a:r>
              <a:rPr lang="en-US" sz="2000" b="1" dirty="0"/>
              <a:t> 20min after 60% Hemorrhage, Followed by Fresh Whole Blood (2U) Resuscitation at 60min if Survived  </a:t>
            </a:r>
          </a:p>
          <a:p>
            <a:pPr>
              <a:buFont typeface="Wingdings" panose="05000000000000000000" pitchFamily="2" charset="2"/>
              <a:buChar char="q"/>
            </a:pPr>
            <a:endParaRPr lang="en-US" sz="2000" dirty="0"/>
          </a:p>
        </p:txBody>
      </p:sp>
      <p:sp>
        <p:nvSpPr>
          <p:cNvPr id="17" name="Date Placeholder 8"/>
          <p:cNvSpPr txBox="1">
            <a:spLocks/>
          </p:cNvSpPr>
          <p:nvPr/>
        </p:nvSpPr>
        <p:spPr>
          <a:xfrm>
            <a:off x="0" y="6506709"/>
            <a:ext cx="3429001" cy="372139"/>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James Bynum, PhD, james.bynum.civ@mail.mil</a:t>
            </a:r>
            <a:endParaRPr lang="en-US" sz="800" dirty="0"/>
          </a:p>
        </p:txBody>
      </p:sp>
    </p:spTree>
    <p:extLst>
      <p:ext uri="{BB962C8B-B14F-4D97-AF65-F5344CB8AC3E}">
        <p14:creationId xmlns:p14="http://schemas.microsoft.com/office/powerpoint/2010/main" val="3138086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249109527"/>
              </p:ext>
            </p:extLst>
          </p:nvPr>
        </p:nvGraphicFramePr>
        <p:xfrm>
          <a:off x="2218415" y="2154949"/>
          <a:ext cx="6854024" cy="3225043"/>
        </p:xfrm>
        <a:graphic>
          <a:graphicData uri="http://schemas.openxmlformats.org/drawingml/2006/table">
            <a:tbl>
              <a:tblPr firstRow="1" bandRow="1">
                <a:tableStyleId>{5940675A-B579-460E-94D1-54222C63F5DA}</a:tableStyleId>
              </a:tblPr>
              <a:tblGrid>
                <a:gridCol w="1981217">
                  <a:extLst>
                    <a:ext uri="{9D8B030D-6E8A-4147-A177-3AD203B41FA5}">
                      <a16:colId xmlns:a16="http://schemas.microsoft.com/office/drawing/2014/main" val="2268446073"/>
                    </a:ext>
                  </a:extLst>
                </a:gridCol>
                <a:gridCol w="1643223">
                  <a:extLst>
                    <a:ext uri="{9D8B030D-6E8A-4147-A177-3AD203B41FA5}">
                      <a16:colId xmlns:a16="http://schemas.microsoft.com/office/drawing/2014/main" val="3554088107"/>
                    </a:ext>
                  </a:extLst>
                </a:gridCol>
                <a:gridCol w="1310175">
                  <a:extLst>
                    <a:ext uri="{9D8B030D-6E8A-4147-A177-3AD203B41FA5}">
                      <a16:colId xmlns:a16="http://schemas.microsoft.com/office/drawing/2014/main" val="4095476987"/>
                    </a:ext>
                  </a:extLst>
                </a:gridCol>
                <a:gridCol w="1919409">
                  <a:extLst>
                    <a:ext uri="{9D8B030D-6E8A-4147-A177-3AD203B41FA5}">
                      <a16:colId xmlns:a16="http://schemas.microsoft.com/office/drawing/2014/main" val="3918767141"/>
                    </a:ext>
                  </a:extLst>
                </a:gridCol>
              </a:tblGrid>
              <a:tr h="1131449">
                <a:tc>
                  <a:txBody>
                    <a:bodyPr/>
                    <a:lstStyle/>
                    <a:p>
                      <a:pPr algn="ctr"/>
                      <a:r>
                        <a:rPr lang="en-US" sz="2000" b="1" dirty="0">
                          <a:latin typeface="+mj-lt"/>
                        </a:rPr>
                        <a:t>60min-Survivability</a:t>
                      </a:r>
                    </a:p>
                  </a:txBody>
                  <a:tcPr>
                    <a:lnL w="12700" cmpd="sng">
                      <a:noFill/>
                    </a:lnL>
                    <a:lnR w="12700" cmpd="sng">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latin typeface="+mj-lt"/>
                        </a:rPr>
                        <a:t>Survived</a:t>
                      </a:r>
                    </a:p>
                  </a:txBody>
                  <a:tcPr>
                    <a:lnL w="12700" cmpd="sng">
                      <a:noFill/>
                    </a:lnL>
                    <a:lnR w="12700" cmpd="sng">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latin typeface="+mj-lt"/>
                        </a:rPr>
                        <a:t>Died</a:t>
                      </a:r>
                    </a:p>
                  </a:txBody>
                  <a:tcPr>
                    <a:lnL w="12700" cmpd="sng">
                      <a:noFill/>
                    </a:lnL>
                    <a:lnR w="12700" cmpd="sng">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latin typeface="+mj-lt"/>
                        </a:rPr>
                        <a:t>Survivability</a:t>
                      </a:r>
                    </a:p>
                  </a:txBody>
                  <a:tcPr>
                    <a:lnL w="12700" cmpd="sng">
                      <a:noFill/>
                    </a:lnL>
                    <a:lnR w="12700" cmpd="sng">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7432361"/>
                  </a:ext>
                </a:extLst>
              </a:tr>
              <a:tr h="696277">
                <a:tc>
                  <a:txBody>
                    <a:bodyPr/>
                    <a:lstStyle/>
                    <a:p>
                      <a:pPr algn="ctr"/>
                      <a:r>
                        <a:rPr lang="en-US" sz="2000" b="1" dirty="0">
                          <a:latin typeface="+mj-lt"/>
                        </a:rPr>
                        <a:t>Vehicle</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000" dirty="0">
                          <a:latin typeface="+mj-lt"/>
                        </a:rPr>
                        <a:t>2</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000" dirty="0">
                          <a:latin typeface="+mj-lt"/>
                        </a:rPr>
                        <a:t>11</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000" dirty="0">
                          <a:latin typeface="+mj-lt"/>
                        </a:rPr>
                        <a:t>15.4%</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10964451"/>
                  </a:ext>
                </a:extLst>
              </a:tr>
              <a:tr h="696277">
                <a:tc>
                  <a:txBody>
                    <a:bodyPr/>
                    <a:lstStyle/>
                    <a:p>
                      <a:pPr algn="ctr"/>
                      <a:r>
                        <a:rPr lang="en-US" sz="2000" b="1" dirty="0" err="1">
                          <a:solidFill>
                            <a:srgbClr val="FF0000"/>
                          </a:solidFill>
                          <a:latin typeface="+mj-lt"/>
                        </a:rPr>
                        <a:t>PHDi</a:t>
                      </a:r>
                      <a:endParaRPr lang="en-US" sz="2000" b="1" dirty="0">
                        <a:solidFill>
                          <a:srgbClr val="FF0000"/>
                        </a:solidFill>
                        <a:latin typeface="+mj-lt"/>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latin typeface="+mj-lt"/>
                        </a:rPr>
                        <a:t>8</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latin typeface="+mj-lt"/>
                        </a:rPr>
                        <a:t>5</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latin typeface="+mj-lt"/>
                        </a:rPr>
                        <a:t>61.5%</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9314017"/>
                  </a:ext>
                </a:extLst>
              </a:tr>
              <a:tr h="696277">
                <a:tc>
                  <a:txBody>
                    <a:bodyPr/>
                    <a:lstStyle/>
                    <a:p>
                      <a:pPr algn="ctr"/>
                      <a:r>
                        <a:rPr lang="en-US" sz="2000" dirty="0">
                          <a:latin typeface="+mj-lt"/>
                        </a:rPr>
                        <a:t>Chi-Square Test</a:t>
                      </a:r>
                    </a:p>
                  </a:txBody>
                  <a:tcPr>
                    <a:lnL w="12700" cmpd="sng">
                      <a:noFill/>
                    </a:lnL>
                    <a:lnR w="12700" cmpd="sng">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i="1" dirty="0">
                          <a:latin typeface="+mj-lt"/>
                        </a:rPr>
                        <a:t>p=0.028</a:t>
                      </a:r>
                    </a:p>
                  </a:txBody>
                  <a:tcPr>
                    <a:lnL w="12700" cmpd="sng">
                      <a:noFill/>
                    </a:lnL>
                    <a:lnR w="12700" cmpd="sng">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i="1" dirty="0">
                        <a:latin typeface="+mj-lt"/>
                      </a:endParaRPr>
                    </a:p>
                  </a:txBody>
                  <a:tcPr>
                    <a:lnL w="12700" cmpd="sng">
                      <a:noFill/>
                    </a:lnL>
                    <a:lnR w="12700" cmpd="sng">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latin typeface="+mj-lt"/>
                      </a:endParaRPr>
                    </a:p>
                  </a:txBody>
                  <a:tcPr>
                    <a:lnL w="12700" cmpd="sng">
                      <a:noFill/>
                    </a:lnL>
                    <a:lnR w="12700" cmpd="sng">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58588"/>
                  </a:ext>
                </a:extLst>
              </a:tr>
            </a:tbl>
          </a:graphicData>
        </a:graphic>
      </p:graphicFrame>
      <p:sp>
        <p:nvSpPr>
          <p:cNvPr id="8" name="Title 1"/>
          <p:cNvSpPr txBox="1">
            <a:spLocks/>
          </p:cNvSpPr>
          <p:nvPr/>
        </p:nvSpPr>
        <p:spPr>
          <a:xfrm>
            <a:off x="1773025" y="-20848"/>
            <a:ext cx="7744803" cy="104908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i="0" kern="1200">
                <a:solidFill>
                  <a:schemeClr val="tx1"/>
                </a:solidFill>
                <a:latin typeface="Helvetica"/>
                <a:ea typeface="+mj-ea"/>
                <a:cs typeface="Helvetica"/>
              </a:defRPr>
            </a:lvl1pPr>
          </a:lstStyle>
          <a:p>
            <a:pPr algn="ctr"/>
            <a:r>
              <a:rPr lang="en-US" sz="4000" dirty="0">
                <a:solidFill>
                  <a:srgbClr val="C00000"/>
                </a:solidFill>
                <a:latin typeface="Arial" panose="020B0604020202020204" pitchFamily="34" charset="0"/>
                <a:cs typeface="Arial" panose="020B0604020202020204" pitchFamily="34" charset="0"/>
              </a:rPr>
              <a:t>Combat Significance</a:t>
            </a:r>
            <a:endParaRPr lang="en-US" sz="4000" dirty="0"/>
          </a:p>
        </p:txBody>
      </p:sp>
      <p:sp>
        <p:nvSpPr>
          <p:cNvPr id="9" name="Date Placeholder 8"/>
          <p:cNvSpPr>
            <a:spLocks noGrp="1"/>
          </p:cNvSpPr>
          <p:nvPr>
            <p:ph type="dt" sz="half" idx="10"/>
          </p:nvPr>
        </p:nvSpPr>
        <p:spPr>
          <a:xfrm>
            <a:off x="0" y="6506709"/>
            <a:ext cx="3429001" cy="372139"/>
          </a:xfrm>
        </p:spPr>
        <p:txBody>
          <a:bodyPr/>
          <a:lstStyle/>
          <a:p>
            <a:r>
              <a:rPr lang="en-US" sz="800"/>
              <a:t>James Bynum, PhD, james.bynum.civ@mail.mil</a:t>
            </a:r>
            <a:endParaRPr lang="en-US" sz="800" dirty="0"/>
          </a:p>
        </p:txBody>
      </p:sp>
      <p:sp>
        <p:nvSpPr>
          <p:cNvPr id="6" name="Footer Placeholder 4"/>
          <p:cNvSpPr>
            <a:spLocks noGrp="1"/>
          </p:cNvSpPr>
          <p:nvPr>
            <p:ph type="ftr" sz="quarter" idx="11"/>
          </p:nvPr>
        </p:nvSpPr>
        <p:spPr>
          <a:xfrm>
            <a:off x="4165600" y="6485861"/>
            <a:ext cx="3860800" cy="372139"/>
          </a:xfrm>
        </p:spPr>
        <p:txBody>
          <a:bodyPr/>
          <a:lstStyle/>
          <a:p>
            <a:r>
              <a:rPr lang="en-US" dirty="0"/>
              <a:t>UNCLASSIFIED</a:t>
            </a:r>
          </a:p>
        </p:txBody>
      </p:sp>
      <p:sp>
        <p:nvSpPr>
          <p:cNvPr id="2" name="Slide Number Placeholder 1"/>
          <p:cNvSpPr>
            <a:spLocks noGrp="1"/>
          </p:cNvSpPr>
          <p:nvPr>
            <p:ph type="sldNum" sz="quarter" idx="12"/>
          </p:nvPr>
        </p:nvSpPr>
        <p:spPr/>
        <p:txBody>
          <a:bodyPr/>
          <a:lstStyle/>
          <a:p>
            <a:fld id="{22009E32-0316-A64C-BBE6-76331A90034E}" type="slidenum">
              <a:rPr lang="en-US" smtClean="0"/>
              <a:t>14</a:t>
            </a:fld>
            <a:endParaRPr lang="en-US"/>
          </a:p>
        </p:txBody>
      </p:sp>
    </p:spTree>
    <p:extLst>
      <p:ext uri="{BB962C8B-B14F-4D97-AF65-F5344CB8AC3E}">
        <p14:creationId xmlns:p14="http://schemas.microsoft.com/office/powerpoint/2010/main" val="475662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Survivability Among All Treatment Groups</a:t>
            </a:r>
          </a:p>
        </p:txBody>
      </p:sp>
      <p:graphicFrame>
        <p:nvGraphicFramePr>
          <p:cNvPr id="8" name="Object 7"/>
          <p:cNvGraphicFramePr>
            <a:graphicFrameLocks noChangeAspect="1"/>
          </p:cNvGraphicFramePr>
          <p:nvPr>
            <p:extLst>
              <p:ext uri="{D42A27DB-BD31-4B8C-83A1-F6EECF244321}">
                <p14:modId xmlns:p14="http://schemas.microsoft.com/office/powerpoint/2010/main" val="3610033071"/>
              </p:ext>
            </p:extLst>
          </p:nvPr>
        </p:nvGraphicFramePr>
        <p:xfrm>
          <a:off x="2507856" y="1112283"/>
          <a:ext cx="7488454" cy="4692633"/>
        </p:xfrm>
        <a:graphic>
          <a:graphicData uri="http://schemas.openxmlformats.org/presentationml/2006/ole">
            <mc:AlternateContent xmlns:mc="http://schemas.openxmlformats.org/markup-compatibility/2006">
              <mc:Choice xmlns:v="urn:schemas-microsoft-com:vml" Requires="v">
                <p:oleObj name="Prism 8" r:id="rId3" imgW="5661001" imgH="4050288" progId="Prism8.Document">
                  <p:embed/>
                </p:oleObj>
              </mc:Choice>
              <mc:Fallback>
                <p:oleObj name="Prism 8" r:id="rId3" imgW="5661001" imgH="4050288" progId="Prism8.Document">
                  <p:embed/>
                  <p:pic>
                    <p:nvPicPr>
                      <p:cNvPr id="8" name="Object 7"/>
                      <p:cNvPicPr/>
                      <p:nvPr/>
                    </p:nvPicPr>
                    <p:blipFill>
                      <a:blip r:embed="rId4"/>
                      <a:stretch>
                        <a:fillRect/>
                      </a:stretch>
                    </p:blipFill>
                    <p:spPr>
                      <a:xfrm>
                        <a:off x="2507856" y="1112283"/>
                        <a:ext cx="7488454" cy="4692633"/>
                      </a:xfrm>
                      <a:prstGeom prst="rect">
                        <a:avLst/>
                      </a:prstGeom>
                    </p:spPr>
                  </p:pic>
                </p:oleObj>
              </mc:Fallback>
            </mc:AlternateContent>
          </a:graphicData>
        </a:graphic>
      </p:graphicFrame>
      <p:sp>
        <p:nvSpPr>
          <p:cNvPr id="9" name="5-Point Star 8"/>
          <p:cNvSpPr/>
          <p:nvPr/>
        </p:nvSpPr>
        <p:spPr>
          <a:xfrm>
            <a:off x="3606908" y="5260495"/>
            <a:ext cx="129859" cy="136730"/>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0" name="Straight Arrow Connector 9"/>
          <p:cNvCxnSpPr/>
          <p:nvPr/>
        </p:nvCxnSpPr>
        <p:spPr>
          <a:xfrm flipV="1">
            <a:off x="4271868" y="5238221"/>
            <a:ext cx="5118" cy="192804"/>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7222306" y="5141914"/>
            <a:ext cx="1600059" cy="510621"/>
            <a:chOff x="7886869" y="5169999"/>
            <a:chExt cx="2133412" cy="680829"/>
          </a:xfrm>
        </p:grpSpPr>
        <p:grpSp>
          <p:nvGrpSpPr>
            <p:cNvPr id="11" name="Group 10"/>
            <p:cNvGrpSpPr/>
            <p:nvPr/>
          </p:nvGrpSpPr>
          <p:grpSpPr>
            <a:xfrm>
              <a:off x="7886869" y="5169999"/>
              <a:ext cx="1866864" cy="268046"/>
              <a:chOff x="10582049" y="4859897"/>
              <a:chExt cx="1866864" cy="268046"/>
            </a:xfrm>
          </p:grpSpPr>
          <p:sp>
            <p:nvSpPr>
              <p:cNvPr id="12" name="5-Point Star 11"/>
              <p:cNvSpPr/>
              <p:nvPr/>
            </p:nvSpPr>
            <p:spPr>
              <a:xfrm>
                <a:off x="10582049" y="4859897"/>
                <a:ext cx="173145" cy="182307"/>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3" name="TextBox 12"/>
              <p:cNvSpPr txBox="1"/>
              <p:nvPr/>
            </p:nvSpPr>
            <p:spPr>
              <a:xfrm>
                <a:off x="10731686" y="4866332"/>
                <a:ext cx="1717227" cy="261611"/>
              </a:xfrm>
              <a:prstGeom prst="rect">
                <a:avLst/>
              </a:prstGeom>
              <a:noFill/>
            </p:spPr>
            <p:txBody>
              <a:bodyPr wrap="square" rtlCol="0">
                <a:spAutoFit/>
              </a:bodyPr>
              <a:lstStyle/>
              <a:p>
                <a:r>
                  <a:rPr lang="en-US" sz="675" b="1" dirty="0">
                    <a:latin typeface="+mj-lt"/>
                  </a:rPr>
                  <a:t>Drug Treatment</a:t>
                </a:r>
              </a:p>
            </p:txBody>
          </p:sp>
        </p:grpSp>
        <p:grpSp>
          <p:nvGrpSpPr>
            <p:cNvPr id="14" name="Group 13"/>
            <p:cNvGrpSpPr/>
            <p:nvPr/>
          </p:nvGrpSpPr>
          <p:grpSpPr>
            <a:xfrm>
              <a:off x="8010161" y="5423174"/>
              <a:ext cx="2010120" cy="427654"/>
              <a:chOff x="9870070" y="5928367"/>
              <a:chExt cx="2010120" cy="427654"/>
            </a:xfrm>
          </p:grpSpPr>
          <p:sp>
            <p:nvSpPr>
              <p:cNvPr id="15" name="TextBox 14"/>
              <p:cNvSpPr txBox="1"/>
              <p:nvPr/>
            </p:nvSpPr>
            <p:spPr>
              <a:xfrm>
                <a:off x="9876894" y="5955912"/>
                <a:ext cx="2003296" cy="400109"/>
              </a:xfrm>
              <a:prstGeom prst="rect">
                <a:avLst/>
              </a:prstGeom>
              <a:noFill/>
            </p:spPr>
            <p:txBody>
              <a:bodyPr wrap="square" rtlCol="0">
                <a:spAutoFit/>
              </a:bodyPr>
              <a:lstStyle/>
              <a:p>
                <a:pPr algn="ctr"/>
                <a:r>
                  <a:rPr lang="en-US" sz="675" b="1" dirty="0">
                    <a:latin typeface="+mj-lt"/>
                  </a:rPr>
                  <a:t>Fresh Whole Blood (20% of EBV)</a:t>
                </a:r>
              </a:p>
            </p:txBody>
          </p:sp>
          <p:cxnSp>
            <p:nvCxnSpPr>
              <p:cNvPr id="16" name="Straight Arrow Connector 15"/>
              <p:cNvCxnSpPr/>
              <p:nvPr/>
            </p:nvCxnSpPr>
            <p:spPr>
              <a:xfrm flipV="1">
                <a:off x="9870070" y="5928367"/>
                <a:ext cx="6824" cy="257072"/>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grpSp>
      </p:grpSp>
      <p:sp>
        <p:nvSpPr>
          <p:cNvPr id="21" name="Date Placeholder 8"/>
          <p:cNvSpPr>
            <a:spLocks noGrp="1"/>
          </p:cNvSpPr>
          <p:nvPr>
            <p:ph type="dt" sz="half" idx="10"/>
          </p:nvPr>
        </p:nvSpPr>
        <p:spPr>
          <a:xfrm>
            <a:off x="0" y="6506709"/>
            <a:ext cx="3429001" cy="372139"/>
          </a:xfrm>
        </p:spPr>
        <p:txBody>
          <a:bodyPr/>
          <a:lstStyle/>
          <a:p>
            <a:r>
              <a:rPr lang="en-US" sz="800"/>
              <a:t>James Bynum, PhD, james.bynum.civ@mail.mil</a:t>
            </a:r>
            <a:endParaRPr lang="en-US" sz="800" dirty="0"/>
          </a:p>
        </p:txBody>
      </p:sp>
      <p:sp>
        <p:nvSpPr>
          <p:cNvPr id="3" name="Oval 2"/>
          <p:cNvSpPr/>
          <p:nvPr/>
        </p:nvSpPr>
        <p:spPr bwMode="auto">
          <a:xfrm>
            <a:off x="6460981" y="2132213"/>
            <a:ext cx="838200" cy="533400"/>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66788" fontAlgn="base">
              <a:spcBef>
                <a:spcPct val="0"/>
              </a:spcBef>
              <a:spcAft>
                <a:spcPct val="0"/>
              </a:spcAft>
            </a:pPr>
            <a:endParaRPr lang="en-US" sz="1900">
              <a:latin typeface="Arial" charset="0"/>
            </a:endParaRPr>
          </a:p>
        </p:txBody>
      </p:sp>
      <p:sp>
        <p:nvSpPr>
          <p:cNvPr id="4" name="TextBox 3"/>
          <p:cNvSpPr txBox="1"/>
          <p:nvPr/>
        </p:nvSpPr>
        <p:spPr>
          <a:xfrm>
            <a:off x="7592797" y="1436039"/>
            <a:ext cx="3398519" cy="369332"/>
          </a:xfrm>
          <a:prstGeom prst="rect">
            <a:avLst/>
          </a:prstGeom>
          <a:noFill/>
          <a:ln w="28575">
            <a:solidFill>
              <a:schemeClr val="tx1"/>
            </a:solidFill>
          </a:ln>
        </p:spPr>
        <p:txBody>
          <a:bodyPr wrap="square" rtlCol="0">
            <a:spAutoFit/>
          </a:bodyPr>
          <a:lstStyle/>
          <a:p>
            <a:r>
              <a:rPr lang="en-US" i="1" dirty="0"/>
              <a:t>Fully resuscitated controls</a:t>
            </a:r>
          </a:p>
        </p:txBody>
      </p:sp>
      <p:cxnSp>
        <p:nvCxnSpPr>
          <p:cNvPr id="6" name="Straight Arrow Connector 5"/>
          <p:cNvCxnSpPr/>
          <p:nvPr/>
        </p:nvCxnSpPr>
        <p:spPr bwMode="auto">
          <a:xfrm flipH="1">
            <a:off x="7111533" y="1805371"/>
            <a:ext cx="481264" cy="273691"/>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18" name="Oval 17"/>
          <p:cNvSpPr/>
          <p:nvPr/>
        </p:nvSpPr>
        <p:spPr bwMode="auto">
          <a:xfrm>
            <a:off x="6358188" y="3386610"/>
            <a:ext cx="956587" cy="885220"/>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66788" fontAlgn="base">
              <a:spcBef>
                <a:spcPct val="0"/>
              </a:spcBef>
              <a:spcAft>
                <a:spcPct val="0"/>
              </a:spcAft>
            </a:pPr>
            <a:endParaRPr lang="en-US" sz="1900">
              <a:latin typeface="Arial" charset="0"/>
            </a:endParaRPr>
          </a:p>
        </p:txBody>
      </p:sp>
      <p:sp>
        <p:nvSpPr>
          <p:cNvPr id="7" name="TextBox 6"/>
          <p:cNvSpPr txBox="1"/>
          <p:nvPr/>
        </p:nvSpPr>
        <p:spPr>
          <a:xfrm>
            <a:off x="7527106" y="4012018"/>
            <a:ext cx="3200400" cy="646331"/>
          </a:xfrm>
          <a:prstGeom prst="rect">
            <a:avLst/>
          </a:prstGeom>
          <a:noFill/>
          <a:ln w="28575">
            <a:solidFill>
              <a:schemeClr val="tx1"/>
            </a:solidFill>
          </a:ln>
        </p:spPr>
        <p:txBody>
          <a:bodyPr wrap="square" rtlCol="0">
            <a:spAutoFit/>
          </a:bodyPr>
          <a:lstStyle/>
          <a:p>
            <a:r>
              <a:rPr lang="en-US" dirty="0"/>
              <a:t>All these groups get WB – 2 unit equivalent</a:t>
            </a:r>
          </a:p>
        </p:txBody>
      </p:sp>
      <p:cxnSp>
        <p:nvCxnSpPr>
          <p:cNvPr id="20" name="Straight Arrow Connector 19"/>
          <p:cNvCxnSpPr>
            <a:stCxn id="7" idx="1"/>
          </p:cNvCxnSpPr>
          <p:nvPr/>
        </p:nvCxnSpPr>
        <p:spPr bwMode="auto">
          <a:xfrm flipH="1" flipV="1">
            <a:off x="7222306" y="4198167"/>
            <a:ext cx="304800" cy="137016"/>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22" name="TextBox 21"/>
          <p:cNvSpPr txBox="1"/>
          <p:nvPr/>
        </p:nvSpPr>
        <p:spPr>
          <a:xfrm flipH="1">
            <a:off x="1776660" y="5804916"/>
            <a:ext cx="7924800" cy="646331"/>
          </a:xfrm>
          <a:prstGeom prst="rect">
            <a:avLst/>
          </a:prstGeom>
          <a:noFill/>
        </p:spPr>
        <p:txBody>
          <a:bodyPr wrap="square" rtlCol="0">
            <a:spAutoFit/>
          </a:bodyPr>
          <a:lstStyle/>
          <a:p>
            <a:r>
              <a:rPr lang="en-US" b="1" dirty="0">
                <a:solidFill>
                  <a:srgbClr val="FF0000"/>
                </a:solidFill>
              </a:rPr>
              <a:t>Bottom line: single dose of </a:t>
            </a:r>
            <a:r>
              <a:rPr lang="en-US" b="1" dirty="0" err="1">
                <a:solidFill>
                  <a:srgbClr val="FF0000"/>
                </a:solidFill>
              </a:rPr>
              <a:t>PHDi</a:t>
            </a:r>
            <a:r>
              <a:rPr lang="en-US" b="1" dirty="0">
                <a:solidFill>
                  <a:srgbClr val="FF0000"/>
                </a:solidFill>
              </a:rPr>
              <a:t> 20 min after hemorrhage plus 2U WB @1hr gives 65% survival @2hrs, 50% @4hrs. </a:t>
            </a:r>
          </a:p>
        </p:txBody>
      </p:sp>
      <p:sp>
        <p:nvSpPr>
          <p:cNvPr id="23" name="TextBox 22"/>
          <p:cNvSpPr txBox="1"/>
          <p:nvPr/>
        </p:nvSpPr>
        <p:spPr>
          <a:xfrm>
            <a:off x="727990" y="3273354"/>
            <a:ext cx="1569719" cy="1477328"/>
          </a:xfrm>
          <a:prstGeom prst="rect">
            <a:avLst/>
          </a:prstGeom>
          <a:noFill/>
          <a:ln w="28575">
            <a:solidFill>
              <a:schemeClr val="tx1"/>
            </a:solidFill>
          </a:ln>
        </p:spPr>
        <p:txBody>
          <a:bodyPr wrap="square" rtlCol="0">
            <a:spAutoFit/>
          </a:bodyPr>
          <a:lstStyle/>
          <a:p>
            <a:r>
              <a:rPr lang="en-US" dirty="0"/>
              <a:t>The </a:t>
            </a:r>
            <a:r>
              <a:rPr lang="en-US" dirty="0" err="1"/>
              <a:t>PHDi</a:t>
            </a:r>
            <a:r>
              <a:rPr lang="en-US" dirty="0"/>
              <a:t> vehicle controls don’t survive 1hr to get WB!</a:t>
            </a:r>
          </a:p>
        </p:txBody>
      </p:sp>
      <p:cxnSp>
        <p:nvCxnSpPr>
          <p:cNvPr id="25" name="Straight Arrow Connector 24"/>
          <p:cNvCxnSpPr>
            <a:stCxn id="23" idx="3"/>
          </p:cNvCxnSpPr>
          <p:nvPr/>
        </p:nvCxnSpPr>
        <p:spPr bwMode="auto">
          <a:xfrm>
            <a:off x="2297709" y="4012018"/>
            <a:ext cx="1652972" cy="738664"/>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24" name="Footer Placeholder 4"/>
          <p:cNvSpPr>
            <a:spLocks noGrp="1"/>
          </p:cNvSpPr>
          <p:nvPr>
            <p:ph type="ftr" sz="quarter" idx="11"/>
          </p:nvPr>
        </p:nvSpPr>
        <p:spPr>
          <a:xfrm>
            <a:off x="4165600" y="6485861"/>
            <a:ext cx="3860800" cy="372139"/>
          </a:xfrm>
        </p:spPr>
        <p:txBody>
          <a:bodyPr/>
          <a:lstStyle/>
          <a:p>
            <a:r>
              <a:rPr lang="en-US" dirty="0"/>
              <a:t>UNCLASSIFIED</a:t>
            </a:r>
          </a:p>
        </p:txBody>
      </p:sp>
      <p:sp>
        <p:nvSpPr>
          <p:cNvPr id="5" name="Slide Number Placeholder 4"/>
          <p:cNvSpPr>
            <a:spLocks noGrp="1"/>
          </p:cNvSpPr>
          <p:nvPr>
            <p:ph type="sldNum" sz="quarter" idx="12"/>
          </p:nvPr>
        </p:nvSpPr>
        <p:spPr/>
        <p:txBody>
          <a:bodyPr/>
          <a:lstStyle/>
          <a:p>
            <a:fld id="{22009E32-0316-A64C-BBE6-76331A90034E}" type="slidenum">
              <a:rPr lang="en-US" smtClean="0"/>
              <a:t>15</a:t>
            </a:fld>
            <a:endParaRPr lang="en-US"/>
          </a:p>
        </p:txBody>
      </p:sp>
    </p:spTree>
    <p:extLst>
      <p:ext uri="{BB962C8B-B14F-4D97-AF65-F5344CB8AC3E}">
        <p14:creationId xmlns:p14="http://schemas.microsoft.com/office/powerpoint/2010/main" val="65913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8" grpId="0" animBg="1"/>
      <p:bldP spid="7" grpId="0" animBg="1"/>
      <p:bldP spid="22" grpId="0"/>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706645" y="1704499"/>
            <a:ext cx="8111124" cy="446163"/>
          </a:xfrm>
          <a:prstGeom prst="rect">
            <a:avLst/>
          </a:prstGeom>
        </p:spPr>
        <p:txBody>
          <a:bodyPr vert="horz" wrap="square" lIns="0" tIns="15128" rIns="0" bIns="0" rtlCol="0">
            <a:spAutoFit/>
          </a:bodyPr>
          <a:lstStyle/>
          <a:p>
            <a:pPr marL="11206">
              <a:spcBef>
                <a:spcPts val="119"/>
              </a:spcBef>
            </a:pPr>
            <a:r>
              <a:rPr sz="2800" b="1" spc="-9" dirty="0">
                <a:solidFill>
                  <a:srgbClr val="67151F"/>
                </a:solidFill>
                <a:latin typeface="Calibri"/>
                <a:cs typeface="Calibri"/>
              </a:rPr>
              <a:t>Vadadustat </a:t>
            </a:r>
            <a:r>
              <a:rPr sz="2800" b="1" spc="13" dirty="0">
                <a:solidFill>
                  <a:srgbClr val="67151F"/>
                </a:solidFill>
                <a:latin typeface="Calibri"/>
                <a:cs typeface="Calibri"/>
              </a:rPr>
              <a:t>Study </a:t>
            </a:r>
            <a:r>
              <a:rPr sz="2800" b="1" spc="-18" dirty="0">
                <a:solidFill>
                  <a:srgbClr val="67151F"/>
                </a:solidFill>
                <a:latin typeface="Calibri"/>
                <a:cs typeface="Calibri"/>
              </a:rPr>
              <a:t>Targeting </a:t>
            </a:r>
            <a:r>
              <a:rPr sz="2800" b="1" spc="13" dirty="0">
                <a:solidFill>
                  <a:srgbClr val="67151F"/>
                </a:solidFill>
                <a:latin typeface="Calibri"/>
                <a:cs typeface="Calibri"/>
              </a:rPr>
              <a:t>ARDS </a:t>
            </a:r>
            <a:r>
              <a:rPr sz="2800" b="1" spc="4" dirty="0">
                <a:solidFill>
                  <a:srgbClr val="67151F"/>
                </a:solidFill>
                <a:latin typeface="Calibri"/>
                <a:cs typeface="Calibri"/>
              </a:rPr>
              <a:t>Therapy </a:t>
            </a:r>
            <a:r>
              <a:rPr sz="2800" b="1" spc="9" dirty="0">
                <a:solidFill>
                  <a:srgbClr val="67151F"/>
                </a:solidFill>
                <a:latin typeface="Calibri"/>
                <a:cs typeface="Calibri"/>
              </a:rPr>
              <a:t>in</a:t>
            </a:r>
            <a:r>
              <a:rPr sz="2800" b="1" spc="49" dirty="0">
                <a:solidFill>
                  <a:srgbClr val="67151F"/>
                </a:solidFill>
                <a:latin typeface="Calibri"/>
                <a:cs typeface="Calibri"/>
              </a:rPr>
              <a:t> </a:t>
            </a:r>
            <a:r>
              <a:rPr sz="2800" b="1" spc="4" dirty="0">
                <a:solidFill>
                  <a:srgbClr val="67151F"/>
                </a:solidFill>
                <a:latin typeface="Calibri"/>
                <a:cs typeface="Calibri"/>
              </a:rPr>
              <a:t>COVID‐19</a:t>
            </a:r>
            <a:endParaRPr sz="2800" b="1" dirty="0">
              <a:solidFill>
                <a:srgbClr val="67151F"/>
              </a:solidFill>
              <a:latin typeface="Calibri"/>
              <a:cs typeface="Calibri"/>
            </a:endParaRPr>
          </a:p>
        </p:txBody>
      </p:sp>
      <p:sp>
        <p:nvSpPr>
          <p:cNvPr id="5" name="object 5"/>
          <p:cNvSpPr/>
          <p:nvPr/>
        </p:nvSpPr>
        <p:spPr>
          <a:xfrm>
            <a:off x="1799924" y="2398284"/>
            <a:ext cx="8893743" cy="2839010"/>
          </a:xfrm>
          <a:custGeom>
            <a:avLst/>
            <a:gdLst/>
            <a:ahLst/>
            <a:cxnLst/>
            <a:rect l="l" t="t" r="r" b="b"/>
            <a:pathLst>
              <a:path w="8962390" h="3217545">
                <a:moveTo>
                  <a:pt x="7353300" y="2413254"/>
                </a:moveTo>
                <a:lnTo>
                  <a:pt x="7353300" y="803909"/>
                </a:lnTo>
                <a:lnTo>
                  <a:pt x="0" y="803910"/>
                </a:lnTo>
                <a:lnTo>
                  <a:pt x="0" y="2413254"/>
                </a:lnTo>
                <a:lnTo>
                  <a:pt x="7353300" y="2413254"/>
                </a:lnTo>
                <a:close/>
              </a:path>
              <a:path w="8962390" h="3217545">
                <a:moveTo>
                  <a:pt x="8961882" y="1608581"/>
                </a:moveTo>
                <a:lnTo>
                  <a:pt x="7353300" y="0"/>
                </a:lnTo>
                <a:lnTo>
                  <a:pt x="7353300" y="3217164"/>
                </a:lnTo>
                <a:lnTo>
                  <a:pt x="8961882" y="1608581"/>
                </a:lnTo>
                <a:close/>
              </a:path>
            </a:pathLst>
          </a:custGeom>
          <a:solidFill>
            <a:schemeClr val="accent5">
              <a:lumMod val="50000"/>
            </a:schemeClr>
          </a:solidFill>
        </p:spPr>
        <p:txBody>
          <a:bodyPr wrap="square" lIns="0" tIns="0" rIns="0" bIns="0" rtlCol="0"/>
          <a:lstStyle/>
          <a:p>
            <a:endParaRPr sz="1588"/>
          </a:p>
        </p:txBody>
      </p:sp>
      <p:sp>
        <p:nvSpPr>
          <p:cNvPr id="6" name="object 6"/>
          <p:cNvSpPr/>
          <p:nvPr/>
        </p:nvSpPr>
        <p:spPr>
          <a:xfrm>
            <a:off x="2016162" y="3159386"/>
            <a:ext cx="1005168" cy="1225924"/>
          </a:xfrm>
          <a:custGeom>
            <a:avLst/>
            <a:gdLst/>
            <a:ahLst/>
            <a:cxnLst/>
            <a:rect l="l" t="t" r="r" b="b"/>
            <a:pathLst>
              <a:path w="1139190" h="1389379">
                <a:moveTo>
                  <a:pt x="1139190" y="1199388"/>
                </a:moveTo>
                <a:lnTo>
                  <a:pt x="1139190" y="189737"/>
                </a:lnTo>
                <a:lnTo>
                  <a:pt x="1132437" y="139435"/>
                </a:lnTo>
                <a:lnTo>
                  <a:pt x="1113366" y="94149"/>
                </a:lnTo>
                <a:lnTo>
                  <a:pt x="1083754" y="55721"/>
                </a:lnTo>
                <a:lnTo>
                  <a:pt x="1045379" y="25992"/>
                </a:lnTo>
                <a:lnTo>
                  <a:pt x="1000019" y="6805"/>
                </a:lnTo>
                <a:lnTo>
                  <a:pt x="949452" y="0"/>
                </a:lnTo>
                <a:lnTo>
                  <a:pt x="189737" y="0"/>
                </a:lnTo>
                <a:lnTo>
                  <a:pt x="139435" y="6805"/>
                </a:lnTo>
                <a:lnTo>
                  <a:pt x="94149" y="25992"/>
                </a:lnTo>
                <a:lnTo>
                  <a:pt x="55721" y="55721"/>
                </a:lnTo>
                <a:lnTo>
                  <a:pt x="25992" y="94149"/>
                </a:lnTo>
                <a:lnTo>
                  <a:pt x="6805" y="139435"/>
                </a:lnTo>
                <a:lnTo>
                  <a:pt x="0" y="189737"/>
                </a:lnTo>
                <a:lnTo>
                  <a:pt x="0" y="1199388"/>
                </a:lnTo>
                <a:lnTo>
                  <a:pt x="6805" y="1249955"/>
                </a:lnTo>
                <a:lnTo>
                  <a:pt x="25992" y="1295315"/>
                </a:lnTo>
                <a:lnTo>
                  <a:pt x="55721" y="1333690"/>
                </a:lnTo>
                <a:lnTo>
                  <a:pt x="94149" y="1363302"/>
                </a:lnTo>
                <a:lnTo>
                  <a:pt x="139435" y="1382373"/>
                </a:lnTo>
                <a:lnTo>
                  <a:pt x="189738" y="1389126"/>
                </a:lnTo>
                <a:lnTo>
                  <a:pt x="949452" y="1389126"/>
                </a:lnTo>
                <a:lnTo>
                  <a:pt x="1000019" y="1382373"/>
                </a:lnTo>
                <a:lnTo>
                  <a:pt x="1045379" y="1363302"/>
                </a:lnTo>
                <a:lnTo>
                  <a:pt x="1083754" y="1333690"/>
                </a:lnTo>
                <a:lnTo>
                  <a:pt x="1113366" y="1295315"/>
                </a:lnTo>
                <a:lnTo>
                  <a:pt x="1132437" y="1249955"/>
                </a:lnTo>
                <a:lnTo>
                  <a:pt x="1139190" y="1199388"/>
                </a:lnTo>
                <a:close/>
              </a:path>
            </a:pathLst>
          </a:custGeom>
          <a:solidFill>
            <a:srgbClr val="9ABA58"/>
          </a:solidFill>
        </p:spPr>
        <p:txBody>
          <a:bodyPr wrap="square" lIns="0" tIns="0" rIns="0" bIns="0" rtlCol="0"/>
          <a:lstStyle/>
          <a:p>
            <a:endParaRPr sz="1588"/>
          </a:p>
        </p:txBody>
      </p:sp>
      <p:sp>
        <p:nvSpPr>
          <p:cNvPr id="7" name="object 7"/>
          <p:cNvSpPr/>
          <p:nvPr/>
        </p:nvSpPr>
        <p:spPr>
          <a:xfrm>
            <a:off x="2016162" y="3159386"/>
            <a:ext cx="1005168" cy="1225924"/>
          </a:xfrm>
          <a:custGeom>
            <a:avLst/>
            <a:gdLst/>
            <a:ahLst/>
            <a:cxnLst/>
            <a:rect l="l" t="t" r="r" b="b"/>
            <a:pathLst>
              <a:path w="1139190" h="1389379">
                <a:moveTo>
                  <a:pt x="0" y="189737"/>
                </a:moveTo>
                <a:lnTo>
                  <a:pt x="6805" y="139435"/>
                </a:lnTo>
                <a:lnTo>
                  <a:pt x="25992" y="94149"/>
                </a:lnTo>
                <a:lnTo>
                  <a:pt x="55721" y="55721"/>
                </a:lnTo>
                <a:lnTo>
                  <a:pt x="94149" y="25992"/>
                </a:lnTo>
                <a:lnTo>
                  <a:pt x="139435" y="6805"/>
                </a:lnTo>
                <a:lnTo>
                  <a:pt x="189737" y="0"/>
                </a:lnTo>
                <a:lnTo>
                  <a:pt x="949452" y="0"/>
                </a:lnTo>
                <a:lnTo>
                  <a:pt x="1000019" y="6805"/>
                </a:lnTo>
                <a:lnTo>
                  <a:pt x="1045379" y="25992"/>
                </a:lnTo>
                <a:lnTo>
                  <a:pt x="1083754" y="55721"/>
                </a:lnTo>
                <a:lnTo>
                  <a:pt x="1113366" y="94149"/>
                </a:lnTo>
                <a:lnTo>
                  <a:pt x="1132437" y="139435"/>
                </a:lnTo>
                <a:lnTo>
                  <a:pt x="1139190" y="189737"/>
                </a:lnTo>
                <a:lnTo>
                  <a:pt x="1139190" y="1199388"/>
                </a:lnTo>
                <a:lnTo>
                  <a:pt x="1132437" y="1249955"/>
                </a:lnTo>
                <a:lnTo>
                  <a:pt x="1113366" y="1295315"/>
                </a:lnTo>
                <a:lnTo>
                  <a:pt x="1083754" y="1333690"/>
                </a:lnTo>
                <a:lnTo>
                  <a:pt x="1045379" y="1363302"/>
                </a:lnTo>
                <a:lnTo>
                  <a:pt x="1000019" y="1382373"/>
                </a:lnTo>
                <a:lnTo>
                  <a:pt x="949452" y="1389126"/>
                </a:lnTo>
                <a:lnTo>
                  <a:pt x="189738" y="1389126"/>
                </a:lnTo>
                <a:lnTo>
                  <a:pt x="139435" y="1382373"/>
                </a:lnTo>
                <a:lnTo>
                  <a:pt x="94149" y="1363302"/>
                </a:lnTo>
                <a:lnTo>
                  <a:pt x="55721" y="1333690"/>
                </a:lnTo>
                <a:lnTo>
                  <a:pt x="25992" y="1295315"/>
                </a:lnTo>
                <a:lnTo>
                  <a:pt x="6805" y="1249955"/>
                </a:lnTo>
                <a:lnTo>
                  <a:pt x="0" y="1199388"/>
                </a:lnTo>
                <a:lnTo>
                  <a:pt x="0" y="189737"/>
                </a:lnTo>
                <a:close/>
              </a:path>
            </a:pathLst>
          </a:custGeom>
          <a:ln w="24841">
            <a:solidFill>
              <a:srgbClr val="FFFFFF"/>
            </a:solidFill>
          </a:ln>
        </p:spPr>
        <p:txBody>
          <a:bodyPr wrap="square" lIns="0" tIns="0" rIns="0" bIns="0" rtlCol="0"/>
          <a:lstStyle/>
          <a:p>
            <a:endParaRPr sz="1588"/>
          </a:p>
        </p:txBody>
      </p:sp>
      <p:sp>
        <p:nvSpPr>
          <p:cNvPr id="8" name="object 8"/>
          <p:cNvSpPr txBox="1"/>
          <p:nvPr/>
        </p:nvSpPr>
        <p:spPr>
          <a:xfrm>
            <a:off x="2102457" y="3318957"/>
            <a:ext cx="830916" cy="885045"/>
          </a:xfrm>
          <a:prstGeom prst="rect">
            <a:avLst/>
          </a:prstGeom>
        </p:spPr>
        <p:txBody>
          <a:bodyPr vert="horz" wrap="square" lIns="0" tIns="12886" rIns="0" bIns="0" rtlCol="0">
            <a:spAutoFit/>
          </a:bodyPr>
          <a:lstStyle/>
          <a:p>
            <a:pPr marL="560" algn="ctr">
              <a:lnSpc>
                <a:spcPts val="1566"/>
              </a:lnSpc>
              <a:spcBef>
                <a:spcPts val="101"/>
              </a:spcBef>
            </a:pPr>
            <a:r>
              <a:rPr sz="1368" b="1" spc="4" dirty="0">
                <a:solidFill>
                  <a:srgbClr val="FFFFFF"/>
                </a:solidFill>
                <a:latin typeface="Arial"/>
                <a:cs typeface="Arial"/>
              </a:rPr>
              <a:t>MAR</a:t>
            </a:r>
            <a:r>
              <a:rPr sz="1368" b="1" spc="-26" dirty="0">
                <a:solidFill>
                  <a:srgbClr val="FFFFFF"/>
                </a:solidFill>
                <a:latin typeface="Arial"/>
                <a:cs typeface="Arial"/>
              </a:rPr>
              <a:t> </a:t>
            </a:r>
            <a:r>
              <a:rPr sz="1368" b="1" spc="-22" dirty="0">
                <a:solidFill>
                  <a:srgbClr val="FFFFFF"/>
                </a:solidFill>
                <a:latin typeface="Arial"/>
                <a:cs typeface="Arial"/>
              </a:rPr>
              <a:t>11,</a:t>
            </a:r>
            <a:endParaRPr sz="1368">
              <a:latin typeface="Arial"/>
              <a:cs typeface="Arial"/>
            </a:endParaRPr>
          </a:p>
          <a:p>
            <a:pPr marL="560" algn="ctr">
              <a:lnSpc>
                <a:spcPts val="1566"/>
              </a:lnSpc>
            </a:pPr>
            <a:r>
              <a:rPr sz="1368" b="1" dirty="0">
                <a:solidFill>
                  <a:srgbClr val="FFFFFF"/>
                </a:solidFill>
                <a:latin typeface="Arial"/>
                <a:cs typeface="Arial"/>
              </a:rPr>
              <a:t>2020</a:t>
            </a:r>
            <a:endParaRPr sz="1368">
              <a:latin typeface="Arial"/>
              <a:cs typeface="Arial"/>
            </a:endParaRPr>
          </a:p>
          <a:p>
            <a:pPr algn="ctr">
              <a:lnSpc>
                <a:spcPts val="1566"/>
              </a:lnSpc>
              <a:spcBef>
                <a:spcPts val="427"/>
              </a:spcBef>
            </a:pPr>
            <a:r>
              <a:rPr sz="1368" dirty="0">
                <a:solidFill>
                  <a:srgbClr val="FFFFFF"/>
                </a:solidFill>
                <a:latin typeface="Arial"/>
                <a:cs typeface="Arial"/>
              </a:rPr>
              <a:t>COVID-19</a:t>
            </a:r>
            <a:endParaRPr sz="1368">
              <a:latin typeface="Arial"/>
              <a:cs typeface="Arial"/>
            </a:endParaRPr>
          </a:p>
          <a:p>
            <a:pPr algn="ctr">
              <a:lnSpc>
                <a:spcPts val="1566"/>
              </a:lnSpc>
            </a:pPr>
            <a:r>
              <a:rPr sz="1368" dirty="0">
                <a:solidFill>
                  <a:srgbClr val="FFFFFF"/>
                </a:solidFill>
                <a:latin typeface="Arial"/>
                <a:cs typeface="Arial"/>
              </a:rPr>
              <a:t>Declared</a:t>
            </a:r>
            <a:endParaRPr sz="1368">
              <a:latin typeface="Arial"/>
              <a:cs typeface="Arial"/>
            </a:endParaRPr>
          </a:p>
        </p:txBody>
      </p:sp>
      <p:sp>
        <p:nvSpPr>
          <p:cNvPr id="9" name="object 9"/>
          <p:cNvSpPr/>
          <p:nvPr/>
        </p:nvSpPr>
        <p:spPr>
          <a:xfrm>
            <a:off x="3188745" y="3159386"/>
            <a:ext cx="1004047" cy="1225924"/>
          </a:xfrm>
          <a:custGeom>
            <a:avLst/>
            <a:gdLst/>
            <a:ahLst/>
            <a:cxnLst/>
            <a:rect l="l" t="t" r="r" b="b"/>
            <a:pathLst>
              <a:path w="1137920" h="1389379">
                <a:moveTo>
                  <a:pt x="1137666" y="1199388"/>
                </a:moveTo>
                <a:lnTo>
                  <a:pt x="1137666" y="189737"/>
                </a:lnTo>
                <a:lnTo>
                  <a:pt x="1130913" y="139435"/>
                </a:lnTo>
                <a:lnTo>
                  <a:pt x="1111842" y="94149"/>
                </a:lnTo>
                <a:lnTo>
                  <a:pt x="1082230" y="55721"/>
                </a:lnTo>
                <a:lnTo>
                  <a:pt x="1043855" y="25992"/>
                </a:lnTo>
                <a:lnTo>
                  <a:pt x="998495" y="6805"/>
                </a:lnTo>
                <a:lnTo>
                  <a:pt x="947928" y="0"/>
                </a:lnTo>
                <a:lnTo>
                  <a:pt x="189737" y="0"/>
                </a:lnTo>
                <a:lnTo>
                  <a:pt x="139170" y="6805"/>
                </a:lnTo>
                <a:lnTo>
                  <a:pt x="93810" y="25992"/>
                </a:lnTo>
                <a:lnTo>
                  <a:pt x="55435" y="55721"/>
                </a:lnTo>
                <a:lnTo>
                  <a:pt x="25823" y="94149"/>
                </a:lnTo>
                <a:lnTo>
                  <a:pt x="6752" y="139435"/>
                </a:lnTo>
                <a:lnTo>
                  <a:pt x="0" y="189737"/>
                </a:lnTo>
                <a:lnTo>
                  <a:pt x="0" y="1199388"/>
                </a:lnTo>
                <a:lnTo>
                  <a:pt x="6752" y="1249955"/>
                </a:lnTo>
                <a:lnTo>
                  <a:pt x="25823" y="1295315"/>
                </a:lnTo>
                <a:lnTo>
                  <a:pt x="55435" y="1333690"/>
                </a:lnTo>
                <a:lnTo>
                  <a:pt x="93810" y="1363302"/>
                </a:lnTo>
                <a:lnTo>
                  <a:pt x="139170" y="1382373"/>
                </a:lnTo>
                <a:lnTo>
                  <a:pt x="189738" y="1389126"/>
                </a:lnTo>
                <a:lnTo>
                  <a:pt x="947928" y="1389126"/>
                </a:lnTo>
                <a:lnTo>
                  <a:pt x="998495" y="1382373"/>
                </a:lnTo>
                <a:lnTo>
                  <a:pt x="1043855" y="1363302"/>
                </a:lnTo>
                <a:lnTo>
                  <a:pt x="1082230" y="1333690"/>
                </a:lnTo>
                <a:lnTo>
                  <a:pt x="1111842" y="1295315"/>
                </a:lnTo>
                <a:lnTo>
                  <a:pt x="1130913" y="1249955"/>
                </a:lnTo>
                <a:lnTo>
                  <a:pt x="1137666" y="1199388"/>
                </a:lnTo>
                <a:close/>
              </a:path>
            </a:pathLst>
          </a:custGeom>
          <a:solidFill>
            <a:srgbClr val="5EB55A"/>
          </a:solidFill>
        </p:spPr>
        <p:txBody>
          <a:bodyPr wrap="square" lIns="0" tIns="0" rIns="0" bIns="0" rtlCol="0"/>
          <a:lstStyle/>
          <a:p>
            <a:endParaRPr sz="1588"/>
          </a:p>
        </p:txBody>
      </p:sp>
      <p:sp>
        <p:nvSpPr>
          <p:cNvPr id="10" name="object 10"/>
          <p:cNvSpPr/>
          <p:nvPr/>
        </p:nvSpPr>
        <p:spPr>
          <a:xfrm>
            <a:off x="3188745" y="3159386"/>
            <a:ext cx="1004047" cy="1225924"/>
          </a:xfrm>
          <a:custGeom>
            <a:avLst/>
            <a:gdLst/>
            <a:ahLst/>
            <a:cxnLst/>
            <a:rect l="l" t="t" r="r" b="b"/>
            <a:pathLst>
              <a:path w="1137920" h="1389379">
                <a:moveTo>
                  <a:pt x="0" y="189737"/>
                </a:moveTo>
                <a:lnTo>
                  <a:pt x="6752" y="139435"/>
                </a:lnTo>
                <a:lnTo>
                  <a:pt x="25823" y="94149"/>
                </a:lnTo>
                <a:lnTo>
                  <a:pt x="55435" y="55721"/>
                </a:lnTo>
                <a:lnTo>
                  <a:pt x="93810" y="25992"/>
                </a:lnTo>
                <a:lnTo>
                  <a:pt x="139170" y="6805"/>
                </a:lnTo>
                <a:lnTo>
                  <a:pt x="189737" y="0"/>
                </a:lnTo>
                <a:lnTo>
                  <a:pt x="947928" y="0"/>
                </a:lnTo>
                <a:lnTo>
                  <a:pt x="998495" y="6805"/>
                </a:lnTo>
                <a:lnTo>
                  <a:pt x="1043855" y="25992"/>
                </a:lnTo>
                <a:lnTo>
                  <a:pt x="1082230" y="55721"/>
                </a:lnTo>
                <a:lnTo>
                  <a:pt x="1111842" y="94149"/>
                </a:lnTo>
                <a:lnTo>
                  <a:pt x="1130913" y="139435"/>
                </a:lnTo>
                <a:lnTo>
                  <a:pt x="1137666" y="189737"/>
                </a:lnTo>
                <a:lnTo>
                  <a:pt x="1137666" y="1199388"/>
                </a:lnTo>
                <a:lnTo>
                  <a:pt x="1130913" y="1249955"/>
                </a:lnTo>
                <a:lnTo>
                  <a:pt x="1111842" y="1295315"/>
                </a:lnTo>
                <a:lnTo>
                  <a:pt x="1082230" y="1333690"/>
                </a:lnTo>
                <a:lnTo>
                  <a:pt x="1043855" y="1363302"/>
                </a:lnTo>
                <a:lnTo>
                  <a:pt x="998495" y="1382373"/>
                </a:lnTo>
                <a:lnTo>
                  <a:pt x="947928" y="1389126"/>
                </a:lnTo>
                <a:lnTo>
                  <a:pt x="189738" y="1389126"/>
                </a:lnTo>
                <a:lnTo>
                  <a:pt x="139170" y="1382373"/>
                </a:lnTo>
                <a:lnTo>
                  <a:pt x="93810" y="1363302"/>
                </a:lnTo>
                <a:lnTo>
                  <a:pt x="55435" y="1333690"/>
                </a:lnTo>
                <a:lnTo>
                  <a:pt x="25823" y="1295315"/>
                </a:lnTo>
                <a:lnTo>
                  <a:pt x="6752" y="1249955"/>
                </a:lnTo>
                <a:lnTo>
                  <a:pt x="0" y="1199388"/>
                </a:lnTo>
                <a:lnTo>
                  <a:pt x="0" y="189737"/>
                </a:lnTo>
                <a:close/>
              </a:path>
            </a:pathLst>
          </a:custGeom>
          <a:ln w="24841">
            <a:solidFill>
              <a:srgbClr val="FFFFFF"/>
            </a:solidFill>
          </a:ln>
        </p:spPr>
        <p:txBody>
          <a:bodyPr wrap="square" lIns="0" tIns="0" rIns="0" bIns="0" rtlCol="0"/>
          <a:lstStyle/>
          <a:p>
            <a:endParaRPr sz="1588"/>
          </a:p>
        </p:txBody>
      </p:sp>
      <p:sp>
        <p:nvSpPr>
          <p:cNvPr id="11" name="object 11"/>
          <p:cNvSpPr txBox="1"/>
          <p:nvPr/>
        </p:nvSpPr>
        <p:spPr>
          <a:xfrm>
            <a:off x="3275031" y="3266647"/>
            <a:ext cx="829796" cy="927852"/>
          </a:xfrm>
          <a:prstGeom prst="rect">
            <a:avLst/>
          </a:prstGeom>
        </p:spPr>
        <p:txBody>
          <a:bodyPr vert="horz" wrap="square" lIns="0" tIns="64994" rIns="0" bIns="0" rtlCol="0">
            <a:spAutoFit/>
          </a:bodyPr>
          <a:lstStyle/>
          <a:p>
            <a:pPr marL="11206" algn="just">
              <a:spcBef>
                <a:spcPts val="512"/>
              </a:spcBef>
            </a:pPr>
            <a:r>
              <a:rPr sz="1368" b="1" spc="4" dirty="0">
                <a:solidFill>
                  <a:srgbClr val="FFFFFF"/>
                </a:solidFill>
                <a:latin typeface="Arial"/>
                <a:cs typeface="Arial"/>
              </a:rPr>
              <a:t>APR</a:t>
            </a:r>
            <a:r>
              <a:rPr sz="1368" b="1" spc="-62" dirty="0">
                <a:solidFill>
                  <a:srgbClr val="FFFFFF"/>
                </a:solidFill>
                <a:latin typeface="Arial"/>
                <a:cs typeface="Arial"/>
              </a:rPr>
              <a:t> </a:t>
            </a:r>
            <a:r>
              <a:rPr sz="1368" b="1" dirty="0">
                <a:solidFill>
                  <a:srgbClr val="FFFFFF"/>
                </a:solidFill>
                <a:latin typeface="Arial"/>
                <a:cs typeface="Arial"/>
              </a:rPr>
              <a:t>2020</a:t>
            </a:r>
            <a:endParaRPr sz="1368">
              <a:latin typeface="Arial"/>
              <a:cs typeface="Arial"/>
            </a:endParaRPr>
          </a:p>
          <a:p>
            <a:pPr marL="59394" marR="32499" indent="-20172" algn="just">
              <a:lnSpc>
                <a:spcPct val="90800"/>
              </a:lnSpc>
              <a:spcBef>
                <a:spcPts val="582"/>
              </a:spcBef>
            </a:pPr>
            <a:r>
              <a:rPr sz="1368" dirty="0">
                <a:solidFill>
                  <a:srgbClr val="FFFFFF"/>
                </a:solidFill>
                <a:latin typeface="Arial"/>
                <a:cs typeface="Arial"/>
              </a:rPr>
              <a:t>Research  Plan with  </a:t>
            </a:r>
            <a:r>
              <a:rPr sz="1368" spc="4" dirty="0">
                <a:solidFill>
                  <a:srgbClr val="FFFFFF"/>
                </a:solidFill>
                <a:latin typeface="Arial"/>
                <a:cs typeface="Arial"/>
              </a:rPr>
              <a:t>Akebia</a:t>
            </a:r>
            <a:endParaRPr sz="1368">
              <a:latin typeface="Arial"/>
              <a:cs typeface="Arial"/>
            </a:endParaRPr>
          </a:p>
        </p:txBody>
      </p:sp>
      <p:sp>
        <p:nvSpPr>
          <p:cNvPr id="12" name="object 12"/>
          <p:cNvSpPr/>
          <p:nvPr/>
        </p:nvSpPr>
        <p:spPr>
          <a:xfrm>
            <a:off x="4359985" y="3159386"/>
            <a:ext cx="1005168" cy="1225924"/>
          </a:xfrm>
          <a:custGeom>
            <a:avLst/>
            <a:gdLst/>
            <a:ahLst/>
            <a:cxnLst/>
            <a:rect l="l" t="t" r="r" b="b"/>
            <a:pathLst>
              <a:path w="1139189" h="1389379">
                <a:moveTo>
                  <a:pt x="1139190" y="1199388"/>
                </a:moveTo>
                <a:lnTo>
                  <a:pt x="1139190" y="189737"/>
                </a:lnTo>
                <a:lnTo>
                  <a:pt x="1134155" y="146357"/>
                </a:lnTo>
                <a:lnTo>
                  <a:pt x="1119817" y="106468"/>
                </a:lnTo>
                <a:lnTo>
                  <a:pt x="1097322" y="71232"/>
                </a:lnTo>
                <a:lnTo>
                  <a:pt x="1067815" y="41807"/>
                </a:lnTo>
                <a:lnTo>
                  <a:pt x="1032443" y="19354"/>
                </a:lnTo>
                <a:lnTo>
                  <a:pt x="992352" y="5031"/>
                </a:lnTo>
                <a:lnTo>
                  <a:pt x="948690" y="0"/>
                </a:lnTo>
                <a:lnTo>
                  <a:pt x="189737" y="0"/>
                </a:lnTo>
                <a:lnTo>
                  <a:pt x="139170" y="6805"/>
                </a:lnTo>
                <a:lnTo>
                  <a:pt x="93810" y="25992"/>
                </a:lnTo>
                <a:lnTo>
                  <a:pt x="55435" y="55721"/>
                </a:lnTo>
                <a:lnTo>
                  <a:pt x="25823" y="94149"/>
                </a:lnTo>
                <a:lnTo>
                  <a:pt x="6752" y="139435"/>
                </a:lnTo>
                <a:lnTo>
                  <a:pt x="0" y="189737"/>
                </a:lnTo>
                <a:lnTo>
                  <a:pt x="0" y="1199388"/>
                </a:lnTo>
                <a:lnTo>
                  <a:pt x="6752" y="1249955"/>
                </a:lnTo>
                <a:lnTo>
                  <a:pt x="25823" y="1295315"/>
                </a:lnTo>
                <a:lnTo>
                  <a:pt x="55435" y="1333690"/>
                </a:lnTo>
                <a:lnTo>
                  <a:pt x="93810" y="1363302"/>
                </a:lnTo>
                <a:lnTo>
                  <a:pt x="139170" y="1382373"/>
                </a:lnTo>
                <a:lnTo>
                  <a:pt x="189738" y="1389126"/>
                </a:lnTo>
                <a:lnTo>
                  <a:pt x="948690" y="1389126"/>
                </a:lnTo>
                <a:lnTo>
                  <a:pt x="992352" y="1384134"/>
                </a:lnTo>
                <a:lnTo>
                  <a:pt x="1032443" y="1369904"/>
                </a:lnTo>
                <a:lnTo>
                  <a:pt x="1067815" y="1347558"/>
                </a:lnTo>
                <a:lnTo>
                  <a:pt x="1097322" y="1318213"/>
                </a:lnTo>
                <a:lnTo>
                  <a:pt x="1119817" y="1282990"/>
                </a:lnTo>
                <a:lnTo>
                  <a:pt x="1134155" y="1243008"/>
                </a:lnTo>
                <a:lnTo>
                  <a:pt x="1139190" y="1199388"/>
                </a:lnTo>
                <a:close/>
              </a:path>
            </a:pathLst>
          </a:custGeom>
          <a:solidFill>
            <a:srgbClr val="5CB08D"/>
          </a:solidFill>
        </p:spPr>
        <p:txBody>
          <a:bodyPr wrap="square" lIns="0" tIns="0" rIns="0" bIns="0" rtlCol="0"/>
          <a:lstStyle/>
          <a:p>
            <a:endParaRPr sz="1588"/>
          </a:p>
        </p:txBody>
      </p:sp>
      <p:sp>
        <p:nvSpPr>
          <p:cNvPr id="13" name="object 13"/>
          <p:cNvSpPr/>
          <p:nvPr/>
        </p:nvSpPr>
        <p:spPr>
          <a:xfrm>
            <a:off x="4359985" y="3159386"/>
            <a:ext cx="1005168" cy="1225924"/>
          </a:xfrm>
          <a:custGeom>
            <a:avLst/>
            <a:gdLst/>
            <a:ahLst/>
            <a:cxnLst/>
            <a:rect l="l" t="t" r="r" b="b"/>
            <a:pathLst>
              <a:path w="1139189" h="1389379">
                <a:moveTo>
                  <a:pt x="0" y="189737"/>
                </a:moveTo>
                <a:lnTo>
                  <a:pt x="6752" y="139435"/>
                </a:lnTo>
                <a:lnTo>
                  <a:pt x="25823" y="94149"/>
                </a:lnTo>
                <a:lnTo>
                  <a:pt x="55435" y="55721"/>
                </a:lnTo>
                <a:lnTo>
                  <a:pt x="93810" y="25992"/>
                </a:lnTo>
                <a:lnTo>
                  <a:pt x="139170" y="6805"/>
                </a:lnTo>
                <a:lnTo>
                  <a:pt x="189737" y="0"/>
                </a:lnTo>
                <a:lnTo>
                  <a:pt x="948690" y="0"/>
                </a:lnTo>
                <a:lnTo>
                  <a:pt x="992352" y="5031"/>
                </a:lnTo>
                <a:lnTo>
                  <a:pt x="1032443" y="19354"/>
                </a:lnTo>
                <a:lnTo>
                  <a:pt x="1067815" y="41807"/>
                </a:lnTo>
                <a:lnTo>
                  <a:pt x="1097322" y="71232"/>
                </a:lnTo>
                <a:lnTo>
                  <a:pt x="1119817" y="106468"/>
                </a:lnTo>
                <a:lnTo>
                  <a:pt x="1134155" y="146357"/>
                </a:lnTo>
                <a:lnTo>
                  <a:pt x="1139190" y="189737"/>
                </a:lnTo>
                <a:lnTo>
                  <a:pt x="1139190" y="1199388"/>
                </a:lnTo>
                <a:lnTo>
                  <a:pt x="1134155" y="1243008"/>
                </a:lnTo>
                <a:lnTo>
                  <a:pt x="1119817" y="1282990"/>
                </a:lnTo>
                <a:lnTo>
                  <a:pt x="1097322" y="1318213"/>
                </a:lnTo>
                <a:lnTo>
                  <a:pt x="1067815" y="1347558"/>
                </a:lnTo>
                <a:lnTo>
                  <a:pt x="1032443" y="1369904"/>
                </a:lnTo>
                <a:lnTo>
                  <a:pt x="992352" y="1384134"/>
                </a:lnTo>
                <a:lnTo>
                  <a:pt x="948690" y="1389126"/>
                </a:lnTo>
                <a:lnTo>
                  <a:pt x="189738" y="1389126"/>
                </a:lnTo>
                <a:lnTo>
                  <a:pt x="139170" y="1382373"/>
                </a:lnTo>
                <a:lnTo>
                  <a:pt x="93810" y="1363302"/>
                </a:lnTo>
                <a:lnTo>
                  <a:pt x="55435" y="1333690"/>
                </a:lnTo>
                <a:lnTo>
                  <a:pt x="25823" y="1295315"/>
                </a:lnTo>
                <a:lnTo>
                  <a:pt x="6752" y="1249955"/>
                </a:lnTo>
                <a:lnTo>
                  <a:pt x="0" y="1199388"/>
                </a:lnTo>
                <a:lnTo>
                  <a:pt x="0" y="189737"/>
                </a:lnTo>
                <a:close/>
              </a:path>
            </a:pathLst>
          </a:custGeom>
          <a:ln w="24841">
            <a:solidFill>
              <a:srgbClr val="FFFFFF"/>
            </a:solidFill>
          </a:ln>
        </p:spPr>
        <p:txBody>
          <a:bodyPr wrap="square" lIns="0" tIns="0" rIns="0" bIns="0" rtlCol="0"/>
          <a:lstStyle/>
          <a:p>
            <a:endParaRPr sz="1588"/>
          </a:p>
        </p:txBody>
      </p:sp>
      <p:sp>
        <p:nvSpPr>
          <p:cNvPr id="14" name="object 14"/>
          <p:cNvSpPr txBox="1"/>
          <p:nvPr/>
        </p:nvSpPr>
        <p:spPr>
          <a:xfrm>
            <a:off x="4505418" y="3318957"/>
            <a:ext cx="713815" cy="885045"/>
          </a:xfrm>
          <a:prstGeom prst="rect">
            <a:avLst/>
          </a:prstGeom>
        </p:spPr>
        <p:txBody>
          <a:bodyPr vert="horz" wrap="square" lIns="0" tIns="12886" rIns="0" bIns="0" rtlCol="0">
            <a:spAutoFit/>
          </a:bodyPr>
          <a:lstStyle/>
          <a:p>
            <a:pPr algn="ctr">
              <a:lnSpc>
                <a:spcPts val="1566"/>
              </a:lnSpc>
              <a:spcBef>
                <a:spcPts val="101"/>
              </a:spcBef>
            </a:pPr>
            <a:r>
              <a:rPr sz="1368" b="1" spc="4" dirty="0">
                <a:solidFill>
                  <a:srgbClr val="FFFFFF"/>
                </a:solidFill>
                <a:latin typeface="Arial"/>
                <a:cs typeface="Arial"/>
              </a:rPr>
              <a:t>APR</a:t>
            </a:r>
            <a:r>
              <a:rPr sz="1368" b="1" spc="-57" dirty="0">
                <a:solidFill>
                  <a:srgbClr val="FFFFFF"/>
                </a:solidFill>
                <a:latin typeface="Arial"/>
                <a:cs typeface="Arial"/>
              </a:rPr>
              <a:t> </a:t>
            </a:r>
            <a:r>
              <a:rPr sz="1368" b="1" dirty="0">
                <a:solidFill>
                  <a:srgbClr val="FFFFFF"/>
                </a:solidFill>
                <a:latin typeface="Arial"/>
                <a:cs typeface="Arial"/>
              </a:rPr>
              <a:t>15,</a:t>
            </a:r>
            <a:endParaRPr sz="1368">
              <a:latin typeface="Arial"/>
              <a:cs typeface="Arial"/>
            </a:endParaRPr>
          </a:p>
          <a:p>
            <a:pPr algn="ctr">
              <a:lnSpc>
                <a:spcPts val="1566"/>
              </a:lnSpc>
            </a:pPr>
            <a:r>
              <a:rPr sz="1368" b="1" dirty="0">
                <a:solidFill>
                  <a:srgbClr val="FFFFFF"/>
                </a:solidFill>
                <a:latin typeface="Arial"/>
                <a:cs typeface="Arial"/>
              </a:rPr>
              <a:t>2020</a:t>
            </a:r>
            <a:endParaRPr sz="1368">
              <a:latin typeface="Arial"/>
              <a:cs typeface="Arial"/>
            </a:endParaRPr>
          </a:p>
          <a:p>
            <a:pPr marL="11206" marR="4483" indent="560" algn="ctr">
              <a:lnSpc>
                <a:spcPts val="1490"/>
              </a:lnSpc>
              <a:spcBef>
                <a:spcPts val="604"/>
              </a:spcBef>
            </a:pPr>
            <a:r>
              <a:rPr sz="1368" spc="4" dirty="0">
                <a:solidFill>
                  <a:srgbClr val="FFFFFF"/>
                </a:solidFill>
                <a:latin typeface="Arial"/>
                <a:cs typeface="Arial"/>
              </a:rPr>
              <a:t>Filed for  FDA</a:t>
            </a:r>
            <a:r>
              <a:rPr sz="1368" spc="-150" dirty="0">
                <a:solidFill>
                  <a:srgbClr val="FFFFFF"/>
                </a:solidFill>
                <a:latin typeface="Arial"/>
                <a:cs typeface="Arial"/>
              </a:rPr>
              <a:t> </a:t>
            </a:r>
            <a:r>
              <a:rPr sz="1368" dirty="0">
                <a:solidFill>
                  <a:srgbClr val="FFFFFF"/>
                </a:solidFill>
                <a:latin typeface="Arial"/>
                <a:cs typeface="Arial"/>
              </a:rPr>
              <a:t>IND</a:t>
            </a:r>
            <a:endParaRPr sz="1368">
              <a:latin typeface="Arial"/>
              <a:cs typeface="Arial"/>
            </a:endParaRPr>
          </a:p>
        </p:txBody>
      </p:sp>
      <p:sp>
        <p:nvSpPr>
          <p:cNvPr id="15" name="object 15"/>
          <p:cNvSpPr/>
          <p:nvPr/>
        </p:nvSpPr>
        <p:spPr>
          <a:xfrm>
            <a:off x="5531896" y="3159386"/>
            <a:ext cx="1004047" cy="1225924"/>
          </a:xfrm>
          <a:custGeom>
            <a:avLst/>
            <a:gdLst/>
            <a:ahLst/>
            <a:cxnLst/>
            <a:rect l="l" t="t" r="r" b="b"/>
            <a:pathLst>
              <a:path w="1137920" h="1389379">
                <a:moveTo>
                  <a:pt x="1137666" y="1199388"/>
                </a:moveTo>
                <a:lnTo>
                  <a:pt x="1137666" y="189737"/>
                </a:lnTo>
                <a:lnTo>
                  <a:pt x="1130913" y="139435"/>
                </a:lnTo>
                <a:lnTo>
                  <a:pt x="1111842" y="94149"/>
                </a:lnTo>
                <a:lnTo>
                  <a:pt x="1082230" y="55721"/>
                </a:lnTo>
                <a:lnTo>
                  <a:pt x="1043855" y="25992"/>
                </a:lnTo>
                <a:lnTo>
                  <a:pt x="998495" y="6805"/>
                </a:lnTo>
                <a:lnTo>
                  <a:pt x="947928" y="0"/>
                </a:lnTo>
                <a:lnTo>
                  <a:pt x="189737" y="0"/>
                </a:lnTo>
                <a:lnTo>
                  <a:pt x="139435" y="6805"/>
                </a:lnTo>
                <a:lnTo>
                  <a:pt x="94149" y="25992"/>
                </a:lnTo>
                <a:lnTo>
                  <a:pt x="55721" y="55721"/>
                </a:lnTo>
                <a:lnTo>
                  <a:pt x="25992" y="94149"/>
                </a:lnTo>
                <a:lnTo>
                  <a:pt x="6805" y="139435"/>
                </a:lnTo>
                <a:lnTo>
                  <a:pt x="0" y="189737"/>
                </a:lnTo>
                <a:lnTo>
                  <a:pt x="0" y="1199388"/>
                </a:lnTo>
                <a:lnTo>
                  <a:pt x="6805" y="1249955"/>
                </a:lnTo>
                <a:lnTo>
                  <a:pt x="25992" y="1295315"/>
                </a:lnTo>
                <a:lnTo>
                  <a:pt x="55721" y="1333690"/>
                </a:lnTo>
                <a:lnTo>
                  <a:pt x="94149" y="1363302"/>
                </a:lnTo>
                <a:lnTo>
                  <a:pt x="139435" y="1382373"/>
                </a:lnTo>
                <a:lnTo>
                  <a:pt x="189738" y="1389126"/>
                </a:lnTo>
                <a:lnTo>
                  <a:pt x="947928" y="1389126"/>
                </a:lnTo>
                <a:lnTo>
                  <a:pt x="998495" y="1382373"/>
                </a:lnTo>
                <a:lnTo>
                  <a:pt x="1043855" y="1363302"/>
                </a:lnTo>
                <a:lnTo>
                  <a:pt x="1082230" y="1333690"/>
                </a:lnTo>
                <a:lnTo>
                  <a:pt x="1111842" y="1295315"/>
                </a:lnTo>
                <a:lnTo>
                  <a:pt x="1130913" y="1249955"/>
                </a:lnTo>
                <a:lnTo>
                  <a:pt x="1137666" y="1199388"/>
                </a:lnTo>
                <a:close/>
              </a:path>
            </a:pathLst>
          </a:custGeom>
          <a:solidFill>
            <a:srgbClr val="5E9CAB"/>
          </a:solidFill>
        </p:spPr>
        <p:txBody>
          <a:bodyPr wrap="square" lIns="0" tIns="0" rIns="0" bIns="0" rtlCol="0"/>
          <a:lstStyle/>
          <a:p>
            <a:endParaRPr sz="1588"/>
          </a:p>
        </p:txBody>
      </p:sp>
      <p:sp>
        <p:nvSpPr>
          <p:cNvPr id="16" name="object 16"/>
          <p:cNvSpPr/>
          <p:nvPr/>
        </p:nvSpPr>
        <p:spPr>
          <a:xfrm>
            <a:off x="5531896" y="3159386"/>
            <a:ext cx="1004047" cy="1225924"/>
          </a:xfrm>
          <a:custGeom>
            <a:avLst/>
            <a:gdLst/>
            <a:ahLst/>
            <a:cxnLst/>
            <a:rect l="l" t="t" r="r" b="b"/>
            <a:pathLst>
              <a:path w="1137920" h="1389379">
                <a:moveTo>
                  <a:pt x="0" y="189737"/>
                </a:moveTo>
                <a:lnTo>
                  <a:pt x="6805" y="139435"/>
                </a:lnTo>
                <a:lnTo>
                  <a:pt x="25992" y="94149"/>
                </a:lnTo>
                <a:lnTo>
                  <a:pt x="55721" y="55721"/>
                </a:lnTo>
                <a:lnTo>
                  <a:pt x="94149" y="25992"/>
                </a:lnTo>
                <a:lnTo>
                  <a:pt x="139435" y="6805"/>
                </a:lnTo>
                <a:lnTo>
                  <a:pt x="189737" y="0"/>
                </a:lnTo>
                <a:lnTo>
                  <a:pt x="947928" y="0"/>
                </a:lnTo>
                <a:lnTo>
                  <a:pt x="998495" y="6805"/>
                </a:lnTo>
                <a:lnTo>
                  <a:pt x="1043855" y="25992"/>
                </a:lnTo>
                <a:lnTo>
                  <a:pt x="1082230" y="55721"/>
                </a:lnTo>
                <a:lnTo>
                  <a:pt x="1111842" y="94149"/>
                </a:lnTo>
                <a:lnTo>
                  <a:pt x="1130913" y="139435"/>
                </a:lnTo>
                <a:lnTo>
                  <a:pt x="1137666" y="189737"/>
                </a:lnTo>
                <a:lnTo>
                  <a:pt x="1137666" y="1199388"/>
                </a:lnTo>
                <a:lnTo>
                  <a:pt x="1130913" y="1249955"/>
                </a:lnTo>
                <a:lnTo>
                  <a:pt x="1111842" y="1295315"/>
                </a:lnTo>
                <a:lnTo>
                  <a:pt x="1082230" y="1333690"/>
                </a:lnTo>
                <a:lnTo>
                  <a:pt x="1043855" y="1363302"/>
                </a:lnTo>
                <a:lnTo>
                  <a:pt x="998495" y="1382373"/>
                </a:lnTo>
                <a:lnTo>
                  <a:pt x="947928" y="1389126"/>
                </a:lnTo>
                <a:lnTo>
                  <a:pt x="189738" y="1389126"/>
                </a:lnTo>
                <a:lnTo>
                  <a:pt x="139435" y="1382373"/>
                </a:lnTo>
                <a:lnTo>
                  <a:pt x="94149" y="1363302"/>
                </a:lnTo>
                <a:lnTo>
                  <a:pt x="55721" y="1333690"/>
                </a:lnTo>
                <a:lnTo>
                  <a:pt x="25992" y="1295315"/>
                </a:lnTo>
                <a:lnTo>
                  <a:pt x="6805" y="1249955"/>
                </a:lnTo>
                <a:lnTo>
                  <a:pt x="0" y="1199388"/>
                </a:lnTo>
                <a:lnTo>
                  <a:pt x="0" y="189737"/>
                </a:lnTo>
                <a:close/>
              </a:path>
            </a:pathLst>
          </a:custGeom>
          <a:ln w="24841">
            <a:solidFill>
              <a:srgbClr val="FFFFFF"/>
            </a:solidFill>
          </a:ln>
        </p:spPr>
        <p:txBody>
          <a:bodyPr wrap="square" lIns="0" tIns="0" rIns="0" bIns="0" rtlCol="0"/>
          <a:lstStyle/>
          <a:p>
            <a:endParaRPr sz="1588"/>
          </a:p>
        </p:txBody>
      </p:sp>
      <p:sp>
        <p:nvSpPr>
          <p:cNvPr id="17" name="object 17"/>
          <p:cNvSpPr txBox="1"/>
          <p:nvPr/>
        </p:nvSpPr>
        <p:spPr>
          <a:xfrm>
            <a:off x="5657160" y="3318957"/>
            <a:ext cx="753596" cy="885045"/>
          </a:xfrm>
          <a:prstGeom prst="rect">
            <a:avLst/>
          </a:prstGeom>
        </p:spPr>
        <p:txBody>
          <a:bodyPr vert="horz" wrap="square" lIns="0" tIns="12886" rIns="0" bIns="0" rtlCol="0">
            <a:spAutoFit/>
          </a:bodyPr>
          <a:lstStyle/>
          <a:p>
            <a:pPr algn="ctr">
              <a:lnSpc>
                <a:spcPts val="1566"/>
              </a:lnSpc>
              <a:spcBef>
                <a:spcPts val="101"/>
              </a:spcBef>
            </a:pPr>
            <a:r>
              <a:rPr sz="1368" b="1" spc="4" dirty="0">
                <a:solidFill>
                  <a:srgbClr val="FFFFFF"/>
                </a:solidFill>
                <a:latin typeface="Arial"/>
                <a:cs typeface="Arial"/>
              </a:rPr>
              <a:t>JUN</a:t>
            </a:r>
            <a:r>
              <a:rPr sz="1368" b="1" spc="-31" dirty="0">
                <a:solidFill>
                  <a:srgbClr val="FFFFFF"/>
                </a:solidFill>
                <a:latin typeface="Arial"/>
                <a:cs typeface="Arial"/>
              </a:rPr>
              <a:t> </a:t>
            </a:r>
            <a:r>
              <a:rPr sz="1368" b="1" dirty="0">
                <a:solidFill>
                  <a:srgbClr val="FFFFFF"/>
                </a:solidFill>
                <a:latin typeface="Arial"/>
                <a:cs typeface="Arial"/>
              </a:rPr>
              <a:t>1,</a:t>
            </a:r>
            <a:endParaRPr sz="1368">
              <a:latin typeface="Arial"/>
              <a:cs typeface="Arial"/>
            </a:endParaRPr>
          </a:p>
          <a:p>
            <a:pPr algn="ctr">
              <a:lnSpc>
                <a:spcPts val="1566"/>
              </a:lnSpc>
            </a:pPr>
            <a:r>
              <a:rPr sz="1368" b="1" dirty="0">
                <a:solidFill>
                  <a:srgbClr val="FFFFFF"/>
                </a:solidFill>
                <a:latin typeface="Arial"/>
                <a:cs typeface="Arial"/>
              </a:rPr>
              <a:t>2020</a:t>
            </a:r>
            <a:endParaRPr sz="1368">
              <a:latin typeface="Arial"/>
              <a:cs typeface="Arial"/>
            </a:endParaRPr>
          </a:p>
          <a:p>
            <a:pPr algn="ctr">
              <a:lnSpc>
                <a:spcPts val="1566"/>
              </a:lnSpc>
              <a:spcBef>
                <a:spcPts val="427"/>
              </a:spcBef>
            </a:pPr>
            <a:r>
              <a:rPr sz="1368" dirty="0">
                <a:solidFill>
                  <a:srgbClr val="FFFFFF"/>
                </a:solidFill>
                <a:latin typeface="Arial"/>
                <a:cs typeface="Arial"/>
              </a:rPr>
              <a:t>IND</a:t>
            </a:r>
            <a:endParaRPr sz="1368">
              <a:latin typeface="Arial"/>
              <a:cs typeface="Arial"/>
            </a:endParaRPr>
          </a:p>
          <a:p>
            <a:pPr algn="ctr">
              <a:lnSpc>
                <a:spcPts val="1566"/>
              </a:lnSpc>
            </a:pPr>
            <a:r>
              <a:rPr sz="1368" dirty="0">
                <a:solidFill>
                  <a:srgbClr val="FFFFFF"/>
                </a:solidFill>
                <a:latin typeface="Arial"/>
                <a:cs typeface="Arial"/>
              </a:rPr>
              <a:t>Received</a:t>
            </a:r>
            <a:endParaRPr sz="1368">
              <a:latin typeface="Arial"/>
              <a:cs typeface="Arial"/>
            </a:endParaRPr>
          </a:p>
        </p:txBody>
      </p:sp>
      <p:sp>
        <p:nvSpPr>
          <p:cNvPr id="18" name="object 18"/>
          <p:cNvSpPr/>
          <p:nvPr/>
        </p:nvSpPr>
        <p:spPr>
          <a:xfrm>
            <a:off x="6703134" y="3159386"/>
            <a:ext cx="1005168" cy="1225924"/>
          </a:xfrm>
          <a:custGeom>
            <a:avLst/>
            <a:gdLst/>
            <a:ahLst/>
            <a:cxnLst/>
            <a:rect l="l" t="t" r="r" b="b"/>
            <a:pathLst>
              <a:path w="1139190" h="1389379">
                <a:moveTo>
                  <a:pt x="1139190" y="1199388"/>
                </a:moveTo>
                <a:lnTo>
                  <a:pt x="1139190" y="189737"/>
                </a:lnTo>
                <a:lnTo>
                  <a:pt x="1132384" y="139435"/>
                </a:lnTo>
                <a:lnTo>
                  <a:pt x="1113197" y="94149"/>
                </a:lnTo>
                <a:lnTo>
                  <a:pt x="1083468" y="55721"/>
                </a:lnTo>
                <a:lnTo>
                  <a:pt x="1045040" y="25992"/>
                </a:lnTo>
                <a:lnTo>
                  <a:pt x="999754" y="6805"/>
                </a:lnTo>
                <a:lnTo>
                  <a:pt x="949452" y="0"/>
                </a:lnTo>
                <a:lnTo>
                  <a:pt x="189737" y="0"/>
                </a:lnTo>
                <a:lnTo>
                  <a:pt x="139170" y="6805"/>
                </a:lnTo>
                <a:lnTo>
                  <a:pt x="93810" y="25992"/>
                </a:lnTo>
                <a:lnTo>
                  <a:pt x="55435" y="55721"/>
                </a:lnTo>
                <a:lnTo>
                  <a:pt x="25823" y="94149"/>
                </a:lnTo>
                <a:lnTo>
                  <a:pt x="6752" y="139435"/>
                </a:lnTo>
                <a:lnTo>
                  <a:pt x="0" y="189737"/>
                </a:lnTo>
                <a:lnTo>
                  <a:pt x="0" y="1199388"/>
                </a:lnTo>
                <a:lnTo>
                  <a:pt x="6752" y="1249955"/>
                </a:lnTo>
                <a:lnTo>
                  <a:pt x="25823" y="1295315"/>
                </a:lnTo>
                <a:lnTo>
                  <a:pt x="55435" y="1333690"/>
                </a:lnTo>
                <a:lnTo>
                  <a:pt x="93810" y="1363302"/>
                </a:lnTo>
                <a:lnTo>
                  <a:pt x="139170" y="1382373"/>
                </a:lnTo>
                <a:lnTo>
                  <a:pt x="189738" y="1389126"/>
                </a:lnTo>
                <a:lnTo>
                  <a:pt x="949452" y="1389126"/>
                </a:lnTo>
                <a:lnTo>
                  <a:pt x="999754" y="1382373"/>
                </a:lnTo>
                <a:lnTo>
                  <a:pt x="1045040" y="1363302"/>
                </a:lnTo>
                <a:lnTo>
                  <a:pt x="1083468" y="1333690"/>
                </a:lnTo>
                <a:lnTo>
                  <a:pt x="1113197" y="1295315"/>
                </a:lnTo>
                <a:lnTo>
                  <a:pt x="1132384" y="1249955"/>
                </a:lnTo>
                <a:lnTo>
                  <a:pt x="1139190" y="1199388"/>
                </a:lnTo>
                <a:close/>
              </a:path>
            </a:pathLst>
          </a:custGeom>
          <a:solidFill>
            <a:srgbClr val="616DA6"/>
          </a:solidFill>
        </p:spPr>
        <p:txBody>
          <a:bodyPr wrap="square" lIns="0" tIns="0" rIns="0" bIns="0" rtlCol="0"/>
          <a:lstStyle/>
          <a:p>
            <a:endParaRPr sz="1588"/>
          </a:p>
        </p:txBody>
      </p:sp>
      <p:sp>
        <p:nvSpPr>
          <p:cNvPr id="19" name="object 19"/>
          <p:cNvSpPr/>
          <p:nvPr/>
        </p:nvSpPr>
        <p:spPr>
          <a:xfrm>
            <a:off x="6703134" y="3159386"/>
            <a:ext cx="1005168" cy="1225924"/>
          </a:xfrm>
          <a:custGeom>
            <a:avLst/>
            <a:gdLst/>
            <a:ahLst/>
            <a:cxnLst/>
            <a:rect l="l" t="t" r="r" b="b"/>
            <a:pathLst>
              <a:path w="1139190" h="1389379">
                <a:moveTo>
                  <a:pt x="0" y="189737"/>
                </a:moveTo>
                <a:lnTo>
                  <a:pt x="6752" y="139435"/>
                </a:lnTo>
                <a:lnTo>
                  <a:pt x="25823" y="94149"/>
                </a:lnTo>
                <a:lnTo>
                  <a:pt x="55435" y="55721"/>
                </a:lnTo>
                <a:lnTo>
                  <a:pt x="93810" y="25992"/>
                </a:lnTo>
                <a:lnTo>
                  <a:pt x="139170" y="6805"/>
                </a:lnTo>
                <a:lnTo>
                  <a:pt x="189737" y="0"/>
                </a:lnTo>
                <a:lnTo>
                  <a:pt x="949452" y="0"/>
                </a:lnTo>
                <a:lnTo>
                  <a:pt x="999754" y="6805"/>
                </a:lnTo>
                <a:lnTo>
                  <a:pt x="1045040" y="25992"/>
                </a:lnTo>
                <a:lnTo>
                  <a:pt x="1083468" y="55721"/>
                </a:lnTo>
                <a:lnTo>
                  <a:pt x="1113197" y="94149"/>
                </a:lnTo>
                <a:lnTo>
                  <a:pt x="1132384" y="139435"/>
                </a:lnTo>
                <a:lnTo>
                  <a:pt x="1139190" y="189737"/>
                </a:lnTo>
                <a:lnTo>
                  <a:pt x="1139190" y="1199388"/>
                </a:lnTo>
                <a:lnTo>
                  <a:pt x="1132384" y="1249955"/>
                </a:lnTo>
                <a:lnTo>
                  <a:pt x="1113197" y="1295315"/>
                </a:lnTo>
                <a:lnTo>
                  <a:pt x="1083468" y="1333690"/>
                </a:lnTo>
                <a:lnTo>
                  <a:pt x="1045040" y="1363302"/>
                </a:lnTo>
                <a:lnTo>
                  <a:pt x="999754" y="1382373"/>
                </a:lnTo>
                <a:lnTo>
                  <a:pt x="949452" y="1389126"/>
                </a:lnTo>
                <a:lnTo>
                  <a:pt x="189738" y="1389126"/>
                </a:lnTo>
                <a:lnTo>
                  <a:pt x="139170" y="1382373"/>
                </a:lnTo>
                <a:lnTo>
                  <a:pt x="93810" y="1363302"/>
                </a:lnTo>
                <a:lnTo>
                  <a:pt x="55435" y="1333690"/>
                </a:lnTo>
                <a:lnTo>
                  <a:pt x="25823" y="1295315"/>
                </a:lnTo>
                <a:lnTo>
                  <a:pt x="6752" y="1249955"/>
                </a:lnTo>
                <a:lnTo>
                  <a:pt x="0" y="1199388"/>
                </a:lnTo>
                <a:lnTo>
                  <a:pt x="0" y="189737"/>
                </a:lnTo>
                <a:close/>
              </a:path>
            </a:pathLst>
          </a:custGeom>
          <a:ln w="24841">
            <a:solidFill>
              <a:srgbClr val="FFFFFF"/>
            </a:solidFill>
          </a:ln>
        </p:spPr>
        <p:txBody>
          <a:bodyPr wrap="square" lIns="0" tIns="0" rIns="0" bIns="0" rtlCol="0"/>
          <a:lstStyle/>
          <a:p>
            <a:endParaRPr sz="1588"/>
          </a:p>
        </p:txBody>
      </p:sp>
      <p:sp>
        <p:nvSpPr>
          <p:cNvPr id="20" name="object 20"/>
          <p:cNvSpPr txBox="1"/>
          <p:nvPr/>
        </p:nvSpPr>
        <p:spPr>
          <a:xfrm>
            <a:off x="6852621" y="3318957"/>
            <a:ext cx="705410" cy="885045"/>
          </a:xfrm>
          <a:prstGeom prst="rect">
            <a:avLst/>
          </a:prstGeom>
        </p:spPr>
        <p:txBody>
          <a:bodyPr vert="horz" wrap="square" lIns="0" tIns="12886" rIns="0" bIns="0" rtlCol="0">
            <a:spAutoFit/>
          </a:bodyPr>
          <a:lstStyle/>
          <a:p>
            <a:pPr algn="ctr">
              <a:lnSpc>
                <a:spcPts val="1566"/>
              </a:lnSpc>
              <a:spcBef>
                <a:spcPts val="101"/>
              </a:spcBef>
            </a:pPr>
            <a:r>
              <a:rPr sz="1368" b="1" spc="4" dirty="0">
                <a:solidFill>
                  <a:srgbClr val="FFFFFF"/>
                </a:solidFill>
                <a:latin typeface="Arial"/>
                <a:cs typeface="Arial"/>
              </a:rPr>
              <a:t>AUG</a:t>
            </a:r>
            <a:r>
              <a:rPr sz="1368" b="1" spc="-57" dirty="0">
                <a:solidFill>
                  <a:srgbClr val="FFFFFF"/>
                </a:solidFill>
                <a:latin typeface="Arial"/>
                <a:cs typeface="Arial"/>
              </a:rPr>
              <a:t> </a:t>
            </a:r>
            <a:r>
              <a:rPr sz="1368" b="1" dirty="0">
                <a:solidFill>
                  <a:srgbClr val="FFFFFF"/>
                </a:solidFill>
                <a:latin typeface="Arial"/>
                <a:cs typeface="Arial"/>
              </a:rPr>
              <a:t>22,</a:t>
            </a:r>
            <a:endParaRPr sz="1368">
              <a:latin typeface="Arial"/>
              <a:cs typeface="Arial"/>
            </a:endParaRPr>
          </a:p>
          <a:p>
            <a:pPr algn="ctr">
              <a:lnSpc>
                <a:spcPts val="1566"/>
              </a:lnSpc>
            </a:pPr>
            <a:r>
              <a:rPr sz="1368" b="1" dirty="0">
                <a:solidFill>
                  <a:srgbClr val="FFFFFF"/>
                </a:solidFill>
                <a:latin typeface="Arial"/>
                <a:cs typeface="Arial"/>
              </a:rPr>
              <a:t>2020</a:t>
            </a:r>
            <a:endParaRPr sz="1368">
              <a:latin typeface="Arial"/>
              <a:cs typeface="Arial"/>
            </a:endParaRPr>
          </a:p>
          <a:p>
            <a:pPr marL="89092" marR="82368" indent="560" algn="ctr">
              <a:lnSpc>
                <a:spcPts val="1490"/>
              </a:lnSpc>
              <a:spcBef>
                <a:spcPts val="604"/>
              </a:spcBef>
            </a:pPr>
            <a:r>
              <a:rPr sz="1368" spc="4" dirty="0">
                <a:solidFill>
                  <a:srgbClr val="FFFFFF"/>
                </a:solidFill>
                <a:latin typeface="Arial"/>
                <a:cs typeface="Arial"/>
              </a:rPr>
              <a:t>First  </a:t>
            </a:r>
            <a:r>
              <a:rPr sz="1368" dirty="0">
                <a:solidFill>
                  <a:srgbClr val="FFFFFF"/>
                </a:solidFill>
                <a:latin typeface="Arial"/>
                <a:cs typeface="Arial"/>
              </a:rPr>
              <a:t>patient</a:t>
            </a:r>
            <a:endParaRPr sz="1368">
              <a:latin typeface="Arial"/>
              <a:cs typeface="Arial"/>
            </a:endParaRPr>
          </a:p>
        </p:txBody>
      </p:sp>
      <p:sp>
        <p:nvSpPr>
          <p:cNvPr id="21" name="object 21"/>
          <p:cNvSpPr/>
          <p:nvPr/>
        </p:nvSpPr>
        <p:spPr>
          <a:xfrm>
            <a:off x="7875718" y="3159386"/>
            <a:ext cx="1004047" cy="1225924"/>
          </a:xfrm>
          <a:custGeom>
            <a:avLst/>
            <a:gdLst/>
            <a:ahLst/>
            <a:cxnLst/>
            <a:rect l="l" t="t" r="r" b="b"/>
            <a:pathLst>
              <a:path w="1137920" h="1389379">
                <a:moveTo>
                  <a:pt x="1137666" y="1199388"/>
                </a:moveTo>
                <a:lnTo>
                  <a:pt x="1137666" y="189737"/>
                </a:lnTo>
                <a:lnTo>
                  <a:pt x="1130860" y="139435"/>
                </a:lnTo>
                <a:lnTo>
                  <a:pt x="1111673" y="94149"/>
                </a:lnTo>
                <a:lnTo>
                  <a:pt x="1081944" y="55721"/>
                </a:lnTo>
                <a:lnTo>
                  <a:pt x="1043516" y="25992"/>
                </a:lnTo>
                <a:lnTo>
                  <a:pt x="998230" y="6805"/>
                </a:lnTo>
                <a:lnTo>
                  <a:pt x="947928" y="0"/>
                </a:lnTo>
                <a:lnTo>
                  <a:pt x="188976" y="0"/>
                </a:lnTo>
                <a:lnTo>
                  <a:pt x="138729" y="6805"/>
                </a:lnTo>
                <a:lnTo>
                  <a:pt x="93584" y="25992"/>
                </a:lnTo>
                <a:lnTo>
                  <a:pt x="55340" y="55721"/>
                </a:lnTo>
                <a:lnTo>
                  <a:pt x="25795" y="94149"/>
                </a:lnTo>
                <a:lnTo>
                  <a:pt x="6748" y="139435"/>
                </a:lnTo>
                <a:lnTo>
                  <a:pt x="0" y="189737"/>
                </a:lnTo>
                <a:lnTo>
                  <a:pt x="0" y="1199388"/>
                </a:lnTo>
                <a:lnTo>
                  <a:pt x="6748" y="1249955"/>
                </a:lnTo>
                <a:lnTo>
                  <a:pt x="25795" y="1295315"/>
                </a:lnTo>
                <a:lnTo>
                  <a:pt x="55340" y="1333690"/>
                </a:lnTo>
                <a:lnTo>
                  <a:pt x="93584" y="1363302"/>
                </a:lnTo>
                <a:lnTo>
                  <a:pt x="138729" y="1382373"/>
                </a:lnTo>
                <a:lnTo>
                  <a:pt x="188976" y="1389126"/>
                </a:lnTo>
                <a:lnTo>
                  <a:pt x="947928" y="1389126"/>
                </a:lnTo>
                <a:lnTo>
                  <a:pt x="998230" y="1382373"/>
                </a:lnTo>
                <a:lnTo>
                  <a:pt x="1043516" y="1363302"/>
                </a:lnTo>
                <a:lnTo>
                  <a:pt x="1081944" y="1333690"/>
                </a:lnTo>
                <a:lnTo>
                  <a:pt x="1111673" y="1295315"/>
                </a:lnTo>
                <a:lnTo>
                  <a:pt x="1130860" y="1249955"/>
                </a:lnTo>
                <a:lnTo>
                  <a:pt x="1137666" y="1199388"/>
                </a:lnTo>
                <a:close/>
              </a:path>
            </a:pathLst>
          </a:custGeom>
          <a:solidFill>
            <a:srgbClr val="7F63A1"/>
          </a:solidFill>
        </p:spPr>
        <p:txBody>
          <a:bodyPr wrap="square" lIns="0" tIns="0" rIns="0" bIns="0" rtlCol="0"/>
          <a:lstStyle/>
          <a:p>
            <a:endParaRPr sz="1588"/>
          </a:p>
        </p:txBody>
      </p:sp>
      <p:sp>
        <p:nvSpPr>
          <p:cNvPr id="22" name="object 22"/>
          <p:cNvSpPr/>
          <p:nvPr/>
        </p:nvSpPr>
        <p:spPr>
          <a:xfrm>
            <a:off x="7875718" y="3159386"/>
            <a:ext cx="1004047" cy="1225924"/>
          </a:xfrm>
          <a:custGeom>
            <a:avLst/>
            <a:gdLst/>
            <a:ahLst/>
            <a:cxnLst/>
            <a:rect l="l" t="t" r="r" b="b"/>
            <a:pathLst>
              <a:path w="1137920" h="1389379">
                <a:moveTo>
                  <a:pt x="0" y="189737"/>
                </a:moveTo>
                <a:lnTo>
                  <a:pt x="6748" y="139435"/>
                </a:lnTo>
                <a:lnTo>
                  <a:pt x="25795" y="94149"/>
                </a:lnTo>
                <a:lnTo>
                  <a:pt x="55340" y="55721"/>
                </a:lnTo>
                <a:lnTo>
                  <a:pt x="93584" y="25992"/>
                </a:lnTo>
                <a:lnTo>
                  <a:pt x="138729" y="6805"/>
                </a:lnTo>
                <a:lnTo>
                  <a:pt x="188976" y="0"/>
                </a:lnTo>
                <a:lnTo>
                  <a:pt x="947928" y="0"/>
                </a:lnTo>
                <a:lnTo>
                  <a:pt x="998230" y="6805"/>
                </a:lnTo>
                <a:lnTo>
                  <a:pt x="1043516" y="25992"/>
                </a:lnTo>
                <a:lnTo>
                  <a:pt x="1081944" y="55721"/>
                </a:lnTo>
                <a:lnTo>
                  <a:pt x="1111673" y="94149"/>
                </a:lnTo>
                <a:lnTo>
                  <a:pt x="1130860" y="139435"/>
                </a:lnTo>
                <a:lnTo>
                  <a:pt x="1137666" y="189737"/>
                </a:lnTo>
                <a:lnTo>
                  <a:pt x="1137666" y="1199388"/>
                </a:lnTo>
                <a:lnTo>
                  <a:pt x="1130860" y="1249955"/>
                </a:lnTo>
                <a:lnTo>
                  <a:pt x="1111673" y="1295315"/>
                </a:lnTo>
                <a:lnTo>
                  <a:pt x="1081944" y="1333690"/>
                </a:lnTo>
                <a:lnTo>
                  <a:pt x="1043516" y="1363302"/>
                </a:lnTo>
                <a:lnTo>
                  <a:pt x="998230" y="1382373"/>
                </a:lnTo>
                <a:lnTo>
                  <a:pt x="947928" y="1389126"/>
                </a:lnTo>
                <a:lnTo>
                  <a:pt x="188976" y="1389126"/>
                </a:lnTo>
                <a:lnTo>
                  <a:pt x="138729" y="1382373"/>
                </a:lnTo>
                <a:lnTo>
                  <a:pt x="93584" y="1363302"/>
                </a:lnTo>
                <a:lnTo>
                  <a:pt x="55340" y="1333690"/>
                </a:lnTo>
                <a:lnTo>
                  <a:pt x="25795" y="1295315"/>
                </a:lnTo>
                <a:lnTo>
                  <a:pt x="6748" y="1249955"/>
                </a:lnTo>
                <a:lnTo>
                  <a:pt x="0" y="1199388"/>
                </a:lnTo>
                <a:lnTo>
                  <a:pt x="0" y="189737"/>
                </a:lnTo>
                <a:close/>
              </a:path>
            </a:pathLst>
          </a:custGeom>
          <a:ln w="24841">
            <a:solidFill>
              <a:srgbClr val="FFFFFF"/>
            </a:solidFill>
          </a:ln>
        </p:spPr>
        <p:txBody>
          <a:bodyPr wrap="square" lIns="0" tIns="0" rIns="0" bIns="0" rtlCol="0"/>
          <a:lstStyle/>
          <a:p>
            <a:endParaRPr sz="1588"/>
          </a:p>
        </p:txBody>
      </p:sp>
      <p:sp>
        <p:nvSpPr>
          <p:cNvPr id="23" name="object 23"/>
          <p:cNvSpPr txBox="1"/>
          <p:nvPr/>
        </p:nvSpPr>
        <p:spPr>
          <a:xfrm>
            <a:off x="8049399" y="3318957"/>
            <a:ext cx="656665" cy="885045"/>
          </a:xfrm>
          <a:prstGeom prst="rect">
            <a:avLst/>
          </a:prstGeom>
        </p:spPr>
        <p:txBody>
          <a:bodyPr vert="horz" wrap="square" lIns="0" tIns="12886" rIns="0" bIns="0" rtlCol="0">
            <a:spAutoFit/>
          </a:bodyPr>
          <a:lstStyle/>
          <a:p>
            <a:pPr marL="54912">
              <a:lnSpc>
                <a:spcPts val="1566"/>
              </a:lnSpc>
              <a:spcBef>
                <a:spcPts val="101"/>
              </a:spcBef>
            </a:pPr>
            <a:r>
              <a:rPr sz="1368" b="1" spc="4" dirty="0">
                <a:solidFill>
                  <a:srgbClr val="FFFFFF"/>
                </a:solidFill>
                <a:latin typeface="Arial"/>
                <a:cs typeface="Arial"/>
              </a:rPr>
              <a:t>JAN</a:t>
            </a:r>
            <a:r>
              <a:rPr sz="1368" b="1" spc="-44" dirty="0">
                <a:solidFill>
                  <a:srgbClr val="FFFFFF"/>
                </a:solidFill>
                <a:latin typeface="Arial"/>
                <a:cs typeface="Arial"/>
              </a:rPr>
              <a:t> </a:t>
            </a:r>
            <a:r>
              <a:rPr sz="1368" b="1" dirty="0">
                <a:solidFill>
                  <a:srgbClr val="FFFFFF"/>
                </a:solidFill>
                <a:latin typeface="Arial"/>
                <a:cs typeface="Arial"/>
              </a:rPr>
              <a:t>1,</a:t>
            </a:r>
            <a:endParaRPr sz="1368">
              <a:latin typeface="Arial"/>
              <a:cs typeface="Arial"/>
            </a:endParaRPr>
          </a:p>
          <a:p>
            <a:pPr marL="132797">
              <a:lnSpc>
                <a:spcPts val="1566"/>
              </a:lnSpc>
            </a:pPr>
            <a:r>
              <a:rPr sz="1368" b="1" dirty="0">
                <a:solidFill>
                  <a:srgbClr val="FFFFFF"/>
                </a:solidFill>
                <a:latin typeface="Arial"/>
                <a:cs typeface="Arial"/>
              </a:rPr>
              <a:t>2021</a:t>
            </a:r>
            <a:endParaRPr sz="1368">
              <a:latin typeface="Arial"/>
              <a:cs typeface="Arial"/>
            </a:endParaRPr>
          </a:p>
          <a:p>
            <a:pPr marL="11206" marR="4483" indent="141202">
              <a:lnSpc>
                <a:spcPts val="1490"/>
              </a:lnSpc>
              <a:spcBef>
                <a:spcPts val="604"/>
              </a:spcBef>
            </a:pPr>
            <a:r>
              <a:rPr sz="1368" spc="4" dirty="0">
                <a:solidFill>
                  <a:srgbClr val="FFFFFF"/>
                </a:solidFill>
                <a:latin typeface="Arial"/>
                <a:cs typeface="Arial"/>
              </a:rPr>
              <a:t>DoD  </a:t>
            </a:r>
            <a:r>
              <a:rPr sz="1368" dirty="0">
                <a:solidFill>
                  <a:srgbClr val="FFFFFF"/>
                </a:solidFill>
                <a:latin typeface="Arial"/>
                <a:cs typeface="Arial"/>
              </a:rPr>
              <a:t>Funding</a:t>
            </a:r>
            <a:endParaRPr sz="1368">
              <a:latin typeface="Arial"/>
              <a:cs typeface="Arial"/>
            </a:endParaRPr>
          </a:p>
        </p:txBody>
      </p:sp>
      <p:sp>
        <p:nvSpPr>
          <p:cNvPr id="24" name="object 24"/>
          <p:cNvSpPr/>
          <p:nvPr/>
        </p:nvSpPr>
        <p:spPr>
          <a:xfrm>
            <a:off x="9062421" y="3158714"/>
            <a:ext cx="1004607" cy="1226484"/>
          </a:xfrm>
          <a:custGeom>
            <a:avLst/>
            <a:gdLst/>
            <a:ahLst/>
            <a:cxnLst/>
            <a:rect l="l" t="t" r="r" b="b"/>
            <a:pathLst>
              <a:path w="1138554" h="1390014">
                <a:moveTo>
                  <a:pt x="1138428" y="1200150"/>
                </a:moveTo>
                <a:lnTo>
                  <a:pt x="1138428" y="189737"/>
                </a:lnTo>
                <a:lnTo>
                  <a:pt x="1131622" y="139435"/>
                </a:lnTo>
                <a:lnTo>
                  <a:pt x="1112435" y="94149"/>
                </a:lnTo>
                <a:lnTo>
                  <a:pt x="1082706" y="55721"/>
                </a:lnTo>
                <a:lnTo>
                  <a:pt x="1044278" y="25992"/>
                </a:lnTo>
                <a:lnTo>
                  <a:pt x="998992" y="6805"/>
                </a:lnTo>
                <a:lnTo>
                  <a:pt x="948690" y="0"/>
                </a:lnTo>
                <a:lnTo>
                  <a:pt x="189737" y="0"/>
                </a:lnTo>
                <a:lnTo>
                  <a:pt x="139170" y="6805"/>
                </a:lnTo>
                <a:lnTo>
                  <a:pt x="93810" y="25992"/>
                </a:lnTo>
                <a:lnTo>
                  <a:pt x="55435" y="55721"/>
                </a:lnTo>
                <a:lnTo>
                  <a:pt x="25823" y="94149"/>
                </a:lnTo>
                <a:lnTo>
                  <a:pt x="6752" y="139435"/>
                </a:lnTo>
                <a:lnTo>
                  <a:pt x="0" y="189737"/>
                </a:lnTo>
                <a:lnTo>
                  <a:pt x="0" y="1200150"/>
                </a:lnTo>
                <a:lnTo>
                  <a:pt x="6752" y="1250717"/>
                </a:lnTo>
                <a:lnTo>
                  <a:pt x="25823" y="1296077"/>
                </a:lnTo>
                <a:lnTo>
                  <a:pt x="55435" y="1334452"/>
                </a:lnTo>
                <a:lnTo>
                  <a:pt x="93810" y="1364064"/>
                </a:lnTo>
                <a:lnTo>
                  <a:pt x="139170" y="1383135"/>
                </a:lnTo>
                <a:lnTo>
                  <a:pt x="189738" y="1389888"/>
                </a:lnTo>
                <a:lnTo>
                  <a:pt x="948690" y="1389888"/>
                </a:lnTo>
                <a:lnTo>
                  <a:pt x="998992" y="1383135"/>
                </a:lnTo>
                <a:lnTo>
                  <a:pt x="1044278" y="1364064"/>
                </a:lnTo>
                <a:lnTo>
                  <a:pt x="1082706" y="1334452"/>
                </a:lnTo>
                <a:lnTo>
                  <a:pt x="1112435" y="1296077"/>
                </a:lnTo>
                <a:lnTo>
                  <a:pt x="1131622" y="1250717"/>
                </a:lnTo>
                <a:lnTo>
                  <a:pt x="1138428" y="1200150"/>
                </a:lnTo>
                <a:close/>
              </a:path>
            </a:pathLst>
          </a:custGeom>
          <a:solidFill>
            <a:srgbClr val="0000FF"/>
          </a:solidFill>
        </p:spPr>
        <p:txBody>
          <a:bodyPr wrap="square" lIns="0" tIns="0" rIns="0" bIns="0" rtlCol="0"/>
          <a:lstStyle/>
          <a:p>
            <a:endParaRPr sz="1588"/>
          </a:p>
        </p:txBody>
      </p:sp>
      <p:sp>
        <p:nvSpPr>
          <p:cNvPr id="25" name="object 25"/>
          <p:cNvSpPr/>
          <p:nvPr/>
        </p:nvSpPr>
        <p:spPr>
          <a:xfrm>
            <a:off x="9062421" y="3158714"/>
            <a:ext cx="1004607" cy="1226484"/>
          </a:xfrm>
          <a:custGeom>
            <a:avLst/>
            <a:gdLst/>
            <a:ahLst/>
            <a:cxnLst/>
            <a:rect l="l" t="t" r="r" b="b"/>
            <a:pathLst>
              <a:path w="1138554" h="1390014">
                <a:moveTo>
                  <a:pt x="0" y="189737"/>
                </a:moveTo>
                <a:lnTo>
                  <a:pt x="6752" y="139435"/>
                </a:lnTo>
                <a:lnTo>
                  <a:pt x="25823" y="94149"/>
                </a:lnTo>
                <a:lnTo>
                  <a:pt x="55435" y="55721"/>
                </a:lnTo>
                <a:lnTo>
                  <a:pt x="93810" y="25992"/>
                </a:lnTo>
                <a:lnTo>
                  <a:pt x="139170" y="6805"/>
                </a:lnTo>
                <a:lnTo>
                  <a:pt x="189737" y="0"/>
                </a:lnTo>
                <a:lnTo>
                  <a:pt x="948690" y="0"/>
                </a:lnTo>
                <a:lnTo>
                  <a:pt x="998992" y="6805"/>
                </a:lnTo>
                <a:lnTo>
                  <a:pt x="1044278" y="25992"/>
                </a:lnTo>
                <a:lnTo>
                  <a:pt x="1082706" y="55721"/>
                </a:lnTo>
                <a:lnTo>
                  <a:pt x="1112435" y="94149"/>
                </a:lnTo>
                <a:lnTo>
                  <a:pt x="1131622" y="139435"/>
                </a:lnTo>
                <a:lnTo>
                  <a:pt x="1138428" y="189737"/>
                </a:lnTo>
                <a:lnTo>
                  <a:pt x="1138428" y="1200150"/>
                </a:lnTo>
                <a:lnTo>
                  <a:pt x="1131622" y="1250717"/>
                </a:lnTo>
                <a:lnTo>
                  <a:pt x="1112435" y="1296077"/>
                </a:lnTo>
                <a:lnTo>
                  <a:pt x="1082706" y="1334452"/>
                </a:lnTo>
                <a:lnTo>
                  <a:pt x="1044278" y="1364064"/>
                </a:lnTo>
                <a:lnTo>
                  <a:pt x="998992" y="1383135"/>
                </a:lnTo>
                <a:lnTo>
                  <a:pt x="948690" y="1389888"/>
                </a:lnTo>
                <a:lnTo>
                  <a:pt x="189738" y="1389888"/>
                </a:lnTo>
                <a:lnTo>
                  <a:pt x="139170" y="1383135"/>
                </a:lnTo>
                <a:lnTo>
                  <a:pt x="93810" y="1364064"/>
                </a:lnTo>
                <a:lnTo>
                  <a:pt x="55435" y="1334452"/>
                </a:lnTo>
                <a:lnTo>
                  <a:pt x="25823" y="1296077"/>
                </a:lnTo>
                <a:lnTo>
                  <a:pt x="6752" y="1250717"/>
                </a:lnTo>
                <a:lnTo>
                  <a:pt x="0" y="1200150"/>
                </a:lnTo>
                <a:lnTo>
                  <a:pt x="0" y="189737"/>
                </a:lnTo>
                <a:close/>
              </a:path>
            </a:pathLst>
          </a:custGeom>
          <a:ln w="24841">
            <a:solidFill>
              <a:srgbClr val="FFFFFF"/>
            </a:solidFill>
          </a:ln>
        </p:spPr>
        <p:txBody>
          <a:bodyPr wrap="square" lIns="0" tIns="0" rIns="0" bIns="0" rtlCol="0"/>
          <a:lstStyle/>
          <a:p>
            <a:endParaRPr sz="1588"/>
          </a:p>
        </p:txBody>
      </p:sp>
      <p:sp>
        <p:nvSpPr>
          <p:cNvPr id="26" name="object 26"/>
          <p:cNvSpPr/>
          <p:nvPr/>
        </p:nvSpPr>
        <p:spPr>
          <a:xfrm>
            <a:off x="9111502" y="3207796"/>
            <a:ext cx="906556" cy="1128432"/>
          </a:xfrm>
          <a:custGeom>
            <a:avLst/>
            <a:gdLst/>
            <a:ahLst/>
            <a:cxnLst/>
            <a:rect l="l" t="t" r="r" b="b"/>
            <a:pathLst>
              <a:path w="1027429" h="1278889">
                <a:moveTo>
                  <a:pt x="0" y="0"/>
                </a:moveTo>
                <a:lnTo>
                  <a:pt x="0" y="1278636"/>
                </a:lnTo>
                <a:lnTo>
                  <a:pt x="1027176" y="1278636"/>
                </a:lnTo>
                <a:lnTo>
                  <a:pt x="1027176" y="0"/>
                </a:lnTo>
                <a:lnTo>
                  <a:pt x="0" y="0"/>
                </a:lnTo>
                <a:close/>
              </a:path>
            </a:pathLst>
          </a:custGeom>
          <a:solidFill>
            <a:srgbClr val="0000FF"/>
          </a:solidFill>
        </p:spPr>
        <p:txBody>
          <a:bodyPr wrap="square" lIns="0" tIns="0" rIns="0" bIns="0" rtlCol="0"/>
          <a:lstStyle/>
          <a:p>
            <a:endParaRPr sz="1588"/>
          </a:p>
        </p:txBody>
      </p:sp>
      <p:sp>
        <p:nvSpPr>
          <p:cNvPr id="27" name="object 27"/>
          <p:cNvSpPr txBox="1"/>
          <p:nvPr/>
        </p:nvSpPr>
        <p:spPr>
          <a:xfrm>
            <a:off x="9184340" y="3342490"/>
            <a:ext cx="758638" cy="833749"/>
          </a:xfrm>
          <a:prstGeom prst="rect">
            <a:avLst/>
          </a:prstGeom>
        </p:spPr>
        <p:txBody>
          <a:bodyPr vert="horz" wrap="square" lIns="0" tIns="12886" rIns="0" bIns="0" rtlCol="0">
            <a:spAutoFit/>
          </a:bodyPr>
          <a:lstStyle/>
          <a:p>
            <a:pPr marL="560" algn="ctr">
              <a:lnSpc>
                <a:spcPts val="1566"/>
              </a:lnSpc>
              <a:spcBef>
                <a:spcPts val="101"/>
              </a:spcBef>
            </a:pPr>
            <a:r>
              <a:rPr sz="1368" b="1" spc="4" dirty="0">
                <a:solidFill>
                  <a:srgbClr val="FFFFFF"/>
                </a:solidFill>
                <a:latin typeface="Arial"/>
                <a:cs typeface="Arial"/>
              </a:rPr>
              <a:t>MAR</a:t>
            </a:r>
            <a:r>
              <a:rPr sz="1368" b="1" spc="-26" dirty="0">
                <a:solidFill>
                  <a:srgbClr val="FFFFFF"/>
                </a:solidFill>
                <a:latin typeface="Arial"/>
                <a:cs typeface="Arial"/>
              </a:rPr>
              <a:t> </a:t>
            </a:r>
            <a:r>
              <a:rPr sz="1368" b="1" dirty="0">
                <a:solidFill>
                  <a:srgbClr val="FFFFFF"/>
                </a:solidFill>
                <a:latin typeface="Arial"/>
                <a:cs typeface="Arial"/>
              </a:rPr>
              <a:t>1,</a:t>
            </a:r>
            <a:endParaRPr sz="1368">
              <a:latin typeface="Arial"/>
              <a:cs typeface="Arial"/>
            </a:endParaRPr>
          </a:p>
          <a:p>
            <a:pPr marL="560" algn="ctr">
              <a:lnSpc>
                <a:spcPts val="1566"/>
              </a:lnSpc>
            </a:pPr>
            <a:r>
              <a:rPr sz="1368" b="1" dirty="0">
                <a:solidFill>
                  <a:srgbClr val="FFFFFF"/>
                </a:solidFill>
                <a:latin typeface="Arial"/>
                <a:cs typeface="Arial"/>
              </a:rPr>
              <a:t>2021</a:t>
            </a:r>
            <a:endParaRPr sz="1368">
              <a:latin typeface="Arial"/>
              <a:cs typeface="Arial"/>
            </a:endParaRPr>
          </a:p>
          <a:p>
            <a:pPr marL="560" algn="ctr">
              <a:lnSpc>
                <a:spcPts val="1597"/>
              </a:lnSpc>
              <a:spcBef>
                <a:spcPts val="427"/>
              </a:spcBef>
            </a:pPr>
            <a:r>
              <a:rPr sz="1368" spc="4" dirty="0">
                <a:solidFill>
                  <a:srgbClr val="FFFFFF"/>
                </a:solidFill>
                <a:latin typeface="Arial"/>
                <a:cs typeface="Arial"/>
              </a:rPr>
              <a:t>438</a:t>
            </a:r>
            <a:r>
              <a:rPr sz="1368" spc="-49" dirty="0">
                <a:solidFill>
                  <a:srgbClr val="FFFFFF"/>
                </a:solidFill>
                <a:latin typeface="Arial"/>
                <a:cs typeface="Arial"/>
              </a:rPr>
              <a:t> </a:t>
            </a:r>
            <a:r>
              <a:rPr sz="1368" spc="4" dirty="0">
                <a:solidFill>
                  <a:srgbClr val="FFFFFF"/>
                </a:solidFill>
                <a:latin typeface="Arial"/>
                <a:cs typeface="Arial"/>
              </a:rPr>
              <a:t>PTS</a:t>
            </a:r>
            <a:endParaRPr sz="1368">
              <a:latin typeface="Arial"/>
              <a:cs typeface="Arial"/>
            </a:endParaRPr>
          </a:p>
          <a:p>
            <a:pPr algn="ctr">
              <a:lnSpc>
                <a:spcPts val="1174"/>
              </a:lnSpc>
            </a:pPr>
            <a:r>
              <a:rPr sz="1015" spc="13" dirty="0">
                <a:solidFill>
                  <a:srgbClr val="FFFFFF"/>
                </a:solidFill>
                <a:latin typeface="Arial"/>
                <a:cs typeface="Arial"/>
              </a:rPr>
              <a:t>R</a:t>
            </a:r>
            <a:r>
              <a:rPr sz="1015" spc="4" dirty="0">
                <a:solidFill>
                  <a:srgbClr val="FFFFFF"/>
                </a:solidFill>
                <a:latin typeface="Arial"/>
                <a:cs typeface="Arial"/>
              </a:rPr>
              <a:t>a</a:t>
            </a:r>
            <a:r>
              <a:rPr sz="1015" dirty="0">
                <a:solidFill>
                  <a:srgbClr val="FFFFFF"/>
                </a:solidFill>
                <a:latin typeface="Arial"/>
                <a:cs typeface="Arial"/>
              </a:rPr>
              <a:t>ndomi</a:t>
            </a:r>
            <a:r>
              <a:rPr sz="1015" spc="4" dirty="0">
                <a:solidFill>
                  <a:srgbClr val="FFFFFF"/>
                </a:solidFill>
                <a:latin typeface="Arial"/>
                <a:cs typeface="Arial"/>
              </a:rPr>
              <a:t>z</a:t>
            </a:r>
            <a:r>
              <a:rPr sz="1015" dirty="0">
                <a:solidFill>
                  <a:srgbClr val="FFFFFF"/>
                </a:solidFill>
                <a:latin typeface="Arial"/>
                <a:cs typeface="Arial"/>
              </a:rPr>
              <a:t>ed</a:t>
            </a:r>
            <a:endParaRPr sz="1015">
              <a:latin typeface="Arial"/>
              <a:cs typeface="Arial"/>
            </a:endParaRPr>
          </a:p>
        </p:txBody>
      </p:sp>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7028" y="4951734"/>
            <a:ext cx="1898065" cy="1423217"/>
          </a:xfrm>
          <a:prstGeom prst="rect">
            <a:avLst/>
          </a:prstGeom>
        </p:spPr>
      </p:pic>
      <p:sp>
        <p:nvSpPr>
          <p:cNvPr id="30" name="Title 1"/>
          <p:cNvSpPr txBox="1">
            <a:spLocks/>
          </p:cNvSpPr>
          <p:nvPr/>
        </p:nvSpPr>
        <p:spPr>
          <a:xfrm>
            <a:off x="1201479" y="0"/>
            <a:ext cx="9665657" cy="104908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i="0" kern="1200">
                <a:solidFill>
                  <a:schemeClr val="tx1"/>
                </a:solidFill>
                <a:latin typeface="Helvetica"/>
                <a:ea typeface="+mj-ea"/>
                <a:cs typeface="Helvetica"/>
              </a:defRPr>
            </a:lvl1pPr>
          </a:lstStyle>
          <a:p>
            <a:pPr algn="ctr"/>
            <a:r>
              <a:rPr lang="en-US" sz="3600" spc="-57" dirty="0" err="1">
                <a:solidFill>
                  <a:srgbClr val="67151F"/>
                </a:solidFill>
              </a:rPr>
              <a:t>PHDi</a:t>
            </a:r>
            <a:r>
              <a:rPr lang="en-US" sz="3600" spc="-57" dirty="0">
                <a:solidFill>
                  <a:srgbClr val="67151F"/>
                </a:solidFill>
              </a:rPr>
              <a:t> </a:t>
            </a:r>
            <a:r>
              <a:rPr lang="en-US" sz="3600" dirty="0">
                <a:solidFill>
                  <a:srgbClr val="67151F"/>
                </a:solidFill>
                <a:latin typeface="Calibri"/>
                <a:cs typeface="Calibri"/>
              </a:rPr>
              <a:t>COVID </a:t>
            </a:r>
            <a:r>
              <a:rPr lang="en-US" sz="3600" spc="13" dirty="0">
                <a:solidFill>
                  <a:srgbClr val="67151F"/>
                </a:solidFill>
                <a:latin typeface="Calibri"/>
                <a:cs typeface="Calibri"/>
              </a:rPr>
              <a:t>CLINICAL</a:t>
            </a:r>
            <a:r>
              <a:rPr lang="en-US" sz="3600" spc="-40" dirty="0">
                <a:solidFill>
                  <a:srgbClr val="67151F"/>
                </a:solidFill>
                <a:latin typeface="Calibri"/>
                <a:cs typeface="Calibri"/>
              </a:rPr>
              <a:t> </a:t>
            </a:r>
            <a:r>
              <a:rPr lang="en-US" sz="3600" spc="13" dirty="0">
                <a:solidFill>
                  <a:srgbClr val="67151F"/>
                </a:solidFill>
                <a:latin typeface="Calibri"/>
                <a:cs typeface="Calibri"/>
              </a:rPr>
              <a:t>TRIAL</a:t>
            </a:r>
            <a:endParaRPr lang="en-US" sz="3600" dirty="0">
              <a:solidFill>
                <a:srgbClr val="67151F"/>
              </a:solidFill>
            </a:endParaRPr>
          </a:p>
        </p:txBody>
      </p:sp>
      <p:pic>
        <p:nvPicPr>
          <p:cNvPr id="31" name="Picture 30"/>
          <p:cNvPicPr>
            <a:picLocks noChangeAspect="1"/>
          </p:cNvPicPr>
          <p:nvPr/>
        </p:nvPicPr>
        <p:blipFill>
          <a:blip r:embed="rId3"/>
          <a:stretch>
            <a:fillRect/>
          </a:stretch>
        </p:blipFill>
        <p:spPr>
          <a:xfrm>
            <a:off x="99862" y="5755907"/>
            <a:ext cx="1586242" cy="801052"/>
          </a:xfrm>
          <a:prstGeom prst="rect">
            <a:avLst/>
          </a:prstGeom>
        </p:spPr>
      </p:pic>
      <p:sp>
        <p:nvSpPr>
          <p:cNvPr id="32" name="Date Placeholder 8"/>
          <p:cNvSpPr>
            <a:spLocks noGrp="1"/>
          </p:cNvSpPr>
          <p:nvPr>
            <p:ph type="dt" sz="half" idx="10"/>
          </p:nvPr>
        </p:nvSpPr>
        <p:spPr>
          <a:xfrm>
            <a:off x="0" y="6506709"/>
            <a:ext cx="3429001" cy="372139"/>
          </a:xfrm>
        </p:spPr>
        <p:txBody>
          <a:bodyPr/>
          <a:lstStyle/>
          <a:p>
            <a:r>
              <a:rPr lang="en-US" sz="800" dirty="0"/>
              <a:t>James Bynum, PhD, james.bynum.civ@mail.mil</a:t>
            </a:r>
          </a:p>
        </p:txBody>
      </p:sp>
    </p:spTree>
    <p:extLst>
      <p:ext uri="{BB962C8B-B14F-4D97-AF65-F5344CB8AC3E}">
        <p14:creationId xmlns:p14="http://schemas.microsoft.com/office/powerpoint/2010/main" val="69677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146537" y="280153"/>
            <a:ext cx="7744803" cy="488773"/>
          </a:xfrm>
          <a:prstGeom prst="rect">
            <a:avLst/>
          </a:prstGeom>
        </p:spPr>
        <p:txBody>
          <a:bodyPr vert="horz" wrap="square" lIns="0" tIns="13447" rIns="0" bIns="0" rtlCol="0" anchor="ctr">
            <a:spAutoFit/>
          </a:bodyPr>
          <a:lstStyle/>
          <a:p>
            <a:pPr marL="11206">
              <a:spcBef>
                <a:spcPts val="106"/>
              </a:spcBef>
            </a:pPr>
            <a:r>
              <a:rPr lang="en-US" sz="3088" spc="9" dirty="0" err="1">
                <a:solidFill>
                  <a:srgbClr val="67151F"/>
                </a:solidFill>
                <a:latin typeface="Arial" panose="020B0604020202020204" pitchFamily="34" charset="0"/>
                <a:cs typeface="Arial" panose="020B0604020202020204" pitchFamily="34" charset="0"/>
              </a:rPr>
              <a:t>PHDi</a:t>
            </a:r>
            <a:r>
              <a:rPr lang="en-US" sz="3088" spc="9" dirty="0">
                <a:solidFill>
                  <a:srgbClr val="67151F"/>
                </a:solidFill>
                <a:latin typeface="Arial" panose="020B0604020202020204" pitchFamily="34" charset="0"/>
                <a:cs typeface="Arial" panose="020B0604020202020204" pitchFamily="34" charset="0"/>
              </a:rPr>
              <a:t> Treatment/Prevention of ARDS</a:t>
            </a:r>
            <a:endParaRPr sz="3088" dirty="0">
              <a:solidFill>
                <a:srgbClr val="67151F"/>
              </a:solidFill>
              <a:latin typeface="Arial" panose="020B0604020202020204" pitchFamily="34" charset="0"/>
              <a:cs typeface="Arial" panose="020B0604020202020204" pitchFamily="34" charset="0"/>
            </a:endParaRPr>
          </a:p>
        </p:txBody>
      </p:sp>
      <p:sp>
        <p:nvSpPr>
          <p:cNvPr id="6" name="Content Placeholder 5"/>
          <p:cNvSpPr>
            <a:spLocks noGrp="1"/>
          </p:cNvSpPr>
          <p:nvPr>
            <p:ph idx="1"/>
          </p:nvPr>
        </p:nvSpPr>
        <p:spPr/>
        <p:txBody>
          <a:bodyPr/>
          <a:lstStyle/>
          <a:p>
            <a:pPr marL="177623" indent="-166977">
              <a:spcBef>
                <a:spcPts val="574"/>
              </a:spcBef>
              <a:buClr>
                <a:srgbClr val="95B3D7"/>
              </a:buClr>
              <a:buChar char="•"/>
              <a:tabLst>
                <a:tab pos="178183" algn="l"/>
              </a:tabLst>
            </a:pPr>
            <a:r>
              <a:rPr lang="en-US" sz="1721" dirty="0">
                <a:latin typeface="Arial"/>
                <a:cs typeface="Arial"/>
              </a:rPr>
              <a:t>PIs: </a:t>
            </a:r>
            <a:r>
              <a:rPr lang="en-US" sz="1721" spc="-4" dirty="0">
                <a:latin typeface="Arial"/>
                <a:cs typeface="Arial"/>
              </a:rPr>
              <a:t>Bentley </a:t>
            </a:r>
            <a:r>
              <a:rPr lang="en-US" sz="1721" spc="-18" dirty="0">
                <a:latin typeface="Arial"/>
                <a:cs typeface="Arial"/>
              </a:rPr>
              <a:t>Bobrow, </a:t>
            </a:r>
            <a:r>
              <a:rPr lang="en-US" sz="1721" dirty="0">
                <a:latin typeface="Arial"/>
                <a:cs typeface="Arial"/>
              </a:rPr>
              <a:t>MD | </a:t>
            </a:r>
            <a:r>
              <a:rPr lang="en-US" sz="1721" spc="-4" dirty="0">
                <a:latin typeface="Arial"/>
                <a:cs typeface="Arial"/>
              </a:rPr>
              <a:t>Holger Eltzschig, </a:t>
            </a:r>
            <a:r>
              <a:rPr lang="en-US" sz="1721" dirty="0">
                <a:latin typeface="Arial"/>
                <a:cs typeface="Arial"/>
              </a:rPr>
              <a:t>MD, </a:t>
            </a:r>
            <a:r>
              <a:rPr lang="en-US" sz="1721" spc="-4" dirty="0">
                <a:latin typeface="Arial"/>
                <a:cs typeface="Arial"/>
              </a:rPr>
              <a:t>PhD</a:t>
            </a:r>
            <a:endParaRPr lang="en-US" sz="1721" dirty="0">
              <a:latin typeface="Arial"/>
              <a:cs typeface="Arial"/>
            </a:endParaRPr>
          </a:p>
          <a:p>
            <a:pPr marL="177623" indent="-166977">
              <a:spcBef>
                <a:spcPts val="485"/>
              </a:spcBef>
              <a:buClr>
                <a:srgbClr val="95B3D7"/>
              </a:buClr>
              <a:buChar char="•"/>
              <a:tabLst>
                <a:tab pos="178183" algn="l"/>
              </a:tabLst>
            </a:pPr>
            <a:r>
              <a:rPr lang="en-US" sz="1721" spc="-4" dirty="0">
                <a:latin typeface="Arial"/>
                <a:cs typeface="Arial"/>
              </a:rPr>
              <a:t>Duration: </a:t>
            </a:r>
            <a:r>
              <a:rPr lang="en-US" sz="1721" dirty="0">
                <a:latin typeface="Arial"/>
                <a:cs typeface="Arial"/>
              </a:rPr>
              <a:t>2</a:t>
            </a:r>
            <a:r>
              <a:rPr lang="en-US" sz="1721" spc="-9" dirty="0">
                <a:latin typeface="Arial"/>
                <a:cs typeface="Arial"/>
              </a:rPr>
              <a:t> </a:t>
            </a:r>
            <a:r>
              <a:rPr lang="en-US" sz="1721" spc="-4" dirty="0">
                <a:latin typeface="Arial"/>
                <a:cs typeface="Arial"/>
              </a:rPr>
              <a:t>years</a:t>
            </a:r>
          </a:p>
          <a:p>
            <a:pPr marL="177623" indent="-166977">
              <a:spcBef>
                <a:spcPts val="485"/>
              </a:spcBef>
              <a:buClr>
                <a:srgbClr val="95B3D7"/>
              </a:buClr>
              <a:buChar char="•"/>
              <a:tabLst>
                <a:tab pos="178183" algn="l"/>
              </a:tabLst>
            </a:pPr>
            <a:endParaRPr lang="en-US" sz="1721" dirty="0">
              <a:latin typeface="Arial"/>
              <a:cs typeface="Arial"/>
            </a:endParaRPr>
          </a:p>
          <a:p>
            <a:pPr marL="177623" marR="626442" indent="-166977">
              <a:lnSpc>
                <a:spcPts val="1862"/>
              </a:lnSpc>
              <a:spcBef>
                <a:spcPts val="719"/>
              </a:spcBef>
              <a:buClr>
                <a:srgbClr val="95B3D7"/>
              </a:buClr>
              <a:buChar char="•"/>
              <a:tabLst>
                <a:tab pos="178183" algn="l"/>
              </a:tabLst>
            </a:pPr>
            <a:r>
              <a:rPr lang="en-US" sz="1721" spc="-13" dirty="0">
                <a:latin typeface="Arial"/>
                <a:cs typeface="Arial"/>
              </a:rPr>
              <a:t>Title: </a:t>
            </a:r>
            <a:r>
              <a:rPr lang="en-US" sz="1721" i="1" spc="-9" dirty="0" err="1">
                <a:latin typeface="Arial"/>
                <a:cs typeface="Arial"/>
              </a:rPr>
              <a:t>Vadadustat</a:t>
            </a:r>
            <a:r>
              <a:rPr lang="en-US" sz="1721" i="1" spc="-9" dirty="0">
                <a:latin typeface="Arial"/>
                <a:cs typeface="Arial"/>
              </a:rPr>
              <a:t> </a:t>
            </a:r>
            <a:r>
              <a:rPr lang="en-US" sz="1721" i="1" dirty="0">
                <a:latin typeface="Arial"/>
                <a:cs typeface="Arial"/>
              </a:rPr>
              <a:t>for the </a:t>
            </a:r>
            <a:r>
              <a:rPr lang="en-US" sz="1721" i="1" spc="-4" dirty="0">
                <a:latin typeface="Arial"/>
                <a:cs typeface="Arial"/>
              </a:rPr>
              <a:t>prevention </a:t>
            </a:r>
            <a:r>
              <a:rPr lang="en-US" sz="1721" i="1" dirty="0">
                <a:latin typeface="Arial"/>
                <a:cs typeface="Arial"/>
              </a:rPr>
              <a:t>and </a:t>
            </a:r>
            <a:r>
              <a:rPr lang="en-US" sz="1721" i="1" spc="-4" dirty="0">
                <a:latin typeface="Arial"/>
                <a:cs typeface="Arial"/>
              </a:rPr>
              <a:t>treatment </a:t>
            </a:r>
            <a:r>
              <a:rPr lang="en-US" sz="1721" i="1" dirty="0">
                <a:latin typeface="Arial"/>
                <a:cs typeface="Arial"/>
              </a:rPr>
              <a:t>of </a:t>
            </a:r>
            <a:r>
              <a:rPr lang="en-US" sz="1721" i="1" spc="-4" dirty="0">
                <a:latin typeface="Arial"/>
                <a:cs typeface="Arial"/>
              </a:rPr>
              <a:t>acute respiratory  distress syndrome (ARDS) in hospitalized patients with Coronavirus  Disease 2019</a:t>
            </a:r>
            <a:r>
              <a:rPr lang="en-US" sz="1721" i="1" spc="4" dirty="0">
                <a:latin typeface="Arial"/>
                <a:cs typeface="Arial"/>
              </a:rPr>
              <a:t> </a:t>
            </a:r>
            <a:r>
              <a:rPr lang="en-US" sz="1721" i="1" spc="-4" dirty="0">
                <a:latin typeface="Arial"/>
                <a:cs typeface="Arial"/>
              </a:rPr>
              <a:t>(COVID-19)</a:t>
            </a:r>
          </a:p>
          <a:p>
            <a:pPr marL="177623" marR="626442" indent="-166977">
              <a:lnSpc>
                <a:spcPts val="1862"/>
              </a:lnSpc>
              <a:spcBef>
                <a:spcPts val="719"/>
              </a:spcBef>
              <a:buClr>
                <a:srgbClr val="95B3D7"/>
              </a:buClr>
              <a:buChar char="•"/>
              <a:tabLst>
                <a:tab pos="178183" algn="l"/>
              </a:tabLst>
            </a:pPr>
            <a:endParaRPr lang="en-US" sz="1721" dirty="0">
              <a:latin typeface="Arial"/>
              <a:cs typeface="Arial"/>
            </a:endParaRPr>
          </a:p>
          <a:p>
            <a:pPr marL="260551" marR="4483" indent="-249905" algn="just">
              <a:lnSpc>
                <a:spcPts val="1862"/>
              </a:lnSpc>
              <a:spcBef>
                <a:spcPts val="693"/>
              </a:spcBef>
              <a:buClr>
                <a:srgbClr val="95B3D7"/>
              </a:buClr>
              <a:buFont typeface="Wingdings"/>
              <a:buChar char=""/>
              <a:tabLst>
                <a:tab pos="261111" algn="l"/>
              </a:tabLst>
            </a:pPr>
            <a:r>
              <a:rPr lang="en-US" sz="1721" dirty="0">
                <a:latin typeface="Arial"/>
                <a:cs typeface="Arial"/>
              </a:rPr>
              <a:t>The </a:t>
            </a:r>
            <a:r>
              <a:rPr lang="en-US" sz="1721" spc="-4" dirty="0">
                <a:latin typeface="Arial"/>
                <a:cs typeface="Arial"/>
              </a:rPr>
              <a:t>current proposal is focused </a:t>
            </a:r>
            <a:r>
              <a:rPr lang="en-US" sz="1721" u="heavy" dirty="0">
                <a:uFill>
                  <a:solidFill>
                    <a:srgbClr val="FFBF00"/>
                  </a:solidFill>
                </a:uFill>
                <a:latin typeface="Arial"/>
                <a:cs typeface="Arial"/>
              </a:rPr>
              <a:t>on </a:t>
            </a:r>
            <a:r>
              <a:rPr lang="en-US" sz="1721" u="heavy" spc="-4" dirty="0">
                <a:uFill>
                  <a:solidFill>
                    <a:srgbClr val="FFBF00"/>
                  </a:solidFill>
                </a:uFill>
                <a:latin typeface="Arial"/>
                <a:cs typeface="Arial"/>
              </a:rPr>
              <a:t>the hypothesis</a:t>
            </a:r>
            <a:r>
              <a:rPr lang="en-US" sz="1721" spc="-4" dirty="0">
                <a:latin typeface="Arial"/>
                <a:cs typeface="Arial"/>
              </a:rPr>
              <a:t> that pharmacologic  activators </a:t>
            </a:r>
            <a:r>
              <a:rPr lang="en-US" sz="1721" dirty="0">
                <a:latin typeface="Arial"/>
                <a:cs typeface="Arial"/>
              </a:rPr>
              <a:t>of </a:t>
            </a:r>
            <a:r>
              <a:rPr lang="en-US" sz="1721" spc="-4" dirty="0">
                <a:latin typeface="Arial"/>
                <a:cs typeface="Arial"/>
              </a:rPr>
              <a:t>the transcription factor “hypoxia-inducible factor” (HIF) can </a:t>
            </a:r>
            <a:r>
              <a:rPr lang="en-US" sz="1721" dirty="0">
                <a:latin typeface="Arial"/>
                <a:cs typeface="Arial"/>
              </a:rPr>
              <a:t>be  </a:t>
            </a:r>
            <a:r>
              <a:rPr lang="en-US" sz="1721" spc="-4" dirty="0">
                <a:latin typeface="Arial"/>
                <a:cs typeface="Arial"/>
              </a:rPr>
              <a:t>used for the prevention or treatment </a:t>
            </a:r>
            <a:r>
              <a:rPr lang="en-US" sz="1721" dirty="0">
                <a:latin typeface="Arial"/>
                <a:cs typeface="Arial"/>
              </a:rPr>
              <a:t>of </a:t>
            </a:r>
            <a:r>
              <a:rPr lang="en-US" sz="1721" spc="-4" dirty="0">
                <a:latin typeface="Arial"/>
                <a:cs typeface="Arial"/>
              </a:rPr>
              <a:t>acute respiratory distress syndrome  (ARDS) in hospitalized patients with</a:t>
            </a:r>
            <a:r>
              <a:rPr lang="en-US" sz="1721" spc="26" dirty="0">
                <a:latin typeface="Arial"/>
                <a:cs typeface="Arial"/>
              </a:rPr>
              <a:t> </a:t>
            </a:r>
            <a:r>
              <a:rPr lang="en-US" sz="1721" spc="-4" dirty="0">
                <a:latin typeface="Arial"/>
                <a:cs typeface="Arial"/>
              </a:rPr>
              <a:t>COVID-19.</a:t>
            </a:r>
          </a:p>
          <a:p>
            <a:pPr marL="260551" marR="4483" indent="-249905" algn="just">
              <a:lnSpc>
                <a:spcPts val="1862"/>
              </a:lnSpc>
              <a:spcBef>
                <a:spcPts val="693"/>
              </a:spcBef>
              <a:buClr>
                <a:srgbClr val="95B3D7"/>
              </a:buClr>
              <a:buFont typeface="Wingdings"/>
              <a:buChar char=""/>
              <a:tabLst>
                <a:tab pos="261111" algn="l"/>
              </a:tabLst>
            </a:pPr>
            <a:endParaRPr lang="en-US" sz="1721" dirty="0">
              <a:latin typeface="Arial"/>
              <a:cs typeface="Arial"/>
            </a:endParaRPr>
          </a:p>
          <a:p>
            <a:pPr marL="593943" marR="119909" lvl="1" indent="-250465">
              <a:lnSpc>
                <a:spcPts val="1862"/>
              </a:lnSpc>
              <a:spcBef>
                <a:spcPts val="353"/>
              </a:spcBef>
              <a:buClr>
                <a:srgbClr val="95B3D7"/>
              </a:buClr>
              <a:buFont typeface="Arial"/>
              <a:buChar char="–"/>
              <a:tabLst>
                <a:tab pos="593943" algn="l"/>
                <a:tab pos="594504" algn="l"/>
              </a:tabLst>
            </a:pPr>
            <a:r>
              <a:rPr lang="en-US" sz="1721" b="1" dirty="0">
                <a:latin typeface="Arial"/>
                <a:cs typeface="Arial"/>
              </a:rPr>
              <a:t>Specific Aim 1: </a:t>
            </a:r>
            <a:r>
              <a:rPr lang="en-US" sz="1721" spc="-4" dirty="0">
                <a:latin typeface="Arial"/>
                <a:cs typeface="Arial"/>
              </a:rPr>
              <a:t>Study the effectiveness </a:t>
            </a:r>
            <a:r>
              <a:rPr lang="en-US" sz="1721" dirty="0">
                <a:latin typeface="Arial"/>
                <a:cs typeface="Arial"/>
              </a:rPr>
              <a:t>of </a:t>
            </a:r>
            <a:r>
              <a:rPr lang="en-US" sz="1721" spc="-4" dirty="0" err="1">
                <a:latin typeface="Arial"/>
                <a:cs typeface="Arial"/>
              </a:rPr>
              <a:t>vadadustat</a:t>
            </a:r>
            <a:r>
              <a:rPr lang="en-US" sz="1721" spc="-4" dirty="0">
                <a:latin typeface="Arial"/>
                <a:cs typeface="Arial"/>
              </a:rPr>
              <a:t> in preventing or  treating </a:t>
            </a:r>
            <a:r>
              <a:rPr lang="en-US" sz="1721" dirty="0">
                <a:latin typeface="Arial"/>
                <a:cs typeface="Arial"/>
              </a:rPr>
              <a:t>ARDS </a:t>
            </a:r>
            <a:r>
              <a:rPr lang="en-US" sz="1721" spc="-4" dirty="0">
                <a:latin typeface="Arial"/>
                <a:cs typeface="Arial"/>
              </a:rPr>
              <a:t>in </a:t>
            </a:r>
            <a:r>
              <a:rPr lang="en-US" sz="1721" dirty="0">
                <a:latin typeface="Arial"/>
                <a:cs typeface="Arial"/>
              </a:rPr>
              <a:t>a </a:t>
            </a:r>
            <a:r>
              <a:rPr lang="en-US" sz="1721" spc="-4" dirty="0">
                <a:latin typeface="Arial"/>
                <a:cs typeface="Arial"/>
              </a:rPr>
              <a:t>randomized, double-blinded, placebo-controlled  clinical trial </a:t>
            </a:r>
            <a:r>
              <a:rPr lang="en-US" sz="1721" dirty="0">
                <a:latin typeface="Arial"/>
                <a:cs typeface="Arial"/>
              </a:rPr>
              <a:t>of </a:t>
            </a:r>
            <a:r>
              <a:rPr lang="en-US" sz="1721" spc="-4" dirty="0">
                <a:latin typeface="Arial"/>
                <a:cs typeface="Arial"/>
              </a:rPr>
              <a:t>COVID-19 patients.</a:t>
            </a:r>
            <a:endParaRPr lang="en-US" sz="1721" dirty="0">
              <a:latin typeface="Arial"/>
              <a:cs typeface="Arial"/>
            </a:endParaRPr>
          </a:p>
          <a:p>
            <a:pPr marL="593943" marR="628123" lvl="1" indent="-250465">
              <a:lnSpc>
                <a:spcPts val="1862"/>
              </a:lnSpc>
              <a:spcBef>
                <a:spcPts val="349"/>
              </a:spcBef>
              <a:buClr>
                <a:srgbClr val="95B3D7"/>
              </a:buClr>
              <a:buFont typeface="Arial"/>
              <a:buChar char="–"/>
              <a:tabLst>
                <a:tab pos="593943" algn="l"/>
                <a:tab pos="594504" algn="l"/>
              </a:tabLst>
            </a:pPr>
            <a:r>
              <a:rPr lang="en-US" sz="1721" b="1" dirty="0">
                <a:latin typeface="Arial"/>
                <a:cs typeface="Arial"/>
              </a:rPr>
              <a:t>Specific Aim 2: </a:t>
            </a:r>
            <a:r>
              <a:rPr lang="en-US" sz="1721" spc="-4" dirty="0">
                <a:latin typeface="Arial"/>
                <a:cs typeface="Arial"/>
              </a:rPr>
              <a:t>Determine </a:t>
            </a:r>
            <a:r>
              <a:rPr lang="en-US" sz="1721" dirty="0">
                <a:latin typeface="Arial"/>
                <a:cs typeface="Arial"/>
              </a:rPr>
              <a:t>the </a:t>
            </a:r>
            <a:r>
              <a:rPr lang="en-US" sz="1721" spc="-4" dirty="0">
                <a:latin typeface="Arial"/>
                <a:cs typeface="Arial"/>
              </a:rPr>
              <a:t>impact </a:t>
            </a:r>
            <a:r>
              <a:rPr lang="en-US" sz="1721" dirty="0">
                <a:latin typeface="Arial"/>
                <a:cs typeface="Arial"/>
              </a:rPr>
              <a:t>of </a:t>
            </a:r>
            <a:r>
              <a:rPr lang="en-US" sz="1721" spc="-4" dirty="0" err="1">
                <a:latin typeface="Arial"/>
                <a:cs typeface="Arial"/>
              </a:rPr>
              <a:t>vadadustat</a:t>
            </a:r>
            <a:r>
              <a:rPr lang="en-US" sz="1721" spc="-4" dirty="0">
                <a:latin typeface="Arial"/>
                <a:cs typeface="Arial"/>
              </a:rPr>
              <a:t> </a:t>
            </a:r>
            <a:r>
              <a:rPr lang="en-US" sz="1721" dirty="0">
                <a:latin typeface="Arial"/>
                <a:cs typeface="Arial"/>
              </a:rPr>
              <a:t>treatment </a:t>
            </a:r>
            <a:r>
              <a:rPr lang="en-US" sz="1721" spc="-4" dirty="0">
                <a:latin typeface="Arial"/>
                <a:cs typeface="Arial"/>
              </a:rPr>
              <a:t>of  COVID-19 patients </a:t>
            </a:r>
            <a:r>
              <a:rPr lang="en-US" sz="1721" dirty="0">
                <a:latin typeface="Arial"/>
                <a:cs typeface="Arial"/>
              </a:rPr>
              <a:t>on the </a:t>
            </a:r>
            <a:r>
              <a:rPr lang="en-US" sz="1721" spc="-4" dirty="0">
                <a:latin typeface="Arial"/>
                <a:cs typeface="Arial"/>
              </a:rPr>
              <a:t>expression </a:t>
            </a:r>
            <a:r>
              <a:rPr lang="en-US" sz="1721" dirty="0">
                <a:latin typeface="Arial"/>
                <a:cs typeface="Arial"/>
              </a:rPr>
              <a:t>of </a:t>
            </a:r>
            <a:r>
              <a:rPr lang="en-US" sz="1721" spc="-4" dirty="0">
                <a:latin typeface="Arial"/>
                <a:cs typeface="Arial"/>
              </a:rPr>
              <a:t>known HIF </a:t>
            </a:r>
            <a:r>
              <a:rPr lang="en-US" sz="1721" dirty="0">
                <a:latin typeface="Arial"/>
                <a:cs typeface="Arial"/>
              </a:rPr>
              <a:t>target</a:t>
            </a:r>
            <a:r>
              <a:rPr lang="en-US" sz="1721" spc="40" dirty="0">
                <a:latin typeface="Arial"/>
                <a:cs typeface="Arial"/>
              </a:rPr>
              <a:t> </a:t>
            </a:r>
            <a:r>
              <a:rPr lang="en-US" sz="1721" spc="-4" dirty="0">
                <a:latin typeface="Arial"/>
                <a:cs typeface="Arial"/>
              </a:rPr>
              <a:t>genes.</a:t>
            </a:r>
            <a:endParaRPr lang="en-US" sz="1721" dirty="0">
              <a:latin typeface="Arial"/>
              <a:cs typeface="Arial"/>
            </a:endParaRPr>
          </a:p>
          <a:p>
            <a:pPr marL="593943" marR="31378" lvl="1" indent="-250465">
              <a:lnSpc>
                <a:spcPts val="1862"/>
              </a:lnSpc>
              <a:spcBef>
                <a:spcPts val="349"/>
              </a:spcBef>
              <a:buClr>
                <a:srgbClr val="95B3D7"/>
              </a:buClr>
              <a:buFont typeface="Arial"/>
              <a:buChar char="–"/>
              <a:tabLst>
                <a:tab pos="593943" algn="l"/>
                <a:tab pos="594504" algn="l"/>
              </a:tabLst>
            </a:pPr>
            <a:r>
              <a:rPr lang="en-US" sz="1721" b="1" dirty="0">
                <a:latin typeface="Arial"/>
                <a:cs typeface="Arial"/>
              </a:rPr>
              <a:t>Specific Aim 3: </a:t>
            </a:r>
            <a:r>
              <a:rPr lang="en-US" sz="1721" spc="-4" dirty="0">
                <a:latin typeface="Arial"/>
                <a:cs typeface="Arial"/>
              </a:rPr>
              <a:t>Measure </a:t>
            </a:r>
            <a:r>
              <a:rPr lang="en-US" sz="1721" dirty="0">
                <a:latin typeface="Arial"/>
                <a:cs typeface="Arial"/>
              </a:rPr>
              <a:t>the </a:t>
            </a:r>
            <a:r>
              <a:rPr lang="en-US" sz="1721" spc="-4" dirty="0">
                <a:latin typeface="Arial"/>
                <a:cs typeface="Arial"/>
              </a:rPr>
              <a:t>consequences </a:t>
            </a:r>
            <a:r>
              <a:rPr lang="en-US" sz="1721" dirty="0">
                <a:latin typeface="Arial"/>
                <a:cs typeface="Arial"/>
              </a:rPr>
              <a:t>of </a:t>
            </a:r>
            <a:r>
              <a:rPr lang="en-US" sz="1721" spc="-4" dirty="0" err="1">
                <a:latin typeface="Arial"/>
                <a:cs typeface="Arial"/>
              </a:rPr>
              <a:t>vadadustat</a:t>
            </a:r>
            <a:r>
              <a:rPr lang="en-US" sz="1721" spc="-4" dirty="0">
                <a:latin typeface="Arial"/>
                <a:cs typeface="Arial"/>
              </a:rPr>
              <a:t> </a:t>
            </a:r>
            <a:r>
              <a:rPr lang="en-US" sz="1721" dirty="0">
                <a:latin typeface="Arial"/>
                <a:cs typeface="Arial"/>
              </a:rPr>
              <a:t>treatment </a:t>
            </a:r>
            <a:r>
              <a:rPr lang="en-US" sz="1721" spc="-4" dirty="0">
                <a:latin typeface="Arial"/>
                <a:cs typeface="Arial"/>
              </a:rPr>
              <a:t>of  COVID-19 patients </a:t>
            </a:r>
            <a:r>
              <a:rPr lang="en-US" sz="1721" dirty="0">
                <a:latin typeface="Arial"/>
                <a:cs typeface="Arial"/>
              </a:rPr>
              <a:t>on their </a:t>
            </a:r>
            <a:r>
              <a:rPr lang="en-US" sz="1721" spc="-4" dirty="0">
                <a:latin typeface="Arial"/>
                <a:cs typeface="Arial"/>
              </a:rPr>
              <a:t>inflammatory</a:t>
            </a:r>
            <a:r>
              <a:rPr lang="en-US" sz="1721" spc="-44" dirty="0">
                <a:latin typeface="Arial"/>
                <a:cs typeface="Arial"/>
              </a:rPr>
              <a:t> </a:t>
            </a:r>
            <a:r>
              <a:rPr lang="en-US" sz="1721" spc="-4" dirty="0">
                <a:latin typeface="Arial"/>
                <a:cs typeface="Arial"/>
              </a:rPr>
              <a:t>profile.</a:t>
            </a:r>
            <a:endParaRPr lang="en-US" sz="1721" dirty="0">
              <a:latin typeface="Arial"/>
              <a:cs typeface="Arial"/>
            </a:endParaRPr>
          </a:p>
          <a:p>
            <a:endParaRPr lang="en-US" dirty="0"/>
          </a:p>
        </p:txBody>
      </p:sp>
      <p:pic>
        <p:nvPicPr>
          <p:cNvPr id="8" name="Picture 7"/>
          <p:cNvPicPr>
            <a:picLocks noChangeAspect="1"/>
          </p:cNvPicPr>
          <p:nvPr/>
        </p:nvPicPr>
        <p:blipFill>
          <a:blip r:embed="rId3"/>
          <a:stretch>
            <a:fillRect/>
          </a:stretch>
        </p:blipFill>
        <p:spPr>
          <a:xfrm>
            <a:off x="0" y="5843384"/>
            <a:ext cx="1584559" cy="800202"/>
          </a:xfrm>
          <a:prstGeom prst="rect">
            <a:avLst/>
          </a:prstGeom>
        </p:spPr>
      </p:pic>
      <p:sp>
        <p:nvSpPr>
          <p:cNvPr id="9" name="Date Placeholder 8"/>
          <p:cNvSpPr>
            <a:spLocks noGrp="1"/>
          </p:cNvSpPr>
          <p:nvPr>
            <p:ph type="dt" sz="half" idx="10"/>
          </p:nvPr>
        </p:nvSpPr>
        <p:spPr>
          <a:xfrm>
            <a:off x="0" y="6506709"/>
            <a:ext cx="3429001" cy="372139"/>
          </a:xfrm>
        </p:spPr>
        <p:txBody>
          <a:bodyPr/>
          <a:lstStyle/>
          <a:p>
            <a:r>
              <a:rPr lang="en-US" sz="800" dirty="0"/>
              <a:t>James Bynum, PhD, james.bynum.civ@mail.mil</a:t>
            </a:r>
          </a:p>
        </p:txBody>
      </p:sp>
    </p:spTree>
    <p:extLst>
      <p:ext uri="{BB962C8B-B14F-4D97-AF65-F5344CB8AC3E}">
        <p14:creationId xmlns:p14="http://schemas.microsoft.com/office/powerpoint/2010/main" val="400659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2222" y="248855"/>
            <a:ext cx="7016816" cy="507718"/>
          </a:xfrm>
          <a:prstGeom prst="rect">
            <a:avLst/>
          </a:prstGeom>
        </p:spPr>
        <p:txBody>
          <a:bodyPr vert="horz" wrap="square" lIns="0" tIns="15128" rIns="0" bIns="0" rtlCol="0" anchor="ctr">
            <a:spAutoFit/>
          </a:bodyPr>
          <a:lstStyle/>
          <a:p>
            <a:pPr marL="11206">
              <a:spcBef>
                <a:spcPts val="119"/>
              </a:spcBef>
            </a:pPr>
            <a:r>
              <a:rPr lang="en-US" sz="3200" spc="18" dirty="0" err="1">
                <a:solidFill>
                  <a:srgbClr val="67151F"/>
                </a:solidFill>
                <a:latin typeface="Arial"/>
                <a:cs typeface="Arial"/>
              </a:rPr>
              <a:t>PHDi</a:t>
            </a:r>
            <a:r>
              <a:rPr lang="en-US" sz="3200" spc="18" dirty="0">
                <a:solidFill>
                  <a:srgbClr val="67151F"/>
                </a:solidFill>
                <a:latin typeface="Arial"/>
                <a:cs typeface="Arial"/>
              </a:rPr>
              <a:t> CLINICAL </a:t>
            </a:r>
            <a:r>
              <a:rPr sz="3200" spc="18" dirty="0">
                <a:solidFill>
                  <a:srgbClr val="67151F"/>
                </a:solidFill>
                <a:latin typeface="Arial"/>
                <a:cs typeface="Arial"/>
              </a:rPr>
              <a:t>STUDY</a:t>
            </a:r>
            <a:r>
              <a:rPr sz="3200" spc="-84" dirty="0">
                <a:solidFill>
                  <a:srgbClr val="67151F"/>
                </a:solidFill>
                <a:latin typeface="Arial"/>
                <a:cs typeface="Arial"/>
              </a:rPr>
              <a:t> </a:t>
            </a:r>
            <a:r>
              <a:rPr sz="3200" spc="13" dirty="0">
                <a:solidFill>
                  <a:srgbClr val="67151F"/>
                </a:solidFill>
                <a:latin typeface="Arial"/>
                <a:cs typeface="Arial"/>
              </a:rPr>
              <a:t>DESIGN</a:t>
            </a:r>
            <a:endParaRPr sz="3200" dirty="0">
              <a:solidFill>
                <a:srgbClr val="67151F"/>
              </a:solidFill>
              <a:latin typeface="Arial"/>
              <a:cs typeface="Arial"/>
            </a:endParaRPr>
          </a:p>
        </p:txBody>
      </p:sp>
      <p:sp>
        <p:nvSpPr>
          <p:cNvPr id="3" name="object 3"/>
          <p:cNvSpPr txBox="1"/>
          <p:nvPr/>
        </p:nvSpPr>
        <p:spPr>
          <a:xfrm>
            <a:off x="2312222" y="2012577"/>
            <a:ext cx="3518087" cy="2552576"/>
          </a:xfrm>
          <a:prstGeom prst="rect">
            <a:avLst/>
          </a:prstGeom>
        </p:spPr>
        <p:txBody>
          <a:bodyPr vert="horz" wrap="square" lIns="0" tIns="11766" rIns="0" bIns="0" rtlCol="0">
            <a:spAutoFit/>
          </a:bodyPr>
          <a:lstStyle/>
          <a:p>
            <a:pPr marL="177062" marR="4483" indent="-166416">
              <a:spcBef>
                <a:spcPts val="93"/>
              </a:spcBef>
              <a:buClr>
                <a:srgbClr val="95B3D7"/>
              </a:buClr>
              <a:buFont typeface="Arial"/>
              <a:buChar char="•"/>
              <a:tabLst>
                <a:tab pos="177623" algn="l"/>
              </a:tabLst>
            </a:pPr>
            <a:r>
              <a:rPr sz="1897" spc="-9" dirty="0">
                <a:latin typeface="Calibri"/>
                <a:cs typeface="Calibri"/>
              </a:rPr>
              <a:t>Consented patients </a:t>
            </a:r>
            <a:r>
              <a:rPr sz="1721" spc="-4" dirty="0">
                <a:latin typeface="Arial"/>
                <a:cs typeface="Arial"/>
              </a:rPr>
              <a:t>randomized </a:t>
            </a:r>
            <a:r>
              <a:rPr sz="1897" spc="-4" dirty="0">
                <a:latin typeface="Calibri"/>
                <a:cs typeface="Calibri"/>
              </a:rPr>
              <a:t>in  </a:t>
            </a:r>
            <a:r>
              <a:rPr sz="1897" dirty="0">
                <a:latin typeface="Calibri"/>
                <a:cs typeface="Calibri"/>
              </a:rPr>
              <a:t>a 1:1 </a:t>
            </a:r>
            <a:r>
              <a:rPr sz="1897" spc="-13" dirty="0">
                <a:latin typeface="Calibri"/>
                <a:cs typeface="Calibri"/>
              </a:rPr>
              <a:t>ratio to vadadustat </a:t>
            </a:r>
            <a:r>
              <a:rPr sz="1897" dirty="0">
                <a:latin typeface="Calibri"/>
                <a:cs typeface="Calibri"/>
              </a:rPr>
              <a:t>900 mg  </a:t>
            </a:r>
            <a:r>
              <a:rPr sz="1897" spc="-4" dirty="0">
                <a:latin typeface="Calibri"/>
                <a:cs typeface="Calibri"/>
              </a:rPr>
              <a:t>or</a:t>
            </a:r>
            <a:r>
              <a:rPr sz="1897" spc="-9" dirty="0">
                <a:latin typeface="Calibri"/>
                <a:cs typeface="Calibri"/>
              </a:rPr>
              <a:t> </a:t>
            </a:r>
            <a:r>
              <a:rPr sz="1897" spc="-4" dirty="0">
                <a:latin typeface="Calibri"/>
                <a:cs typeface="Calibri"/>
              </a:rPr>
              <a:t>placebo</a:t>
            </a:r>
            <a:endParaRPr sz="1897" dirty="0">
              <a:latin typeface="Calibri"/>
              <a:cs typeface="Calibri"/>
            </a:endParaRPr>
          </a:p>
          <a:p>
            <a:pPr marL="177062" marR="277360" indent="-166416">
              <a:spcBef>
                <a:spcPts val="777"/>
              </a:spcBef>
              <a:buClr>
                <a:srgbClr val="95B3D7"/>
              </a:buClr>
              <a:buFont typeface="Arial"/>
              <a:buChar char="•"/>
              <a:tabLst>
                <a:tab pos="177623" algn="l"/>
              </a:tabLst>
            </a:pPr>
            <a:r>
              <a:rPr sz="1897" spc="-13" dirty="0">
                <a:latin typeface="Calibri"/>
                <a:cs typeface="Calibri"/>
              </a:rPr>
              <a:t>Safety </a:t>
            </a:r>
            <a:r>
              <a:rPr sz="1897" spc="-9" dirty="0">
                <a:latin typeface="Calibri"/>
                <a:cs typeface="Calibri"/>
              </a:rPr>
              <a:t>analysis after patient </a:t>
            </a:r>
            <a:r>
              <a:rPr sz="1897" dirty="0">
                <a:latin typeface="Calibri"/>
                <a:cs typeface="Calibri"/>
              </a:rPr>
              <a:t>30,  120, and 400</a:t>
            </a:r>
            <a:r>
              <a:rPr sz="1897" spc="-57" dirty="0">
                <a:latin typeface="Calibri"/>
                <a:cs typeface="Calibri"/>
              </a:rPr>
              <a:t> </a:t>
            </a:r>
            <a:r>
              <a:rPr sz="1897" spc="-9" dirty="0">
                <a:latin typeface="Calibri"/>
                <a:cs typeface="Calibri"/>
              </a:rPr>
              <a:t>patients</a:t>
            </a:r>
            <a:endParaRPr sz="1897" dirty="0">
              <a:latin typeface="Calibri"/>
              <a:cs typeface="Calibri"/>
            </a:endParaRPr>
          </a:p>
          <a:p>
            <a:pPr marL="177062" marR="469552" indent="-166416">
              <a:spcBef>
                <a:spcPts val="777"/>
              </a:spcBef>
              <a:buClr>
                <a:srgbClr val="95B3D7"/>
              </a:buClr>
              <a:buFont typeface="Arial"/>
              <a:buChar char="•"/>
              <a:tabLst>
                <a:tab pos="177623" algn="l"/>
              </a:tabLst>
            </a:pPr>
            <a:r>
              <a:rPr sz="1897" spc="-4" dirty="0">
                <a:latin typeface="Calibri"/>
                <a:cs typeface="Calibri"/>
              </a:rPr>
              <a:t>External DSMB </a:t>
            </a:r>
            <a:r>
              <a:rPr sz="1897" spc="-13" dirty="0">
                <a:latin typeface="Calibri"/>
                <a:cs typeface="Calibri"/>
              </a:rPr>
              <a:t>to </a:t>
            </a:r>
            <a:r>
              <a:rPr sz="1897" spc="-4" dirty="0">
                <a:latin typeface="Calibri"/>
                <a:cs typeface="Calibri"/>
              </a:rPr>
              <a:t>determine  further </a:t>
            </a:r>
            <a:r>
              <a:rPr sz="1897" spc="-9" dirty="0">
                <a:latin typeface="Calibri"/>
                <a:cs typeface="Calibri"/>
              </a:rPr>
              <a:t>patient </a:t>
            </a:r>
            <a:r>
              <a:rPr sz="1897" spc="-4" dirty="0">
                <a:latin typeface="Calibri"/>
                <a:cs typeface="Calibri"/>
              </a:rPr>
              <a:t>screening</a:t>
            </a:r>
            <a:r>
              <a:rPr sz="1897" spc="-75" dirty="0">
                <a:latin typeface="Calibri"/>
                <a:cs typeface="Calibri"/>
              </a:rPr>
              <a:t> </a:t>
            </a:r>
            <a:r>
              <a:rPr sz="1897" dirty="0">
                <a:latin typeface="Calibri"/>
                <a:cs typeface="Calibri"/>
              </a:rPr>
              <a:t>and  </a:t>
            </a:r>
            <a:r>
              <a:rPr sz="1897" spc="-9" dirty="0">
                <a:latin typeface="Calibri"/>
                <a:cs typeface="Calibri"/>
              </a:rPr>
              <a:t>enrollment.</a:t>
            </a:r>
            <a:endParaRPr sz="1897" dirty="0">
              <a:latin typeface="Calibri"/>
              <a:cs typeface="Calibri"/>
            </a:endParaRPr>
          </a:p>
        </p:txBody>
      </p:sp>
      <p:sp>
        <p:nvSpPr>
          <p:cNvPr id="4" name="object 4"/>
          <p:cNvSpPr/>
          <p:nvPr/>
        </p:nvSpPr>
        <p:spPr>
          <a:xfrm>
            <a:off x="5974305" y="2062779"/>
            <a:ext cx="4408617" cy="2647054"/>
          </a:xfrm>
          <a:prstGeom prst="rect">
            <a:avLst/>
          </a:prstGeom>
          <a:blipFill>
            <a:blip r:embed="rId2" cstate="print"/>
            <a:stretch>
              <a:fillRect/>
            </a:stretch>
          </a:blipFill>
        </p:spPr>
        <p:txBody>
          <a:bodyPr wrap="square" lIns="0" tIns="0" rIns="0" bIns="0" rtlCol="0"/>
          <a:lstStyle/>
          <a:p>
            <a:endParaRPr sz="1588"/>
          </a:p>
        </p:txBody>
      </p:sp>
      <p:sp>
        <p:nvSpPr>
          <p:cNvPr id="7" name="AutoShape 4" descr="ConTex"/>
          <p:cNvSpPr>
            <a:spLocks noChangeAspect="1" noChangeArrowheads="1"/>
          </p:cNvSpPr>
          <p:nvPr/>
        </p:nvSpPr>
        <p:spPr bwMode="auto">
          <a:xfrm>
            <a:off x="1387608" y="456515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3"/>
          <a:stretch>
            <a:fillRect/>
          </a:stretch>
        </p:blipFill>
        <p:spPr>
          <a:xfrm>
            <a:off x="1971" y="5799540"/>
            <a:ext cx="1690437" cy="853671"/>
          </a:xfrm>
          <a:prstGeom prst="rect">
            <a:avLst/>
          </a:prstGeom>
        </p:spPr>
      </p:pic>
      <p:sp>
        <p:nvSpPr>
          <p:cNvPr id="11" name="Date Placeholder 8"/>
          <p:cNvSpPr>
            <a:spLocks noGrp="1"/>
          </p:cNvSpPr>
          <p:nvPr>
            <p:ph type="dt" sz="half" idx="10"/>
          </p:nvPr>
        </p:nvSpPr>
        <p:spPr>
          <a:xfrm>
            <a:off x="0" y="6506709"/>
            <a:ext cx="3429001" cy="372139"/>
          </a:xfrm>
        </p:spPr>
        <p:txBody>
          <a:bodyPr/>
          <a:lstStyle/>
          <a:p>
            <a:r>
              <a:rPr lang="en-US" sz="800" dirty="0"/>
              <a:t>James Bynum, PhD, james.bynum.civ@mail.mil</a:t>
            </a:r>
          </a:p>
        </p:txBody>
      </p:sp>
    </p:spTree>
    <p:extLst>
      <p:ext uri="{BB962C8B-B14F-4D97-AF65-F5344CB8AC3E}">
        <p14:creationId xmlns:p14="http://schemas.microsoft.com/office/powerpoint/2010/main" val="384625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Conclusions</a:t>
            </a:r>
          </a:p>
        </p:txBody>
      </p:sp>
      <p:sp>
        <p:nvSpPr>
          <p:cNvPr id="6" name="Slide Number Placeholder 5"/>
          <p:cNvSpPr>
            <a:spLocks noGrp="1"/>
          </p:cNvSpPr>
          <p:nvPr>
            <p:ph type="sldNum" sz="quarter" idx="12"/>
          </p:nvPr>
        </p:nvSpPr>
        <p:spPr/>
        <p:txBody>
          <a:bodyPr/>
          <a:lstStyle/>
          <a:p>
            <a:fld id="{22009E32-0316-A64C-BBE6-76331A90034E}" type="slidenum">
              <a:rPr lang="en-US" smtClean="0"/>
              <a:t>19</a:t>
            </a:fld>
            <a:endParaRPr lang="en-US"/>
          </a:p>
        </p:txBody>
      </p:sp>
      <p:sp>
        <p:nvSpPr>
          <p:cNvPr id="7" name="Content Placeholder 2"/>
          <p:cNvSpPr>
            <a:spLocks noGrp="1"/>
          </p:cNvSpPr>
          <p:nvPr>
            <p:ph idx="1"/>
          </p:nvPr>
        </p:nvSpPr>
        <p:spPr/>
        <p:txBody>
          <a:bodyPr>
            <a:normAutofit lnSpcReduction="10000"/>
          </a:bodyPr>
          <a:lstStyle/>
          <a:p>
            <a:r>
              <a:rPr lang="en-US" dirty="0"/>
              <a:t>Acute (single dose) administration of </a:t>
            </a:r>
            <a:r>
              <a:rPr lang="en-US" dirty="0" err="1"/>
              <a:t>PHDi</a:t>
            </a:r>
            <a:r>
              <a:rPr lang="en-US" dirty="0"/>
              <a:t> significantly improves mortality in a combat relevant model of lethal hemorrhage.</a:t>
            </a:r>
          </a:p>
          <a:p>
            <a:endParaRPr lang="en-US" dirty="0"/>
          </a:p>
          <a:p>
            <a:r>
              <a:rPr lang="en-US" dirty="0"/>
              <a:t>The results of these studies provide a novel approach towards addressing the challenges of limited access to blood products in an MDO environment </a:t>
            </a:r>
            <a:r>
              <a:rPr lang="en-US" b="1" dirty="0">
                <a:solidFill>
                  <a:srgbClr val="FF0000"/>
                </a:solidFill>
              </a:rPr>
              <a:t>(Blood Multiplier!)</a:t>
            </a:r>
            <a:r>
              <a:rPr lang="en-US" dirty="0"/>
              <a:t>.</a:t>
            </a:r>
          </a:p>
          <a:p>
            <a:endParaRPr lang="en-US" dirty="0"/>
          </a:p>
          <a:p>
            <a:r>
              <a:rPr lang="en-US" dirty="0"/>
              <a:t>Ongoing studies will evaluate dosage and timing for treatment optimization, further explore combined resuscitation strategies with other blood products/pharmaceutics to mitigate coagulopathy, and regulate hemodynamics and metabolic changes in response to severe hemorrhagic shock. </a:t>
            </a:r>
          </a:p>
        </p:txBody>
      </p:sp>
      <p:sp>
        <p:nvSpPr>
          <p:cNvPr id="8" name="Footer Placeholder 4"/>
          <p:cNvSpPr>
            <a:spLocks noGrp="1"/>
          </p:cNvSpPr>
          <p:nvPr>
            <p:ph type="ftr" sz="quarter" idx="11"/>
          </p:nvPr>
        </p:nvSpPr>
        <p:spPr>
          <a:xfrm>
            <a:off x="4165600" y="6485861"/>
            <a:ext cx="3860800" cy="372139"/>
          </a:xfrm>
        </p:spPr>
        <p:txBody>
          <a:bodyPr/>
          <a:lstStyle/>
          <a:p>
            <a:r>
              <a:rPr lang="en-US" dirty="0"/>
              <a:t>UNCLASSIFIED</a:t>
            </a:r>
          </a:p>
        </p:txBody>
      </p:sp>
      <p:sp>
        <p:nvSpPr>
          <p:cNvPr id="10" name="Date Placeholder 8"/>
          <p:cNvSpPr>
            <a:spLocks noGrp="1"/>
          </p:cNvSpPr>
          <p:nvPr>
            <p:ph type="dt" sz="half" idx="10"/>
          </p:nvPr>
        </p:nvSpPr>
        <p:spPr>
          <a:xfrm>
            <a:off x="0" y="6506709"/>
            <a:ext cx="3429001" cy="372139"/>
          </a:xfrm>
        </p:spPr>
        <p:txBody>
          <a:bodyPr/>
          <a:lstStyle/>
          <a:p>
            <a:r>
              <a:rPr lang="en-US" sz="800"/>
              <a:t>James Bynum, PhD, james.bynum.civ@mail.mil</a:t>
            </a:r>
            <a:endParaRPr lang="en-US" sz="800" dirty="0"/>
          </a:p>
        </p:txBody>
      </p:sp>
    </p:spTree>
    <p:extLst>
      <p:ext uri="{BB962C8B-B14F-4D97-AF65-F5344CB8AC3E}">
        <p14:creationId xmlns:p14="http://schemas.microsoft.com/office/powerpoint/2010/main" val="2437739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8"/>
          <p:cNvSpPr>
            <a:spLocks noGrp="1"/>
          </p:cNvSpPr>
          <p:nvPr>
            <p:ph type="dt" sz="half" idx="10"/>
          </p:nvPr>
        </p:nvSpPr>
        <p:spPr>
          <a:xfrm>
            <a:off x="0" y="6506709"/>
            <a:ext cx="3429001" cy="372139"/>
          </a:xfrm>
        </p:spPr>
        <p:txBody>
          <a:bodyPr/>
          <a:lstStyle/>
          <a:p>
            <a:r>
              <a:rPr lang="en-US" sz="800" dirty="0"/>
              <a:t>James Bynum, PhD, james.bynum.civ@mail.mil</a:t>
            </a:r>
          </a:p>
        </p:txBody>
      </p:sp>
      <p:sp>
        <p:nvSpPr>
          <p:cNvPr id="12" name="Footer Placeholder 4"/>
          <p:cNvSpPr>
            <a:spLocks noGrp="1"/>
          </p:cNvSpPr>
          <p:nvPr>
            <p:ph type="ftr" sz="quarter" idx="11"/>
          </p:nvPr>
        </p:nvSpPr>
        <p:spPr>
          <a:xfrm>
            <a:off x="4165600" y="6485861"/>
            <a:ext cx="3860800" cy="372139"/>
          </a:xfrm>
        </p:spPr>
        <p:txBody>
          <a:bodyPr/>
          <a:lstStyle/>
          <a:p>
            <a:r>
              <a:rPr lang="en-US" dirty="0"/>
              <a:t>UNCLASSIFIED</a:t>
            </a:r>
          </a:p>
        </p:txBody>
      </p:sp>
      <p:sp>
        <p:nvSpPr>
          <p:cNvPr id="3" name="Slide Number Placeholder 2"/>
          <p:cNvSpPr>
            <a:spLocks noGrp="1"/>
          </p:cNvSpPr>
          <p:nvPr>
            <p:ph type="sldNum" sz="quarter" idx="12"/>
          </p:nvPr>
        </p:nvSpPr>
        <p:spPr/>
        <p:txBody>
          <a:bodyPr/>
          <a:lstStyle/>
          <a:p>
            <a:fld id="{22009E32-0316-A64C-BBE6-76331A90034E}" type="slidenum">
              <a:rPr lang="en-US" smtClean="0"/>
              <a:t>2</a:t>
            </a:fld>
            <a:endParaRPr lang="en-US"/>
          </a:p>
        </p:txBody>
      </p:sp>
      <p:sp>
        <p:nvSpPr>
          <p:cNvPr id="14" name="Title 1"/>
          <p:cNvSpPr txBox="1">
            <a:spLocks/>
          </p:cNvSpPr>
          <p:nvPr/>
        </p:nvSpPr>
        <p:spPr>
          <a:xfrm>
            <a:off x="2298937" y="152400"/>
            <a:ext cx="7744803" cy="104908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i="0" kern="1200">
                <a:solidFill>
                  <a:schemeClr val="tx1"/>
                </a:solidFill>
                <a:latin typeface="Helvetica"/>
                <a:ea typeface="+mj-ea"/>
                <a:cs typeface="Helvetica"/>
              </a:defRPr>
            </a:lvl1pPr>
          </a:lstStyle>
          <a:p>
            <a:pPr algn="ctr"/>
            <a:r>
              <a:rPr lang="en-US" dirty="0">
                <a:solidFill>
                  <a:srgbClr val="67151F"/>
                </a:solidFill>
                <a:latin typeface="+mj-lt"/>
              </a:rPr>
              <a:t>Disclaimers</a:t>
            </a:r>
          </a:p>
        </p:txBody>
      </p:sp>
      <p:sp>
        <p:nvSpPr>
          <p:cNvPr id="15" name="Content Placeholder 2"/>
          <p:cNvSpPr>
            <a:spLocks noGrp="1"/>
          </p:cNvSpPr>
          <p:nvPr>
            <p:ph idx="1"/>
          </p:nvPr>
        </p:nvSpPr>
        <p:spPr>
          <a:xfrm>
            <a:off x="609600" y="1456568"/>
            <a:ext cx="10972800" cy="4717404"/>
          </a:xfrm>
        </p:spPr>
        <p:txBody>
          <a:bodyPr>
            <a:normAutofit/>
          </a:bodyPr>
          <a:lstStyle/>
          <a:p>
            <a:pPr marL="215750" indent="-215750" eaLnBrk="0" fontAlgn="base" hangingPunct="0">
              <a:spcAft>
                <a:spcPct val="0"/>
              </a:spcAft>
              <a:buClr>
                <a:srgbClr val="660033"/>
              </a:buClr>
              <a:buSzPct val="125000"/>
              <a:buFont typeface="Arial" panose="020B0604020202020204" pitchFamily="34" charset="0"/>
              <a:buChar char="•"/>
            </a:pPr>
            <a:r>
              <a:rPr lang="en-US" sz="2300" i="1" dirty="0"/>
              <a:t>The views expressed in this presentation are those of the author(s) and do not reflect the official policy or position of the U.S. Army Medical Department, the Department of the Army, DoD, or the U.S. Government.</a:t>
            </a:r>
          </a:p>
          <a:p>
            <a:pPr marL="215750" indent="-215750" eaLnBrk="0" fontAlgn="base" hangingPunct="0">
              <a:spcAft>
                <a:spcPct val="0"/>
              </a:spcAft>
              <a:buClr>
                <a:srgbClr val="660033"/>
              </a:buClr>
              <a:buSzPct val="125000"/>
              <a:buFont typeface="Arial" panose="020B0604020202020204" pitchFamily="34" charset="0"/>
              <a:buChar char="•"/>
            </a:pPr>
            <a:endParaRPr lang="en-US" sz="2300" i="1" dirty="0"/>
          </a:p>
          <a:p>
            <a:pPr marL="215750" indent="-215750" eaLnBrk="0" fontAlgn="base" hangingPunct="0">
              <a:spcAft>
                <a:spcPct val="0"/>
              </a:spcAft>
              <a:buClr>
                <a:srgbClr val="660033"/>
              </a:buClr>
              <a:buSzPct val="125000"/>
              <a:buFont typeface="Arial" panose="020B0604020202020204" pitchFamily="34" charset="0"/>
              <a:buChar char="•"/>
            </a:pPr>
            <a:r>
              <a:rPr lang="en-US" sz="2300" i="1" dirty="0"/>
              <a:t>The authors declare no conflicts of interest.</a:t>
            </a:r>
          </a:p>
          <a:p>
            <a:endParaRPr lang="en-US" dirty="0"/>
          </a:p>
        </p:txBody>
      </p:sp>
    </p:spTree>
    <p:extLst>
      <p:ext uri="{BB962C8B-B14F-4D97-AF65-F5344CB8AC3E}">
        <p14:creationId xmlns:p14="http://schemas.microsoft.com/office/powerpoint/2010/main" val="2058236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C00000"/>
                </a:solidFill>
                <a:latin typeface="Arial" panose="020B0604020202020204" pitchFamily="34" charset="0"/>
                <a:cs typeface="Arial" panose="020B0604020202020204" pitchFamily="34" charset="0"/>
              </a:rPr>
              <a:t>Tyranny of Time</a:t>
            </a:r>
          </a:p>
        </p:txBody>
      </p:sp>
      <p:sp>
        <p:nvSpPr>
          <p:cNvPr id="8" name="TextBox 2"/>
          <p:cNvSpPr txBox="1"/>
          <p:nvPr/>
        </p:nvSpPr>
        <p:spPr>
          <a:xfrm>
            <a:off x="5863056" y="5185081"/>
            <a:ext cx="5421086"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9pPr>
          </a:lstStyle>
          <a:p>
            <a:pPr marL="0" marR="0" indent="0" algn="l" defTabSz="457200" rtl="0" fontAlgn="auto" latinLnBrk="0" hangingPunct="0">
              <a:lnSpc>
                <a:spcPct val="100000"/>
              </a:lnSpc>
              <a:spcBef>
                <a:spcPts val="0"/>
              </a:spcBef>
              <a:spcAft>
                <a:spcPts val="0"/>
              </a:spcAft>
              <a:buClrTx/>
              <a:buSzTx/>
              <a:buFontTx/>
              <a:buNone/>
              <a:tabLst/>
            </a:pPr>
            <a:r>
              <a:rPr lang="en-US" sz="2400" b="1" dirty="0">
                <a:latin typeface="Arial" panose="020B0604020202020204" pitchFamily="34" charset="0"/>
                <a:cs typeface="Arial" panose="020B0604020202020204" pitchFamily="34" charset="0"/>
              </a:rPr>
              <a:t>but delivering combat casualty care is getting more complicated!</a:t>
            </a:r>
            <a:endParaRPr kumimoji="0" lang="en-US" sz="2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Times New Roman"/>
            </a:endParaRPr>
          </a:p>
        </p:txBody>
      </p:sp>
      <p:sp>
        <p:nvSpPr>
          <p:cNvPr id="10" name="TextBox 9"/>
          <p:cNvSpPr txBox="1"/>
          <p:nvPr/>
        </p:nvSpPr>
        <p:spPr>
          <a:xfrm>
            <a:off x="1143413" y="4308602"/>
            <a:ext cx="3233254"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9pPr>
          </a:lstStyle>
          <a:p>
            <a:pPr marL="0" marR="0" indent="0" algn="l" defTabSz="457200" rtl="0" fontAlgn="auto" latinLnBrk="0" hangingPunct="0">
              <a:lnSpc>
                <a:spcPct val="100000"/>
              </a:lnSpc>
              <a:spcBef>
                <a:spcPts val="0"/>
              </a:spcBef>
              <a:spcAft>
                <a:spcPts val="0"/>
              </a:spcAft>
              <a:buClrTx/>
              <a:buSzTx/>
              <a:buFontTx/>
              <a:buNone/>
              <a:tabLst/>
            </a:pPr>
            <a:r>
              <a:rPr lang="en-US" sz="2400" b="1" dirty="0">
                <a:latin typeface="Arial" panose="020B0604020202020204" pitchFamily="34" charset="0"/>
                <a:cs typeface="Arial" panose="020B0604020202020204" pitchFamily="34" charset="0"/>
              </a:rPr>
              <a:t>Remote, austere settings are a given…</a:t>
            </a:r>
            <a:endParaRPr kumimoji="0" lang="en-US" sz="2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Times New Roman"/>
            </a:endParaRPr>
          </a:p>
        </p:txBody>
      </p:sp>
      <p:sp>
        <p:nvSpPr>
          <p:cNvPr id="11" name="Date Placeholder 8"/>
          <p:cNvSpPr>
            <a:spLocks noGrp="1"/>
          </p:cNvSpPr>
          <p:nvPr>
            <p:ph type="dt" sz="half" idx="10"/>
          </p:nvPr>
        </p:nvSpPr>
        <p:spPr>
          <a:xfrm>
            <a:off x="0" y="6506709"/>
            <a:ext cx="3429001" cy="372139"/>
          </a:xfrm>
        </p:spPr>
        <p:txBody>
          <a:bodyPr/>
          <a:lstStyle/>
          <a:p>
            <a:r>
              <a:rPr lang="en-US" sz="800"/>
              <a:t>James Bynum, PhD, james.bynum.civ@mail.mil</a:t>
            </a:r>
            <a:endParaRPr lang="en-US" sz="800" dirty="0"/>
          </a:p>
        </p:txBody>
      </p:sp>
      <p:sp>
        <p:nvSpPr>
          <p:cNvPr id="12" name="Footer Placeholder 4"/>
          <p:cNvSpPr>
            <a:spLocks noGrp="1"/>
          </p:cNvSpPr>
          <p:nvPr>
            <p:ph type="ftr" sz="quarter" idx="11"/>
          </p:nvPr>
        </p:nvSpPr>
        <p:spPr>
          <a:xfrm>
            <a:off x="4165600" y="6485861"/>
            <a:ext cx="3860800" cy="372139"/>
          </a:xfrm>
        </p:spPr>
        <p:txBody>
          <a:bodyPr/>
          <a:lstStyle/>
          <a:p>
            <a:r>
              <a:rPr lang="en-US" dirty="0"/>
              <a:t>UNCLASSIFIED</a:t>
            </a:r>
          </a:p>
        </p:txBody>
      </p:sp>
      <p:pic>
        <p:nvPicPr>
          <p:cNvPr id="6" name="Picture 5"/>
          <p:cNvPicPr>
            <a:picLocks noChangeAspect="1"/>
          </p:cNvPicPr>
          <p:nvPr/>
        </p:nvPicPr>
        <p:blipFill>
          <a:blip r:embed="rId3"/>
          <a:stretch>
            <a:fillRect/>
          </a:stretch>
        </p:blipFill>
        <p:spPr>
          <a:xfrm>
            <a:off x="448025" y="1517809"/>
            <a:ext cx="4624030" cy="2738324"/>
          </a:xfrm>
          <a:prstGeom prst="rect">
            <a:avLst/>
          </a:prstGeom>
        </p:spPr>
      </p:pic>
      <p:pic>
        <p:nvPicPr>
          <p:cNvPr id="13" name="Picture 12"/>
          <p:cNvPicPr>
            <a:picLocks noChangeAspect="1"/>
          </p:cNvPicPr>
          <p:nvPr/>
        </p:nvPicPr>
        <p:blipFill>
          <a:blip r:embed="rId4"/>
          <a:stretch>
            <a:fillRect/>
          </a:stretch>
        </p:blipFill>
        <p:spPr>
          <a:xfrm>
            <a:off x="5495948" y="1517809"/>
            <a:ext cx="6155301" cy="3463160"/>
          </a:xfrm>
          <a:prstGeom prst="rect">
            <a:avLst/>
          </a:prstGeom>
        </p:spPr>
      </p:pic>
      <p:sp>
        <p:nvSpPr>
          <p:cNvPr id="3" name="Slide Number Placeholder 2"/>
          <p:cNvSpPr>
            <a:spLocks noGrp="1"/>
          </p:cNvSpPr>
          <p:nvPr>
            <p:ph type="sldNum" sz="quarter" idx="12"/>
          </p:nvPr>
        </p:nvSpPr>
        <p:spPr/>
        <p:txBody>
          <a:bodyPr/>
          <a:lstStyle/>
          <a:p>
            <a:fld id="{22009E32-0316-A64C-BBE6-76331A90034E}" type="slidenum">
              <a:rPr lang="en-US" smtClean="0"/>
              <a:t>3</a:t>
            </a:fld>
            <a:endParaRPr lang="en-US"/>
          </a:p>
        </p:txBody>
      </p:sp>
    </p:spTree>
    <p:extLst>
      <p:ext uri="{BB962C8B-B14F-4D97-AF65-F5344CB8AC3E}">
        <p14:creationId xmlns:p14="http://schemas.microsoft.com/office/powerpoint/2010/main" val="287071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87C6C-679B-426D-91E8-261C8ACC894D}"/>
              </a:ext>
            </a:extLst>
          </p:cNvPr>
          <p:cNvSpPr>
            <a:spLocks noGrp="1"/>
          </p:cNvSpPr>
          <p:nvPr>
            <p:ph type="title"/>
          </p:nvPr>
        </p:nvSpPr>
        <p:spPr/>
        <p:txBody>
          <a:bodyPr/>
          <a:lstStyle/>
          <a:p>
            <a:pPr algn="ctr"/>
            <a:r>
              <a:rPr lang="en-US" dirty="0"/>
              <a:t>The Challenge</a:t>
            </a:r>
          </a:p>
        </p:txBody>
      </p:sp>
      <p:pic>
        <p:nvPicPr>
          <p:cNvPr id="3" name="Picture 2">
            <a:extLst>
              <a:ext uri="{FF2B5EF4-FFF2-40B4-BE49-F238E27FC236}">
                <a16:creationId xmlns:a16="http://schemas.microsoft.com/office/drawing/2014/main" id="{4863F1A1-698B-47ED-9FA9-33A64B5D67F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8671" y="1217221"/>
            <a:ext cx="6712415" cy="5034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8"/>
          <p:cNvSpPr>
            <a:spLocks noGrp="1"/>
          </p:cNvSpPr>
          <p:nvPr>
            <p:ph type="dt" sz="half" idx="10"/>
          </p:nvPr>
        </p:nvSpPr>
        <p:spPr>
          <a:xfrm>
            <a:off x="0" y="6506709"/>
            <a:ext cx="3429001" cy="372139"/>
          </a:xfrm>
        </p:spPr>
        <p:txBody>
          <a:bodyPr/>
          <a:lstStyle/>
          <a:p>
            <a:r>
              <a:rPr lang="en-US" sz="800"/>
              <a:t>James Bynum, PhD, james.bynum.civ@mail.mil</a:t>
            </a:r>
            <a:endParaRPr lang="en-US" sz="800" dirty="0"/>
          </a:p>
        </p:txBody>
      </p:sp>
      <p:sp>
        <p:nvSpPr>
          <p:cNvPr id="5" name="Footer Placeholder 4"/>
          <p:cNvSpPr>
            <a:spLocks noGrp="1"/>
          </p:cNvSpPr>
          <p:nvPr>
            <p:ph type="ftr" sz="quarter" idx="11"/>
          </p:nvPr>
        </p:nvSpPr>
        <p:spPr/>
        <p:txBody>
          <a:bodyPr/>
          <a:lstStyle/>
          <a:p>
            <a:r>
              <a:rPr lang="en-US"/>
              <a:t>UNCLASSIFIED</a:t>
            </a:r>
          </a:p>
        </p:txBody>
      </p:sp>
      <p:sp>
        <p:nvSpPr>
          <p:cNvPr id="6" name="Slide Number Placeholder 5"/>
          <p:cNvSpPr>
            <a:spLocks noGrp="1"/>
          </p:cNvSpPr>
          <p:nvPr>
            <p:ph type="sldNum" sz="quarter" idx="12"/>
          </p:nvPr>
        </p:nvSpPr>
        <p:spPr/>
        <p:txBody>
          <a:bodyPr/>
          <a:lstStyle/>
          <a:p>
            <a:fld id="{22009E32-0316-A64C-BBE6-76331A90034E}" type="slidenum">
              <a:rPr lang="en-US" smtClean="0"/>
              <a:t>4</a:t>
            </a:fld>
            <a:endParaRPr lang="en-US"/>
          </a:p>
        </p:txBody>
      </p:sp>
    </p:spTree>
    <p:extLst>
      <p:ext uri="{BB962C8B-B14F-4D97-AF65-F5344CB8AC3E}">
        <p14:creationId xmlns:p14="http://schemas.microsoft.com/office/powerpoint/2010/main" val="4182425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C00000"/>
                </a:solidFill>
                <a:latin typeface="+mj-lt"/>
              </a:rPr>
              <a:t>The Toolkit</a:t>
            </a:r>
          </a:p>
        </p:txBody>
      </p:sp>
      <p:grpSp>
        <p:nvGrpSpPr>
          <p:cNvPr id="8" name="Group 7"/>
          <p:cNvGrpSpPr/>
          <p:nvPr/>
        </p:nvGrpSpPr>
        <p:grpSpPr>
          <a:xfrm>
            <a:off x="2711601" y="1261569"/>
            <a:ext cx="1264989" cy="2395069"/>
            <a:chOff x="2466650" y="3529285"/>
            <a:chExt cx="1264989" cy="2925306"/>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6650" y="4122268"/>
              <a:ext cx="1264989" cy="2332323"/>
            </a:xfrm>
            <a:prstGeom prst="rect">
              <a:avLst/>
            </a:prstGeom>
          </p:spPr>
        </p:pic>
        <p:sp>
          <p:nvSpPr>
            <p:cNvPr id="10" name="TextBox 18"/>
            <p:cNvSpPr txBox="1"/>
            <p:nvPr/>
          </p:nvSpPr>
          <p:spPr>
            <a:xfrm>
              <a:off x="2556083" y="3529285"/>
              <a:ext cx="1133644" cy="646331"/>
            </a:xfrm>
            <a:prstGeom prst="rect">
              <a:avLst/>
            </a:prstGeom>
            <a:noFill/>
          </p:spPr>
          <p:txBody>
            <a:bodyPr wrap="none" rtlCol="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9pPr>
            </a:lstStyle>
            <a:p>
              <a:pPr algn="ctr"/>
              <a:r>
                <a:rPr lang="en-US" b="1" dirty="0">
                  <a:latin typeface="Arial" panose="020B0604020202020204" pitchFamily="34" charset="0"/>
                  <a:cs typeface="Arial" panose="020B0604020202020204" pitchFamily="34" charset="0"/>
                </a:rPr>
                <a:t>Cold</a:t>
              </a:r>
            </a:p>
            <a:p>
              <a:pPr algn="ctr"/>
              <a:r>
                <a:rPr lang="en-US" b="1" dirty="0">
                  <a:latin typeface="Arial" panose="020B0604020202020204" pitchFamily="34" charset="0"/>
                  <a:cs typeface="Arial" panose="020B0604020202020204" pitchFamily="34" charset="0"/>
                </a:rPr>
                <a:t>Platelets</a:t>
              </a:r>
            </a:p>
          </p:txBody>
        </p:sp>
      </p:grpSp>
      <p:grpSp>
        <p:nvGrpSpPr>
          <p:cNvPr id="11" name="Group 10"/>
          <p:cNvGrpSpPr/>
          <p:nvPr/>
        </p:nvGrpSpPr>
        <p:grpSpPr>
          <a:xfrm>
            <a:off x="5393564" y="3831304"/>
            <a:ext cx="2325471" cy="2213349"/>
            <a:chOff x="4356326" y="4217465"/>
            <a:chExt cx="2325471" cy="2213349"/>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6326" y="4679977"/>
              <a:ext cx="2325471" cy="1750837"/>
            </a:xfrm>
            <a:prstGeom prst="rect">
              <a:avLst/>
            </a:prstGeom>
          </p:spPr>
        </p:pic>
        <p:sp>
          <p:nvSpPr>
            <p:cNvPr id="13" name="TextBox 12"/>
            <p:cNvSpPr txBox="1"/>
            <p:nvPr/>
          </p:nvSpPr>
          <p:spPr>
            <a:xfrm>
              <a:off x="4779115" y="4217465"/>
              <a:ext cx="1479892" cy="369332"/>
            </a:xfrm>
            <a:prstGeom prst="rect">
              <a:avLst/>
            </a:prstGeom>
            <a:noFill/>
          </p:spPr>
          <p:txBody>
            <a:bodyPr wrap="none" rtlCol="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9pPr>
            </a:lstStyle>
            <a:p>
              <a:pPr algn="ctr"/>
              <a:r>
                <a:rPr lang="en-US" b="1" dirty="0">
                  <a:latin typeface="Arial" panose="020B0604020202020204" pitchFamily="34" charset="0"/>
                  <a:cs typeface="Arial" panose="020B0604020202020204" pitchFamily="34" charset="0"/>
                </a:rPr>
                <a:t>French FDP</a:t>
              </a:r>
            </a:p>
          </p:txBody>
        </p:sp>
      </p:grpSp>
      <p:grpSp>
        <p:nvGrpSpPr>
          <p:cNvPr id="14" name="Group 13"/>
          <p:cNvGrpSpPr/>
          <p:nvPr/>
        </p:nvGrpSpPr>
        <p:grpSpPr>
          <a:xfrm>
            <a:off x="4991367" y="1418574"/>
            <a:ext cx="2151143" cy="1971522"/>
            <a:chOff x="3873113" y="1894598"/>
            <a:chExt cx="2151143" cy="1971522"/>
          </a:xfrm>
        </p:grpSpPr>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3114" y="1894598"/>
              <a:ext cx="2151142" cy="1509010"/>
            </a:xfrm>
            <a:prstGeom prst="rect">
              <a:avLst/>
            </a:prstGeom>
          </p:spPr>
        </p:pic>
        <p:sp>
          <p:nvSpPr>
            <p:cNvPr id="16" name="TextBox 21"/>
            <p:cNvSpPr txBox="1"/>
            <p:nvPr/>
          </p:nvSpPr>
          <p:spPr>
            <a:xfrm>
              <a:off x="3873113" y="3496788"/>
              <a:ext cx="2151143" cy="369332"/>
            </a:xfrm>
            <a:prstGeom prst="rect">
              <a:avLst/>
            </a:prstGeom>
            <a:noFill/>
          </p:spPr>
          <p:txBody>
            <a:bodyPr wrap="square" rtlCol="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9pPr>
            </a:lstStyle>
            <a:p>
              <a:pPr algn="ctr"/>
              <a:r>
                <a:rPr lang="en-US" b="1" dirty="0">
                  <a:latin typeface="Arial" panose="020B0604020202020204" pitchFamily="34" charset="0"/>
                  <a:cs typeface="Arial" panose="020B0604020202020204" pitchFamily="34" charset="0"/>
                </a:rPr>
                <a:t>CAT Tourniquet</a:t>
              </a:r>
            </a:p>
          </p:txBody>
        </p:sp>
      </p:grpSp>
      <p:grpSp>
        <p:nvGrpSpPr>
          <p:cNvPr id="17" name="Group 16"/>
          <p:cNvGrpSpPr/>
          <p:nvPr/>
        </p:nvGrpSpPr>
        <p:grpSpPr>
          <a:xfrm>
            <a:off x="7654585" y="1952800"/>
            <a:ext cx="1360473" cy="1335855"/>
            <a:chOff x="2079026" y="1721564"/>
            <a:chExt cx="1570834" cy="1740785"/>
          </a:xfrm>
        </p:grpSpPr>
        <p:pic>
          <p:nvPicPr>
            <p:cNvPr id="18" name="Picture 17" descr="http://www.genmed.ca/products/zoom/02064413-621745159831-1.jpg"/>
            <p:cNvPicPr>
              <a:picLocks noChangeAspect="1" noChangeArrowheads="1"/>
            </p:cNvPicPr>
            <p:nvPr/>
          </p:nvPicPr>
          <p:blipFill>
            <a:blip r:embed="rId6" cstate="print"/>
            <a:srcRect/>
            <a:stretch>
              <a:fillRect/>
            </a:stretch>
          </p:blipFill>
          <p:spPr bwMode="auto">
            <a:xfrm>
              <a:off x="2148026" y="1721564"/>
              <a:ext cx="1501834" cy="1740785"/>
            </a:xfrm>
            <a:prstGeom prst="rect">
              <a:avLst/>
            </a:prstGeom>
            <a:noFill/>
          </p:spPr>
        </p:pic>
        <p:sp>
          <p:nvSpPr>
            <p:cNvPr id="19" name="TextBox 22"/>
            <p:cNvSpPr txBox="1"/>
            <p:nvPr/>
          </p:nvSpPr>
          <p:spPr>
            <a:xfrm>
              <a:off x="2079026" y="2040377"/>
              <a:ext cx="646332" cy="369332"/>
            </a:xfrm>
            <a:prstGeom prst="rect">
              <a:avLst/>
            </a:prstGeom>
            <a:noFill/>
          </p:spPr>
          <p:txBody>
            <a:bodyPr wrap="none" rtlCol="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9pPr>
            </a:lstStyle>
            <a:p>
              <a:pPr algn="ctr"/>
              <a:r>
                <a:rPr lang="en-US" b="1" dirty="0">
                  <a:latin typeface="Arial" panose="020B0604020202020204" pitchFamily="34" charset="0"/>
                  <a:cs typeface="Arial" panose="020B0604020202020204" pitchFamily="34" charset="0"/>
                </a:rPr>
                <a:t>TXA</a:t>
              </a:r>
            </a:p>
          </p:txBody>
        </p:sp>
      </p:grpSp>
      <p:grpSp>
        <p:nvGrpSpPr>
          <p:cNvPr id="20" name="Group 19"/>
          <p:cNvGrpSpPr/>
          <p:nvPr/>
        </p:nvGrpSpPr>
        <p:grpSpPr>
          <a:xfrm>
            <a:off x="292043" y="1253996"/>
            <a:ext cx="1437099" cy="2359580"/>
            <a:chOff x="400772" y="1822515"/>
            <a:chExt cx="1524000" cy="2958954"/>
          </a:xfrm>
        </p:grpSpPr>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772" y="1822515"/>
              <a:ext cx="1524000" cy="2514600"/>
            </a:xfrm>
            <a:prstGeom prst="rect">
              <a:avLst/>
            </a:prstGeom>
          </p:spPr>
        </p:pic>
        <p:sp>
          <p:nvSpPr>
            <p:cNvPr id="22" name="TextBox 23"/>
            <p:cNvSpPr txBox="1"/>
            <p:nvPr/>
          </p:nvSpPr>
          <p:spPr>
            <a:xfrm>
              <a:off x="640698" y="4412137"/>
              <a:ext cx="1031052" cy="369332"/>
            </a:xfrm>
            <a:prstGeom prst="rect">
              <a:avLst/>
            </a:prstGeom>
            <a:noFill/>
          </p:spPr>
          <p:txBody>
            <a:bodyPr wrap="none" rtlCol="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9pPr>
            </a:lstStyle>
            <a:p>
              <a:pPr algn="ctr"/>
              <a:r>
                <a:rPr lang="en-US" b="1" dirty="0">
                  <a:latin typeface="Arial" panose="020B0604020202020204" pitchFamily="34" charset="0"/>
                  <a:cs typeface="Arial" panose="020B0604020202020204" pitchFamily="34" charset="0"/>
                </a:rPr>
                <a:t>LTOWB</a:t>
              </a:r>
            </a:p>
          </p:txBody>
        </p:sp>
      </p:grpSp>
      <p:grpSp>
        <p:nvGrpSpPr>
          <p:cNvPr id="23" name="Group 22"/>
          <p:cNvGrpSpPr/>
          <p:nvPr/>
        </p:nvGrpSpPr>
        <p:grpSpPr>
          <a:xfrm>
            <a:off x="307537" y="4097859"/>
            <a:ext cx="1428596" cy="2142749"/>
            <a:chOff x="420788" y="4249119"/>
            <a:chExt cx="1428596" cy="2142749"/>
          </a:xfrm>
        </p:grpSpPr>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9430" y="4249119"/>
              <a:ext cx="1131312" cy="1496418"/>
            </a:xfrm>
            <a:prstGeom prst="rect">
              <a:avLst/>
            </a:prstGeom>
          </p:spPr>
        </p:pic>
        <p:sp>
          <p:nvSpPr>
            <p:cNvPr id="25" name="TextBox 28"/>
            <p:cNvSpPr txBox="1"/>
            <p:nvPr/>
          </p:nvSpPr>
          <p:spPr>
            <a:xfrm>
              <a:off x="420788" y="5745537"/>
              <a:ext cx="1428596" cy="646331"/>
            </a:xfrm>
            <a:prstGeom prst="rect">
              <a:avLst/>
            </a:prstGeom>
            <a:noFill/>
          </p:spPr>
          <p:txBody>
            <a:bodyPr wrap="none" rtlCol="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9pPr>
            </a:lstStyle>
            <a:p>
              <a:pPr algn="ctr"/>
              <a:r>
                <a:rPr lang="en-US" b="1" dirty="0">
                  <a:latin typeface="Arial" panose="020B0604020202020204" pitchFamily="34" charset="0"/>
                  <a:cs typeface="Arial" panose="020B0604020202020204" pitchFamily="34" charset="0"/>
                </a:rPr>
                <a:t>Hemostatic</a:t>
              </a:r>
            </a:p>
            <a:p>
              <a:pPr algn="ctr"/>
              <a:r>
                <a:rPr lang="en-US" b="1" dirty="0">
                  <a:latin typeface="Arial" panose="020B0604020202020204" pitchFamily="34" charset="0"/>
                  <a:cs typeface="Arial" panose="020B0604020202020204" pitchFamily="34" charset="0"/>
                </a:rPr>
                <a:t>Dressings</a:t>
              </a:r>
            </a:p>
          </p:txBody>
        </p:sp>
      </p:grpSp>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3459" y="3704791"/>
            <a:ext cx="2777546" cy="2777546"/>
          </a:xfrm>
          <a:prstGeom prst="rect">
            <a:avLst/>
          </a:prstGeom>
        </p:spPr>
      </p:pic>
      <p:sp>
        <p:nvSpPr>
          <p:cNvPr id="27" name="Date Placeholder 8"/>
          <p:cNvSpPr>
            <a:spLocks noGrp="1"/>
          </p:cNvSpPr>
          <p:nvPr>
            <p:ph type="dt" sz="half" idx="10"/>
          </p:nvPr>
        </p:nvSpPr>
        <p:spPr>
          <a:xfrm>
            <a:off x="0" y="6506709"/>
            <a:ext cx="3429001" cy="372139"/>
          </a:xfrm>
        </p:spPr>
        <p:txBody>
          <a:bodyPr/>
          <a:lstStyle/>
          <a:p>
            <a:r>
              <a:rPr lang="en-US" sz="800" dirty="0"/>
              <a:t>James Bynum, PhD, james.bynum.civ@mail.mil</a:t>
            </a:r>
          </a:p>
        </p:txBody>
      </p:sp>
      <p:sp>
        <p:nvSpPr>
          <p:cNvPr id="28" name="Footer Placeholder 4"/>
          <p:cNvSpPr>
            <a:spLocks noGrp="1"/>
          </p:cNvSpPr>
          <p:nvPr>
            <p:ph type="ftr" sz="quarter" idx="11"/>
          </p:nvPr>
        </p:nvSpPr>
        <p:spPr>
          <a:xfrm>
            <a:off x="4165600" y="6485861"/>
            <a:ext cx="3860800" cy="372139"/>
          </a:xfrm>
        </p:spPr>
        <p:txBody>
          <a:bodyPr/>
          <a:lstStyle/>
          <a:p>
            <a:r>
              <a:rPr lang="en-US" dirty="0"/>
              <a:t>UNCLASSIFIED</a:t>
            </a:r>
          </a:p>
        </p:txBody>
      </p:sp>
      <p:pic>
        <p:nvPicPr>
          <p:cNvPr id="3" name="Picture 2"/>
          <p:cNvPicPr>
            <a:picLocks noChangeAspect="1"/>
          </p:cNvPicPr>
          <p:nvPr/>
        </p:nvPicPr>
        <p:blipFill>
          <a:blip r:embed="rId10"/>
          <a:stretch>
            <a:fillRect/>
          </a:stretch>
        </p:blipFill>
        <p:spPr>
          <a:xfrm>
            <a:off x="9527134" y="1349971"/>
            <a:ext cx="2286070" cy="1714553"/>
          </a:xfrm>
          <a:prstGeom prst="rect">
            <a:avLst/>
          </a:prstGeom>
        </p:spPr>
      </p:pic>
      <p:sp>
        <p:nvSpPr>
          <p:cNvPr id="4" name="TextBox 3"/>
          <p:cNvSpPr txBox="1"/>
          <p:nvPr/>
        </p:nvSpPr>
        <p:spPr>
          <a:xfrm>
            <a:off x="9300143" y="3134391"/>
            <a:ext cx="3006589" cy="369332"/>
          </a:xfrm>
          <a:prstGeom prst="rect">
            <a:avLst/>
          </a:prstGeom>
          <a:noFill/>
        </p:spPr>
        <p:txBody>
          <a:bodyPr wrap="square" rtlCol="0">
            <a:spAutoFit/>
          </a:bodyPr>
          <a:lstStyle/>
          <a:p>
            <a:r>
              <a:rPr lang="en-US" b="1" dirty="0">
                <a:latin typeface=" Arial"/>
              </a:rPr>
              <a:t>Drone Delivery of Blood</a:t>
            </a:r>
          </a:p>
        </p:txBody>
      </p:sp>
      <p:pic>
        <p:nvPicPr>
          <p:cNvPr id="6" name="Picture 5"/>
          <p:cNvPicPr>
            <a:picLocks noChangeAspect="1"/>
          </p:cNvPicPr>
          <p:nvPr/>
        </p:nvPicPr>
        <p:blipFill>
          <a:blip r:embed="rId11"/>
          <a:stretch>
            <a:fillRect/>
          </a:stretch>
        </p:blipFill>
        <p:spPr>
          <a:xfrm>
            <a:off x="8263385" y="4041624"/>
            <a:ext cx="3451768" cy="1718540"/>
          </a:xfrm>
          <a:prstGeom prst="rect">
            <a:avLst/>
          </a:prstGeom>
        </p:spPr>
      </p:pic>
      <p:sp>
        <p:nvSpPr>
          <p:cNvPr id="29" name="TextBox 28"/>
          <p:cNvSpPr txBox="1"/>
          <p:nvPr/>
        </p:nvSpPr>
        <p:spPr>
          <a:xfrm>
            <a:off x="8135003" y="5871276"/>
            <a:ext cx="4121169" cy="369332"/>
          </a:xfrm>
          <a:prstGeom prst="rect">
            <a:avLst/>
          </a:prstGeom>
          <a:noFill/>
        </p:spPr>
        <p:txBody>
          <a:bodyPr wrap="square" rtlCol="0">
            <a:spAutoFit/>
          </a:bodyPr>
          <a:lstStyle/>
          <a:p>
            <a:r>
              <a:rPr lang="en-US" b="1" dirty="0">
                <a:latin typeface=" Arial"/>
              </a:rPr>
              <a:t>Blood Diagnostic/Triage Devices</a:t>
            </a:r>
          </a:p>
        </p:txBody>
      </p:sp>
      <p:sp>
        <p:nvSpPr>
          <p:cNvPr id="5" name="Slide Number Placeholder 4"/>
          <p:cNvSpPr>
            <a:spLocks noGrp="1"/>
          </p:cNvSpPr>
          <p:nvPr>
            <p:ph type="sldNum" sz="quarter" idx="12"/>
          </p:nvPr>
        </p:nvSpPr>
        <p:spPr/>
        <p:txBody>
          <a:bodyPr/>
          <a:lstStyle/>
          <a:p>
            <a:fld id="{22009E32-0316-A64C-BBE6-76331A90034E}" type="slidenum">
              <a:rPr lang="en-US" smtClean="0"/>
              <a:t>5</a:t>
            </a:fld>
            <a:endParaRPr lang="en-US"/>
          </a:p>
        </p:txBody>
      </p:sp>
    </p:spTree>
    <p:extLst>
      <p:ext uri="{BB962C8B-B14F-4D97-AF65-F5344CB8AC3E}">
        <p14:creationId xmlns:p14="http://schemas.microsoft.com/office/powerpoint/2010/main" val="302090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651" y="0"/>
            <a:ext cx="9615637" cy="1049080"/>
          </a:xfrm>
        </p:spPr>
        <p:txBody>
          <a:bodyPr>
            <a:noAutofit/>
          </a:bodyPr>
          <a:lstStyle/>
          <a:p>
            <a:pPr algn="ctr"/>
            <a:r>
              <a:rPr lang="en-US" sz="3200" dirty="0">
                <a:solidFill>
                  <a:srgbClr val="C00000"/>
                </a:solidFill>
                <a:latin typeface="+mj-lt"/>
              </a:rPr>
              <a:t>Need Strategy for “Blood Multipliers”!</a:t>
            </a:r>
          </a:p>
        </p:txBody>
      </p:sp>
      <p:sp>
        <p:nvSpPr>
          <p:cNvPr id="5" name="Footer Placeholder 4"/>
          <p:cNvSpPr>
            <a:spLocks noGrp="1"/>
          </p:cNvSpPr>
          <p:nvPr>
            <p:ph type="ftr" sz="quarter" idx="11"/>
          </p:nvPr>
        </p:nvSpPr>
        <p:spPr/>
        <p:txBody>
          <a:bodyPr/>
          <a:lstStyle/>
          <a:p>
            <a:r>
              <a:rPr lang="en-US"/>
              <a:t>UNCLASSIFIED</a:t>
            </a:r>
            <a:endParaRPr lang="en-US" dirty="0"/>
          </a:p>
        </p:txBody>
      </p:sp>
      <p:sp>
        <p:nvSpPr>
          <p:cNvPr id="6" name="Slide Number Placeholder 5"/>
          <p:cNvSpPr>
            <a:spLocks noGrp="1"/>
          </p:cNvSpPr>
          <p:nvPr>
            <p:ph type="sldNum" sz="quarter" idx="12"/>
          </p:nvPr>
        </p:nvSpPr>
        <p:spPr/>
        <p:txBody>
          <a:bodyPr/>
          <a:lstStyle/>
          <a:p>
            <a:fld id="{22009E32-0316-A64C-BBE6-76331A90034E}" type="slidenum">
              <a:rPr lang="en-US" smtClean="0"/>
              <a:t>6</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751" y="1607419"/>
            <a:ext cx="8086725" cy="3200400"/>
          </a:xfrm>
          <a:prstGeom prst="rect">
            <a:avLst/>
          </a:prstGeom>
        </p:spPr>
      </p:pic>
      <p:sp>
        <p:nvSpPr>
          <p:cNvPr id="8" name="TextBox 7"/>
          <p:cNvSpPr txBox="1"/>
          <p:nvPr/>
        </p:nvSpPr>
        <p:spPr>
          <a:xfrm>
            <a:off x="1836761" y="5323674"/>
            <a:ext cx="7170821" cy="646331"/>
          </a:xfrm>
          <a:prstGeom prst="rect">
            <a:avLst/>
          </a:prstGeom>
          <a:noFill/>
        </p:spPr>
        <p:txBody>
          <a:bodyPr wrap="square" rtlCol="0">
            <a:spAutoFit/>
          </a:bodyPr>
          <a:lstStyle/>
          <a:p>
            <a:r>
              <a:rPr lang="en-US" b="1" dirty="0">
                <a:solidFill>
                  <a:srgbClr val="FF0000"/>
                </a:solidFill>
                <a:latin typeface="Arial Black" panose="020B0A04020102020204" pitchFamily="34" charset="0"/>
              </a:rPr>
              <a:t>“Only ~5% of eligible people donate blood yearly, and 45% of donations come from individuals over 50!”</a:t>
            </a:r>
          </a:p>
        </p:txBody>
      </p:sp>
      <p:sp>
        <p:nvSpPr>
          <p:cNvPr id="9" name="Date Placeholder 8"/>
          <p:cNvSpPr>
            <a:spLocks noGrp="1"/>
          </p:cNvSpPr>
          <p:nvPr>
            <p:ph type="dt" sz="half" idx="10"/>
          </p:nvPr>
        </p:nvSpPr>
        <p:spPr>
          <a:xfrm>
            <a:off x="0" y="6506709"/>
            <a:ext cx="3429001" cy="372139"/>
          </a:xfrm>
        </p:spPr>
        <p:txBody>
          <a:bodyPr/>
          <a:lstStyle/>
          <a:p>
            <a:r>
              <a:rPr lang="en-US" sz="800" dirty="0"/>
              <a:t>James Bynum, PhD, james.bynum.civ@mail.mil</a:t>
            </a:r>
          </a:p>
        </p:txBody>
      </p:sp>
    </p:spTree>
    <p:extLst>
      <p:ext uri="{BB962C8B-B14F-4D97-AF65-F5344CB8AC3E}">
        <p14:creationId xmlns:p14="http://schemas.microsoft.com/office/powerpoint/2010/main" val="3465756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Current Candidates Under Evaluation</a:t>
            </a:r>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q"/>
            </a:pPr>
            <a:r>
              <a:rPr lang="en-US" b="1" dirty="0"/>
              <a:t>Prolyl Hydroxylase Domain Inhibitors (</a:t>
            </a:r>
            <a:r>
              <a:rPr lang="en-US" b="1" dirty="0" err="1"/>
              <a:t>PHDi</a:t>
            </a:r>
            <a:r>
              <a:rPr lang="en-US" b="1" dirty="0"/>
              <a:t>): </a:t>
            </a:r>
            <a:r>
              <a:rPr lang="en-US" dirty="0"/>
              <a:t>improves hypoxia adaptation, treats hyperlactatemia, treats renal anemia.</a:t>
            </a:r>
          </a:p>
          <a:p>
            <a:pPr>
              <a:buFont typeface="Wingdings" panose="05000000000000000000" pitchFamily="2" charset="2"/>
              <a:buChar char="q"/>
            </a:pPr>
            <a:r>
              <a:rPr lang="en-US" b="1" dirty="0"/>
              <a:t>Bradykinin Receptor Antagonist (</a:t>
            </a:r>
            <a:r>
              <a:rPr lang="en-US" b="1" dirty="0" err="1"/>
              <a:t>Icatibant</a:t>
            </a:r>
            <a:r>
              <a:rPr lang="en-US" b="1" dirty="0"/>
              <a:t>): </a:t>
            </a:r>
            <a:r>
              <a:rPr lang="en-US" dirty="0"/>
              <a:t>protects endothelial integrity, attenuates vascular permeability.</a:t>
            </a:r>
            <a:r>
              <a:rPr lang="en-US" b="1" dirty="0"/>
              <a:t> </a:t>
            </a:r>
          </a:p>
          <a:p>
            <a:pPr>
              <a:buFont typeface="Wingdings" panose="05000000000000000000" pitchFamily="2" charset="2"/>
              <a:buChar char="q"/>
            </a:pPr>
            <a:r>
              <a:rPr lang="en-US" b="1" dirty="0"/>
              <a:t>Albumin (25%): </a:t>
            </a:r>
            <a:r>
              <a:rPr lang="en-US" dirty="0"/>
              <a:t>expands volume with limited fluid. </a:t>
            </a:r>
          </a:p>
          <a:p>
            <a:pPr>
              <a:buFont typeface="Wingdings" panose="05000000000000000000" pitchFamily="2" charset="2"/>
              <a:buChar char="q"/>
            </a:pPr>
            <a:r>
              <a:rPr lang="en-US" b="1" dirty="0"/>
              <a:t>Plasma (FFP or FDP): </a:t>
            </a:r>
            <a:r>
              <a:rPr lang="en-US" dirty="0"/>
              <a:t>resuscitation, improves coagulation, attenuates </a:t>
            </a:r>
            <a:r>
              <a:rPr lang="en-US" dirty="0" err="1"/>
              <a:t>endotheliopathy</a:t>
            </a:r>
            <a:r>
              <a:rPr lang="en-US" dirty="0"/>
              <a:t>. </a:t>
            </a:r>
            <a:endParaRPr lang="en-US" b="1" dirty="0"/>
          </a:p>
          <a:p>
            <a:pPr>
              <a:buFont typeface="Wingdings" panose="05000000000000000000" pitchFamily="2" charset="2"/>
              <a:buChar char="q"/>
            </a:pPr>
            <a:r>
              <a:rPr lang="en-US" b="1" dirty="0" err="1"/>
              <a:t>Tranexamic</a:t>
            </a:r>
            <a:r>
              <a:rPr lang="en-US" b="1" dirty="0"/>
              <a:t> Acid (TXA): </a:t>
            </a:r>
            <a:r>
              <a:rPr lang="en-US" dirty="0"/>
              <a:t>treats </a:t>
            </a:r>
            <a:r>
              <a:rPr lang="en-US" dirty="0" err="1"/>
              <a:t>hyperfibrinolytic</a:t>
            </a:r>
            <a:r>
              <a:rPr lang="en-US" dirty="0"/>
              <a:t> ATC and active traumatic bleeding, attenuates inflammatory response, protects endothelial integrity.</a:t>
            </a:r>
          </a:p>
          <a:p>
            <a:pPr>
              <a:buFont typeface="Wingdings" panose="05000000000000000000" pitchFamily="2" charset="2"/>
              <a:buChar char="q"/>
            </a:pPr>
            <a:r>
              <a:rPr lang="en-US" b="1" dirty="0"/>
              <a:t>Calcium (Calcium Gluconate, or Calcium Chloride): </a:t>
            </a:r>
            <a:r>
              <a:rPr lang="en-US" dirty="0"/>
              <a:t>improves hemostasis, maintains neuromuscular and vascular membrane stability, improves cardiac conduction, myocardial contractility, and vascular reactivity.</a:t>
            </a:r>
          </a:p>
        </p:txBody>
      </p:sp>
      <p:sp>
        <p:nvSpPr>
          <p:cNvPr id="5" name="Footer Placeholder 4"/>
          <p:cNvSpPr>
            <a:spLocks noGrp="1"/>
          </p:cNvSpPr>
          <p:nvPr>
            <p:ph type="ftr" sz="quarter" idx="11"/>
          </p:nvPr>
        </p:nvSpPr>
        <p:spPr/>
        <p:txBody>
          <a:bodyPr/>
          <a:lstStyle/>
          <a:p>
            <a:r>
              <a:rPr lang="en-US"/>
              <a:t>UNCLASSIFIED</a:t>
            </a:r>
            <a:endParaRPr lang="en-US" dirty="0"/>
          </a:p>
        </p:txBody>
      </p:sp>
      <p:sp>
        <p:nvSpPr>
          <p:cNvPr id="6" name="Slide Number Placeholder 5"/>
          <p:cNvSpPr>
            <a:spLocks noGrp="1"/>
          </p:cNvSpPr>
          <p:nvPr>
            <p:ph type="sldNum" sz="quarter" idx="12"/>
          </p:nvPr>
        </p:nvSpPr>
        <p:spPr/>
        <p:txBody>
          <a:bodyPr/>
          <a:lstStyle/>
          <a:p>
            <a:fld id="{22009E32-0316-A64C-BBE6-76331A90034E}" type="slidenum">
              <a:rPr lang="en-US" smtClean="0"/>
              <a:t>7</a:t>
            </a:fld>
            <a:endParaRPr lang="en-US"/>
          </a:p>
        </p:txBody>
      </p:sp>
      <p:sp>
        <p:nvSpPr>
          <p:cNvPr id="8" name="Date Placeholder 8"/>
          <p:cNvSpPr txBox="1">
            <a:spLocks/>
          </p:cNvSpPr>
          <p:nvPr/>
        </p:nvSpPr>
        <p:spPr>
          <a:xfrm>
            <a:off x="0" y="6506709"/>
            <a:ext cx="3429001" cy="372139"/>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James Bynum, PhD, james.bynum.civ@mail.mil</a:t>
            </a:r>
            <a:endParaRPr lang="en-US" sz="800" dirty="0"/>
          </a:p>
        </p:txBody>
      </p:sp>
    </p:spTree>
    <p:extLst>
      <p:ext uri="{BB962C8B-B14F-4D97-AF65-F5344CB8AC3E}">
        <p14:creationId xmlns:p14="http://schemas.microsoft.com/office/powerpoint/2010/main" val="107650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xEl>
                                              <p:pRg st="1" end="1"/>
                                            </p:txEl>
                                          </p:spTgt>
                                        </p:tgtEl>
                                        <p:attrNameLst>
                                          <p:attrName>style.opacity</p:attrName>
                                        </p:attrNameLst>
                                      </p:cBhvr>
                                      <p:to>
                                        <p:strVal val="0.25"/>
                                      </p:to>
                                    </p:set>
                                    <p:animEffect filter="image" prLst="opacity: 0.25">
                                      <p:cBhvr rctx="IE">
                                        <p:cTn id="7" dur="indefinite"/>
                                        <p:tgtEl>
                                          <p:spTgt spid="3">
                                            <p:txEl>
                                              <p:pRg st="1" end="1"/>
                                            </p:txEl>
                                          </p:spTgt>
                                        </p:tgtEl>
                                      </p:cBhvr>
                                    </p:animEffect>
                                  </p:childTnLst>
                                </p:cTn>
                              </p:par>
                              <p:par>
                                <p:cTn id="8" presetID="9" presetClass="emph" presetSubtype="0" nodeType="withEffect">
                                  <p:stCondLst>
                                    <p:cond delay="0"/>
                                  </p:stCondLst>
                                  <p:childTnLst>
                                    <p:set>
                                      <p:cBhvr rctx="PPT">
                                        <p:cTn id="9" dur="indefinite"/>
                                        <p:tgtEl>
                                          <p:spTgt spid="3">
                                            <p:txEl>
                                              <p:pRg st="2" end="2"/>
                                            </p:txEl>
                                          </p:spTgt>
                                        </p:tgtEl>
                                        <p:attrNameLst>
                                          <p:attrName>style.opacity</p:attrName>
                                        </p:attrNameLst>
                                      </p:cBhvr>
                                      <p:to>
                                        <p:strVal val="0.25"/>
                                      </p:to>
                                    </p:set>
                                    <p:animEffect filter="image" prLst="opacity: 0.25">
                                      <p:cBhvr rctx="IE">
                                        <p:cTn id="10" dur="indefinite"/>
                                        <p:tgtEl>
                                          <p:spTgt spid="3">
                                            <p:txEl>
                                              <p:pRg st="2" end="2"/>
                                            </p:txEl>
                                          </p:spTgt>
                                        </p:tgtEl>
                                      </p:cBhvr>
                                    </p:animEffect>
                                  </p:childTnLst>
                                </p:cTn>
                              </p:par>
                              <p:par>
                                <p:cTn id="11" presetID="9" presetClass="emph" presetSubtype="0" nodeType="withEffect">
                                  <p:stCondLst>
                                    <p:cond delay="0"/>
                                  </p:stCondLst>
                                  <p:childTnLst>
                                    <p:set>
                                      <p:cBhvr rctx="PPT">
                                        <p:cTn id="12" dur="indefinite"/>
                                        <p:tgtEl>
                                          <p:spTgt spid="3">
                                            <p:txEl>
                                              <p:pRg st="3" end="3"/>
                                            </p:txEl>
                                          </p:spTgt>
                                        </p:tgtEl>
                                        <p:attrNameLst>
                                          <p:attrName>style.opacity</p:attrName>
                                        </p:attrNameLst>
                                      </p:cBhvr>
                                      <p:to>
                                        <p:strVal val="0.25"/>
                                      </p:to>
                                    </p:set>
                                    <p:animEffect filter="image" prLst="opacity: 0.25">
                                      <p:cBhvr rctx="IE">
                                        <p:cTn id="13" dur="indefinite"/>
                                        <p:tgtEl>
                                          <p:spTgt spid="3">
                                            <p:txEl>
                                              <p:pRg st="3" end="3"/>
                                            </p:txEl>
                                          </p:spTgt>
                                        </p:tgtEl>
                                      </p:cBhvr>
                                    </p:animEffect>
                                  </p:childTnLst>
                                </p:cTn>
                              </p:par>
                              <p:par>
                                <p:cTn id="14" presetID="9" presetClass="emph" presetSubtype="0" nodeType="withEffect">
                                  <p:stCondLst>
                                    <p:cond delay="0"/>
                                  </p:stCondLst>
                                  <p:childTnLst>
                                    <p:set>
                                      <p:cBhvr rctx="PPT">
                                        <p:cTn id="15" dur="indefinite"/>
                                        <p:tgtEl>
                                          <p:spTgt spid="3">
                                            <p:txEl>
                                              <p:pRg st="4" end="4"/>
                                            </p:txEl>
                                          </p:spTgt>
                                        </p:tgtEl>
                                        <p:attrNameLst>
                                          <p:attrName>style.opacity</p:attrName>
                                        </p:attrNameLst>
                                      </p:cBhvr>
                                      <p:to>
                                        <p:strVal val="0.25"/>
                                      </p:to>
                                    </p:set>
                                    <p:animEffect filter="image" prLst="opacity: 0.25">
                                      <p:cBhvr rctx="IE">
                                        <p:cTn id="16" dur="indefinite"/>
                                        <p:tgtEl>
                                          <p:spTgt spid="3">
                                            <p:txEl>
                                              <p:pRg st="4" end="4"/>
                                            </p:txEl>
                                          </p:spTgt>
                                        </p:tgtEl>
                                      </p:cBhvr>
                                    </p:animEffect>
                                  </p:childTnLst>
                                </p:cTn>
                              </p:par>
                              <p:par>
                                <p:cTn id="17" presetID="9" presetClass="emph" presetSubtype="0" nodeType="withEffect">
                                  <p:stCondLst>
                                    <p:cond delay="0"/>
                                  </p:stCondLst>
                                  <p:childTnLst>
                                    <p:set>
                                      <p:cBhvr rctx="PPT">
                                        <p:cTn id="18" dur="indefinite"/>
                                        <p:tgtEl>
                                          <p:spTgt spid="3">
                                            <p:txEl>
                                              <p:pRg st="5" end="5"/>
                                            </p:txEl>
                                          </p:spTgt>
                                        </p:tgtEl>
                                        <p:attrNameLst>
                                          <p:attrName>style.opacity</p:attrName>
                                        </p:attrNameLst>
                                      </p:cBhvr>
                                      <p:to>
                                        <p:strVal val="0.25"/>
                                      </p:to>
                                    </p:set>
                                    <p:animEffect filter="image" prLst="opacity: 0.25">
                                      <p:cBhvr rctx="IE">
                                        <p:cTn id="19" dur="indefinite"/>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6698" y="0"/>
            <a:ext cx="9320437" cy="1049080"/>
          </a:xfrm>
        </p:spPr>
        <p:txBody>
          <a:bodyPr>
            <a:normAutofit fontScale="90000"/>
          </a:bodyPr>
          <a:lstStyle/>
          <a:p>
            <a:r>
              <a:rPr lang="en-US" sz="3600" dirty="0"/>
              <a:t>Prolyl Hydroxylase Domain Inhibitors (</a:t>
            </a:r>
            <a:r>
              <a:rPr lang="en-US" sz="3600" dirty="0" err="1"/>
              <a:t>PHDi</a:t>
            </a:r>
            <a:r>
              <a:rPr lang="en-US" sz="3600" dirty="0"/>
              <a:t>)</a:t>
            </a:r>
          </a:p>
        </p:txBody>
      </p:sp>
      <p:sp>
        <p:nvSpPr>
          <p:cNvPr id="5" name="Footer Placeholder 4"/>
          <p:cNvSpPr>
            <a:spLocks noGrp="1"/>
          </p:cNvSpPr>
          <p:nvPr>
            <p:ph type="ftr" sz="quarter" idx="11"/>
          </p:nvPr>
        </p:nvSpPr>
        <p:spPr/>
        <p:txBody>
          <a:bodyPr/>
          <a:lstStyle/>
          <a:p>
            <a:r>
              <a:rPr lang="en-US" dirty="0"/>
              <a:t>UNCLASSIFIED</a:t>
            </a:r>
          </a:p>
        </p:txBody>
      </p:sp>
      <p:sp>
        <p:nvSpPr>
          <p:cNvPr id="6" name="Slide Number Placeholder 5"/>
          <p:cNvSpPr>
            <a:spLocks noGrp="1"/>
          </p:cNvSpPr>
          <p:nvPr>
            <p:ph type="sldNum" sz="quarter" idx="12"/>
          </p:nvPr>
        </p:nvSpPr>
        <p:spPr/>
        <p:txBody>
          <a:bodyPr/>
          <a:lstStyle/>
          <a:p>
            <a:fld id="{22009E32-0316-A64C-BBE6-76331A90034E}" type="slidenum">
              <a:rPr lang="en-US" smtClean="0"/>
              <a:t>8</a:t>
            </a:fld>
            <a:endParaRPr lang="en-US"/>
          </a:p>
        </p:txBody>
      </p:sp>
      <p:grpSp>
        <p:nvGrpSpPr>
          <p:cNvPr id="8" name="Group 7"/>
          <p:cNvGrpSpPr/>
          <p:nvPr/>
        </p:nvGrpSpPr>
        <p:grpSpPr>
          <a:xfrm>
            <a:off x="5641159" y="4417597"/>
            <a:ext cx="5906362" cy="2298218"/>
            <a:chOff x="5556738" y="1504222"/>
            <a:chExt cx="3423274" cy="871611"/>
          </a:xfrm>
        </p:grpSpPr>
        <p:pic>
          <p:nvPicPr>
            <p:cNvPr id="9" name="Picture 8"/>
            <p:cNvPicPr>
              <a:picLocks noChangeAspect="1"/>
            </p:cNvPicPr>
            <p:nvPr/>
          </p:nvPicPr>
          <p:blipFill>
            <a:blip r:embed="rId2"/>
            <a:stretch>
              <a:fillRect/>
            </a:stretch>
          </p:blipFill>
          <p:spPr>
            <a:xfrm>
              <a:off x="5556738" y="1504222"/>
              <a:ext cx="3319731" cy="705212"/>
            </a:xfrm>
            <a:prstGeom prst="rect">
              <a:avLst/>
            </a:prstGeom>
          </p:spPr>
        </p:pic>
        <p:sp>
          <p:nvSpPr>
            <p:cNvPr id="10" name="TextBox 9"/>
            <p:cNvSpPr txBox="1"/>
            <p:nvPr/>
          </p:nvSpPr>
          <p:spPr>
            <a:xfrm>
              <a:off x="8050540" y="2191167"/>
              <a:ext cx="929472" cy="184666"/>
            </a:xfrm>
            <a:prstGeom prst="rect">
              <a:avLst/>
            </a:prstGeom>
            <a:noFill/>
          </p:spPr>
          <p:txBody>
            <a:bodyPr wrap="square" rtlCol="0">
              <a:spAutoFit/>
            </a:bodyPr>
            <a:lstStyle/>
            <a:p>
              <a:r>
                <a:rPr lang="en-US" sz="600" dirty="0">
                  <a:latin typeface="+mj-lt"/>
                </a:rPr>
                <a:t>Gupta N, AJKD 2017</a:t>
              </a:r>
            </a:p>
          </p:txBody>
        </p:sp>
      </p:grpSp>
      <p:grpSp>
        <p:nvGrpSpPr>
          <p:cNvPr id="7" name="Group 6"/>
          <p:cNvGrpSpPr/>
          <p:nvPr/>
        </p:nvGrpSpPr>
        <p:grpSpPr>
          <a:xfrm>
            <a:off x="4945543" y="1250519"/>
            <a:ext cx="3620601" cy="3136765"/>
            <a:chOff x="4945543" y="1250519"/>
            <a:chExt cx="3620601" cy="3136765"/>
          </a:xfrm>
        </p:grpSpPr>
        <p:grpSp>
          <p:nvGrpSpPr>
            <p:cNvPr id="23" name="Group 22"/>
            <p:cNvGrpSpPr/>
            <p:nvPr/>
          </p:nvGrpSpPr>
          <p:grpSpPr>
            <a:xfrm>
              <a:off x="5080890" y="1250519"/>
              <a:ext cx="3485254" cy="3136765"/>
              <a:chOff x="6448508" y="1700661"/>
              <a:chExt cx="3552268" cy="3049584"/>
            </a:xfrm>
          </p:grpSpPr>
          <p:grpSp>
            <p:nvGrpSpPr>
              <p:cNvPr id="17" name="Group 16"/>
              <p:cNvGrpSpPr/>
              <p:nvPr/>
            </p:nvGrpSpPr>
            <p:grpSpPr>
              <a:xfrm>
                <a:off x="6527582" y="1724964"/>
                <a:ext cx="3473194" cy="3025281"/>
                <a:chOff x="6799417" y="1660144"/>
                <a:chExt cx="3473194" cy="3025281"/>
              </a:xfrm>
            </p:grpSpPr>
            <p:pic>
              <p:nvPicPr>
                <p:cNvPr id="11" name="Picture 10"/>
                <p:cNvPicPr>
                  <a:picLocks noChangeAspect="1"/>
                </p:cNvPicPr>
                <p:nvPr/>
              </p:nvPicPr>
              <p:blipFill>
                <a:blip r:embed="rId3"/>
                <a:stretch>
                  <a:fillRect/>
                </a:stretch>
              </p:blipFill>
              <p:spPr>
                <a:xfrm>
                  <a:off x="6799417" y="1660144"/>
                  <a:ext cx="3185875" cy="2823761"/>
                </a:xfrm>
                <a:prstGeom prst="rect">
                  <a:avLst/>
                </a:prstGeom>
                <a:ln>
                  <a:solidFill>
                    <a:schemeClr val="tx1"/>
                  </a:solidFill>
                </a:ln>
              </p:spPr>
            </p:pic>
            <p:sp>
              <p:nvSpPr>
                <p:cNvPr id="15" name="TextBox 14"/>
                <p:cNvSpPr txBox="1"/>
                <p:nvPr/>
              </p:nvSpPr>
              <p:spPr>
                <a:xfrm>
                  <a:off x="8136510" y="4485370"/>
                  <a:ext cx="2136101" cy="200055"/>
                </a:xfrm>
                <a:prstGeom prst="rect">
                  <a:avLst/>
                </a:prstGeom>
                <a:noFill/>
              </p:spPr>
              <p:txBody>
                <a:bodyPr wrap="square" rtlCol="0">
                  <a:spAutoFit/>
                </a:bodyPr>
                <a:lstStyle/>
                <a:p>
                  <a:r>
                    <a:rPr lang="en-US" sz="700" dirty="0" err="1">
                      <a:latin typeface="Arial" panose="020B0604020202020204" pitchFamily="34" charset="0"/>
                      <a:cs typeface="Arial" panose="020B0604020202020204" pitchFamily="34" charset="0"/>
                    </a:rPr>
                    <a:t>Joharapurkar</a:t>
                  </a:r>
                  <a:r>
                    <a:rPr lang="en-US" sz="700" dirty="0">
                      <a:latin typeface="Arial" panose="020B0604020202020204" pitchFamily="34" charset="0"/>
                      <a:cs typeface="Arial" panose="020B0604020202020204" pitchFamily="34" charset="0"/>
                    </a:rPr>
                    <a:t> AA, et al, J Med </a:t>
                  </a:r>
                  <a:r>
                    <a:rPr lang="en-US" sz="700" dirty="0" err="1">
                      <a:latin typeface="Arial" panose="020B0604020202020204" pitchFamily="34" charset="0"/>
                      <a:cs typeface="Arial" panose="020B0604020202020204" pitchFamily="34" charset="0"/>
                    </a:rPr>
                    <a:t>Chem</a:t>
                  </a:r>
                  <a:r>
                    <a:rPr lang="en-US" sz="700" dirty="0">
                      <a:latin typeface="Arial" panose="020B0604020202020204" pitchFamily="34" charset="0"/>
                      <a:cs typeface="Arial" panose="020B0604020202020204" pitchFamily="34" charset="0"/>
                    </a:rPr>
                    <a:t> 2018</a:t>
                  </a:r>
                </a:p>
              </p:txBody>
            </p:sp>
          </p:grpSp>
          <p:sp>
            <p:nvSpPr>
              <p:cNvPr id="22" name="Rectangle 21"/>
              <p:cNvSpPr/>
              <p:nvPr/>
            </p:nvSpPr>
            <p:spPr>
              <a:xfrm>
                <a:off x="6448508" y="1700661"/>
                <a:ext cx="3331596" cy="67624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3" name="TextBox 12"/>
            <p:cNvSpPr txBox="1"/>
            <p:nvPr/>
          </p:nvSpPr>
          <p:spPr>
            <a:xfrm>
              <a:off x="4945543" y="1306007"/>
              <a:ext cx="2817404" cy="369332"/>
            </a:xfrm>
            <a:prstGeom prst="rect">
              <a:avLst/>
            </a:prstGeom>
            <a:noFill/>
          </p:spPr>
          <p:txBody>
            <a:bodyPr wrap="square" rtlCol="0">
              <a:spAutoFit/>
            </a:bodyPr>
            <a:lstStyle/>
            <a:p>
              <a:r>
                <a:rPr lang="en-US" b="1" u="sng" dirty="0" err="1">
                  <a:latin typeface="+mj-lt"/>
                </a:rPr>
                <a:t>Erythropoietic</a:t>
              </a:r>
              <a:r>
                <a:rPr lang="en-US" b="1" u="sng" dirty="0">
                  <a:latin typeface="+mj-lt"/>
                </a:rPr>
                <a:t> Effects</a:t>
              </a:r>
            </a:p>
          </p:txBody>
        </p:sp>
      </p:grpSp>
      <p:grpSp>
        <p:nvGrpSpPr>
          <p:cNvPr id="14" name="Group 13"/>
          <p:cNvGrpSpPr/>
          <p:nvPr/>
        </p:nvGrpSpPr>
        <p:grpSpPr>
          <a:xfrm>
            <a:off x="111096" y="1312282"/>
            <a:ext cx="4834448" cy="4771590"/>
            <a:chOff x="111096" y="1312282"/>
            <a:chExt cx="4834448" cy="4771590"/>
          </a:xfrm>
        </p:grpSpPr>
        <p:grpSp>
          <p:nvGrpSpPr>
            <p:cNvPr id="3" name="Group 2"/>
            <p:cNvGrpSpPr/>
            <p:nvPr/>
          </p:nvGrpSpPr>
          <p:grpSpPr>
            <a:xfrm>
              <a:off x="111096" y="1312282"/>
              <a:ext cx="4834448" cy="4771590"/>
              <a:chOff x="111096" y="1312282"/>
              <a:chExt cx="4834448" cy="4771590"/>
            </a:xfrm>
          </p:grpSpPr>
          <p:sp>
            <p:nvSpPr>
              <p:cNvPr id="12" name="TextBox 11"/>
              <p:cNvSpPr txBox="1"/>
              <p:nvPr/>
            </p:nvSpPr>
            <p:spPr>
              <a:xfrm>
                <a:off x="111096" y="1312282"/>
                <a:ext cx="3851304" cy="369332"/>
              </a:xfrm>
              <a:prstGeom prst="rect">
                <a:avLst/>
              </a:prstGeom>
              <a:noFill/>
            </p:spPr>
            <p:txBody>
              <a:bodyPr wrap="square" rtlCol="0">
                <a:spAutoFit/>
              </a:bodyPr>
              <a:lstStyle/>
              <a:p>
                <a:r>
                  <a:rPr lang="en-US" b="1" u="sng" dirty="0">
                    <a:latin typeface="+mj-lt"/>
                  </a:rPr>
                  <a:t>Improve Adaptation to Hypoxia</a:t>
                </a:r>
              </a:p>
            </p:txBody>
          </p:sp>
          <p:sp>
            <p:nvSpPr>
              <p:cNvPr id="18" name="TextBox 17"/>
              <p:cNvSpPr txBox="1"/>
              <p:nvPr/>
            </p:nvSpPr>
            <p:spPr>
              <a:xfrm>
                <a:off x="217840" y="4514212"/>
                <a:ext cx="4727704" cy="1569660"/>
              </a:xfrm>
              <a:prstGeom prst="rect">
                <a:avLst/>
              </a:prstGeom>
              <a:noFill/>
            </p:spPr>
            <p:txBody>
              <a:bodyPr wrap="square" rtlCol="0">
                <a:spAutoFit/>
              </a:bodyPr>
              <a:lstStyle/>
              <a:p>
                <a:r>
                  <a:rPr lang="en-US" sz="1600" b="1" dirty="0">
                    <a:latin typeface="+mj-lt"/>
                  </a:rPr>
                  <a:t>2019 Nobel Prize in Physiology/Medicine to William G. </a:t>
                </a:r>
                <a:r>
                  <a:rPr lang="en-US" sz="1600" b="1" dirty="0" err="1">
                    <a:latin typeface="+mj-lt"/>
                  </a:rPr>
                  <a:t>Kaelin</a:t>
                </a:r>
                <a:r>
                  <a:rPr lang="en-US" sz="1600" b="1" dirty="0">
                    <a:latin typeface="+mj-lt"/>
                  </a:rPr>
                  <a:t> Jr. </a:t>
                </a:r>
              </a:p>
              <a:p>
                <a:r>
                  <a:rPr lang="en-US" sz="1600" b="1" dirty="0">
                    <a:latin typeface="+mj-lt"/>
                  </a:rPr>
                  <a:t>Sir Peter J. </a:t>
                </a:r>
                <a:r>
                  <a:rPr lang="en-US" sz="1600" b="1" dirty="0" err="1">
                    <a:latin typeface="+mj-lt"/>
                  </a:rPr>
                  <a:t>Ratcliffe</a:t>
                </a:r>
                <a:endParaRPr lang="en-US" sz="1600" b="1" dirty="0">
                  <a:latin typeface="+mj-lt"/>
                </a:endParaRPr>
              </a:p>
              <a:p>
                <a:r>
                  <a:rPr lang="en-US" sz="1600" b="1" dirty="0">
                    <a:latin typeface="+mj-lt"/>
                  </a:rPr>
                  <a:t>Gregg L. </a:t>
                </a:r>
                <a:r>
                  <a:rPr lang="en-US" sz="1600" b="1" dirty="0" err="1">
                    <a:latin typeface="+mj-lt"/>
                  </a:rPr>
                  <a:t>Semenza</a:t>
                </a:r>
                <a:r>
                  <a:rPr lang="en-US" sz="1600" b="1" dirty="0">
                    <a:latin typeface="+mj-lt"/>
                  </a:rPr>
                  <a:t> </a:t>
                </a:r>
              </a:p>
              <a:p>
                <a:r>
                  <a:rPr lang="en-US" sz="1600" b="1" dirty="0">
                    <a:latin typeface="+mj-lt"/>
                  </a:rPr>
                  <a:t>for their discoveries of how cells sense and adapt to oxygen availability</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796" y="1842490"/>
                <a:ext cx="4272120" cy="2405293"/>
              </a:xfrm>
              <a:prstGeom prst="rect">
                <a:avLst/>
              </a:prstGeom>
            </p:spPr>
          </p:pic>
        </p:grpSp>
        <p:sp>
          <p:nvSpPr>
            <p:cNvPr id="20" name="TextBox 19"/>
            <p:cNvSpPr txBox="1"/>
            <p:nvPr/>
          </p:nvSpPr>
          <p:spPr>
            <a:xfrm>
              <a:off x="3454400" y="4180004"/>
              <a:ext cx="1256205" cy="276999"/>
            </a:xfrm>
            <a:prstGeom prst="rect">
              <a:avLst/>
            </a:prstGeom>
            <a:noFill/>
          </p:spPr>
          <p:txBody>
            <a:bodyPr wrap="square" rtlCol="0">
              <a:spAutoFit/>
            </a:bodyPr>
            <a:lstStyle/>
            <a:p>
              <a:r>
                <a:rPr lang="en-US" sz="1200" dirty="0">
                  <a:latin typeface="+mj-lt"/>
                </a:rPr>
                <a:t>nobelprize.org</a:t>
              </a:r>
            </a:p>
          </p:txBody>
        </p:sp>
      </p:grpSp>
      <p:grpSp>
        <p:nvGrpSpPr>
          <p:cNvPr id="4" name="Group 3"/>
          <p:cNvGrpSpPr/>
          <p:nvPr/>
        </p:nvGrpSpPr>
        <p:grpSpPr>
          <a:xfrm>
            <a:off x="8566144" y="1275790"/>
            <a:ext cx="3373574" cy="3036886"/>
            <a:chOff x="8566144" y="1275790"/>
            <a:chExt cx="3373574" cy="3036886"/>
          </a:xfrm>
        </p:grpSpPr>
        <p:sp>
          <p:nvSpPr>
            <p:cNvPr id="24" name="TextBox 23"/>
            <p:cNvSpPr txBox="1"/>
            <p:nvPr/>
          </p:nvSpPr>
          <p:spPr>
            <a:xfrm>
              <a:off x="8566144" y="1275790"/>
              <a:ext cx="3156130" cy="369332"/>
            </a:xfrm>
            <a:prstGeom prst="rect">
              <a:avLst/>
            </a:prstGeom>
            <a:noFill/>
          </p:spPr>
          <p:txBody>
            <a:bodyPr wrap="square" rtlCol="0">
              <a:spAutoFit/>
            </a:bodyPr>
            <a:lstStyle/>
            <a:p>
              <a:r>
                <a:rPr lang="en-US" b="1" u="sng" dirty="0">
                  <a:latin typeface="+mj-lt"/>
                </a:rPr>
                <a:t>Metabolic Reprogramming</a:t>
              </a:r>
            </a:p>
          </p:txBody>
        </p:sp>
        <p:grpSp>
          <p:nvGrpSpPr>
            <p:cNvPr id="28" name="Group 27"/>
            <p:cNvGrpSpPr/>
            <p:nvPr/>
          </p:nvGrpSpPr>
          <p:grpSpPr>
            <a:xfrm>
              <a:off x="8885188" y="1799329"/>
              <a:ext cx="3054530" cy="2513347"/>
              <a:chOff x="9137470" y="1811358"/>
              <a:chExt cx="3054530" cy="2513347"/>
            </a:xfrm>
          </p:grpSpPr>
          <p:pic>
            <p:nvPicPr>
              <p:cNvPr id="25" name="Picture 24"/>
              <p:cNvPicPr>
                <a:picLocks noChangeAspect="1"/>
              </p:cNvPicPr>
              <p:nvPr/>
            </p:nvPicPr>
            <p:blipFill>
              <a:blip r:embed="rId5"/>
              <a:stretch>
                <a:fillRect/>
              </a:stretch>
            </p:blipFill>
            <p:spPr>
              <a:xfrm>
                <a:off x="9137470" y="1925626"/>
                <a:ext cx="3054530" cy="1785361"/>
              </a:xfrm>
              <a:prstGeom prst="rect">
                <a:avLst/>
              </a:prstGeom>
            </p:spPr>
          </p:pic>
          <p:sp>
            <p:nvSpPr>
              <p:cNvPr id="26" name="TextBox 25"/>
              <p:cNvSpPr txBox="1"/>
              <p:nvPr/>
            </p:nvSpPr>
            <p:spPr>
              <a:xfrm>
                <a:off x="10578162" y="4118931"/>
                <a:ext cx="1503883" cy="205774"/>
              </a:xfrm>
              <a:prstGeom prst="rect">
                <a:avLst/>
              </a:prstGeom>
              <a:noFill/>
            </p:spPr>
            <p:txBody>
              <a:bodyPr wrap="square" rtlCol="0">
                <a:spAutoFit/>
              </a:bodyPr>
              <a:lstStyle/>
              <a:p>
                <a:r>
                  <a:rPr lang="en-US" sz="700" dirty="0" err="1">
                    <a:latin typeface="Arial" panose="020B0604020202020204" pitchFamily="34" charset="0"/>
                    <a:cs typeface="Arial" panose="020B0604020202020204" pitchFamily="34" charset="0"/>
                  </a:rPr>
                  <a:t>Suhara</a:t>
                </a:r>
                <a:r>
                  <a:rPr lang="en-US" sz="700" dirty="0">
                    <a:latin typeface="Arial" panose="020B0604020202020204" pitchFamily="34" charset="0"/>
                    <a:cs typeface="Arial" panose="020B0604020202020204" pitchFamily="34" charset="0"/>
                  </a:rPr>
                  <a:t> T, et al, PNAS, 2015</a:t>
                </a:r>
              </a:p>
            </p:txBody>
          </p:sp>
          <p:sp>
            <p:nvSpPr>
              <p:cNvPr id="27" name="Rectangle 26"/>
              <p:cNvSpPr/>
              <p:nvPr/>
            </p:nvSpPr>
            <p:spPr>
              <a:xfrm>
                <a:off x="9137470" y="1811358"/>
                <a:ext cx="307266" cy="31241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sp>
        <p:nvSpPr>
          <p:cNvPr id="30" name="Date Placeholder 8"/>
          <p:cNvSpPr>
            <a:spLocks noGrp="1"/>
          </p:cNvSpPr>
          <p:nvPr>
            <p:ph type="dt" sz="half" idx="10"/>
          </p:nvPr>
        </p:nvSpPr>
        <p:spPr>
          <a:xfrm>
            <a:off x="0" y="6506709"/>
            <a:ext cx="3429001" cy="372139"/>
          </a:xfrm>
        </p:spPr>
        <p:txBody>
          <a:bodyPr/>
          <a:lstStyle/>
          <a:p>
            <a:r>
              <a:rPr lang="en-US" sz="800"/>
              <a:t>James Bynum, PhD, james.bynum.civ@mail.mil</a:t>
            </a:r>
            <a:endParaRPr lang="en-US" sz="800" dirty="0"/>
          </a:p>
        </p:txBody>
      </p:sp>
    </p:spTree>
    <p:extLst>
      <p:ext uri="{BB962C8B-B14F-4D97-AF65-F5344CB8AC3E}">
        <p14:creationId xmlns:p14="http://schemas.microsoft.com/office/powerpoint/2010/main" val="98730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888" y="0"/>
            <a:ext cx="9633097" cy="1049080"/>
          </a:xfrm>
        </p:spPr>
        <p:txBody>
          <a:bodyPr>
            <a:normAutofit fontScale="90000"/>
          </a:bodyPr>
          <a:lstStyle/>
          <a:p>
            <a:pPr algn="ctr"/>
            <a:r>
              <a:rPr lang="en-US" dirty="0"/>
              <a:t>Acute Sub-lethal Model </a:t>
            </a:r>
            <a:br>
              <a:rPr lang="en-US" dirty="0"/>
            </a:br>
            <a:r>
              <a:rPr lang="en-US" dirty="0"/>
              <a:t>(Trauma/Hemorrhage with Acute Traumatic Coagulopathy)</a:t>
            </a:r>
          </a:p>
        </p:txBody>
      </p:sp>
      <p:sp>
        <p:nvSpPr>
          <p:cNvPr id="5" name="Footer Placeholder 4"/>
          <p:cNvSpPr>
            <a:spLocks noGrp="1"/>
          </p:cNvSpPr>
          <p:nvPr>
            <p:ph type="ftr" sz="quarter" idx="11"/>
          </p:nvPr>
        </p:nvSpPr>
        <p:spPr/>
        <p:txBody>
          <a:bodyPr/>
          <a:lstStyle/>
          <a:p>
            <a:r>
              <a:rPr lang="en-US">
                <a:solidFill>
                  <a:prstClr val="black"/>
                </a:solidFill>
              </a:rPr>
              <a:t>UNCLASSIFIED</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22009E32-0316-A64C-BBE6-76331A90034E}" type="slidenum">
              <a:rPr lang="en-US" smtClean="0">
                <a:solidFill>
                  <a:prstClr val="black"/>
                </a:solidFill>
              </a:rPr>
              <a:pPr/>
              <a:t>9</a:t>
            </a:fld>
            <a:endParaRPr lang="en-US" dirty="0">
              <a:solidFill>
                <a:prstClr val="black"/>
              </a:solidFill>
            </a:endParaRPr>
          </a:p>
        </p:txBody>
      </p:sp>
      <p:grpSp>
        <p:nvGrpSpPr>
          <p:cNvPr id="26" name="Group 25"/>
          <p:cNvGrpSpPr/>
          <p:nvPr/>
        </p:nvGrpSpPr>
        <p:grpSpPr>
          <a:xfrm>
            <a:off x="65795" y="1100080"/>
            <a:ext cx="11906285" cy="2075360"/>
            <a:chOff x="62755" y="1200839"/>
            <a:chExt cx="11906285" cy="2075360"/>
          </a:xfrm>
        </p:grpSpPr>
        <p:pic>
          <p:nvPicPr>
            <p:cNvPr id="20" name="Picture 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55" y="1650598"/>
              <a:ext cx="7856940" cy="118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ight Arrow 21"/>
            <p:cNvSpPr/>
            <p:nvPr/>
          </p:nvSpPr>
          <p:spPr>
            <a:xfrm>
              <a:off x="7919695" y="1868986"/>
              <a:ext cx="381000" cy="1001380"/>
            </a:xfrm>
            <a:prstGeom prst="rightArrow">
              <a:avLst>
                <a:gd name="adj1" fmla="val 50000"/>
                <a:gd name="adj2" fmla="val 548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23" name="TextBox 22"/>
            <p:cNvSpPr txBox="1"/>
            <p:nvPr/>
          </p:nvSpPr>
          <p:spPr>
            <a:xfrm>
              <a:off x="8383181" y="1200839"/>
              <a:ext cx="3561566" cy="553998"/>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ATC</a:t>
              </a:r>
            </a:p>
            <a:p>
              <a:pPr algn="ctr"/>
              <a:r>
                <a:rPr lang="en-US" sz="1200" b="1" dirty="0">
                  <a:latin typeface="Arial" panose="020B0604020202020204" pitchFamily="34" charset="0"/>
                  <a:cs typeface="Arial" panose="020B0604020202020204" pitchFamily="34" charset="0"/>
                </a:rPr>
                <a:t>(Acute Traumatic Coagulopathy)</a:t>
              </a:r>
            </a:p>
          </p:txBody>
        </p:sp>
        <p:pic>
          <p:nvPicPr>
            <p:cNvPr id="24" name="Picture 2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9332" b="13973"/>
            <a:stretch/>
          </p:blipFill>
          <p:spPr bwMode="auto">
            <a:xfrm>
              <a:off x="8358888" y="1721719"/>
              <a:ext cx="1843916" cy="155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893" r="39270" b="18710"/>
            <a:stretch/>
          </p:blipFill>
          <p:spPr bwMode="auto">
            <a:xfrm>
              <a:off x="10099943" y="1683649"/>
              <a:ext cx="1869097" cy="155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7" name="TextBox 26"/>
          <p:cNvSpPr txBox="1"/>
          <p:nvPr/>
        </p:nvSpPr>
        <p:spPr>
          <a:xfrm>
            <a:off x="10217245" y="3165147"/>
            <a:ext cx="1568125" cy="200055"/>
          </a:xfrm>
          <a:prstGeom prst="rect">
            <a:avLst/>
          </a:prstGeom>
          <a:noFill/>
        </p:spPr>
        <p:txBody>
          <a:bodyPr wrap="square" rtlCol="0">
            <a:spAutoFit/>
          </a:bodyPr>
          <a:lstStyle/>
          <a:p>
            <a:pPr algn="r"/>
            <a:r>
              <a:rPr lang="en-US" sz="700" b="1" i="1" dirty="0">
                <a:latin typeface="+mj-lt"/>
              </a:rPr>
              <a:t>Darlington DN, Shock 2013</a:t>
            </a:r>
          </a:p>
        </p:txBody>
      </p:sp>
      <p:sp>
        <p:nvSpPr>
          <p:cNvPr id="28" name="Down Arrow 27"/>
          <p:cNvSpPr/>
          <p:nvPr/>
        </p:nvSpPr>
        <p:spPr>
          <a:xfrm>
            <a:off x="4257751" y="2968156"/>
            <a:ext cx="1774868" cy="357711"/>
          </a:xfrm>
          <a:prstGeom prst="down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grpSp>
        <p:nvGrpSpPr>
          <p:cNvPr id="3" name="Group 2"/>
          <p:cNvGrpSpPr/>
          <p:nvPr/>
        </p:nvGrpSpPr>
        <p:grpSpPr>
          <a:xfrm>
            <a:off x="364400" y="3747320"/>
            <a:ext cx="11420970" cy="2613497"/>
            <a:chOff x="245407" y="3682602"/>
            <a:chExt cx="11420970" cy="2613497"/>
          </a:xfrm>
        </p:grpSpPr>
        <p:grpSp>
          <p:nvGrpSpPr>
            <p:cNvPr id="7" name="Group 6"/>
            <p:cNvGrpSpPr/>
            <p:nvPr/>
          </p:nvGrpSpPr>
          <p:grpSpPr>
            <a:xfrm>
              <a:off x="3117943" y="3682602"/>
              <a:ext cx="8548434" cy="2613497"/>
              <a:chOff x="1885887" y="1105379"/>
              <a:chExt cx="8548434" cy="2613497"/>
            </a:xfrm>
          </p:grpSpPr>
          <p:sp>
            <p:nvSpPr>
              <p:cNvPr id="8" name="TextBox 7"/>
              <p:cNvSpPr txBox="1"/>
              <p:nvPr/>
            </p:nvSpPr>
            <p:spPr>
              <a:xfrm>
                <a:off x="2849524" y="3365052"/>
                <a:ext cx="1568125" cy="200055"/>
              </a:xfrm>
              <a:prstGeom prst="rect">
                <a:avLst/>
              </a:prstGeom>
              <a:noFill/>
            </p:spPr>
            <p:txBody>
              <a:bodyPr wrap="square" rtlCol="0">
                <a:spAutoFit/>
              </a:bodyPr>
              <a:lstStyle/>
              <a:p>
                <a:pPr algn="r"/>
                <a:r>
                  <a:rPr lang="en-US" sz="700" b="1" i="1" dirty="0">
                    <a:latin typeface="+mj-lt"/>
                  </a:rPr>
                  <a:t>Darlington DN, Shock 2013</a:t>
                </a:r>
              </a:p>
            </p:txBody>
          </p:sp>
          <p:grpSp>
            <p:nvGrpSpPr>
              <p:cNvPr id="9" name="Group 8"/>
              <p:cNvGrpSpPr/>
              <p:nvPr/>
            </p:nvGrpSpPr>
            <p:grpSpPr>
              <a:xfrm>
                <a:off x="1885887" y="1105379"/>
                <a:ext cx="8548434" cy="2613497"/>
                <a:chOff x="1885887" y="1105379"/>
                <a:chExt cx="8548434" cy="2613497"/>
              </a:xfrm>
            </p:grpSpPr>
            <p:graphicFrame>
              <p:nvGraphicFramePr>
                <p:cNvPr id="10" name="Object 9"/>
                <p:cNvGraphicFramePr>
                  <a:graphicFrameLocks noChangeAspect="1"/>
                </p:cNvGraphicFramePr>
                <p:nvPr/>
              </p:nvGraphicFramePr>
              <p:xfrm>
                <a:off x="1885887" y="1152014"/>
                <a:ext cx="2522805" cy="2182398"/>
              </p:xfrm>
              <a:graphic>
                <a:graphicData uri="http://schemas.openxmlformats.org/presentationml/2006/ole">
                  <mc:AlternateContent xmlns:mc="http://schemas.openxmlformats.org/markup-compatibility/2006">
                    <mc:Choice xmlns:v="urn:schemas-microsoft-com:vml" Requires="v">
                      <p:oleObj name="SPW 12.0 Graph" r:id="rId5" imgW="5143596" imgH="4457652" progId="SigmaPlotGraphicObject.11">
                        <p:embed/>
                      </p:oleObj>
                    </mc:Choice>
                    <mc:Fallback>
                      <p:oleObj name="SPW 12.0 Graph" r:id="rId5" imgW="5143596" imgH="4457652" progId="SigmaPlotGraphicObject.11">
                        <p:embed/>
                        <p:pic>
                          <p:nvPicPr>
                            <p:cNvPr id="10" name="Object 9"/>
                            <p:cNvPicPr/>
                            <p:nvPr/>
                          </p:nvPicPr>
                          <p:blipFill>
                            <a:blip r:embed="rId6"/>
                            <a:stretch>
                              <a:fillRect/>
                            </a:stretch>
                          </p:blipFill>
                          <p:spPr>
                            <a:xfrm>
                              <a:off x="1885887" y="1152014"/>
                              <a:ext cx="2522805" cy="2182398"/>
                            </a:xfrm>
                            <a:prstGeom prst="rect">
                              <a:avLst/>
                            </a:prstGeom>
                          </p:spPr>
                        </p:pic>
                      </p:oleObj>
                    </mc:Fallback>
                  </mc:AlternateContent>
                </a:graphicData>
              </a:graphic>
            </p:graphicFrame>
            <p:grpSp>
              <p:nvGrpSpPr>
                <p:cNvPr id="11" name="Group 10"/>
                <p:cNvGrpSpPr/>
                <p:nvPr/>
              </p:nvGrpSpPr>
              <p:grpSpPr>
                <a:xfrm>
                  <a:off x="4535005" y="1158556"/>
                  <a:ext cx="2936029" cy="2560320"/>
                  <a:chOff x="3159865" y="1105217"/>
                  <a:chExt cx="2936029" cy="2560320"/>
                </a:xfrm>
              </p:grpSpPr>
              <p:graphicFrame>
                <p:nvGraphicFramePr>
                  <p:cNvPr id="18" name="Object 17"/>
                  <p:cNvGraphicFramePr>
                    <a:graphicFrameLocks noChangeAspect="1"/>
                  </p:cNvGraphicFramePr>
                  <p:nvPr/>
                </p:nvGraphicFramePr>
                <p:xfrm>
                  <a:off x="3159865" y="1105217"/>
                  <a:ext cx="2936029" cy="2560320"/>
                </p:xfrm>
                <a:graphic>
                  <a:graphicData uri="http://schemas.openxmlformats.org/presentationml/2006/ole">
                    <mc:AlternateContent xmlns:mc="http://schemas.openxmlformats.org/markup-compatibility/2006">
                      <mc:Choice xmlns:v="urn:schemas-microsoft-com:vml" Requires="v">
                        <p:oleObj name="SPW 12.0 Graph" r:id="rId7" imgW="5391054" imgH="4715116" progId="SigmaPlotGraphicObject.11">
                          <p:embed/>
                        </p:oleObj>
                      </mc:Choice>
                      <mc:Fallback>
                        <p:oleObj name="SPW 12.0 Graph" r:id="rId7" imgW="5391054" imgH="4715116" progId="SigmaPlotGraphicObject.11">
                          <p:embed/>
                          <p:pic>
                            <p:nvPicPr>
                              <p:cNvPr id="18" name="Object 17"/>
                              <p:cNvPicPr/>
                              <p:nvPr/>
                            </p:nvPicPr>
                            <p:blipFill>
                              <a:blip r:embed="rId8"/>
                              <a:stretch>
                                <a:fillRect/>
                              </a:stretch>
                            </p:blipFill>
                            <p:spPr>
                              <a:xfrm>
                                <a:off x="3159865" y="1105217"/>
                                <a:ext cx="2936029" cy="2560320"/>
                              </a:xfrm>
                              <a:prstGeom prst="rect">
                                <a:avLst/>
                              </a:prstGeom>
                            </p:spPr>
                          </p:pic>
                        </p:oleObj>
                      </mc:Fallback>
                    </mc:AlternateContent>
                  </a:graphicData>
                </a:graphic>
              </p:graphicFrame>
              <p:sp>
                <p:nvSpPr>
                  <p:cNvPr id="19" name="TextBox 18"/>
                  <p:cNvSpPr txBox="1"/>
                  <p:nvPr/>
                </p:nvSpPr>
                <p:spPr>
                  <a:xfrm>
                    <a:off x="4014384" y="1515057"/>
                    <a:ext cx="552806" cy="138499"/>
                  </a:xfrm>
                  <a:prstGeom prst="rect">
                    <a:avLst/>
                  </a:prstGeom>
                  <a:solidFill>
                    <a:schemeClr val="bg1"/>
                  </a:solidFill>
                </p:spPr>
                <p:txBody>
                  <a:bodyPr wrap="square" lIns="0" tIns="0" rIns="0" rtlCol="0">
                    <a:spAutoFit/>
                  </a:bodyPr>
                  <a:lstStyle/>
                  <a:p>
                    <a:r>
                      <a:rPr lang="en-US" sz="600" b="1" dirty="0">
                        <a:latin typeface="+mj-lt"/>
                      </a:rPr>
                      <a:t>Trauma/Shock</a:t>
                    </a:r>
                  </a:p>
                </p:txBody>
              </p:sp>
            </p:grpSp>
            <p:grpSp>
              <p:nvGrpSpPr>
                <p:cNvPr id="12" name="Group 11"/>
                <p:cNvGrpSpPr/>
                <p:nvPr/>
              </p:nvGrpSpPr>
              <p:grpSpPr>
                <a:xfrm>
                  <a:off x="7547962" y="1292247"/>
                  <a:ext cx="2773530" cy="2011680"/>
                  <a:chOff x="6002531" y="1159882"/>
                  <a:chExt cx="2773530" cy="2011680"/>
                </a:xfrm>
              </p:grpSpPr>
              <p:graphicFrame>
                <p:nvGraphicFramePr>
                  <p:cNvPr id="16" name="Object 15"/>
                  <p:cNvGraphicFramePr>
                    <a:graphicFrameLocks noChangeAspect="1"/>
                  </p:cNvGraphicFramePr>
                  <p:nvPr/>
                </p:nvGraphicFramePr>
                <p:xfrm>
                  <a:off x="6002531" y="1159882"/>
                  <a:ext cx="2773530" cy="2011680"/>
                </p:xfrm>
                <a:graphic>
                  <a:graphicData uri="http://schemas.openxmlformats.org/presentationml/2006/ole">
                    <mc:AlternateContent xmlns:mc="http://schemas.openxmlformats.org/markup-compatibility/2006">
                      <mc:Choice xmlns:v="urn:schemas-microsoft-com:vml" Requires="v">
                        <p:oleObj name="SPW 12.0 Graph" r:id="rId9" imgW="5448445" imgH="3962320" progId="SigmaPlotGraphicObject.11">
                          <p:embed/>
                        </p:oleObj>
                      </mc:Choice>
                      <mc:Fallback>
                        <p:oleObj name="SPW 12.0 Graph" r:id="rId9" imgW="5448445" imgH="3962320" progId="SigmaPlotGraphicObject.11">
                          <p:embed/>
                          <p:pic>
                            <p:nvPicPr>
                              <p:cNvPr id="16" name="Object 15"/>
                              <p:cNvPicPr/>
                              <p:nvPr/>
                            </p:nvPicPr>
                            <p:blipFill>
                              <a:blip r:embed="rId10"/>
                              <a:stretch>
                                <a:fillRect/>
                              </a:stretch>
                            </p:blipFill>
                            <p:spPr>
                              <a:xfrm>
                                <a:off x="6002531" y="1159882"/>
                                <a:ext cx="2773530" cy="2011680"/>
                              </a:xfrm>
                              <a:prstGeom prst="rect">
                                <a:avLst/>
                              </a:prstGeom>
                            </p:spPr>
                          </p:pic>
                        </p:oleObj>
                      </mc:Fallback>
                    </mc:AlternateContent>
                  </a:graphicData>
                </a:graphic>
              </p:graphicFrame>
              <p:sp>
                <p:nvSpPr>
                  <p:cNvPr id="17" name="TextBox 16"/>
                  <p:cNvSpPr txBox="1"/>
                  <p:nvPr/>
                </p:nvSpPr>
                <p:spPr>
                  <a:xfrm>
                    <a:off x="6731955" y="1500742"/>
                    <a:ext cx="477732" cy="123111"/>
                  </a:xfrm>
                  <a:prstGeom prst="rect">
                    <a:avLst/>
                  </a:prstGeom>
                  <a:solidFill>
                    <a:schemeClr val="bg1"/>
                  </a:solidFill>
                </p:spPr>
                <p:txBody>
                  <a:bodyPr wrap="square" lIns="0" tIns="0" rIns="0" rtlCol="0">
                    <a:spAutoFit/>
                  </a:bodyPr>
                  <a:lstStyle/>
                  <a:p>
                    <a:r>
                      <a:rPr lang="en-US" sz="500" b="1" dirty="0">
                        <a:latin typeface="+mj-lt"/>
                      </a:rPr>
                      <a:t>Trauma/Shock</a:t>
                    </a:r>
                  </a:p>
                </p:txBody>
              </p:sp>
            </p:grpSp>
            <p:sp>
              <p:nvSpPr>
                <p:cNvPr id="13" name="TextBox 12"/>
                <p:cNvSpPr txBox="1"/>
                <p:nvPr/>
              </p:nvSpPr>
              <p:spPr>
                <a:xfrm>
                  <a:off x="8470399" y="1105379"/>
                  <a:ext cx="1387175" cy="230832"/>
                </a:xfrm>
                <a:prstGeom prst="rect">
                  <a:avLst/>
                </a:prstGeom>
                <a:noFill/>
              </p:spPr>
              <p:txBody>
                <a:bodyPr wrap="square" rtlCol="0">
                  <a:spAutoFit/>
                </a:bodyPr>
                <a:lstStyle/>
                <a:p>
                  <a:pPr algn="ctr"/>
                  <a:r>
                    <a:rPr lang="en-US" sz="900" b="1" dirty="0">
                      <a:latin typeface="+mj-lt"/>
                    </a:rPr>
                    <a:t>Kidney Function Test</a:t>
                  </a:r>
                </a:p>
              </p:txBody>
            </p:sp>
            <p:sp>
              <p:nvSpPr>
                <p:cNvPr id="14" name="TextBox 13"/>
                <p:cNvSpPr txBox="1"/>
                <p:nvPr/>
              </p:nvSpPr>
              <p:spPr>
                <a:xfrm>
                  <a:off x="8866196" y="3400107"/>
                  <a:ext cx="1568125" cy="200055"/>
                </a:xfrm>
                <a:prstGeom prst="rect">
                  <a:avLst/>
                </a:prstGeom>
                <a:noFill/>
              </p:spPr>
              <p:txBody>
                <a:bodyPr wrap="square" rtlCol="0">
                  <a:spAutoFit/>
                </a:bodyPr>
                <a:lstStyle/>
                <a:p>
                  <a:pPr algn="r"/>
                  <a:r>
                    <a:rPr lang="en-US" sz="700" b="1" i="1" dirty="0">
                      <a:latin typeface="+mj-lt"/>
                    </a:rPr>
                    <a:t>Wu X, MHSRS 2019</a:t>
                  </a:r>
                </a:p>
              </p:txBody>
            </p:sp>
            <p:sp>
              <p:nvSpPr>
                <p:cNvPr id="15" name="TextBox 14"/>
                <p:cNvSpPr txBox="1"/>
                <p:nvPr/>
              </p:nvSpPr>
              <p:spPr>
                <a:xfrm>
                  <a:off x="5181333" y="1111707"/>
                  <a:ext cx="1941095" cy="230832"/>
                </a:xfrm>
                <a:prstGeom prst="rect">
                  <a:avLst/>
                </a:prstGeom>
                <a:noFill/>
              </p:spPr>
              <p:txBody>
                <a:bodyPr wrap="square" rtlCol="0">
                  <a:spAutoFit/>
                </a:bodyPr>
                <a:lstStyle/>
                <a:p>
                  <a:pPr algn="ctr"/>
                  <a:r>
                    <a:rPr lang="en-US" sz="900" b="1" dirty="0">
                      <a:latin typeface=" Arial"/>
                    </a:rPr>
                    <a:t>Mitochondria Function (Kidney)</a:t>
                  </a:r>
                </a:p>
              </p:txBody>
            </p:sp>
          </p:grpSp>
        </p:grpSp>
        <p:pic>
          <p:nvPicPr>
            <p:cNvPr id="29" name="Picture 2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5407" y="3841241"/>
              <a:ext cx="2795608" cy="208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0" name="TextBox 29"/>
          <p:cNvSpPr txBox="1"/>
          <p:nvPr/>
        </p:nvSpPr>
        <p:spPr>
          <a:xfrm>
            <a:off x="787940" y="3445878"/>
            <a:ext cx="2529192" cy="307777"/>
          </a:xfrm>
          <a:prstGeom prst="rect">
            <a:avLst/>
          </a:prstGeom>
          <a:noFill/>
        </p:spPr>
        <p:txBody>
          <a:bodyPr wrap="square" rtlCol="0">
            <a:spAutoFit/>
          </a:bodyPr>
          <a:lstStyle/>
          <a:p>
            <a:pPr algn="ctr"/>
            <a:r>
              <a:rPr lang="en-US" sz="1400" b="1" dirty="0">
                <a:latin typeface="+mj-lt"/>
              </a:rPr>
              <a:t>Inflammatory Response</a:t>
            </a:r>
          </a:p>
        </p:txBody>
      </p:sp>
      <p:sp>
        <p:nvSpPr>
          <p:cNvPr id="31" name="TextBox 30"/>
          <p:cNvSpPr txBox="1"/>
          <p:nvPr/>
        </p:nvSpPr>
        <p:spPr>
          <a:xfrm>
            <a:off x="6292891" y="3456314"/>
            <a:ext cx="2529192" cy="307777"/>
          </a:xfrm>
          <a:prstGeom prst="rect">
            <a:avLst/>
          </a:prstGeom>
          <a:noFill/>
        </p:spPr>
        <p:txBody>
          <a:bodyPr wrap="square" rtlCol="0">
            <a:spAutoFit/>
          </a:bodyPr>
          <a:lstStyle/>
          <a:p>
            <a:pPr algn="ctr"/>
            <a:r>
              <a:rPr lang="en-US" sz="1400" b="1" dirty="0">
                <a:latin typeface="+mj-lt"/>
              </a:rPr>
              <a:t>Mitochondria Dysfunction</a:t>
            </a:r>
          </a:p>
        </p:txBody>
      </p:sp>
      <p:sp>
        <p:nvSpPr>
          <p:cNvPr id="32" name="TextBox 31"/>
          <p:cNvSpPr txBox="1"/>
          <p:nvPr/>
        </p:nvSpPr>
        <p:spPr>
          <a:xfrm>
            <a:off x="9103683" y="3455071"/>
            <a:ext cx="2529192" cy="307777"/>
          </a:xfrm>
          <a:prstGeom prst="rect">
            <a:avLst/>
          </a:prstGeom>
          <a:noFill/>
        </p:spPr>
        <p:txBody>
          <a:bodyPr wrap="square" rtlCol="0">
            <a:spAutoFit/>
          </a:bodyPr>
          <a:lstStyle/>
          <a:p>
            <a:pPr algn="ctr"/>
            <a:r>
              <a:rPr lang="en-US" sz="1400" b="1" dirty="0">
                <a:latin typeface="+mj-lt"/>
              </a:rPr>
              <a:t>Multiple Organ Failure</a:t>
            </a:r>
          </a:p>
        </p:txBody>
      </p:sp>
      <p:sp>
        <p:nvSpPr>
          <p:cNvPr id="33" name="TextBox 32"/>
          <p:cNvSpPr txBox="1"/>
          <p:nvPr/>
        </p:nvSpPr>
        <p:spPr>
          <a:xfrm>
            <a:off x="3400507" y="3456314"/>
            <a:ext cx="2529192" cy="307777"/>
          </a:xfrm>
          <a:prstGeom prst="rect">
            <a:avLst/>
          </a:prstGeom>
          <a:noFill/>
        </p:spPr>
        <p:txBody>
          <a:bodyPr wrap="square" rtlCol="0">
            <a:spAutoFit/>
          </a:bodyPr>
          <a:lstStyle/>
          <a:p>
            <a:pPr algn="ctr"/>
            <a:r>
              <a:rPr lang="en-US" sz="1400" b="1" dirty="0">
                <a:latin typeface="+mj-lt"/>
              </a:rPr>
              <a:t>Tissue Hypoxia</a:t>
            </a:r>
          </a:p>
        </p:txBody>
      </p:sp>
      <p:sp>
        <p:nvSpPr>
          <p:cNvPr id="34" name="TextBox 33"/>
          <p:cNvSpPr txBox="1"/>
          <p:nvPr/>
        </p:nvSpPr>
        <p:spPr>
          <a:xfrm>
            <a:off x="54394" y="1208391"/>
            <a:ext cx="8086306" cy="407531"/>
          </a:xfrm>
          <a:prstGeom prst="rect">
            <a:avLst/>
          </a:prstGeom>
          <a:noFill/>
        </p:spPr>
        <p:txBody>
          <a:bodyPr wrap="square" rtlCol="0">
            <a:spAutoFit/>
          </a:bodyPr>
          <a:lstStyle/>
          <a:p>
            <a:r>
              <a:rPr lang="en-US" sz="2000" b="1" dirty="0" err="1">
                <a:latin typeface="+mj-lt"/>
              </a:rPr>
              <a:t>Polytrauma</a:t>
            </a:r>
            <a:r>
              <a:rPr lang="en-US" sz="2000" b="1" dirty="0">
                <a:latin typeface="+mj-lt"/>
              </a:rPr>
              <a:t>/Hemorrhagic Shock Model:</a:t>
            </a:r>
          </a:p>
        </p:txBody>
      </p:sp>
      <p:sp>
        <p:nvSpPr>
          <p:cNvPr id="35" name="TextBox 34"/>
          <p:cNvSpPr txBox="1"/>
          <p:nvPr/>
        </p:nvSpPr>
        <p:spPr>
          <a:xfrm>
            <a:off x="9443049" y="3725408"/>
            <a:ext cx="424252" cy="246221"/>
          </a:xfrm>
          <a:prstGeom prst="rect">
            <a:avLst/>
          </a:prstGeom>
          <a:noFill/>
        </p:spPr>
        <p:txBody>
          <a:bodyPr wrap="square" rtlCol="0">
            <a:spAutoFit/>
          </a:bodyPr>
          <a:lstStyle/>
          <a:p>
            <a:pPr algn="ctr"/>
            <a:r>
              <a:rPr lang="en-US" sz="1000" b="1" i="1" dirty="0">
                <a:latin typeface="+mj-lt"/>
              </a:rPr>
              <a:t>e.g.</a:t>
            </a:r>
          </a:p>
        </p:txBody>
      </p:sp>
      <p:sp>
        <p:nvSpPr>
          <p:cNvPr id="37" name="Date Placeholder 8"/>
          <p:cNvSpPr>
            <a:spLocks noGrp="1"/>
          </p:cNvSpPr>
          <p:nvPr>
            <p:ph type="dt" sz="half" idx="10"/>
          </p:nvPr>
        </p:nvSpPr>
        <p:spPr>
          <a:xfrm>
            <a:off x="0" y="6506709"/>
            <a:ext cx="3429001" cy="372139"/>
          </a:xfrm>
        </p:spPr>
        <p:txBody>
          <a:bodyPr/>
          <a:lstStyle/>
          <a:p>
            <a:r>
              <a:rPr lang="en-US" sz="800"/>
              <a:t>James Bynum, PhD, james.bynum.civ@mail.mil</a:t>
            </a:r>
            <a:endParaRPr lang="en-US" sz="800" dirty="0"/>
          </a:p>
        </p:txBody>
      </p:sp>
    </p:spTree>
    <p:extLst>
      <p:ext uri="{BB962C8B-B14F-4D97-AF65-F5344CB8AC3E}">
        <p14:creationId xmlns:p14="http://schemas.microsoft.com/office/powerpoint/2010/main" val="424595211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66788" rtl="0" eaLnBrk="1" fontAlgn="base" latinLnBrk="0" hangingPunct="1">
          <a:lnSpc>
            <a:spcPct val="100000"/>
          </a:lnSpc>
          <a:spcBef>
            <a:spcPct val="0"/>
          </a:spcBef>
          <a:spcAft>
            <a:spcPct val="0"/>
          </a:spcAft>
          <a:buClrTx/>
          <a:buSzTx/>
          <a:buFontTx/>
          <a:buNone/>
          <a:tabLst/>
          <a:defRPr kumimoji="0" lang="en-US" sz="19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66788" rtl="0" eaLnBrk="1" fontAlgn="base" latinLnBrk="0" hangingPunct="1">
          <a:lnSpc>
            <a:spcPct val="100000"/>
          </a:lnSpc>
          <a:spcBef>
            <a:spcPct val="0"/>
          </a:spcBef>
          <a:spcAft>
            <a:spcPct val="0"/>
          </a:spcAft>
          <a:buClrTx/>
          <a:buSzTx/>
          <a:buFontTx/>
          <a:buNone/>
          <a:tabLst/>
          <a:defRPr kumimoji="0" lang="en-US" sz="19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9925</TotalTime>
  <Words>1392</Words>
  <Application>Microsoft Macintosh PowerPoint</Application>
  <PresentationFormat>Widescreen</PresentationFormat>
  <Paragraphs>234</Paragraphs>
  <Slides>19</Slides>
  <Notes>8</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2</vt:i4>
      </vt:variant>
      <vt:variant>
        <vt:lpstr>Slide Titles</vt:lpstr>
      </vt:variant>
      <vt:variant>
        <vt:i4>19</vt:i4>
      </vt:variant>
    </vt:vector>
  </HeadingPairs>
  <TitlesOfParts>
    <vt:vector size="31" baseType="lpstr">
      <vt:lpstr> Arial</vt:lpstr>
      <vt:lpstr>Arial</vt:lpstr>
      <vt:lpstr>Arial Black</vt:lpstr>
      <vt:lpstr>Calibri</vt:lpstr>
      <vt:lpstr>Helvetica</vt:lpstr>
      <vt:lpstr>Lucida Grande</vt:lpstr>
      <vt:lpstr>Times New Roman</vt:lpstr>
      <vt:lpstr>Wingdings</vt:lpstr>
      <vt:lpstr>1_Office Theme</vt:lpstr>
      <vt:lpstr>1_Default Design</vt:lpstr>
      <vt:lpstr>SPW 12.0 Graph</vt:lpstr>
      <vt:lpstr>Prism 8</vt:lpstr>
      <vt:lpstr>“Anti-shock” Drug Strategies for Treatment of Trauma</vt:lpstr>
      <vt:lpstr>PowerPoint Presentation</vt:lpstr>
      <vt:lpstr>Tyranny of Time</vt:lpstr>
      <vt:lpstr>The Challenge</vt:lpstr>
      <vt:lpstr>The Toolkit</vt:lpstr>
      <vt:lpstr>Need Strategy for “Blood Multipliers”!</vt:lpstr>
      <vt:lpstr>Current Candidates Under Evaluation</vt:lpstr>
      <vt:lpstr>Prolyl Hydroxylase Domain Inhibitors (PHDi)</vt:lpstr>
      <vt:lpstr>Acute Sub-lethal Model  (Trauma/Hemorrhage with Acute Traumatic Coagulopathy)</vt:lpstr>
      <vt:lpstr>Preliminary Studies</vt:lpstr>
      <vt:lpstr>PHDi Mitigates Hyperlactatemia and Coagulopathy in Polytrauma/Hemorrhage Non-Lethal Model– (Non-Resuscitated)</vt:lpstr>
      <vt:lpstr>Lethal Hemorrhagic Shock Model in Rats</vt:lpstr>
      <vt:lpstr>PHDi Improves Survivability  in Lethal Hemorrhagic Shock Model</vt:lpstr>
      <vt:lpstr>PowerPoint Presentation</vt:lpstr>
      <vt:lpstr>Survivability Among All Treatment Groups</vt:lpstr>
      <vt:lpstr>PowerPoint Presentation</vt:lpstr>
      <vt:lpstr>PHDi Treatment/Prevention of ARDS</vt:lpstr>
      <vt:lpstr>PHDi CLINICAL STUDY DESIGN</vt:lpstr>
      <vt:lpstr>Conclusions</vt:lpstr>
    </vt:vector>
  </TitlesOfParts>
  <Company>DHA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Bynum, James CIV USARMY MEDCOM AISR (US)</dc:creator>
  <cp:lastModifiedBy>Maxwell Braverman</cp:lastModifiedBy>
  <cp:revision>88</cp:revision>
  <dcterms:created xsi:type="dcterms:W3CDTF">2020-11-09T20:50:43Z</dcterms:created>
  <dcterms:modified xsi:type="dcterms:W3CDTF">2022-06-27T11:41:06Z</dcterms:modified>
</cp:coreProperties>
</file>