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4026" r:id="rId2"/>
    <p:sldId id="4382" r:id="rId3"/>
    <p:sldId id="4603" r:id="rId4"/>
    <p:sldId id="4604" r:id="rId5"/>
    <p:sldId id="4595" r:id="rId6"/>
    <p:sldId id="4638" r:id="rId7"/>
    <p:sldId id="4619" r:id="rId8"/>
    <p:sldId id="4596" r:id="rId9"/>
    <p:sldId id="4599" r:id="rId10"/>
    <p:sldId id="4600" r:id="rId11"/>
    <p:sldId id="4623" r:id="rId12"/>
    <p:sldId id="4622" r:id="rId13"/>
    <p:sldId id="4602" r:id="rId14"/>
    <p:sldId id="4461" r:id="rId15"/>
    <p:sldId id="4624" r:id="rId16"/>
    <p:sldId id="4536" r:id="rId17"/>
    <p:sldId id="4538" r:id="rId18"/>
    <p:sldId id="4539" r:id="rId19"/>
    <p:sldId id="4546" r:id="rId20"/>
    <p:sldId id="4615" r:id="rId21"/>
    <p:sldId id="4540" r:id="rId22"/>
    <p:sldId id="4541" r:id="rId23"/>
    <p:sldId id="4542" r:id="rId24"/>
    <p:sldId id="4543" r:id="rId25"/>
    <p:sldId id="4544" r:id="rId26"/>
    <p:sldId id="4552" r:id="rId27"/>
    <p:sldId id="4532" r:id="rId28"/>
    <p:sldId id="4553" r:id="rId29"/>
    <p:sldId id="4554" r:id="rId30"/>
    <p:sldId id="4641" r:id="rId31"/>
    <p:sldId id="4642" r:id="rId32"/>
    <p:sldId id="4634" r:id="rId33"/>
    <p:sldId id="4635" r:id="rId34"/>
    <p:sldId id="4633" r:id="rId35"/>
    <p:sldId id="4560" r:id="rId36"/>
    <p:sldId id="4564" r:id="rId37"/>
    <p:sldId id="4565" r:id="rId38"/>
    <p:sldId id="4567" r:id="rId39"/>
    <p:sldId id="4568" r:id="rId40"/>
    <p:sldId id="4569" r:id="rId41"/>
    <p:sldId id="4574" r:id="rId42"/>
    <p:sldId id="4576" r:id="rId43"/>
    <p:sldId id="4612" r:id="rId44"/>
    <p:sldId id="4592" r:id="rId45"/>
    <p:sldId id="4593" r:id="rId46"/>
    <p:sldId id="4594" r:id="rId47"/>
    <p:sldId id="4577" r:id="rId48"/>
    <p:sldId id="4610" r:id="rId49"/>
  </p:sldIdLst>
  <p:sldSz cx="9144000" cy="6858000" type="screen4x3"/>
  <p:notesSz cx="7010400" cy="9296400"/>
  <p:defaultTextStyle>
    <a:defPPr>
      <a:defRPr lang="en-US"/>
    </a:defPPr>
    <a:lvl1pPr algn="ctr" rtl="0" fontAlgn="base">
      <a:spcBef>
        <a:spcPct val="0"/>
      </a:spcBef>
      <a:spcAft>
        <a:spcPct val="0"/>
      </a:spcAft>
      <a:defRPr sz="1100" kern="1200">
        <a:solidFill>
          <a:schemeClr val="tx1"/>
        </a:solidFill>
        <a:latin typeface="Arial" pitchFamily="34" charset="0"/>
        <a:ea typeface="+mn-ea"/>
        <a:cs typeface="+mn-cs"/>
      </a:defRPr>
    </a:lvl1pPr>
    <a:lvl2pPr marL="457200" algn="ctr" rtl="0" fontAlgn="base">
      <a:spcBef>
        <a:spcPct val="0"/>
      </a:spcBef>
      <a:spcAft>
        <a:spcPct val="0"/>
      </a:spcAft>
      <a:defRPr sz="1100" kern="1200">
        <a:solidFill>
          <a:schemeClr val="tx1"/>
        </a:solidFill>
        <a:latin typeface="Arial" pitchFamily="34" charset="0"/>
        <a:ea typeface="+mn-ea"/>
        <a:cs typeface="+mn-cs"/>
      </a:defRPr>
    </a:lvl2pPr>
    <a:lvl3pPr marL="914400" algn="ctr" rtl="0" fontAlgn="base">
      <a:spcBef>
        <a:spcPct val="0"/>
      </a:spcBef>
      <a:spcAft>
        <a:spcPct val="0"/>
      </a:spcAft>
      <a:defRPr sz="1100" kern="1200">
        <a:solidFill>
          <a:schemeClr val="tx1"/>
        </a:solidFill>
        <a:latin typeface="Arial" pitchFamily="34" charset="0"/>
        <a:ea typeface="+mn-ea"/>
        <a:cs typeface="+mn-cs"/>
      </a:defRPr>
    </a:lvl3pPr>
    <a:lvl4pPr marL="1371600" algn="ctr" rtl="0" fontAlgn="base">
      <a:spcBef>
        <a:spcPct val="0"/>
      </a:spcBef>
      <a:spcAft>
        <a:spcPct val="0"/>
      </a:spcAft>
      <a:defRPr sz="1100" kern="1200">
        <a:solidFill>
          <a:schemeClr val="tx1"/>
        </a:solidFill>
        <a:latin typeface="Arial" pitchFamily="34" charset="0"/>
        <a:ea typeface="+mn-ea"/>
        <a:cs typeface="+mn-cs"/>
      </a:defRPr>
    </a:lvl4pPr>
    <a:lvl5pPr marL="1828800" algn="ctr" rtl="0" fontAlgn="base">
      <a:spcBef>
        <a:spcPct val="0"/>
      </a:spcBef>
      <a:spcAft>
        <a:spcPct val="0"/>
      </a:spcAft>
      <a:defRPr sz="1100" kern="1200">
        <a:solidFill>
          <a:schemeClr val="tx1"/>
        </a:solidFill>
        <a:latin typeface="Arial" pitchFamily="34" charset="0"/>
        <a:ea typeface="+mn-ea"/>
        <a:cs typeface="+mn-cs"/>
      </a:defRPr>
    </a:lvl5pPr>
    <a:lvl6pPr marL="2286000" algn="l" defTabSz="914400" rtl="0" eaLnBrk="1" latinLnBrk="0" hangingPunct="1">
      <a:defRPr sz="1100" kern="1200">
        <a:solidFill>
          <a:schemeClr val="tx1"/>
        </a:solidFill>
        <a:latin typeface="Arial" pitchFamily="34" charset="0"/>
        <a:ea typeface="+mn-ea"/>
        <a:cs typeface="+mn-cs"/>
      </a:defRPr>
    </a:lvl6pPr>
    <a:lvl7pPr marL="2743200" algn="l" defTabSz="914400" rtl="0" eaLnBrk="1" latinLnBrk="0" hangingPunct="1">
      <a:defRPr sz="1100" kern="1200">
        <a:solidFill>
          <a:schemeClr val="tx1"/>
        </a:solidFill>
        <a:latin typeface="Arial" pitchFamily="34" charset="0"/>
        <a:ea typeface="+mn-ea"/>
        <a:cs typeface="+mn-cs"/>
      </a:defRPr>
    </a:lvl7pPr>
    <a:lvl8pPr marL="3200400" algn="l" defTabSz="914400" rtl="0" eaLnBrk="1" latinLnBrk="0" hangingPunct="1">
      <a:defRPr sz="1100" kern="1200">
        <a:solidFill>
          <a:schemeClr val="tx1"/>
        </a:solidFill>
        <a:latin typeface="Arial" pitchFamily="34" charset="0"/>
        <a:ea typeface="+mn-ea"/>
        <a:cs typeface="+mn-cs"/>
      </a:defRPr>
    </a:lvl8pPr>
    <a:lvl9pPr marL="3657600" algn="l" defTabSz="914400" rtl="0" eaLnBrk="1" latinLnBrk="0" hangingPunct="1">
      <a:defRPr sz="1100"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solt.t.stockinger.m"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EBAB"/>
    <a:srgbClr val="FFDC6D"/>
    <a:srgbClr val="FF3300"/>
    <a:srgbClr val="F8FE0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1022" autoAdjust="0"/>
    <p:restoredTop sz="94700" autoAdjust="0"/>
  </p:normalViewPr>
  <p:slideViewPr>
    <p:cSldViewPr>
      <p:cViewPr>
        <p:scale>
          <a:sx n="80" d="100"/>
          <a:sy n="80" d="100"/>
        </p:scale>
        <p:origin x="-600"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l" defTabSz="915988">
              <a:defRPr sz="1200">
                <a:latin typeface="Arial" charset="0"/>
              </a:defRPr>
            </a:lvl1pPr>
          </a:lstStyle>
          <a:p>
            <a:pPr>
              <a:defRPr/>
            </a:pPr>
            <a:endParaRPr lang="en-US"/>
          </a:p>
        </p:txBody>
      </p:sp>
      <p:sp>
        <p:nvSpPr>
          <p:cNvPr id="104451"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Arial" charset="0"/>
              </a:defRPr>
            </a:lvl1pPr>
          </a:lstStyle>
          <a:p>
            <a:pPr>
              <a:defRPr/>
            </a:pPr>
            <a:endParaRPr lang="en-US"/>
          </a:p>
        </p:txBody>
      </p:sp>
      <p:sp>
        <p:nvSpPr>
          <p:cNvPr id="104452"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l" defTabSz="915988">
              <a:defRPr sz="1200">
                <a:latin typeface="Arial" charset="0"/>
              </a:defRPr>
            </a:lvl1pPr>
          </a:lstStyle>
          <a:p>
            <a:pPr>
              <a:defRPr/>
            </a:pPr>
            <a:endParaRPr lang="en-US"/>
          </a:p>
        </p:txBody>
      </p:sp>
      <p:sp>
        <p:nvSpPr>
          <p:cNvPr id="104453"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Arial" charset="0"/>
              </a:defRPr>
            </a:lvl1pPr>
          </a:lstStyle>
          <a:p>
            <a:pPr>
              <a:defRPr/>
            </a:pPr>
            <a:fld id="{69EBAFBB-B6B3-40B3-8BA7-D5E5B2768D3E}" type="slidenum">
              <a:rPr lang="en-US"/>
              <a:pPr>
                <a:defRPr/>
              </a:pPr>
              <a:t>‹#›</a:t>
            </a:fld>
            <a:endParaRPr lang="en-US"/>
          </a:p>
        </p:txBody>
      </p:sp>
    </p:spTree>
    <p:extLst>
      <p:ext uri="{BB962C8B-B14F-4D97-AF65-F5344CB8AC3E}">
        <p14:creationId xmlns="" xmlns:p14="http://schemas.microsoft.com/office/powerpoint/2010/main" val="3221590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8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l" defTabSz="915988">
              <a:defRPr sz="1200">
                <a:latin typeface="Arial" charset="0"/>
              </a:defRPr>
            </a:lvl1pPr>
          </a:lstStyle>
          <a:p>
            <a:pPr>
              <a:defRPr/>
            </a:pPr>
            <a:endParaRPr lang="en-US"/>
          </a:p>
        </p:txBody>
      </p:sp>
      <p:sp>
        <p:nvSpPr>
          <p:cNvPr id="327683"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Arial" charset="0"/>
              </a:defRPr>
            </a:lvl1pPr>
          </a:lstStyle>
          <a:p>
            <a:pPr>
              <a:defRPr/>
            </a:pPr>
            <a:endParaRPr lang="en-US"/>
          </a:p>
        </p:txBody>
      </p:sp>
      <p:sp>
        <p:nvSpPr>
          <p:cNvPr id="163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276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686"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l" defTabSz="915988">
              <a:defRPr sz="1200">
                <a:latin typeface="Arial" charset="0"/>
              </a:defRPr>
            </a:lvl1pPr>
          </a:lstStyle>
          <a:p>
            <a:pPr>
              <a:defRPr/>
            </a:pPr>
            <a:endParaRPr lang="en-US"/>
          </a:p>
        </p:txBody>
      </p:sp>
      <p:sp>
        <p:nvSpPr>
          <p:cNvPr id="327687"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Arial" charset="0"/>
              </a:defRPr>
            </a:lvl1pPr>
          </a:lstStyle>
          <a:p>
            <a:pPr>
              <a:defRPr/>
            </a:pPr>
            <a:fld id="{55DC3964-3C8B-4F74-A9C2-6A408344D54C}" type="slidenum">
              <a:rPr lang="en-US"/>
              <a:pPr>
                <a:defRPr/>
              </a:pPr>
              <a:t>‹#›</a:t>
            </a:fld>
            <a:endParaRPr lang="en-US"/>
          </a:p>
        </p:txBody>
      </p:sp>
    </p:spTree>
    <p:extLst>
      <p:ext uri="{BB962C8B-B14F-4D97-AF65-F5344CB8AC3E}">
        <p14:creationId xmlns="" xmlns:p14="http://schemas.microsoft.com/office/powerpoint/2010/main" val="75177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1</a:t>
            </a:fld>
            <a:endParaRPr lang="en-US" dirty="0"/>
          </a:p>
        </p:txBody>
      </p:sp>
    </p:spTree>
    <p:extLst>
      <p:ext uri="{BB962C8B-B14F-4D97-AF65-F5344CB8AC3E}">
        <p14:creationId xmlns="" xmlns:p14="http://schemas.microsoft.com/office/powerpoint/2010/main" val="29459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40DA32-75D8-4582-B08F-1E27F42E7587}" type="slidenum">
              <a:rPr lang="en-US" smtClean="0"/>
              <a:pPr/>
              <a:t>42</a:t>
            </a:fld>
            <a:endParaRPr lang="en-US"/>
          </a:p>
        </p:txBody>
      </p:sp>
    </p:spTree>
    <p:extLst>
      <p:ext uri="{BB962C8B-B14F-4D97-AF65-F5344CB8AC3E}">
        <p14:creationId xmlns="" xmlns:p14="http://schemas.microsoft.com/office/powerpoint/2010/main" val="100357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3,421 is a staggering number</a:t>
            </a:r>
          </a:p>
          <a:p>
            <a:r>
              <a:rPr lang="en-US" dirty="0" smtClean="0"/>
              <a:t>When all of those deaths were potentially preventable</a:t>
            </a:r>
          </a:p>
          <a:p>
            <a:r>
              <a:rPr lang="en-US" dirty="0" smtClean="0"/>
              <a:t>How would a</a:t>
            </a:r>
            <a:r>
              <a:rPr lang="en-US" baseline="0" dirty="0" smtClean="0"/>
              <a:t> Medical Center react if you had a meningitis or a </a:t>
            </a:r>
            <a:r>
              <a:rPr lang="en-US" baseline="0" dirty="0" err="1" smtClean="0"/>
              <a:t>pyelonephritis</a:t>
            </a:r>
            <a:r>
              <a:rPr lang="en-US" baseline="0" dirty="0" smtClean="0"/>
              <a:t> patient come in -</a:t>
            </a:r>
          </a:p>
          <a:p>
            <a:r>
              <a:rPr lang="en-US" baseline="0" dirty="0" smtClean="0"/>
              <a:t>you didn’t get around to starting antibiotics and they died?</a:t>
            </a:r>
            <a:endParaRPr lang="en-US" dirty="0"/>
          </a:p>
        </p:txBody>
      </p:sp>
      <p:sp>
        <p:nvSpPr>
          <p:cNvPr id="4" name="Slide Number Placeholder 3"/>
          <p:cNvSpPr>
            <a:spLocks noGrp="1"/>
          </p:cNvSpPr>
          <p:nvPr>
            <p:ph type="sldNum" sz="quarter" idx="10"/>
          </p:nvPr>
        </p:nvSpPr>
        <p:spPr/>
        <p:txBody>
          <a:bodyPr/>
          <a:lstStyle/>
          <a:p>
            <a:pPr>
              <a:defRPr/>
            </a:pPr>
            <a:fld id="{4CC1539C-5602-42D7-A923-FEAEDEA7662C}"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of hands</a:t>
            </a:r>
            <a:endParaRPr lang="en-US" dirty="0"/>
          </a:p>
        </p:txBody>
      </p:sp>
      <p:sp>
        <p:nvSpPr>
          <p:cNvPr id="4" name="Slide Number Placeholder 3"/>
          <p:cNvSpPr>
            <a:spLocks noGrp="1"/>
          </p:cNvSpPr>
          <p:nvPr>
            <p:ph type="sldNum" sz="quarter" idx="10"/>
          </p:nvPr>
        </p:nvSpPr>
        <p:spPr/>
        <p:txBody>
          <a:bodyPr/>
          <a:lstStyle/>
          <a:p>
            <a:pPr defTabSz="916503">
              <a:defRPr/>
            </a:pPr>
            <a:fld id="{4B40DA32-75D8-4582-B08F-1E27F42E7587}" type="slidenum">
              <a:rPr lang="en-US" smtClean="0">
                <a:solidFill>
                  <a:prstClr val="black"/>
                </a:solidFill>
              </a:rPr>
              <a:pPr defTabSz="916503">
                <a:defRPr/>
              </a:pPr>
              <a:t>5</a:t>
            </a:fld>
            <a:endParaRPr lang="en-US" dirty="0">
              <a:solidFill>
                <a:prstClr val="black"/>
              </a:solidFill>
            </a:endParaRPr>
          </a:p>
        </p:txBody>
      </p:sp>
    </p:spTree>
    <p:extLst>
      <p:ext uri="{BB962C8B-B14F-4D97-AF65-F5344CB8AC3E}">
        <p14:creationId xmlns="" xmlns:p14="http://schemas.microsoft.com/office/powerpoint/2010/main" val="1601917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DC3964-3C8B-4F74-A9C2-6A408344D54C}" type="slidenum">
              <a:rPr lang="en-US" smtClean="0"/>
              <a:pPr>
                <a:defRPr/>
              </a:pPr>
              <a:t>14</a:t>
            </a:fld>
            <a:endParaRPr lang="en-US"/>
          </a:p>
        </p:txBody>
      </p:sp>
    </p:spTree>
    <p:extLst>
      <p:ext uri="{BB962C8B-B14F-4D97-AF65-F5344CB8AC3E}">
        <p14:creationId xmlns="" xmlns:p14="http://schemas.microsoft.com/office/powerpoint/2010/main" val="206997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DC3964-3C8B-4F74-A9C2-6A408344D54C}" type="slidenum">
              <a:rPr lang="en-US" smtClean="0"/>
              <a:pPr>
                <a:defRPr/>
              </a:pPr>
              <a:t>15</a:t>
            </a:fld>
            <a:endParaRPr lang="en-US"/>
          </a:p>
        </p:txBody>
      </p:sp>
    </p:spTree>
    <p:extLst>
      <p:ext uri="{BB962C8B-B14F-4D97-AF65-F5344CB8AC3E}">
        <p14:creationId xmlns="" xmlns:p14="http://schemas.microsoft.com/office/powerpoint/2010/main" val="206997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study that was published in JAMA in 2017 that shows the importance of EARLY blood transfusion. </a:t>
            </a:r>
            <a:endParaRPr lang="en-US" dirty="0"/>
          </a:p>
        </p:txBody>
      </p:sp>
      <p:sp>
        <p:nvSpPr>
          <p:cNvPr id="4" name="Slide Number Placeholder 3"/>
          <p:cNvSpPr>
            <a:spLocks noGrp="1"/>
          </p:cNvSpPr>
          <p:nvPr>
            <p:ph type="sldNum" sz="quarter" idx="10"/>
          </p:nvPr>
        </p:nvSpPr>
        <p:spPr/>
        <p:txBody>
          <a:bodyPr/>
          <a:lstStyle/>
          <a:p>
            <a:pPr>
              <a:defRPr/>
            </a:pPr>
            <a:fld id="{55DC3964-3C8B-4F74-A9C2-6A408344D54C}" type="slidenum">
              <a:rPr lang="en-US" smtClean="0"/>
              <a:pPr>
                <a:defRPr/>
              </a:pPr>
              <a:t>17</a:t>
            </a:fld>
            <a:endParaRPr lang="en-US" dirty="0"/>
          </a:p>
        </p:txBody>
      </p:sp>
    </p:spTree>
    <p:extLst>
      <p:ext uri="{BB962C8B-B14F-4D97-AF65-F5344CB8AC3E}">
        <p14:creationId xmlns="" xmlns:p14="http://schemas.microsoft.com/office/powerpoint/2010/main" val="1241862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This is the latest development in providing FDA-compliant whole blood far forward in theater. Donated blood is preserved in electrically powered blood coolers and moved far forward in a new non-powered, 50-hour container.</a:t>
            </a:r>
          </a:p>
          <a:p>
            <a:endParaRPr lang="en-US" dirty="0"/>
          </a:p>
        </p:txBody>
      </p:sp>
      <p:sp>
        <p:nvSpPr>
          <p:cNvPr id="4" name="Header Placeholder 3"/>
          <p:cNvSpPr>
            <a:spLocks noGrp="1"/>
          </p:cNvSpPr>
          <p:nvPr>
            <p:ph type="hdr" sz="quarter" idx="10"/>
          </p:nvPr>
        </p:nvSpPr>
        <p:spPr/>
        <p:txBody>
          <a:bodyPr/>
          <a:lstStyle/>
          <a:p>
            <a:pPr>
              <a:defRPr/>
            </a:pPr>
            <a:r>
              <a:rPr lang="en-US" dirty="0"/>
              <a:t>Tactical Combat Casualty Care (TCCC)</a:t>
            </a:r>
          </a:p>
        </p:txBody>
      </p:sp>
      <p:sp>
        <p:nvSpPr>
          <p:cNvPr id="5" name="Date Placeholder 4"/>
          <p:cNvSpPr>
            <a:spLocks noGrp="1"/>
          </p:cNvSpPr>
          <p:nvPr>
            <p:ph type="dt" idx="11"/>
          </p:nvPr>
        </p:nvSpPr>
        <p:spPr/>
        <p:txBody>
          <a:bodyPr/>
          <a:lstStyle/>
          <a:p>
            <a:pPr>
              <a:defRPr/>
            </a:pPr>
            <a:fld id="{D2BF84EF-32FE-45BE-ACA8-CF6D93822E47}" type="datetime1">
              <a:rPr lang="en-US" smtClean="0"/>
              <a:pPr>
                <a:defRPr/>
              </a:pPr>
              <a:t>6/20/2019</a:t>
            </a:fld>
            <a:endParaRPr lang="en-US" dirty="0"/>
          </a:p>
        </p:txBody>
      </p:sp>
      <p:sp>
        <p:nvSpPr>
          <p:cNvPr id="6" name="Footer Placeholder 5"/>
          <p:cNvSpPr>
            <a:spLocks noGrp="1"/>
          </p:cNvSpPr>
          <p:nvPr>
            <p:ph type="ftr" sz="quarter" idx="12"/>
          </p:nvPr>
        </p:nvSpPr>
        <p:spPr/>
        <p:txBody>
          <a:bodyPr/>
          <a:lstStyle/>
          <a:p>
            <a:pPr>
              <a:defRPr/>
            </a:pPr>
            <a:r>
              <a:rPr lang="en-US" dirty="0"/>
              <a:t>DRAFT</a:t>
            </a:r>
          </a:p>
        </p:txBody>
      </p:sp>
      <p:sp>
        <p:nvSpPr>
          <p:cNvPr id="7" name="Slide Number Placeholder 6"/>
          <p:cNvSpPr>
            <a:spLocks noGrp="1"/>
          </p:cNvSpPr>
          <p:nvPr>
            <p:ph type="sldNum" sz="quarter" idx="13"/>
          </p:nvPr>
        </p:nvSpPr>
        <p:spPr/>
        <p:txBody>
          <a:bodyPr/>
          <a:lstStyle/>
          <a:p>
            <a:pPr>
              <a:defRPr/>
            </a:pPr>
            <a:fld id="{A50A4DE9-865D-4BF6-94BD-FA484361A8AF}" type="slidenum">
              <a:rPr lang="en-US" smtClean="0"/>
              <a:pPr>
                <a:defRPr/>
              </a:pPr>
              <a:t>21</a:t>
            </a:fld>
            <a:endParaRPr lang="en-US" dirty="0"/>
          </a:p>
        </p:txBody>
      </p:sp>
    </p:spTree>
    <p:extLst>
      <p:ext uri="{BB962C8B-B14F-4D97-AF65-F5344CB8AC3E}">
        <p14:creationId xmlns="" xmlns:p14="http://schemas.microsoft.com/office/powerpoint/2010/main" val="2018126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75</a:t>
            </a:r>
            <a:r>
              <a:rPr lang="en-US" baseline="30000" dirty="0"/>
              <a:t>th</a:t>
            </a:r>
            <a:r>
              <a:rPr lang="en-US" dirty="0"/>
              <a:t> Rangers have provided whole blood transfusion far forward by identifying type O, low-titer donors ahead of time, and collecting blood from then when needed on the battlefield.</a:t>
            </a:r>
          </a:p>
        </p:txBody>
      </p:sp>
      <p:sp>
        <p:nvSpPr>
          <p:cNvPr id="4" name="Slide Number Placeholder 3"/>
          <p:cNvSpPr>
            <a:spLocks noGrp="1"/>
          </p:cNvSpPr>
          <p:nvPr>
            <p:ph type="sldNum" sz="quarter" idx="10"/>
          </p:nvPr>
        </p:nvSpPr>
        <p:spPr/>
        <p:txBody>
          <a:bodyPr/>
          <a:lstStyle/>
          <a:p>
            <a:pPr>
              <a:defRPr/>
            </a:pPr>
            <a:fld id="{55DC3964-3C8B-4F74-A9C2-6A408344D54C}" type="slidenum">
              <a:rPr lang="en-US" smtClean="0"/>
              <a:pPr>
                <a:defRPr/>
              </a:pPr>
              <a:t>22</a:t>
            </a:fld>
            <a:endParaRPr lang="en-US" dirty="0"/>
          </a:p>
        </p:txBody>
      </p:sp>
    </p:spTree>
    <p:extLst>
      <p:ext uri="{BB962C8B-B14F-4D97-AF65-F5344CB8AC3E}">
        <p14:creationId xmlns="" xmlns:p14="http://schemas.microsoft.com/office/powerpoint/2010/main" val="1241862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Despite their pioneering ROLO programs,</a:t>
            </a:r>
            <a:r>
              <a:rPr lang="en-US" baseline="0" dirty="0" smtClean="0"/>
              <a:t> most whole blood transfusions in the Ranger Regiment to date have been cold-stored, FDA-compliant  whole blood.</a:t>
            </a:r>
            <a:endParaRPr lang="en-US" dirty="0"/>
          </a:p>
        </p:txBody>
      </p:sp>
      <p:sp>
        <p:nvSpPr>
          <p:cNvPr id="4" name="Slide Number Placeholder 3"/>
          <p:cNvSpPr>
            <a:spLocks noGrp="1"/>
          </p:cNvSpPr>
          <p:nvPr>
            <p:ph type="sldNum" sz="quarter" idx="10"/>
          </p:nvPr>
        </p:nvSpPr>
        <p:spPr/>
        <p:txBody>
          <a:bodyPr/>
          <a:lstStyle/>
          <a:p>
            <a:pPr>
              <a:defRPr/>
            </a:pPr>
            <a:fld id="{55DC3964-3C8B-4F74-A9C2-6A408344D54C}" type="slidenum">
              <a:rPr lang="en-US" smtClean="0"/>
              <a:pPr>
                <a:defRPr/>
              </a:pPr>
              <a:t>23</a:t>
            </a:fld>
            <a:endParaRPr lang="en-US"/>
          </a:p>
        </p:txBody>
      </p:sp>
    </p:spTree>
    <p:extLst>
      <p:ext uri="{BB962C8B-B14F-4D97-AF65-F5344CB8AC3E}">
        <p14:creationId xmlns="" xmlns:p14="http://schemas.microsoft.com/office/powerpoint/2010/main" val="409528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EA459ED-CDBE-4782-A4DC-B4C9AF5E7912}" type="datetime5">
              <a:rPr lang="en-US" smtClean="0"/>
              <a:pPr>
                <a:defRPr/>
              </a:pPr>
              <a:t>20-Jun-19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UNCLASSIFIED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F89894-589F-4395-AB71-B22471FB239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9DE218-9CE7-493D-9989-D078FCDB4D04}" type="datetime5">
              <a:rPr lang="en-US" smtClean="0"/>
              <a:pPr>
                <a:defRPr/>
              </a:pPr>
              <a:t>20-Jun-19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UNCLASSIFIED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68FA-241E-4D3E-BB31-69F769A171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94E8193-3F92-4830-8237-19CC0E65F33B}" type="datetime5">
              <a:rPr lang="en-US" smtClean="0"/>
              <a:pPr>
                <a:defRPr/>
              </a:pPr>
              <a:t>20-Jun-19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UNCLASSIFIED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D82A5D-C5B9-4DF0-BCD0-8745F753089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6EA3437-784D-4F23-A89F-07F0A5CA5154}" type="datetime5">
              <a:rPr lang="en-US" smtClean="0"/>
              <a:pPr>
                <a:defRPr/>
              </a:pPr>
              <a:t>20-Jun-19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UNCLASSIFIED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DFD6A0-9161-44E7-A9DA-4B50C388593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5BD3123-69DA-4C1F-8473-230E3E303909}" type="datetime5">
              <a:rPr lang="en-US" smtClean="0"/>
              <a:pPr>
                <a:defRPr/>
              </a:pPr>
              <a:t>20-Jun-19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UNCLASSIFIED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5584C8-3D11-4CC3-8AE9-978CF1B4270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D6E7C62A-2416-4009-8D0B-30479EAE23F4}" type="datetime5">
              <a:rPr lang="en-US" smtClean="0"/>
              <a:pPr>
                <a:defRPr/>
              </a:pPr>
              <a:t>20-Jun-19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UNCLASSIFIED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78B3D3-F2E1-4B1C-9B3C-4A683FAB5CE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D42BB468-3B94-4F60-86C3-13F8EFE66636}" type="datetime5">
              <a:rPr lang="en-US" smtClean="0"/>
              <a:pPr>
                <a:defRPr/>
              </a:pPr>
              <a:t>20-Jun-19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UNCLASSIFIED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4FBA16-6DE4-465F-8F16-97F68020498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98FB0B9-A162-407B-83A9-FA01481E8937}" type="datetime5">
              <a:rPr lang="en-US" smtClean="0"/>
              <a:pPr>
                <a:defRPr/>
              </a:pPr>
              <a:t>20-Jun-19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UNCLASSIFIED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CA50B7-A4B9-4C51-B21F-5B553F13C4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51DC1BA-0F8D-4790-9640-2E939A4220B6}" type="datetime5">
              <a:rPr lang="en-US" smtClean="0"/>
              <a:pPr>
                <a:defRPr/>
              </a:pPr>
              <a:t>20-Jun-19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UNCLASSIFIED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6C95-2562-46C9-B26A-F7FD99F560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52A65A5-4864-49EA-A6DD-18785066BA99}" type="datetime5">
              <a:rPr lang="en-US" smtClean="0"/>
              <a:pPr>
                <a:defRPr/>
              </a:pPr>
              <a:t>20-Jun-19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UNCLASSIFIED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5EB8BD-F4A6-4307-8BE4-5F636347CC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397B8C8-9627-479C-9C29-4CFF7B89C57A}" type="datetime5">
              <a:rPr lang="en-US" smtClean="0"/>
              <a:pPr>
                <a:defRPr/>
              </a:pPr>
              <a:t>20-Jun-19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UNCLASSIFIED</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792CBD-3438-4B26-AFF7-D67B6E83C8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6DB8C10-3551-4780-A9B6-172F2D69B2F9}" type="datetime5">
              <a:rPr lang="en-US" smtClean="0"/>
              <a:pPr>
                <a:defRPr/>
              </a:pPr>
              <a:t>20-Jun-19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UNCLASSIFIED</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EB2F7F-333D-4A68-A1E5-AA7580B0AEF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E9A4E41-A7B8-4F64-8849-058EDBEEB89E}" type="datetime5">
              <a:rPr lang="en-US" smtClean="0"/>
              <a:pPr>
                <a:defRPr/>
              </a:pPr>
              <a:t>20-Jun-19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UNCLASSIFIED</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F4457A-D1F3-4FC0-902F-967EA1EABB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F89873-C2C2-42A2-8539-E9FB77DF3368}" type="datetime5">
              <a:rPr lang="en-US" smtClean="0"/>
              <a:pPr>
                <a:defRPr/>
              </a:pPr>
              <a:t>20-Jun-19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UNCLASSIFIED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6103DD-8D7F-451F-9D65-90A80AC7A6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8C90568-3B5D-4ADB-B11D-620F7EFF1E66}" type="datetime5">
              <a:rPr lang="en-US" smtClean="0"/>
              <a:pPr>
                <a:defRPr/>
              </a:pPr>
              <a:t>20-Jun-19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UNCLASSIFIED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5A8545-1A8D-44E7-B6E5-D128C16BE2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2746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fld id="{B18FE2D4-E736-4443-92FA-FF45130FC323}" type="datetime5">
              <a:rPr lang="en-US" smtClean="0"/>
              <a:pPr>
                <a:defRPr/>
              </a:pPr>
              <a:t>20-Jun-19</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r>
              <a:rPr lang="en-US" smtClean="0"/>
              <a:t>UNCLASSIFIED</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6EDDFA9-39DD-47B1-96AC-01B5C879CB91}" type="slidenum">
              <a:rPr lang="en-US"/>
              <a:pPr>
                <a:defRPr/>
              </a:pPr>
              <a:t>‹#›</a:t>
            </a:fld>
            <a:endParaRPr lang="en-US"/>
          </a:p>
        </p:txBody>
      </p:sp>
      <p:pic>
        <p:nvPicPr>
          <p:cNvPr id="1031" name="Picture 8" descr="y TCCC Logo 091104 (C)"/>
          <p:cNvPicPr>
            <a:picLocks noChangeAspect="1" noChangeArrowheads="1"/>
          </p:cNvPicPr>
          <p:nvPr/>
        </p:nvPicPr>
        <p:blipFill>
          <a:blip r:embed="rId17" cstate="print"/>
          <a:srcRect/>
          <a:stretch>
            <a:fillRect/>
          </a:stretch>
        </p:blipFill>
        <p:spPr bwMode="auto">
          <a:xfrm>
            <a:off x="84138" y="76200"/>
            <a:ext cx="1211262"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04800" y="304800"/>
            <a:ext cx="8458200" cy="4770512"/>
          </a:xfrm>
          <a:prstGeom prst="rect">
            <a:avLst/>
          </a:prstGeom>
          <a:noFill/>
          <a:ln w="9525" algn="ctr">
            <a:noFill/>
            <a:miter lim="800000"/>
            <a:headEnd/>
            <a:tailEnd/>
          </a:ln>
        </p:spPr>
        <p:txBody>
          <a:bodyPr wrap="square" lIns="91416" tIns="45708" rIns="91416" bIns="45708">
            <a:spAutoFit/>
          </a:bodyPr>
          <a:lstStyle/>
          <a:p>
            <a:pPr algn="ctr"/>
            <a:r>
              <a:rPr lang="en-US" altLang="en-US" sz="4800" b="1" dirty="0" smtClean="0"/>
              <a:t>Advanced Resuscitative Care in TCCC</a:t>
            </a:r>
            <a:endParaRPr lang="en-US" altLang="en-US" sz="4800" b="1" dirty="0"/>
          </a:p>
          <a:p>
            <a:r>
              <a:rPr lang="en-US" altLang="en-US" sz="3600" b="1" dirty="0"/>
              <a:t> </a:t>
            </a:r>
            <a:endParaRPr lang="en-US" altLang="en-US" sz="3600" b="1" i="1" dirty="0"/>
          </a:p>
          <a:p>
            <a:endParaRPr lang="en-US" altLang="en-US" sz="4000" b="1" i="1" dirty="0"/>
          </a:p>
          <a:p>
            <a:endParaRPr lang="en-US" altLang="en-US" sz="4400" b="1" i="1" dirty="0"/>
          </a:p>
          <a:p>
            <a:endParaRPr lang="en-US" altLang="en-US" sz="4400" b="1" dirty="0"/>
          </a:p>
          <a:p>
            <a:endParaRPr lang="en-US" altLang="en-US" sz="4400" b="1" dirty="0"/>
          </a:p>
        </p:txBody>
      </p:sp>
      <p:sp>
        <p:nvSpPr>
          <p:cNvPr id="2051" name="Text Box 4"/>
          <p:cNvSpPr txBox="1">
            <a:spLocks noChangeArrowheads="1"/>
          </p:cNvSpPr>
          <p:nvPr/>
        </p:nvSpPr>
        <p:spPr bwMode="auto">
          <a:xfrm>
            <a:off x="2845119" y="5181600"/>
            <a:ext cx="3348945" cy="1569636"/>
          </a:xfrm>
          <a:prstGeom prst="rect">
            <a:avLst/>
          </a:prstGeom>
          <a:noFill/>
          <a:ln w="9525" algn="ctr">
            <a:noFill/>
            <a:miter lim="800000"/>
            <a:headEnd/>
            <a:tailEnd/>
          </a:ln>
        </p:spPr>
        <p:txBody>
          <a:bodyPr wrap="none" lIns="91416" tIns="45708" rIns="91416" bIns="45708">
            <a:spAutoFit/>
          </a:bodyPr>
          <a:lstStyle/>
          <a:p>
            <a:pPr algn="ctr"/>
            <a:r>
              <a:rPr lang="en-US" altLang="en-US" sz="3200" b="1" dirty="0" smtClean="0"/>
              <a:t>Dr. Frank Butler</a:t>
            </a:r>
          </a:p>
          <a:p>
            <a:pPr algn="ctr"/>
            <a:r>
              <a:rPr lang="en-US" altLang="en-US" sz="3200" b="1" dirty="0" smtClean="0"/>
              <a:t>THOR</a:t>
            </a:r>
          </a:p>
          <a:p>
            <a:pPr algn="ctr"/>
            <a:r>
              <a:rPr lang="en-US" altLang="en-US" sz="3200" b="1" dirty="0" smtClean="0"/>
              <a:t>24 June 2019</a:t>
            </a:r>
            <a:endParaRPr lang="en-US" altLang="en-US" sz="3200" b="1" dirty="0"/>
          </a:p>
        </p:txBody>
      </p:sp>
      <p:pic>
        <p:nvPicPr>
          <p:cNvPr id="5" name="Picture 4" descr="JTS Low Res.jpg"/>
          <p:cNvPicPr>
            <a:picLocks noChangeAspect="1"/>
          </p:cNvPicPr>
          <p:nvPr/>
        </p:nvPicPr>
        <p:blipFill>
          <a:blip r:embed="rId3" cstate="print"/>
          <a:stretch>
            <a:fillRect/>
          </a:stretch>
        </p:blipFill>
        <p:spPr>
          <a:xfrm>
            <a:off x="3153326" y="2057400"/>
            <a:ext cx="2790274" cy="2771815"/>
          </a:xfrm>
          <a:prstGeom prst="rect">
            <a:avLst/>
          </a:prstGeom>
        </p:spPr>
      </p:pic>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96000" y="1981200"/>
            <a:ext cx="2827817" cy="2848015"/>
          </a:xfrm>
          <a:prstGeom prst="rect">
            <a:avLst/>
          </a:prstGeom>
        </p:spPr>
      </p:pic>
      <p:pic>
        <p:nvPicPr>
          <p:cNvPr id="3" name="Picture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40792" y="2209800"/>
            <a:ext cx="2654808" cy="2654808"/>
          </a:xfrm>
          <a:prstGeom prst="rect">
            <a:avLst/>
          </a:prstGeom>
        </p:spPr>
      </p:pic>
      <p:sp>
        <p:nvSpPr>
          <p:cNvPr id="4" name="TextBox 3"/>
          <p:cNvSpPr txBox="1"/>
          <p:nvPr/>
        </p:nvSpPr>
        <p:spPr>
          <a:xfrm>
            <a:off x="-119090" y="43190"/>
            <a:ext cx="1676400" cy="261610"/>
          </a:xfrm>
          <a:prstGeom prst="rect">
            <a:avLst/>
          </a:prstGeom>
          <a:noFill/>
        </p:spPr>
        <p:txBody>
          <a:bodyPr wrap="square" rtlCol="0">
            <a:spAutoFit/>
          </a:bodyPr>
          <a:lstStyle/>
          <a:p>
            <a:r>
              <a:rPr lang="en-US" dirty="0" smtClean="0"/>
              <a:t>UNCLASSIFIED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76200"/>
            <a:ext cx="7543801" cy="1323439"/>
          </a:xfrm>
          <a:prstGeom prst="rect">
            <a:avLst/>
          </a:prstGeom>
          <a:noFill/>
        </p:spPr>
        <p:txBody>
          <a:bodyPr wrap="square" rtlCol="0">
            <a:spAutoFit/>
          </a:bodyPr>
          <a:lstStyle/>
          <a:p>
            <a:r>
              <a:rPr lang="en-US" sz="4000" b="1" dirty="0" smtClean="0"/>
              <a:t>Preventable </a:t>
            </a:r>
            <a:r>
              <a:rPr lang="en-US" sz="4000" b="1" u="sng" dirty="0" smtClean="0"/>
              <a:t>Prehospital</a:t>
            </a:r>
            <a:r>
              <a:rPr lang="en-US" sz="4000" b="1" dirty="0" smtClean="0"/>
              <a:t> </a:t>
            </a:r>
          </a:p>
          <a:p>
            <a:r>
              <a:rPr lang="en-US" sz="4000" b="1" dirty="0" smtClean="0"/>
              <a:t>Deaths in Combat Casualties</a:t>
            </a:r>
            <a:endParaRPr lang="en-US" sz="4000" b="1" dirty="0"/>
          </a:p>
        </p:txBody>
      </p:sp>
      <p:sp>
        <p:nvSpPr>
          <p:cNvPr id="3" name="TextBox 2"/>
          <p:cNvSpPr txBox="1"/>
          <p:nvPr/>
        </p:nvSpPr>
        <p:spPr>
          <a:xfrm>
            <a:off x="76200" y="1828800"/>
            <a:ext cx="9067800" cy="4739759"/>
          </a:xfrm>
          <a:prstGeom prst="rect">
            <a:avLst/>
          </a:prstGeom>
          <a:noFill/>
        </p:spPr>
        <p:txBody>
          <a:bodyPr wrap="square" rtlCol="0">
            <a:spAutoFit/>
          </a:bodyPr>
          <a:lstStyle/>
          <a:p>
            <a:pPr algn="l"/>
            <a:r>
              <a:rPr lang="en-US" sz="2600" b="1" u="sng" dirty="0" smtClean="0"/>
              <a:t>For 100 Preventable Combat Deaths (</a:t>
            </a:r>
            <a:r>
              <a:rPr lang="en-US" sz="2600" b="1" u="sng" dirty="0" err="1" smtClean="0"/>
              <a:t>Eastridge</a:t>
            </a:r>
            <a:r>
              <a:rPr lang="en-US" sz="2600" b="1" u="sng" dirty="0" smtClean="0"/>
              <a:t> 2012):</a:t>
            </a:r>
          </a:p>
          <a:p>
            <a:pPr algn="l"/>
            <a:endParaRPr lang="en-US" sz="1200" b="1" dirty="0" smtClean="0">
              <a:solidFill>
                <a:srgbClr val="00B050"/>
              </a:solidFill>
            </a:endParaRPr>
          </a:p>
          <a:p>
            <a:pPr algn="l">
              <a:buFont typeface="Arial" pitchFamily="34" charset="0"/>
              <a:buChar char="•"/>
            </a:pPr>
            <a:r>
              <a:rPr lang="en-US" sz="2400" b="1" dirty="0" smtClean="0">
                <a:solidFill>
                  <a:srgbClr val="00B050"/>
                </a:solidFill>
              </a:rPr>
              <a:t>   7 are due to airway obstruction </a:t>
            </a:r>
            <a:endParaRPr lang="en-US" sz="2400" b="1" dirty="0" smtClean="0">
              <a:solidFill>
                <a:srgbClr val="A4660C"/>
              </a:solidFill>
            </a:endParaRPr>
          </a:p>
          <a:p>
            <a:pPr algn="l">
              <a:buFont typeface="Arial" pitchFamily="34" charset="0"/>
              <a:buChar char="•"/>
            </a:pPr>
            <a:r>
              <a:rPr lang="en-US" sz="2400" b="1" dirty="0" smtClean="0">
                <a:solidFill>
                  <a:srgbClr val="00B050"/>
                </a:solidFill>
              </a:rPr>
              <a:t>   1 is due to tension </a:t>
            </a:r>
            <a:r>
              <a:rPr lang="en-US" sz="2400" b="1" dirty="0" err="1" smtClean="0">
                <a:solidFill>
                  <a:srgbClr val="00B050"/>
                </a:solidFill>
              </a:rPr>
              <a:t>pneumothorax</a:t>
            </a:r>
            <a:endParaRPr lang="en-US" sz="2400" b="1" dirty="0" smtClean="0">
              <a:solidFill>
                <a:srgbClr val="00B050"/>
              </a:solidFill>
            </a:endParaRPr>
          </a:p>
          <a:p>
            <a:pPr algn="l">
              <a:buFont typeface="Arial" pitchFamily="34" charset="0"/>
              <a:buChar char="•"/>
            </a:pPr>
            <a:r>
              <a:rPr lang="en-US" sz="2400" b="1" dirty="0" smtClean="0">
                <a:solidFill>
                  <a:srgbClr val="00B050"/>
                </a:solidFill>
              </a:rPr>
              <a:t> </a:t>
            </a:r>
            <a:r>
              <a:rPr lang="en-US" sz="2400" b="1" dirty="0" smtClean="0"/>
              <a:t>92 are due to hemorrhage </a:t>
            </a:r>
          </a:p>
          <a:p>
            <a:pPr lvl="1" algn="l">
              <a:buFont typeface="Arial" pitchFamily="34" charset="0"/>
              <a:buChar char="•"/>
            </a:pPr>
            <a:r>
              <a:rPr lang="en-US" sz="2400" b="1" dirty="0" smtClean="0">
                <a:solidFill>
                  <a:srgbClr val="00B050"/>
                </a:solidFill>
              </a:rPr>
              <a:t> 12 are due to extremity hemorrhage </a:t>
            </a:r>
          </a:p>
          <a:p>
            <a:pPr lvl="1" algn="l">
              <a:buFont typeface="Arial" pitchFamily="34" charset="0"/>
              <a:buChar char="•"/>
            </a:pPr>
            <a:r>
              <a:rPr lang="en-US" sz="2400" b="1" dirty="0" smtClean="0">
                <a:solidFill>
                  <a:srgbClr val="00B050"/>
                </a:solidFill>
              </a:rPr>
              <a:t> 18 are due to </a:t>
            </a:r>
            <a:r>
              <a:rPr lang="en-US" sz="2400" b="1" dirty="0" err="1" smtClean="0">
                <a:solidFill>
                  <a:srgbClr val="00B050"/>
                </a:solidFill>
              </a:rPr>
              <a:t>junctional</a:t>
            </a:r>
            <a:r>
              <a:rPr lang="en-US" sz="2400" b="1" dirty="0" smtClean="0">
                <a:solidFill>
                  <a:srgbClr val="00B050"/>
                </a:solidFill>
              </a:rPr>
              <a:t> hemorrhage </a:t>
            </a:r>
          </a:p>
          <a:p>
            <a:pPr lvl="1" algn="l">
              <a:buFont typeface="Arial" pitchFamily="34" charset="0"/>
              <a:buChar char="•"/>
            </a:pPr>
            <a:r>
              <a:rPr lang="en-US" sz="2400" b="1" dirty="0" smtClean="0">
                <a:solidFill>
                  <a:srgbClr val="00B050"/>
                </a:solidFill>
              </a:rPr>
              <a:t> </a:t>
            </a:r>
            <a:r>
              <a:rPr lang="en-US" sz="2400" b="1" dirty="0" smtClean="0">
                <a:solidFill>
                  <a:srgbClr val="FF0000"/>
                </a:solidFill>
              </a:rPr>
              <a:t>62 are due to non-compressible torso hemorrhage</a:t>
            </a:r>
          </a:p>
          <a:p>
            <a:pPr lvl="2" algn="l">
              <a:buFont typeface="Arial" pitchFamily="34" charset="0"/>
              <a:buChar char="•"/>
            </a:pPr>
            <a:r>
              <a:rPr lang="en-US" sz="2400" b="1" dirty="0" smtClean="0">
                <a:solidFill>
                  <a:srgbClr val="FF0000"/>
                </a:solidFill>
              </a:rPr>
              <a:t> 22 are due to thoracic bleeding</a:t>
            </a:r>
          </a:p>
          <a:p>
            <a:pPr lvl="3" algn="l">
              <a:buFont typeface="Arial" pitchFamily="34" charset="0"/>
              <a:buChar char="•"/>
            </a:pPr>
            <a:r>
              <a:rPr lang="en-US" sz="2400" b="1" dirty="0" smtClean="0">
                <a:solidFill>
                  <a:srgbClr val="FF0000"/>
                </a:solidFill>
              </a:rPr>
              <a:t> Might be helped by whole blood resuscitation</a:t>
            </a:r>
          </a:p>
          <a:p>
            <a:pPr lvl="2" algn="l">
              <a:buFont typeface="Arial" pitchFamily="34" charset="0"/>
              <a:buChar char="•"/>
            </a:pPr>
            <a:r>
              <a:rPr lang="en-US" sz="2400" b="1" dirty="0" smtClean="0">
                <a:solidFill>
                  <a:srgbClr val="FF0000"/>
                </a:solidFill>
              </a:rPr>
              <a:t> 40 are due to </a:t>
            </a:r>
            <a:r>
              <a:rPr lang="en-US" sz="2400" b="1" dirty="0" err="1" smtClean="0">
                <a:solidFill>
                  <a:srgbClr val="FF0000"/>
                </a:solidFill>
              </a:rPr>
              <a:t>abdominopelvic</a:t>
            </a:r>
            <a:r>
              <a:rPr lang="en-US" sz="2400" b="1" dirty="0" smtClean="0">
                <a:solidFill>
                  <a:srgbClr val="FF0000"/>
                </a:solidFill>
              </a:rPr>
              <a:t> bleeding</a:t>
            </a:r>
          </a:p>
          <a:p>
            <a:pPr lvl="3" algn="l">
              <a:buFont typeface="Arial" pitchFamily="34" charset="0"/>
              <a:buChar char="•"/>
            </a:pPr>
            <a:r>
              <a:rPr lang="en-US" sz="2400" b="1" dirty="0" smtClean="0">
                <a:solidFill>
                  <a:srgbClr val="FF0000"/>
                </a:solidFill>
              </a:rPr>
              <a:t> </a:t>
            </a:r>
            <a:r>
              <a:rPr lang="en-US" sz="2400" b="1" u="sng" dirty="0" smtClean="0">
                <a:solidFill>
                  <a:srgbClr val="FF0000"/>
                </a:solidFill>
              </a:rPr>
              <a:t>And might be saved by ARC – if done quickly</a:t>
            </a:r>
          </a:p>
          <a:p>
            <a:pPr algn="l"/>
            <a:r>
              <a:rPr lang="en-US" sz="2400" b="1" dirty="0" smtClean="0"/>
              <a:t>	</a:t>
            </a:r>
          </a:p>
        </p:txBody>
      </p:sp>
      <p:sp>
        <p:nvSpPr>
          <p:cNvPr id="4" name="TextBox 3"/>
          <p:cNvSpPr txBox="1"/>
          <p:nvPr/>
        </p:nvSpPr>
        <p:spPr>
          <a:xfrm>
            <a:off x="-76200" y="1268834"/>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3754119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02F4457A-D1F3-4FC0-902F-967EA1EABBFE}" type="slidenum">
              <a:rPr lang="en-US" smtClean="0"/>
              <a:pPr>
                <a:defRPr/>
              </a:pPr>
              <a:t>11</a:t>
            </a:fld>
            <a:endParaRPr lang="en-US"/>
          </a:p>
        </p:txBody>
      </p:sp>
      <p:sp>
        <p:nvSpPr>
          <p:cNvPr id="3" name="TextBox 2"/>
          <p:cNvSpPr txBox="1"/>
          <p:nvPr/>
        </p:nvSpPr>
        <p:spPr>
          <a:xfrm>
            <a:off x="1304555" y="77450"/>
            <a:ext cx="7617086" cy="1446550"/>
          </a:xfrm>
          <a:prstGeom prst="rect">
            <a:avLst/>
          </a:prstGeom>
          <a:noFill/>
        </p:spPr>
        <p:txBody>
          <a:bodyPr wrap="none" rtlCol="0">
            <a:spAutoFit/>
          </a:bodyPr>
          <a:lstStyle/>
          <a:p>
            <a:pPr algn="ctr"/>
            <a:r>
              <a:rPr lang="en-US" sz="4400" b="1" dirty="0" smtClean="0"/>
              <a:t>For NCTH, Sooner Is Better.</a:t>
            </a:r>
          </a:p>
          <a:p>
            <a:pPr algn="ctr"/>
            <a:r>
              <a:rPr lang="en-US" sz="4400" b="1" dirty="0" smtClean="0"/>
              <a:t>Period.</a:t>
            </a:r>
            <a:endParaRPr lang="en-US" sz="4400" b="1" dirty="0"/>
          </a:p>
        </p:txBody>
      </p:sp>
      <p:pic>
        <p:nvPicPr>
          <p:cNvPr id="4" name="Picture 3" descr="Alarhayem No Golden Hour.jpg"/>
          <p:cNvPicPr>
            <a:picLocks noChangeAspect="1"/>
          </p:cNvPicPr>
          <p:nvPr/>
        </p:nvPicPr>
        <p:blipFill>
          <a:blip r:embed="rId2" cstate="print"/>
          <a:srcRect t="4444" b="2222"/>
          <a:stretch>
            <a:fillRect/>
          </a:stretch>
        </p:blipFill>
        <p:spPr>
          <a:xfrm>
            <a:off x="1219200" y="1676400"/>
            <a:ext cx="6683908" cy="2643675"/>
          </a:xfrm>
          <a:prstGeom prst="rect">
            <a:avLst/>
          </a:prstGeom>
          <a:ln w="25400">
            <a:solidFill>
              <a:schemeClr val="tx1"/>
            </a:solidFill>
          </a:ln>
        </p:spPr>
      </p:pic>
      <p:sp>
        <p:nvSpPr>
          <p:cNvPr id="5" name="TextBox 4"/>
          <p:cNvSpPr txBox="1"/>
          <p:nvPr/>
        </p:nvSpPr>
        <p:spPr>
          <a:xfrm>
            <a:off x="152400" y="4419600"/>
            <a:ext cx="8722260" cy="2739211"/>
          </a:xfrm>
          <a:prstGeom prst="rect">
            <a:avLst/>
          </a:prstGeom>
          <a:noFill/>
        </p:spPr>
        <p:txBody>
          <a:bodyPr wrap="none" rtlCol="0">
            <a:spAutoFit/>
          </a:bodyPr>
          <a:lstStyle/>
          <a:p>
            <a:pPr algn="l">
              <a:buFont typeface="Arial" pitchFamily="34" charset="0"/>
              <a:buChar char="•"/>
            </a:pPr>
            <a:r>
              <a:rPr lang="en-US" sz="2400" b="1" dirty="0" smtClean="0"/>
              <a:t> </a:t>
            </a:r>
            <a:r>
              <a:rPr lang="en-US" sz="2400" b="1" dirty="0" smtClean="0">
                <a:solidFill>
                  <a:srgbClr val="FF0000"/>
                </a:solidFill>
              </a:rPr>
              <a:t>Many casualties with NCTH do not survive their “Golden</a:t>
            </a:r>
          </a:p>
          <a:p>
            <a:pPr algn="l"/>
            <a:r>
              <a:rPr lang="en-US" sz="2400" b="1" dirty="0" smtClean="0">
                <a:solidFill>
                  <a:srgbClr val="FF0000"/>
                </a:solidFill>
              </a:rPr>
              <a:t>     Hour!”</a:t>
            </a:r>
          </a:p>
          <a:p>
            <a:pPr algn="l">
              <a:buFont typeface="Arial" pitchFamily="34" charset="0"/>
              <a:buChar char="•"/>
            </a:pPr>
            <a:r>
              <a:rPr lang="en-US" sz="2400" b="1" dirty="0" smtClean="0"/>
              <a:t> “In this analysis, we noted a precipitous incremental rise</a:t>
            </a:r>
          </a:p>
          <a:p>
            <a:pPr algn="l"/>
            <a:r>
              <a:rPr lang="en-US" sz="2400" b="1" dirty="0" smtClean="0"/>
              <a:t>    in patient mortality in patients with high-grade injuries at</a:t>
            </a:r>
          </a:p>
          <a:p>
            <a:pPr algn="l"/>
            <a:r>
              <a:rPr lang="en-US" sz="2400" b="1" dirty="0" smtClean="0"/>
              <a:t>    prehospital times 0-15 and 16-30 min, irrespective of </a:t>
            </a:r>
          </a:p>
          <a:p>
            <a:pPr algn="l"/>
            <a:r>
              <a:rPr lang="en-US" sz="2400" b="1" dirty="0" smtClean="0"/>
              <a:t>    mechanism.”</a:t>
            </a:r>
          </a:p>
          <a:p>
            <a:pPr algn="l">
              <a:buFont typeface="Arial" pitchFamily="34" charset="0"/>
              <a:buChar char="•"/>
            </a:pPr>
            <a:endParaRPr lang="en-US" sz="2800" b="1" dirty="0"/>
          </a:p>
        </p:txBody>
      </p:sp>
      <p:sp>
        <p:nvSpPr>
          <p:cNvPr id="6" name="TextBox 5"/>
          <p:cNvSpPr txBox="1"/>
          <p:nvPr/>
        </p:nvSpPr>
        <p:spPr>
          <a:xfrm>
            <a:off x="76200" y="1295400"/>
            <a:ext cx="1231427" cy="261610"/>
          </a:xfrm>
          <a:prstGeom prst="rect">
            <a:avLst/>
          </a:prstGeom>
          <a:noFill/>
        </p:spPr>
        <p:txBody>
          <a:bodyPr wrap="none" rtlCol="0">
            <a:spAutoFit/>
          </a:bodyPr>
          <a:lstStyle/>
          <a:p>
            <a:r>
              <a:rPr lang="en-US" b="1" dirty="0" smtClean="0"/>
              <a:t>UNCLASSIFIED</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219200" y="76200"/>
            <a:ext cx="7772400" cy="1143000"/>
          </a:xfrm>
        </p:spPr>
        <p:txBody>
          <a:bodyPr/>
          <a:lstStyle/>
          <a:p>
            <a:r>
              <a:rPr lang="en-US" sz="3600" b="1" dirty="0" smtClean="0">
                <a:latin typeface="+mn-lt"/>
                <a:cs typeface="Times New Roman" pitchFamily="18" charset="0"/>
              </a:rPr>
              <a:t>If We Can Just Get the Casualty to the Hospital Alive…..</a:t>
            </a:r>
            <a:endParaRPr lang="en-US" altLang="en-US" sz="3600" b="1" dirty="0" smtClean="0">
              <a:latin typeface="+mn-lt"/>
              <a:cs typeface="Times New Roman" pitchFamily="18" charset="0"/>
            </a:endParaRPr>
          </a:p>
        </p:txBody>
      </p:sp>
      <p:sp>
        <p:nvSpPr>
          <p:cNvPr id="64515" name="Rectangle 3"/>
          <p:cNvSpPr>
            <a:spLocks noGrp="1" noChangeArrowheads="1"/>
          </p:cNvSpPr>
          <p:nvPr>
            <p:ph type="body" idx="4294967295"/>
          </p:nvPr>
        </p:nvSpPr>
        <p:spPr>
          <a:xfrm>
            <a:off x="228600" y="5257800"/>
            <a:ext cx="8534400" cy="1676400"/>
          </a:xfrm>
        </p:spPr>
        <p:txBody>
          <a:bodyPr/>
          <a:lstStyle/>
          <a:p>
            <a:endParaRPr lang="en-US" sz="1000" b="1" dirty="0" smtClean="0">
              <a:cs typeface="Times New Roman" pitchFamily="18" charset="0"/>
            </a:endParaRPr>
          </a:p>
          <a:p>
            <a:pPr>
              <a:buFont typeface="Arial" pitchFamily="34" charset="0"/>
              <a:buChar char="•"/>
            </a:pPr>
            <a:r>
              <a:rPr lang="en-US" sz="2400" b="1" dirty="0" smtClean="0">
                <a:cs typeface="Times New Roman" pitchFamily="18" charset="0"/>
              </a:rPr>
              <a:t>Stephen Ambrose – </a:t>
            </a:r>
            <a:r>
              <a:rPr lang="en-US" sz="2400" b="1" i="1" dirty="0" smtClean="0">
                <a:cs typeface="Times New Roman" pitchFamily="18" charset="0"/>
              </a:rPr>
              <a:t>Citizen Soldiers – </a:t>
            </a:r>
            <a:r>
              <a:rPr lang="en-US" sz="2400" b="1" dirty="0" smtClean="0">
                <a:cs typeface="Times New Roman" pitchFamily="18" charset="0"/>
              </a:rPr>
              <a:t>Normandy 1944</a:t>
            </a:r>
          </a:p>
          <a:p>
            <a:pPr>
              <a:buFont typeface="Arial" pitchFamily="34" charset="0"/>
              <a:buChar char="•"/>
            </a:pPr>
            <a:r>
              <a:rPr lang="en-US" sz="2400" b="1" dirty="0" smtClean="0">
                <a:solidFill>
                  <a:srgbClr val="FF0000"/>
                </a:solidFill>
                <a:cs typeface="Times New Roman" pitchFamily="18" charset="0"/>
              </a:rPr>
              <a:t>But - 13% of the fatalities in the </a:t>
            </a:r>
            <a:r>
              <a:rPr lang="en-US" sz="2400" b="1" dirty="0" err="1" smtClean="0">
                <a:solidFill>
                  <a:srgbClr val="FF0000"/>
                </a:solidFill>
                <a:cs typeface="Times New Roman" pitchFamily="18" charset="0"/>
              </a:rPr>
              <a:t>Eastridge</a:t>
            </a:r>
            <a:r>
              <a:rPr lang="en-US" sz="2400" b="1" dirty="0" smtClean="0">
                <a:solidFill>
                  <a:srgbClr val="FF0000"/>
                </a:solidFill>
                <a:cs typeface="Times New Roman" pitchFamily="18" charset="0"/>
              </a:rPr>
              <a:t> study </a:t>
            </a:r>
          </a:p>
          <a:p>
            <a:pPr>
              <a:buNone/>
            </a:pPr>
            <a:r>
              <a:rPr lang="en-US" sz="2400" b="1" dirty="0" smtClean="0">
                <a:solidFill>
                  <a:srgbClr val="FF0000"/>
                </a:solidFill>
                <a:cs typeface="Times New Roman" pitchFamily="18" charset="0"/>
              </a:rPr>
              <a:t>    were DOWs</a:t>
            </a:r>
          </a:p>
        </p:txBody>
      </p:sp>
      <p:pic>
        <p:nvPicPr>
          <p:cNvPr id="7" name="Picture 6" descr="WWII Field Hospital 4.JPG"/>
          <p:cNvPicPr>
            <a:picLocks noChangeAspect="1"/>
          </p:cNvPicPr>
          <p:nvPr/>
        </p:nvPicPr>
        <p:blipFill>
          <a:blip r:embed="rId2" cstate="print"/>
          <a:srcRect l="7813" t="12500" r="3125"/>
          <a:stretch>
            <a:fillRect/>
          </a:stretch>
        </p:blipFill>
        <p:spPr>
          <a:xfrm>
            <a:off x="1905000" y="1459831"/>
            <a:ext cx="5257800" cy="3874169"/>
          </a:xfrm>
          <a:prstGeom prst="rect">
            <a:avLst/>
          </a:prstGeom>
          <a:ln w="25400">
            <a:solidFill>
              <a:schemeClr val="tx1"/>
            </a:solidFill>
          </a:ln>
        </p:spPr>
      </p:pic>
      <p:sp>
        <p:nvSpPr>
          <p:cNvPr id="8" name="Oval 7"/>
          <p:cNvSpPr/>
          <p:nvPr/>
        </p:nvSpPr>
        <p:spPr bwMode="auto">
          <a:xfrm>
            <a:off x="3581400" y="4724400"/>
            <a:ext cx="1219200" cy="5334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6" name="TextBox 5"/>
          <p:cNvSpPr txBox="1"/>
          <p:nvPr/>
        </p:nvSpPr>
        <p:spPr>
          <a:xfrm>
            <a:off x="152400" y="1371600"/>
            <a:ext cx="1132041" cy="246221"/>
          </a:xfrm>
          <a:prstGeom prst="rect">
            <a:avLst/>
          </a:prstGeom>
          <a:noFill/>
        </p:spPr>
        <p:txBody>
          <a:bodyPr wrap="none" rtlCol="0">
            <a:spAutoFit/>
          </a:bodyPr>
          <a:lstStyle/>
          <a:p>
            <a:r>
              <a:rPr lang="en-US" sz="1000" b="1" dirty="0" smtClean="0"/>
              <a:t>UNCLASSIFIED</a:t>
            </a:r>
            <a:endParaRPr lang="en-US" sz="1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219200" y="76200"/>
            <a:ext cx="7772400" cy="1143000"/>
          </a:xfrm>
        </p:spPr>
        <p:txBody>
          <a:bodyPr/>
          <a:lstStyle/>
          <a:p>
            <a:r>
              <a:rPr lang="en-US" sz="3600" b="1" dirty="0" smtClean="0">
                <a:latin typeface="+mn-lt"/>
                <a:cs typeface="Times New Roman" pitchFamily="18" charset="0"/>
              </a:rPr>
              <a:t>Hemorrhagic Shock and Mortality AFTER Reaching the MTF</a:t>
            </a:r>
            <a:endParaRPr lang="en-US" altLang="en-US" sz="3600" b="1" dirty="0" smtClean="0">
              <a:latin typeface="+mn-lt"/>
              <a:cs typeface="Times New Roman" pitchFamily="18" charset="0"/>
            </a:endParaRPr>
          </a:p>
        </p:txBody>
      </p:sp>
      <p:sp>
        <p:nvSpPr>
          <p:cNvPr id="64515" name="Rectangle 3"/>
          <p:cNvSpPr>
            <a:spLocks noGrp="1" noChangeArrowheads="1"/>
          </p:cNvSpPr>
          <p:nvPr>
            <p:ph type="body" idx="4294967295"/>
          </p:nvPr>
        </p:nvSpPr>
        <p:spPr>
          <a:xfrm>
            <a:off x="152400" y="1828800"/>
            <a:ext cx="8534400" cy="4724400"/>
          </a:xfrm>
        </p:spPr>
        <p:txBody>
          <a:bodyPr/>
          <a:lstStyle/>
          <a:p>
            <a:pPr>
              <a:buFont typeface="Arial" pitchFamily="34" charset="0"/>
              <a:buChar char="•"/>
            </a:pPr>
            <a:r>
              <a:rPr lang="en-US" sz="2800" b="1" dirty="0" smtClean="0">
                <a:cs typeface="Times New Roman" pitchFamily="18" charset="0"/>
              </a:rPr>
              <a:t>Martin 2008 – 32% of deaths in Level 3 MTFs  </a:t>
            </a:r>
          </a:p>
          <a:p>
            <a:pPr>
              <a:buNone/>
            </a:pPr>
            <a:r>
              <a:rPr lang="en-US" sz="2800" b="1" dirty="0" smtClean="0">
                <a:cs typeface="Times New Roman" pitchFamily="18" charset="0"/>
              </a:rPr>
              <a:t>     are due to hemorrhage (Military)</a:t>
            </a:r>
          </a:p>
          <a:p>
            <a:pPr>
              <a:buNone/>
            </a:pPr>
            <a:endParaRPr lang="en-US" sz="1000" b="1" dirty="0" smtClean="0">
              <a:cs typeface="Times New Roman" pitchFamily="18" charset="0"/>
            </a:endParaRPr>
          </a:p>
          <a:p>
            <a:pPr>
              <a:buFont typeface="Arial" pitchFamily="34" charset="0"/>
              <a:buChar char="•"/>
            </a:pPr>
            <a:r>
              <a:rPr lang="en-US" sz="2800" b="1" dirty="0" err="1" smtClean="0">
                <a:cs typeface="Times New Roman" pitchFamily="18" charset="0"/>
              </a:rPr>
              <a:t>Buehner</a:t>
            </a:r>
            <a:r>
              <a:rPr lang="en-US" sz="2800" b="1" dirty="0" smtClean="0">
                <a:cs typeface="Times New Roman" pitchFamily="18" charset="0"/>
              </a:rPr>
              <a:t> 2017 – Hypotension on arrival at a </a:t>
            </a:r>
          </a:p>
          <a:p>
            <a:pPr>
              <a:buNone/>
            </a:pPr>
            <a:r>
              <a:rPr lang="en-US" sz="2800" b="1" dirty="0" smtClean="0">
                <a:cs typeface="Times New Roman" pitchFamily="18" charset="0"/>
              </a:rPr>
              <a:t>     Level 3 MTF = 23% mortality (Military)</a:t>
            </a:r>
          </a:p>
          <a:p>
            <a:pPr>
              <a:buNone/>
            </a:pPr>
            <a:endParaRPr lang="en-US" sz="1000" b="1" dirty="0" smtClean="0">
              <a:cs typeface="Times New Roman" pitchFamily="18" charset="0"/>
            </a:endParaRPr>
          </a:p>
          <a:p>
            <a:pPr>
              <a:buFont typeface="Arial" pitchFamily="34" charset="0"/>
              <a:buChar char="•"/>
            </a:pPr>
            <a:r>
              <a:rPr lang="en-US" sz="2800" b="1" dirty="0" err="1" smtClean="0">
                <a:cs typeface="Times New Roman" pitchFamily="18" charset="0"/>
              </a:rPr>
              <a:t>Harvin</a:t>
            </a:r>
            <a:r>
              <a:rPr lang="en-US" sz="2800" b="1" dirty="0" smtClean="0">
                <a:cs typeface="Times New Roman" pitchFamily="18" charset="0"/>
              </a:rPr>
              <a:t> 2018 – Emergent trauma </a:t>
            </a:r>
            <a:r>
              <a:rPr lang="en-US" sz="2800" b="1" dirty="0" err="1" smtClean="0">
                <a:cs typeface="Times New Roman" pitchFamily="18" charset="0"/>
              </a:rPr>
              <a:t>laparotomy</a:t>
            </a:r>
            <a:r>
              <a:rPr lang="en-US" sz="2800" b="1" dirty="0" smtClean="0">
                <a:cs typeface="Times New Roman" pitchFamily="18" charset="0"/>
              </a:rPr>
              <a:t> +</a:t>
            </a:r>
          </a:p>
          <a:p>
            <a:pPr>
              <a:buNone/>
            </a:pPr>
            <a:r>
              <a:rPr lang="en-US" sz="2800" b="1" dirty="0" smtClean="0">
                <a:cs typeface="Times New Roman" pitchFamily="18" charset="0"/>
              </a:rPr>
              <a:t>     hypotension = 46% mortality (Civilian)</a:t>
            </a:r>
          </a:p>
          <a:p>
            <a:endParaRPr lang="en-US" sz="1000" b="1" dirty="0" smtClean="0">
              <a:cs typeface="Times New Roman" pitchFamily="18" charset="0"/>
            </a:endParaRPr>
          </a:p>
          <a:p>
            <a:pPr>
              <a:buFont typeface="Arial" pitchFamily="34" charset="0"/>
              <a:buChar char="•"/>
            </a:pPr>
            <a:r>
              <a:rPr lang="en-US" sz="2800" b="1" dirty="0" smtClean="0">
                <a:cs typeface="Times New Roman" pitchFamily="18" charset="0"/>
              </a:rPr>
              <a:t>Marsden 2018 - Emergent trauma </a:t>
            </a:r>
            <a:r>
              <a:rPr lang="en-US" sz="2800" b="1" dirty="0" err="1" smtClean="0">
                <a:cs typeface="Times New Roman" pitchFamily="18" charset="0"/>
              </a:rPr>
              <a:t>laparotomy</a:t>
            </a:r>
            <a:endParaRPr lang="en-US" sz="2800" b="1" dirty="0" smtClean="0">
              <a:cs typeface="Times New Roman" pitchFamily="18" charset="0"/>
            </a:endParaRPr>
          </a:p>
          <a:p>
            <a:pPr>
              <a:buNone/>
            </a:pPr>
            <a:r>
              <a:rPr lang="en-US" sz="2800" b="1" dirty="0" smtClean="0">
                <a:cs typeface="Times New Roman" pitchFamily="18" charset="0"/>
              </a:rPr>
              <a:t>     + hypotension = 26% mortality (Military)</a:t>
            </a:r>
          </a:p>
          <a:p>
            <a:pPr>
              <a:buFontTx/>
              <a:buNone/>
              <a:defRPr/>
            </a:pPr>
            <a:endParaRPr lang="en-US" altLang="en-US" sz="2800" dirty="0" smtClean="0"/>
          </a:p>
        </p:txBody>
      </p:sp>
      <p:sp>
        <p:nvSpPr>
          <p:cNvPr id="4" name="TextBox 3"/>
          <p:cNvSpPr txBox="1"/>
          <p:nvPr/>
        </p:nvSpPr>
        <p:spPr>
          <a:xfrm>
            <a:off x="135945" y="1371600"/>
            <a:ext cx="1132041" cy="415498"/>
          </a:xfrm>
          <a:prstGeom prst="rect">
            <a:avLst/>
          </a:prstGeom>
          <a:noFill/>
        </p:spPr>
        <p:txBody>
          <a:bodyPr wrap="none" rtlCol="0">
            <a:spAutoFit/>
          </a:bodyPr>
          <a:lstStyle/>
          <a:p>
            <a:r>
              <a:rPr lang="en-US" sz="1000" b="1" dirty="0" smtClean="0"/>
              <a:t>UNCLASSIFIED</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9200" y="5715000"/>
            <a:ext cx="6875600" cy="1508105"/>
          </a:xfrm>
          <a:prstGeom prst="rect">
            <a:avLst/>
          </a:prstGeom>
          <a:noFill/>
        </p:spPr>
        <p:txBody>
          <a:bodyPr wrap="none" rtlCol="0">
            <a:spAutoFit/>
          </a:bodyPr>
          <a:lstStyle/>
          <a:p>
            <a:pPr algn="l">
              <a:buFont typeface="Arial" pitchFamily="34" charset="0"/>
              <a:buChar char="•"/>
            </a:pPr>
            <a:r>
              <a:rPr lang="en-US" sz="3200" b="1" dirty="0" smtClean="0"/>
              <a:t> </a:t>
            </a:r>
            <a:r>
              <a:rPr lang="en-US" sz="2800" b="1" dirty="0" smtClean="0"/>
              <a:t>Journal of Special Ops Medicine 2019</a:t>
            </a:r>
          </a:p>
          <a:p>
            <a:pPr algn="l">
              <a:buFont typeface="Arial" pitchFamily="34" charset="0"/>
              <a:buChar char="•"/>
            </a:pPr>
            <a:r>
              <a:rPr lang="en-US" sz="2800" b="1" dirty="0" smtClean="0"/>
              <a:t> THANKS to the ARC author team!</a:t>
            </a:r>
          </a:p>
          <a:p>
            <a:endParaRPr lang="en-US" sz="3200" b="1" dirty="0" smtClean="0">
              <a:solidFill>
                <a:srgbClr val="FF0000"/>
              </a:solidFill>
            </a:endParaRPr>
          </a:p>
        </p:txBody>
      </p:sp>
      <p:sp>
        <p:nvSpPr>
          <p:cNvPr id="3" name="TextBox 2"/>
          <p:cNvSpPr txBox="1"/>
          <p:nvPr/>
        </p:nvSpPr>
        <p:spPr>
          <a:xfrm>
            <a:off x="1600200" y="77450"/>
            <a:ext cx="6837128" cy="1446550"/>
          </a:xfrm>
          <a:prstGeom prst="rect">
            <a:avLst/>
          </a:prstGeom>
          <a:noFill/>
        </p:spPr>
        <p:txBody>
          <a:bodyPr wrap="none" rtlCol="0">
            <a:spAutoFit/>
          </a:bodyPr>
          <a:lstStyle/>
          <a:p>
            <a:r>
              <a:rPr lang="en-US" altLang="en-US" sz="4400" b="1" dirty="0" smtClean="0"/>
              <a:t>Advanced Resuscitative </a:t>
            </a:r>
          </a:p>
          <a:p>
            <a:r>
              <a:rPr lang="en-US" altLang="en-US" sz="4400" b="1" dirty="0" smtClean="0"/>
              <a:t>Care in TCCC - 2019</a:t>
            </a:r>
            <a:endParaRPr lang="en-US" sz="4400" b="1" dirty="0"/>
          </a:p>
        </p:txBody>
      </p:sp>
      <p:sp>
        <p:nvSpPr>
          <p:cNvPr id="4" name="TextBox 3"/>
          <p:cNvSpPr txBox="1"/>
          <p:nvPr/>
        </p:nvSpPr>
        <p:spPr>
          <a:xfrm>
            <a:off x="4724401" y="2133600"/>
            <a:ext cx="2743199" cy="430887"/>
          </a:xfrm>
          <a:prstGeom prst="rect">
            <a:avLst/>
          </a:prstGeom>
          <a:noFill/>
        </p:spPr>
        <p:txBody>
          <a:bodyPr wrap="square" rtlCol="0">
            <a:spAutoFit/>
          </a:bodyPr>
          <a:lstStyle/>
          <a:p>
            <a:r>
              <a:rPr lang="en-US" b="1" dirty="0" smtClean="0"/>
              <a:t> </a:t>
            </a:r>
            <a:endParaRPr lang="en-US" dirty="0" smtClean="0"/>
          </a:p>
          <a:p>
            <a:endParaRPr lang="en-US" dirty="0"/>
          </a:p>
        </p:txBody>
      </p:sp>
      <p:sp>
        <p:nvSpPr>
          <p:cNvPr id="6" name="TextBox 5"/>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pic>
        <p:nvPicPr>
          <p:cNvPr id="7" name="Picture 6" descr="Butler ARC JSOM Cover.jpg"/>
          <p:cNvPicPr>
            <a:picLocks noChangeAspect="1"/>
          </p:cNvPicPr>
          <p:nvPr/>
        </p:nvPicPr>
        <p:blipFill>
          <a:blip r:embed="rId3" cstate="print"/>
          <a:stretch>
            <a:fillRect/>
          </a:stretch>
        </p:blipFill>
        <p:spPr>
          <a:xfrm>
            <a:off x="685800" y="1821727"/>
            <a:ext cx="7686675" cy="3817073"/>
          </a:xfrm>
          <a:prstGeom prst="rect">
            <a:avLst/>
          </a:prstGeom>
          <a:ln w="25400">
            <a:solidFill>
              <a:schemeClr val="tx1"/>
            </a:solidFill>
          </a:ln>
        </p:spPr>
      </p:pic>
    </p:spTree>
    <p:extLst>
      <p:ext uri="{BB962C8B-B14F-4D97-AF65-F5344CB8AC3E}">
        <p14:creationId xmlns="" xmlns:p14="http://schemas.microsoft.com/office/powerpoint/2010/main" val="4099926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00008"/>
            <a:ext cx="8226355" cy="1938992"/>
          </a:xfrm>
          <a:prstGeom prst="rect">
            <a:avLst/>
          </a:prstGeom>
          <a:noFill/>
        </p:spPr>
        <p:txBody>
          <a:bodyPr wrap="none" rtlCol="0">
            <a:spAutoFit/>
          </a:bodyPr>
          <a:lstStyle/>
          <a:p>
            <a:pPr algn="l">
              <a:buFont typeface="Arial" pitchFamily="34" charset="0"/>
              <a:buChar char="•"/>
            </a:pPr>
            <a:r>
              <a:rPr lang="en-US" sz="3200" b="1" dirty="0" smtClean="0"/>
              <a:t> </a:t>
            </a:r>
            <a:r>
              <a:rPr lang="en-US" sz="2800" b="1" dirty="0" smtClean="0"/>
              <a:t>Prehospital whole blood – Given ASAP when </a:t>
            </a:r>
          </a:p>
          <a:p>
            <a:pPr algn="l"/>
            <a:r>
              <a:rPr lang="en-US" sz="2800" b="1" dirty="0" smtClean="0"/>
              <a:t>      needed</a:t>
            </a:r>
          </a:p>
          <a:p>
            <a:pPr algn="l">
              <a:buFont typeface="Arial" pitchFamily="34" charset="0"/>
              <a:buChar char="•"/>
            </a:pPr>
            <a:r>
              <a:rPr lang="en-US" sz="2800" b="1" dirty="0" smtClean="0"/>
              <a:t> Far- Forward Zone 1 REBOA</a:t>
            </a:r>
          </a:p>
          <a:p>
            <a:endParaRPr lang="en-US" sz="3200" b="1" dirty="0" smtClean="0">
              <a:solidFill>
                <a:srgbClr val="FF0000"/>
              </a:solidFill>
            </a:endParaRPr>
          </a:p>
        </p:txBody>
      </p:sp>
      <p:sp>
        <p:nvSpPr>
          <p:cNvPr id="3" name="TextBox 2"/>
          <p:cNvSpPr txBox="1"/>
          <p:nvPr/>
        </p:nvSpPr>
        <p:spPr>
          <a:xfrm>
            <a:off x="1600200" y="77450"/>
            <a:ext cx="6837128" cy="1446550"/>
          </a:xfrm>
          <a:prstGeom prst="rect">
            <a:avLst/>
          </a:prstGeom>
          <a:noFill/>
        </p:spPr>
        <p:txBody>
          <a:bodyPr wrap="none" rtlCol="0">
            <a:spAutoFit/>
          </a:bodyPr>
          <a:lstStyle/>
          <a:p>
            <a:r>
              <a:rPr lang="en-US" altLang="en-US" sz="4400" b="1" dirty="0" smtClean="0"/>
              <a:t>Advanced Resuscitative </a:t>
            </a:r>
          </a:p>
          <a:p>
            <a:r>
              <a:rPr lang="en-US" altLang="en-US" sz="4400" b="1" dirty="0" smtClean="0"/>
              <a:t>Care in TCCC - 2019</a:t>
            </a:r>
            <a:endParaRPr lang="en-US" sz="4400" b="1" dirty="0"/>
          </a:p>
        </p:txBody>
      </p:sp>
      <p:sp>
        <p:nvSpPr>
          <p:cNvPr id="4" name="TextBox 3"/>
          <p:cNvSpPr txBox="1"/>
          <p:nvPr/>
        </p:nvSpPr>
        <p:spPr>
          <a:xfrm>
            <a:off x="4724401" y="2133600"/>
            <a:ext cx="2743199" cy="430887"/>
          </a:xfrm>
          <a:prstGeom prst="rect">
            <a:avLst/>
          </a:prstGeom>
          <a:noFill/>
        </p:spPr>
        <p:txBody>
          <a:bodyPr wrap="square" rtlCol="0">
            <a:spAutoFit/>
          </a:bodyPr>
          <a:lstStyle/>
          <a:p>
            <a:r>
              <a:rPr lang="en-US" b="1" dirty="0" smtClean="0"/>
              <a:t> </a:t>
            </a:r>
            <a:endParaRPr lang="en-US" dirty="0" smtClean="0"/>
          </a:p>
          <a:p>
            <a:endParaRPr lang="en-US" dirty="0"/>
          </a:p>
        </p:txBody>
      </p:sp>
      <p:sp>
        <p:nvSpPr>
          <p:cNvPr id="6" name="TextBox 5"/>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05119" y="1715503"/>
            <a:ext cx="2228681" cy="3313697"/>
          </a:xfrm>
          <a:prstGeom prst="rect">
            <a:avLst/>
          </a:prstGeom>
          <a:ln w="25400">
            <a:solidFill>
              <a:schemeClr val="tx1"/>
            </a:solidFill>
          </a:ln>
        </p:spPr>
      </p:pic>
      <p:pic>
        <p:nvPicPr>
          <p:cNvPr id="9" name="Picture 8" descr="REBOA Procedure.jpg"/>
          <p:cNvPicPr>
            <a:picLocks noChangeAspect="1"/>
          </p:cNvPicPr>
          <p:nvPr/>
        </p:nvPicPr>
        <p:blipFill>
          <a:blip r:embed="rId4" cstate="print"/>
          <a:stretch>
            <a:fillRect/>
          </a:stretch>
        </p:blipFill>
        <p:spPr>
          <a:xfrm>
            <a:off x="4953000" y="1701384"/>
            <a:ext cx="2667000" cy="3404016"/>
          </a:xfrm>
          <a:prstGeom prst="rect">
            <a:avLst/>
          </a:prstGeom>
          <a:ln w="25400">
            <a:solidFill>
              <a:schemeClr val="tx1"/>
            </a:solidFill>
          </a:ln>
        </p:spPr>
      </p:pic>
    </p:spTree>
    <p:extLst>
      <p:ext uri="{BB962C8B-B14F-4D97-AF65-F5344CB8AC3E}">
        <p14:creationId xmlns="" xmlns:p14="http://schemas.microsoft.com/office/powerpoint/2010/main" val="4099926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77" y="6044625"/>
            <a:ext cx="7848623" cy="584775"/>
          </a:xfrm>
          <a:prstGeom prst="rect">
            <a:avLst/>
          </a:prstGeom>
          <a:noFill/>
        </p:spPr>
        <p:txBody>
          <a:bodyPr wrap="none" rtlCol="0">
            <a:spAutoFit/>
          </a:bodyPr>
          <a:lstStyle/>
          <a:p>
            <a:pPr algn="l"/>
            <a:r>
              <a:rPr lang="en-US" sz="2800" b="1" dirty="0" smtClean="0"/>
              <a:t> Whole Blood - </a:t>
            </a:r>
            <a:r>
              <a:rPr lang="en-US" sz="3200" b="1" dirty="0" smtClean="0"/>
              <a:t>don’t go to war without it!</a:t>
            </a:r>
          </a:p>
        </p:txBody>
      </p:sp>
      <p:sp>
        <p:nvSpPr>
          <p:cNvPr id="3" name="TextBox 2"/>
          <p:cNvSpPr txBox="1"/>
          <p:nvPr/>
        </p:nvSpPr>
        <p:spPr>
          <a:xfrm>
            <a:off x="1792649" y="0"/>
            <a:ext cx="5674951" cy="1446550"/>
          </a:xfrm>
          <a:prstGeom prst="rect">
            <a:avLst/>
          </a:prstGeom>
          <a:noFill/>
        </p:spPr>
        <p:txBody>
          <a:bodyPr wrap="none" rtlCol="0">
            <a:spAutoFit/>
          </a:bodyPr>
          <a:lstStyle/>
          <a:p>
            <a:r>
              <a:rPr lang="en-US" sz="4400" b="1" dirty="0" smtClean="0"/>
              <a:t>Whole Blood for</a:t>
            </a:r>
          </a:p>
          <a:p>
            <a:r>
              <a:rPr lang="en-US" sz="4400" b="1" dirty="0" smtClean="0"/>
              <a:t>Hemorrhagic Shock </a:t>
            </a:r>
            <a:endParaRPr lang="en-US" sz="4400" b="1" u="sng" dirty="0"/>
          </a:p>
        </p:txBody>
      </p:sp>
      <p:sp>
        <p:nvSpPr>
          <p:cNvPr id="5" name="TextBox 4"/>
          <p:cNvSpPr txBox="1"/>
          <p:nvPr/>
        </p:nvSpPr>
        <p:spPr>
          <a:xfrm>
            <a:off x="31171" y="1828800"/>
            <a:ext cx="5966698" cy="4431983"/>
          </a:xfrm>
          <a:prstGeom prst="rect">
            <a:avLst/>
          </a:prstGeom>
          <a:noFill/>
        </p:spPr>
        <p:txBody>
          <a:bodyPr wrap="none" rtlCol="0">
            <a:spAutoFit/>
          </a:bodyPr>
          <a:lstStyle/>
          <a:p>
            <a:pPr algn="l">
              <a:buFont typeface="Arial" pitchFamily="34" charset="0"/>
              <a:buChar char="•"/>
            </a:pPr>
            <a:r>
              <a:rPr lang="en-US" sz="2400" b="1" dirty="0" smtClean="0"/>
              <a:t> </a:t>
            </a:r>
            <a:r>
              <a:rPr lang="en-US" sz="2600" b="1" dirty="0" smtClean="0"/>
              <a:t>A </a:t>
            </a:r>
            <a:r>
              <a:rPr lang="en-US" sz="2600" b="1" u="sng" dirty="0" smtClean="0"/>
              <a:t>proven</a:t>
            </a:r>
            <a:r>
              <a:rPr lang="en-US" sz="2600" b="1" dirty="0" smtClean="0"/>
              <a:t> lifesaver</a:t>
            </a:r>
          </a:p>
          <a:p>
            <a:pPr algn="l">
              <a:buFont typeface="Arial" pitchFamily="34" charset="0"/>
              <a:buChar char="•"/>
            </a:pPr>
            <a:r>
              <a:rPr lang="en-US" sz="2600" b="1" dirty="0" smtClean="0"/>
              <a:t> Prehospital whole blood now</a:t>
            </a:r>
          </a:p>
          <a:p>
            <a:pPr algn="l"/>
            <a:r>
              <a:rPr lang="en-US" sz="2600" b="1" dirty="0" smtClean="0"/>
              <a:t>    transitioning to the civilian sector</a:t>
            </a:r>
          </a:p>
          <a:p>
            <a:pPr algn="l">
              <a:buFont typeface="Arial" pitchFamily="34" charset="0"/>
              <a:buChar char="•"/>
            </a:pPr>
            <a:r>
              <a:rPr lang="en-US" sz="2600" b="1" dirty="0" smtClean="0"/>
              <a:t> </a:t>
            </a:r>
            <a:r>
              <a:rPr lang="en-US" sz="2600" b="1" dirty="0" smtClean="0">
                <a:solidFill>
                  <a:srgbClr val="FF0000"/>
                </a:solidFill>
              </a:rPr>
              <a:t>No Golden Hour for internal</a:t>
            </a:r>
          </a:p>
          <a:p>
            <a:pPr algn="l"/>
            <a:r>
              <a:rPr lang="en-US" sz="2600" b="1" dirty="0" smtClean="0">
                <a:solidFill>
                  <a:srgbClr val="FF0000"/>
                </a:solidFill>
              </a:rPr>
              <a:t>   hemorrhage - </a:t>
            </a:r>
            <a:r>
              <a:rPr lang="en-US" sz="2600" b="1" u="sng" dirty="0" smtClean="0">
                <a:solidFill>
                  <a:srgbClr val="FF0000"/>
                </a:solidFill>
              </a:rPr>
              <a:t>MINUTES MATTER!</a:t>
            </a:r>
          </a:p>
          <a:p>
            <a:pPr algn="l"/>
            <a:endParaRPr lang="en-US" sz="2600" b="1" dirty="0" smtClean="0"/>
          </a:p>
          <a:p>
            <a:pPr algn="l">
              <a:buFont typeface="Arial" pitchFamily="34" charset="0"/>
              <a:buChar char="•"/>
            </a:pPr>
            <a:r>
              <a:rPr lang="en-US" sz="2600" b="1" i="1" dirty="0" smtClean="0">
                <a:solidFill>
                  <a:srgbClr val="FF0000"/>
                </a:solidFill>
              </a:rPr>
              <a:t> The overwhelming majority of </a:t>
            </a:r>
          </a:p>
          <a:p>
            <a:pPr algn="l"/>
            <a:r>
              <a:rPr lang="en-US" sz="2600" b="1" i="1" dirty="0" smtClean="0">
                <a:solidFill>
                  <a:srgbClr val="FF0000"/>
                </a:solidFill>
              </a:rPr>
              <a:t>    US ground forces DO NOT HAVE</a:t>
            </a:r>
          </a:p>
          <a:p>
            <a:pPr algn="l"/>
            <a:r>
              <a:rPr lang="en-US" sz="2600" b="1" i="1" dirty="0" smtClean="0">
                <a:solidFill>
                  <a:srgbClr val="FF0000"/>
                </a:solidFill>
              </a:rPr>
              <a:t>    whole blood at the point of injury!</a:t>
            </a:r>
          </a:p>
          <a:p>
            <a:pPr algn="l"/>
            <a:endParaRPr lang="en-US" sz="2400" b="1" dirty="0" smtClean="0"/>
          </a:p>
          <a:p>
            <a:pPr algn="l"/>
            <a:endParaRPr lang="en-US" sz="2400" b="1"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22974" y="1676400"/>
            <a:ext cx="2716226" cy="4038600"/>
          </a:xfrm>
          <a:prstGeom prst="rect">
            <a:avLst/>
          </a:prstGeom>
          <a:ln w="25400">
            <a:solidFill>
              <a:schemeClr val="tx1"/>
            </a:solidFill>
          </a:ln>
        </p:spPr>
      </p:pic>
      <p:sp>
        <p:nvSpPr>
          <p:cNvPr id="8" name="TextBox 7"/>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3010647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6200"/>
            <a:ext cx="7464324" cy="1446550"/>
          </a:xfrm>
          <a:prstGeom prst="rect">
            <a:avLst/>
          </a:prstGeom>
          <a:noFill/>
        </p:spPr>
        <p:txBody>
          <a:bodyPr wrap="square" rtlCol="0">
            <a:spAutoFit/>
          </a:bodyPr>
          <a:lstStyle/>
          <a:p>
            <a:pPr algn="ctr"/>
            <a:r>
              <a:rPr lang="en-US" sz="4400" b="1" dirty="0" smtClean="0">
                <a:latin typeface="+mn-lt"/>
                <a:cs typeface="Times New Roman" pitchFamily="18" charset="0"/>
              </a:rPr>
              <a:t>Far-Forward Blood:</a:t>
            </a:r>
          </a:p>
          <a:p>
            <a:pPr algn="ctr"/>
            <a:r>
              <a:rPr lang="en-US" sz="4400" b="1" u="sng" dirty="0" smtClean="0">
                <a:latin typeface="+mn-lt"/>
                <a:cs typeface="Times New Roman" pitchFamily="18" charset="0"/>
              </a:rPr>
              <a:t>MINUTES MATTER</a:t>
            </a:r>
            <a:endParaRPr lang="en-US" sz="2000" b="1" u="sng" dirty="0">
              <a:latin typeface="+mn-lt"/>
              <a:cs typeface="Times New Roman" pitchFamily="18" charset="0"/>
            </a:endParaRPr>
          </a:p>
        </p:txBody>
      </p:sp>
      <p:sp>
        <p:nvSpPr>
          <p:cNvPr id="4" name="TextBox 3"/>
          <p:cNvSpPr txBox="1"/>
          <p:nvPr/>
        </p:nvSpPr>
        <p:spPr>
          <a:xfrm>
            <a:off x="228600" y="4004608"/>
            <a:ext cx="8763000" cy="1938992"/>
          </a:xfrm>
          <a:prstGeom prst="rect">
            <a:avLst/>
          </a:prstGeom>
          <a:noFill/>
        </p:spPr>
        <p:txBody>
          <a:bodyPr wrap="square" rtlCol="0">
            <a:spAutoFit/>
          </a:bodyPr>
          <a:lstStyle/>
          <a:p>
            <a:pPr algn="l"/>
            <a:r>
              <a:rPr lang="en-US" sz="2400" b="1" dirty="0" smtClean="0">
                <a:latin typeface="Times New Roman" pitchFamily="18" charset="0"/>
                <a:cs typeface="Times New Roman" pitchFamily="18" charset="0"/>
              </a:rPr>
              <a:t>“</a:t>
            </a:r>
            <a:r>
              <a:rPr lang="en-US" sz="2400" b="1" dirty="0" smtClean="0"/>
              <a:t>Among medically evacuated US military combat causalities in Afghanistan, </a:t>
            </a:r>
            <a:r>
              <a:rPr lang="en-US" sz="2400" b="1" dirty="0" smtClean="0">
                <a:solidFill>
                  <a:srgbClr val="FF0000"/>
                </a:solidFill>
              </a:rPr>
              <a:t>blood product transfusion prehospital or within minutes of injury was associated with greater 24-hour and 30-day survival</a:t>
            </a:r>
            <a:r>
              <a:rPr lang="en-US" sz="2400" b="1" dirty="0" smtClean="0"/>
              <a:t> than delayed transfusion or no transfusion.”</a:t>
            </a:r>
          </a:p>
        </p:txBody>
      </p:sp>
      <p:pic>
        <p:nvPicPr>
          <p:cNvPr id="6" name="Picture 5" descr="Shackelford 2017 Blood Products.jpg"/>
          <p:cNvPicPr>
            <a:picLocks noChangeAspect="1"/>
          </p:cNvPicPr>
          <p:nvPr/>
        </p:nvPicPr>
        <p:blipFill>
          <a:blip r:embed="rId3" cstate="print"/>
          <a:stretch>
            <a:fillRect/>
          </a:stretch>
        </p:blipFill>
        <p:spPr>
          <a:xfrm>
            <a:off x="494132" y="1752600"/>
            <a:ext cx="8192668" cy="1905000"/>
          </a:xfrm>
          <a:prstGeom prst="rect">
            <a:avLst/>
          </a:prstGeom>
          <a:ln w="25400">
            <a:solidFill>
              <a:schemeClr val="tx1"/>
            </a:solidFill>
          </a:ln>
        </p:spPr>
      </p:pic>
      <p:sp>
        <p:nvSpPr>
          <p:cNvPr id="7" name="TextBox 6"/>
          <p:cNvSpPr txBox="1"/>
          <p:nvPr/>
        </p:nvSpPr>
        <p:spPr>
          <a:xfrm>
            <a:off x="6541292" y="5943600"/>
            <a:ext cx="2305439" cy="707886"/>
          </a:xfrm>
          <a:prstGeom prst="rect">
            <a:avLst/>
          </a:prstGeom>
          <a:noFill/>
        </p:spPr>
        <p:txBody>
          <a:bodyPr wrap="none" rtlCol="0">
            <a:spAutoFit/>
          </a:bodyPr>
          <a:lstStyle/>
          <a:p>
            <a:r>
              <a:rPr lang="en-US" sz="2000" b="1" i="1" dirty="0" smtClean="0"/>
              <a:t>Shackelford  et al</a:t>
            </a:r>
          </a:p>
          <a:p>
            <a:r>
              <a:rPr lang="en-US" sz="2000" b="1" i="1" dirty="0" smtClean="0"/>
              <a:t>    JAMA 2017</a:t>
            </a:r>
            <a:endParaRPr lang="en-US" sz="2000" b="1" i="1" dirty="0"/>
          </a:p>
        </p:txBody>
      </p:sp>
      <p:sp>
        <p:nvSpPr>
          <p:cNvPr id="9" name="TextBox 8"/>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641206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600200" y="76200"/>
            <a:ext cx="6858000" cy="1143000"/>
          </a:xfrm>
        </p:spPr>
        <p:txBody>
          <a:bodyPr/>
          <a:lstStyle/>
          <a:p>
            <a:r>
              <a:rPr lang="en-US" b="1" dirty="0">
                <a:cs typeface="Times New Roman" pitchFamily="18" charset="0"/>
              </a:rPr>
              <a:t>Far-Forward Blood:</a:t>
            </a:r>
            <a:br>
              <a:rPr lang="en-US" b="1" dirty="0">
                <a:cs typeface="Times New Roman" pitchFamily="18" charset="0"/>
              </a:rPr>
            </a:br>
            <a:r>
              <a:rPr lang="en-US" b="1" u="sng" dirty="0">
                <a:cs typeface="Times New Roman" pitchFamily="18" charset="0"/>
              </a:rPr>
              <a:t>MINUTES </a:t>
            </a:r>
            <a:r>
              <a:rPr lang="en-US" b="1" u="sng" dirty="0" smtClean="0">
                <a:cs typeface="Times New Roman" pitchFamily="18" charset="0"/>
              </a:rPr>
              <a:t>MATTER</a:t>
            </a:r>
            <a:endParaRPr lang="en-US" altLang="en-US" b="1" dirty="0" smtClean="0"/>
          </a:p>
        </p:txBody>
      </p:sp>
      <p:sp>
        <p:nvSpPr>
          <p:cNvPr id="66563" name="Rectangle 3"/>
          <p:cNvSpPr>
            <a:spLocks noGrp="1" noChangeArrowheads="1"/>
          </p:cNvSpPr>
          <p:nvPr>
            <p:ph type="body" idx="4294967295"/>
          </p:nvPr>
        </p:nvSpPr>
        <p:spPr>
          <a:xfrm>
            <a:off x="0" y="4267200"/>
            <a:ext cx="8839200" cy="1371600"/>
          </a:xfrm>
        </p:spPr>
        <p:txBody>
          <a:bodyPr/>
          <a:lstStyle/>
          <a:p>
            <a:pPr>
              <a:buNone/>
            </a:pPr>
            <a:r>
              <a:rPr lang="en-US" sz="2000" b="1" dirty="0" smtClean="0"/>
              <a:t>                                   </a:t>
            </a:r>
            <a:endParaRPr lang="en-US" dirty="0" smtClean="0"/>
          </a:p>
          <a:p>
            <a:pPr>
              <a:buNone/>
            </a:pPr>
            <a:r>
              <a:rPr lang="en-US" sz="2400" b="1" dirty="0" smtClean="0"/>
              <a:t>“Regardless of conflict, </a:t>
            </a:r>
            <a:r>
              <a:rPr lang="en-US" sz="2400" b="1" dirty="0" smtClean="0">
                <a:solidFill>
                  <a:srgbClr val="FF0000"/>
                </a:solidFill>
              </a:rPr>
              <a:t>early delivery of blood transfusion was associated with increased survival.</a:t>
            </a:r>
            <a:r>
              <a:rPr lang="en-US" sz="2400" b="1" dirty="0" smtClean="0"/>
              <a:t> Thus, timely treatment capability was paramount for casualty survival on the battlefield of Iraq, as it was in Afghanistan.”</a:t>
            </a:r>
          </a:p>
        </p:txBody>
      </p:sp>
      <p:pic>
        <p:nvPicPr>
          <p:cNvPr id="5" name="Picture 4" descr="Kotwal 2018 PH Transport + Blood.jpg"/>
          <p:cNvPicPr>
            <a:picLocks noChangeAspect="1"/>
          </p:cNvPicPr>
          <p:nvPr/>
        </p:nvPicPr>
        <p:blipFill>
          <a:blip r:embed="rId2" cstate="print"/>
          <a:stretch>
            <a:fillRect/>
          </a:stretch>
        </p:blipFill>
        <p:spPr>
          <a:xfrm>
            <a:off x="228600" y="1670750"/>
            <a:ext cx="8686800" cy="2825050"/>
          </a:xfrm>
          <a:prstGeom prst="rect">
            <a:avLst/>
          </a:prstGeom>
          <a:ln w="25400">
            <a:solidFill>
              <a:schemeClr val="tx1"/>
            </a:solidFill>
          </a:ln>
        </p:spPr>
      </p:pic>
      <p:sp>
        <p:nvSpPr>
          <p:cNvPr id="6" name="TextBox 5"/>
          <p:cNvSpPr txBox="1"/>
          <p:nvPr/>
        </p:nvSpPr>
        <p:spPr>
          <a:xfrm>
            <a:off x="7049234" y="6248400"/>
            <a:ext cx="2018566" cy="646331"/>
          </a:xfrm>
          <a:prstGeom prst="rect">
            <a:avLst/>
          </a:prstGeom>
          <a:noFill/>
        </p:spPr>
        <p:txBody>
          <a:bodyPr wrap="none" rtlCol="0">
            <a:spAutoFit/>
          </a:bodyPr>
          <a:lstStyle/>
          <a:p>
            <a:r>
              <a:rPr lang="en-US" sz="1800" b="1" i="1" dirty="0" err="1" smtClean="0"/>
              <a:t>Kotwal</a:t>
            </a:r>
            <a:r>
              <a:rPr lang="en-US" sz="1800" b="1" i="1" dirty="0" smtClean="0"/>
              <a:t> J Trauma</a:t>
            </a:r>
          </a:p>
          <a:p>
            <a:r>
              <a:rPr lang="en-US" sz="1800" b="1" i="1" dirty="0" smtClean="0"/>
              <a:t>2018</a:t>
            </a:r>
            <a:endParaRPr lang="en-US" sz="1800" b="1" i="1" dirty="0"/>
          </a:p>
        </p:txBody>
      </p:sp>
      <p:sp>
        <p:nvSpPr>
          <p:cNvPr id="7" name="TextBox 6"/>
          <p:cNvSpPr txBox="1"/>
          <p:nvPr/>
        </p:nvSpPr>
        <p:spPr>
          <a:xfrm>
            <a:off x="-152400" y="1295400"/>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1645683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447800" y="192312"/>
            <a:ext cx="7315200" cy="1143000"/>
          </a:xfrm>
        </p:spPr>
        <p:txBody>
          <a:bodyPr/>
          <a:lstStyle/>
          <a:p>
            <a:r>
              <a:rPr lang="en-US" b="1" dirty="0">
                <a:latin typeface="+mn-lt"/>
                <a:cs typeface="Times New Roman" pitchFamily="18" charset="0"/>
              </a:rPr>
              <a:t>Far-Forward </a:t>
            </a:r>
            <a:r>
              <a:rPr lang="en-US" b="1" u="sng" dirty="0" smtClean="0">
                <a:latin typeface="+mn-lt"/>
                <a:cs typeface="Times New Roman" pitchFamily="18" charset="0"/>
              </a:rPr>
              <a:t>Whole</a:t>
            </a:r>
            <a:r>
              <a:rPr lang="en-US" b="1" dirty="0" smtClean="0">
                <a:latin typeface="+mn-lt"/>
                <a:cs typeface="Times New Roman" pitchFamily="18" charset="0"/>
              </a:rPr>
              <a:t> Blood</a:t>
            </a:r>
            <a:r>
              <a:rPr lang="en-US" b="1" dirty="0">
                <a:latin typeface="+mn-lt"/>
                <a:cs typeface="Times New Roman" pitchFamily="18" charset="0"/>
              </a:rPr>
              <a:t>:</a:t>
            </a:r>
            <a:br>
              <a:rPr lang="en-US" b="1" dirty="0">
                <a:latin typeface="+mn-lt"/>
                <a:cs typeface="Times New Roman" pitchFamily="18" charset="0"/>
              </a:rPr>
            </a:br>
            <a:r>
              <a:rPr lang="en-US" b="1" u="sng" dirty="0">
                <a:latin typeface="+mn-lt"/>
                <a:cs typeface="Times New Roman" pitchFamily="18" charset="0"/>
              </a:rPr>
              <a:t>MINUTES </a:t>
            </a:r>
            <a:r>
              <a:rPr lang="en-US" b="1" u="sng" dirty="0" smtClean="0">
                <a:latin typeface="+mn-lt"/>
                <a:cs typeface="Times New Roman" pitchFamily="18" charset="0"/>
              </a:rPr>
              <a:t>MATTER</a:t>
            </a:r>
            <a:endParaRPr lang="en-US" altLang="en-US" b="1" u="sng" dirty="0" smtClean="0">
              <a:latin typeface="+mn-lt"/>
              <a:cs typeface="Times New Roman" pitchFamily="18" charset="0"/>
            </a:endParaRPr>
          </a:p>
        </p:txBody>
      </p:sp>
      <p:sp>
        <p:nvSpPr>
          <p:cNvPr id="66563" name="Rectangle 3"/>
          <p:cNvSpPr>
            <a:spLocks noGrp="1" noChangeArrowheads="1"/>
          </p:cNvSpPr>
          <p:nvPr>
            <p:ph type="body" idx="4294967295"/>
          </p:nvPr>
        </p:nvSpPr>
        <p:spPr>
          <a:xfrm>
            <a:off x="914400" y="2057400"/>
            <a:ext cx="6324600" cy="1371600"/>
          </a:xfrm>
        </p:spPr>
        <p:txBody>
          <a:bodyPr/>
          <a:lstStyle/>
          <a:p>
            <a:pPr>
              <a:buNone/>
            </a:pPr>
            <a:r>
              <a:rPr lang="en-US" sz="2000" b="1" dirty="0" smtClean="0"/>
              <a:t>                                   </a:t>
            </a:r>
            <a:endParaRPr lang="en-US" dirty="0" smtClean="0"/>
          </a:p>
          <a:p>
            <a:r>
              <a:rPr lang="en-US" sz="3600" b="1" dirty="0" smtClean="0"/>
              <a:t>COL Jennifer Gurney et al </a:t>
            </a:r>
          </a:p>
          <a:p>
            <a:r>
              <a:rPr lang="en-US" sz="3600" b="1" dirty="0" smtClean="0"/>
              <a:t>She is at THOR - I will let her tell you!</a:t>
            </a:r>
          </a:p>
        </p:txBody>
      </p:sp>
      <p:sp>
        <p:nvSpPr>
          <p:cNvPr id="5" name="TextBox 4"/>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pic>
        <p:nvPicPr>
          <p:cNvPr id="6" name="Picture 5" descr="Jenn Gurney.jpg"/>
          <p:cNvPicPr>
            <a:picLocks noChangeAspect="1"/>
          </p:cNvPicPr>
          <p:nvPr/>
        </p:nvPicPr>
        <p:blipFill>
          <a:blip r:embed="rId2" cstate="print"/>
          <a:stretch>
            <a:fillRect/>
          </a:stretch>
        </p:blipFill>
        <p:spPr>
          <a:xfrm>
            <a:off x="5522428" y="4114800"/>
            <a:ext cx="3469172" cy="2657475"/>
          </a:xfrm>
          <a:prstGeom prst="rect">
            <a:avLst/>
          </a:prstGeom>
          <a:ln w="25400">
            <a:solidFill>
              <a:schemeClr val="tx1"/>
            </a:solidFill>
          </a:ln>
        </p:spPr>
      </p:pic>
    </p:spTree>
    <p:extLst>
      <p:ext uri="{BB962C8B-B14F-4D97-AF65-F5344CB8AC3E}">
        <p14:creationId xmlns="" xmlns:p14="http://schemas.microsoft.com/office/powerpoint/2010/main" val="1645683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0317 MR JB2 DUSTOFF UH 60 and C130.JPG"/>
          <p:cNvPicPr>
            <a:picLocks noChangeAspect="1"/>
          </p:cNvPicPr>
          <p:nvPr/>
        </p:nvPicPr>
        <p:blipFill>
          <a:blip r:embed="rId2" cstate="print"/>
          <a:srcRect r="9813"/>
          <a:stretch>
            <a:fillRect/>
          </a:stretch>
        </p:blipFill>
        <p:spPr>
          <a:xfrm>
            <a:off x="-1" y="-113270"/>
            <a:ext cx="9144001" cy="6971270"/>
          </a:xfrm>
          <a:prstGeom prst="rect">
            <a:avLst/>
          </a:prstGeom>
        </p:spPr>
      </p:pic>
      <p:sp>
        <p:nvSpPr>
          <p:cNvPr id="5" name="Content Placeholder 2"/>
          <p:cNvSpPr>
            <a:spLocks noGrp="1"/>
          </p:cNvSpPr>
          <p:nvPr>
            <p:ph idx="1"/>
          </p:nvPr>
        </p:nvSpPr>
        <p:spPr>
          <a:xfrm>
            <a:off x="457200" y="2549747"/>
            <a:ext cx="8229600" cy="3306763"/>
          </a:xfrm>
        </p:spPr>
        <p:txBody>
          <a:bodyPr/>
          <a:lstStyle/>
          <a:p>
            <a:pPr marL="0" indent="0">
              <a:buNone/>
            </a:pPr>
            <a:r>
              <a:rPr lang="en-US" sz="2800" b="1" i="1" dirty="0" smtClean="0"/>
              <a:t>“The opinions or assertions contained herein are the private views of the author and are not to be construed as official or as reflecting the views of the Departments of the Army, Air Force, Navy or the Department of Defense.”</a:t>
            </a:r>
          </a:p>
          <a:p>
            <a:pPr marL="0" indent="0">
              <a:buFontTx/>
              <a:buChar char="-"/>
            </a:pPr>
            <a:r>
              <a:rPr lang="en-US" sz="2800" i="1" dirty="0" smtClean="0"/>
              <a:t>  </a:t>
            </a:r>
            <a:r>
              <a:rPr lang="en-US" sz="2800" b="1" i="1" dirty="0" smtClean="0"/>
              <a:t>No financial interests in items discussed</a:t>
            </a:r>
          </a:p>
          <a:p>
            <a:pPr marL="0" indent="0">
              <a:buNone/>
            </a:pPr>
            <a:r>
              <a:rPr lang="en-US" i="1" dirty="0" smtClean="0"/>
              <a:t>   </a:t>
            </a:r>
            <a:r>
              <a:rPr lang="en-US" sz="1000" i="1" dirty="0" smtClean="0"/>
              <a:t>                       </a:t>
            </a:r>
            <a:endParaRPr lang="en-US" sz="1200" i="1" dirty="0" smtClean="0"/>
          </a:p>
          <a:p>
            <a:pPr marL="0" indent="0">
              <a:buNone/>
            </a:pPr>
            <a:r>
              <a:rPr lang="en-US" b="1" i="1" dirty="0" smtClean="0"/>
              <a:t>                             </a:t>
            </a:r>
            <a:endParaRPr lang="en-US" b="1" i="1" dirty="0"/>
          </a:p>
        </p:txBody>
      </p:sp>
      <p:sp>
        <p:nvSpPr>
          <p:cNvPr id="4" name="TextBox 3"/>
          <p:cNvSpPr txBox="1"/>
          <p:nvPr/>
        </p:nvSpPr>
        <p:spPr>
          <a:xfrm>
            <a:off x="2883375" y="0"/>
            <a:ext cx="3365025" cy="830997"/>
          </a:xfrm>
          <a:prstGeom prst="rect">
            <a:avLst/>
          </a:prstGeom>
          <a:noFill/>
        </p:spPr>
        <p:txBody>
          <a:bodyPr wrap="none" rtlCol="0">
            <a:spAutoFit/>
          </a:bodyPr>
          <a:lstStyle/>
          <a:p>
            <a:r>
              <a:rPr lang="en-US" sz="4800" dirty="0" smtClean="0"/>
              <a:t>Disclaimers</a:t>
            </a:r>
            <a:endParaRPr lang="en-US" sz="4800" dirty="0"/>
          </a:p>
        </p:txBody>
      </p:sp>
      <p:sp>
        <p:nvSpPr>
          <p:cNvPr id="7" name="TextBox 6"/>
          <p:cNvSpPr txBox="1"/>
          <p:nvPr/>
        </p:nvSpPr>
        <p:spPr>
          <a:xfrm>
            <a:off x="-152400" y="-113270"/>
            <a:ext cx="1676400" cy="261610"/>
          </a:xfrm>
          <a:prstGeom prst="rect">
            <a:avLst/>
          </a:prstGeom>
          <a:noFill/>
        </p:spPr>
        <p:txBody>
          <a:bodyPr wrap="square" rtlCol="0">
            <a:spAutoFit/>
          </a:bodyPr>
          <a:lstStyle/>
          <a:p>
            <a:r>
              <a:rPr lang="en-US" dirty="0" smtClean="0">
                <a:solidFill>
                  <a:schemeClr val="bg1"/>
                </a:solidFill>
              </a:rPr>
              <a:t>UNCLASSIFIED</a:t>
            </a:r>
            <a:endParaRPr lang="en-US" dirty="0">
              <a:solidFill>
                <a:schemeClr val="bg1"/>
              </a:solidFill>
            </a:endParaRPr>
          </a:p>
        </p:txBody>
      </p:sp>
    </p:spTree>
    <p:extLst>
      <p:ext uri="{BB962C8B-B14F-4D97-AF65-F5344CB8AC3E}">
        <p14:creationId xmlns="" xmlns:p14="http://schemas.microsoft.com/office/powerpoint/2010/main" val="3402262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5F4C34C-CF47-49EF-A039-43C3105FE57A}" type="slidenum">
              <a:rPr lang="en-US" altLang="en-US" sz="1400"/>
              <a:pPr algn="r"/>
              <a:t>20</a:t>
            </a:fld>
            <a:endParaRPr lang="en-US" altLang="en-US" sz="1400"/>
          </a:p>
        </p:txBody>
      </p:sp>
      <p:sp>
        <p:nvSpPr>
          <p:cNvPr id="10243" name="Rectangle 2"/>
          <p:cNvSpPr>
            <a:spLocks noGrp="1" noChangeArrowheads="1"/>
          </p:cNvSpPr>
          <p:nvPr>
            <p:ph type="title" idx="4294967295"/>
          </p:nvPr>
        </p:nvSpPr>
        <p:spPr>
          <a:xfrm>
            <a:off x="990600" y="76200"/>
            <a:ext cx="8229600" cy="1143000"/>
          </a:xfrm>
        </p:spPr>
        <p:txBody>
          <a:bodyPr/>
          <a:lstStyle/>
          <a:p>
            <a:pPr eaLnBrk="1" hangingPunct="1"/>
            <a:r>
              <a:rPr lang="en-US" altLang="en-US" sz="4000" b="1" dirty="0" smtClean="0"/>
              <a:t>Far- Forward Whole Blood Options in Order of Preference </a:t>
            </a:r>
          </a:p>
        </p:txBody>
      </p:sp>
      <p:sp>
        <p:nvSpPr>
          <p:cNvPr id="10244" name="Rectangle 3"/>
          <p:cNvSpPr>
            <a:spLocks noGrp="1" noChangeArrowheads="1"/>
          </p:cNvSpPr>
          <p:nvPr>
            <p:ph type="body" idx="4294967295"/>
          </p:nvPr>
        </p:nvSpPr>
        <p:spPr>
          <a:xfrm>
            <a:off x="2438400" y="5257800"/>
            <a:ext cx="5486400" cy="1371600"/>
          </a:xfrm>
        </p:spPr>
        <p:txBody>
          <a:bodyPr/>
          <a:lstStyle/>
          <a:p>
            <a:pPr lvl="1" eaLnBrk="1" hangingPunct="1">
              <a:buFontTx/>
              <a:buChar char="•"/>
            </a:pPr>
            <a:endParaRPr lang="en-US" altLang="en-US" sz="3200" b="1" dirty="0" smtClean="0"/>
          </a:p>
          <a:p>
            <a:pPr lvl="1" eaLnBrk="1" hangingPunct="1">
              <a:buNone/>
            </a:pPr>
            <a:endParaRPr lang="en-US" altLang="en-US" sz="3600" b="1" dirty="0" smtClean="0"/>
          </a:p>
          <a:p>
            <a:pPr lvl="1" eaLnBrk="1" hangingPunct="1">
              <a:buFontTx/>
              <a:buChar char="•"/>
            </a:pPr>
            <a:endParaRPr lang="en-US" altLang="en-US" sz="3200" b="1" dirty="0" smtClean="0"/>
          </a:p>
          <a:p>
            <a:pPr lvl="1" eaLnBrk="1" hangingPunct="1">
              <a:buFontTx/>
              <a:buChar char="•"/>
            </a:pPr>
            <a:endParaRPr lang="en-US" altLang="en-US" sz="3200" b="1" dirty="0" smtClean="0"/>
          </a:p>
          <a:p>
            <a:pPr lvl="1" eaLnBrk="1" hangingPunct="1">
              <a:buFontTx/>
              <a:buChar char="•"/>
            </a:pPr>
            <a:endParaRPr lang="en-US" altLang="en-US" sz="3200" b="1" dirty="0" smtClean="0"/>
          </a:p>
          <a:p>
            <a:pPr lvl="1" eaLnBrk="1" hangingPunct="1">
              <a:buFontTx/>
              <a:buChar char="•"/>
            </a:pPr>
            <a:endParaRPr lang="en-US" altLang="en-US" sz="3200" b="1" dirty="0" smtClean="0"/>
          </a:p>
          <a:p>
            <a:pPr lvl="1" eaLnBrk="1" hangingPunct="1">
              <a:buFontTx/>
              <a:buChar char="•"/>
            </a:pPr>
            <a:endParaRPr lang="en-US" altLang="en-US" sz="3200" b="1" dirty="0" smtClean="0"/>
          </a:p>
          <a:p>
            <a:pPr lvl="1" eaLnBrk="1" hangingPunct="1">
              <a:buFontTx/>
              <a:buChar char="•"/>
            </a:pPr>
            <a:endParaRPr lang="en-US" altLang="en-US" sz="3200" b="1" dirty="0" smtClean="0"/>
          </a:p>
          <a:p>
            <a:pPr lvl="1" eaLnBrk="1" hangingPunct="1">
              <a:buFontTx/>
              <a:buChar char="•"/>
            </a:pPr>
            <a:endParaRPr lang="en-US" altLang="en-US" b="1" dirty="0" smtClean="0"/>
          </a:p>
          <a:p>
            <a:pPr lvl="1" eaLnBrk="1" hangingPunct="1">
              <a:buFontTx/>
              <a:buChar char="•"/>
            </a:pPr>
            <a:endParaRPr lang="en-US" altLang="en-US" b="1" dirty="0" smtClean="0"/>
          </a:p>
          <a:p>
            <a:pPr lvl="1" eaLnBrk="1" hangingPunct="1">
              <a:buFontTx/>
              <a:buChar char="•"/>
            </a:pPr>
            <a:endParaRPr lang="en-US" altLang="en-US" b="1" dirty="0" smtClean="0"/>
          </a:p>
        </p:txBody>
      </p:sp>
      <p:sp>
        <p:nvSpPr>
          <p:cNvPr id="7" name="TextBox 6"/>
          <p:cNvSpPr txBox="1"/>
          <p:nvPr/>
        </p:nvSpPr>
        <p:spPr>
          <a:xfrm>
            <a:off x="121298" y="2057400"/>
            <a:ext cx="8718673" cy="5262979"/>
          </a:xfrm>
          <a:prstGeom prst="rect">
            <a:avLst/>
          </a:prstGeom>
          <a:noFill/>
        </p:spPr>
        <p:txBody>
          <a:bodyPr wrap="square" rtlCol="0">
            <a:spAutoFit/>
          </a:bodyPr>
          <a:lstStyle/>
          <a:p>
            <a:pPr algn="l"/>
            <a:r>
              <a:rPr lang="en-US" sz="2800" b="1" dirty="0" smtClean="0"/>
              <a:t> #1  FDA-Compliant cold-stored LTOWB</a:t>
            </a:r>
          </a:p>
          <a:p>
            <a:pPr algn="l"/>
            <a:endParaRPr lang="en-US" sz="2800" b="1" dirty="0"/>
          </a:p>
          <a:p>
            <a:pPr algn="l"/>
            <a:r>
              <a:rPr lang="en-US" sz="2800" b="1" dirty="0" smtClean="0"/>
              <a:t> #2  LTOWB from a walking blood bank</a:t>
            </a:r>
          </a:p>
          <a:p>
            <a:pPr algn="l"/>
            <a:endParaRPr lang="en-US" sz="2800" b="1" dirty="0"/>
          </a:p>
          <a:p>
            <a:pPr algn="l"/>
            <a:r>
              <a:rPr lang="en-US" sz="2800" b="1" dirty="0" smtClean="0"/>
              <a:t> #3  </a:t>
            </a:r>
            <a:r>
              <a:rPr lang="en-US" sz="2800" b="1" dirty="0" err="1" smtClean="0"/>
              <a:t>Untitered</a:t>
            </a:r>
            <a:r>
              <a:rPr lang="en-US" sz="2800" b="1" dirty="0" smtClean="0"/>
              <a:t> Type O whole blood from a walking</a:t>
            </a:r>
          </a:p>
          <a:p>
            <a:pPr algn="l"/>
            <a:r>
              <a:rPr lang="en-US" sz="2800" b="1" dirty="0" smtClean="0"/>
              <a:t>         blood bank</a:t>
            </a:r>
          </a:p>
          <a:p>
            <a:pPr algn="l"/>
            <a:endParaRPr lang="en-US" sz="2800" b="1" dirty="0" smtClean="0"/>
          </a:p>
          <a:p>
            <a:pPr algn="l"/>
            <a:r>
              <a:rPr lang="en-US" sz="2800" b="1" dirty="0" smtClean="0"/>
              <a:t> #4  Type-specific whole blood from a walking</a:t>
            </a:r>
          </a:p>
          <a:p>
            <a:pPr algn="l"/>
            <a:r>
              <a:rPr lang="en-US" sz="2800" b="1" dirty="0"/>
              <a:t> </a:t>
            </a:r>
            <a:r>
              <a:rPr lang="en-US" sz="2800" b="1" dirty="0" smtClean="0"/>
              <a:t>        blood bank</a:t>
            </a:r>
          </a:p>
          <a:p>
            <a:pPr algn="l"/>
            <a:endParaRPr lang="en-US" sz="2800" b="1" dirty="0" smtClean="0"/>
          </a:p>
          <a:p>
            <a:pPr algn="l"/>
            <a:endParaRPr lang="en-US" sz="2800" b="1" dirty="0" smtClean="0"/>
          </a:p>
          <a:p>
            <a:pPr algn="l"/>
            <a:r>
              <a:rPr lang="en-US" sz="2800" b="1" dirty="0" smtClean="0"/>
              <a:t> </a:t>
            </a:r>
            <a:endParaRPr lang="en-US" sz="2400" b="1" dirty="0"/>
          </a:p>
        </p:txBody>
      </p:sp>
      <p:sp>
        <p:nvSpPr>
          <p:cNvPr id="6" name="TextBox 5"/>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3101358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371600" y="76200"/>
            <a:ext cx="7467600" cy="1143000"/>
          </a:xfrm>
        </p:spPr>
        <p:txBody>
          <a:bodyPr/>
          <a:lstStyle/>
          <a:p>
            <a:r>
              <a:rPr lang="en-US" altLang="en-US" sz="3600" b="1" dirty="0" smtClean="0">
                <a:latin typeface="+mn-lt"/>
                <a:cs typeface="Times New Roman" panose="02020603050405020304" pitchFamily="18" charset="0"/>
              </a:rPr>
              <a:t>Cold-Stored Low-Titer Type O Whole </a:t>
            </a:r>
            <a:r>
              <a:rPr lang="en-US" altLang="en-US" sz="3600" b="1" dirty="0">
                <a:latin typeface="+mn-lt"/>
                <a:cs typeface="Times New Roman" panose="02020603050405020304" pitchFamily="18" charset="0"/>
              </a:rPr>
              <a:t>Blood </a:t>
            </a:r>
            <a:r>
              <a:rPr lang="en-US" altLang="en-US" sz="3600" b="1" dirty="0" smtClean="0">
                <a:latin typeface="+mn-lt"/>
                <a:cs typeface="Times New Roman" panose="02020603050405020304" pitchFamily="18" charset="0"/>
              </a:rPr>
              <a:t>(LTOWB)</a:t>
            </a:r>
            <a:endParaRPr lang="en-US" altLang="en-US" sz="3600" b="1" dirty="0">
              <a:latin typeface="+mn-lt"/>
              <a:cs typeface="Times New Roman" panose="02020603050405020304" pitchFamily="18" charset="0"/>
            </a:endParaRPr>
          </a:p>
        </p:txBody>
      </p:sp>
      <p:sp>
        <p:nvSpPr>
          <p:cNvPr id="66563" name="Rectangle 3"/>
          <p:cNvSpPr>
            <a:spLocks noGrp="1" noChangeArrowheads="1"/>
          </p:cNvSpPr>
          <p:nvPr>
            <p:ph type="body" idx="4294967295"/>
          </p:nvPr>
        </p:nvSpPr>
        <p:spPr>
          <a:xfrm>
            <a:off x="76200" y="1905000"/>
            <a:ext cx="5562600" cy="3657600"/>
          </a:xfrm>
        </p:spPr>
        <p:txBody>
          <a:bodyPr/>
          <a:lstStyle/>
          <a:p>
            <a:pPr marL="223838" indent="-223838"/>
            <a:r>
              <a:rPr lang="en-US" sz="2200" b="1" dirty="0" smtClean="0">
                <a:solidFill>
                  <a:srgbClr val="FF0000"/>
                </a:solidFill>
                <a:cs typeface="Times New Roman" panose="02020603050405020304" pitchFamily="18" charset="0"/>
              </a:rPr>
              <a:t>The best option for far-forward blood.</a:t>
            </a:r>
          </a:p>
          <a:p>
            <a:pPr marL="223838" indent="-223838"/>
            <a:r>
              <a:rPr lang="en-US" sz="2200" b="1" dirty="0" smtClean="0">
                <a:cs typeface="Times New Roman" panose="02020603050405020304" pitchFamily="18" charset="0"/>
              </a:rPr>
              <a:t>Identify </a:t>
            </a:r>
            <a:r>
              <a:rPr lang="en-US" sz="2200" b="1" dirty="0">
                <a:cs typeface="Times New Roman" panose="02020603050405020304" pitchFamily="18" charset="0"/>
              </a:rPr>
              <a:t>Type O, Low-titer donors.</a:t>
            </a:r>
          </a:p>
          <a:p>
            <a:pPr marL="223838" indent="-223838"/>
            <a:r>
              <a:rPr lang="en-US" sz="2200" b="1" dirty="0">
                <a:cs typeface="Times New Roman" panose="02020603050405020304" pitchFamily="18" charset="0"/>
              </a:rPr>
              <a:t>Collect the blood in CONUS or closer to theater.</a:t>
            </a:r>
          </a:p>
          <a:p>
            <a:pPr marL="223838" indent="-223838"/>
            <a:r>
              <a:rPr lang="en-US" sz="2200" b="1" dirty="0" smtClean="0">
                <a:cs typeface="Times New Roman" panose="02020603050405020304" pitchFamily="18" charset="0"/>
              </a:rPr>
              <a:t>Screened </a:t>
            </a:r>
            <a:r>
              <a:rPr lang="en-US" sz="2200" b="1" dirty="0">
                <a:cs typeface="Times New Roman" panose="02020603050405020304" pitchFamily="18" charset="0"/>
              </a:rPr>
              <a:t>for pathogens </a:t>
            </a:r>
            <a:r>
              <a:rPr lang="en-US" sz="2200" b="1" u="sng" dirty="0">
                <a:cs typeface="Times New Roman" panose="02020603050405020304" pitchFamily="18" charset="0"/>
              </a:rPr>
              <a:t>(FDA compliant</a:t>
            </a:r>
            <a:r>
              <a:rPr lang="en-US" sz="2200" b="1" u="sng" dirty="0" smtClean="0">
                <a:cs typeface="Times New Roman" panose="02020603050405020304" pitchFamily="18" charset="0"/>
              </a:rPr>
              <a:t>)</a:t>
            </a:r>
            <a:r>
              <a:rPr lang="en-US" sz="2200" b="1" dirty="0" smtClean="0">
                <a:cs typeface="Times New Roman" panose="02020603050405020304" pitchFamily="18" charset="0"/>
              </a:rPr>
              <a:t>.</a:t>
            </a:r>
          </a:p>
          <a:p>
            <a:pPr marL="223838" indent="-223838"/>
            <a:r>
              <a:rPr lang="en-US" sz="2200" b="1" dirty="0" smtClean="0">
                <a:cs typeface="Times New Roman" panose="02020603050405020304" pitchFamily="18" charset="0"/>
              </a:rPr>
              <a:t>Advocates: Cap, Holcomb, Jenkins, </a:t>
            </a:r>
            <a:r>
              <a:rPr lang="en-US" sz="2200" b="1" dirty="0" err="1" smtClean="0">
                <a:cs typeface="Times New Roman" panose="02020603050405020304" pitchFamily="18" charset="0"/>
              </a:rPr>
              <a:t>Spinella</a:t>
            </a:r>
            <a:r>
              <a:rPr lang="en-US" sz="2200" b="1" dirty="0" smtClean="0">
                <a:cs typeface="Times New Roman" panose="02020603050405020304" pitchFamily="18" charset="0"/>
              </a:rPr>
              <a:t>, </a:t>
            </a:r>
            <a:r>
              <a:rPr lang="en-US" sz="2200" b="1" dirty="0" err="1" smtClean="0">
                <a:cs typeface="Times New Roman" panose="02020603050405020304" pitchFamily="18" charset="0"/>
              </a:rPr>
              <a:t>Strandenes</a:t>
            </a:r>
            <a:r>
              <a:rPr lang="en-US" sz="2200" b="1" dirty="0" smtClean="0">
                <a:cs typeface="Times New Roman" panose="02020603050405020304" pitchFamily="18" charset="0"/>
              </a:rPr>
              <a:t>, THOR, AABB</a:t>
            </a:r>
            <a:endParaRPr lang="en-US" sz="2200" b="1" dirty="0">
              <a:cs typeface="Times New Roman" panose="02020603050405020304" pitchFamily="18" charset="0"/>
            </a:endParaRPr>
          </a:p>
          <a:p>
            <a:pPr marL="223838" indent="-223838"/>
            <a:r>
              <a:rPr lang="en-US" sz="2200" b="1" dirty="0" smtClean="0">
                <a:cs typeface="Times New Roman" panose="02020603050405020304" pitchFamily="18" charset="0"/>
              </a:rPr>
              <a:t>Blood </a:t>
            </a:r>
            <a:r>
              <a:rPr lang="en-US" sz="2200" b="1" dirty="0">
                <a:cs typeface="Times New Roman" panose="02020603050405020304" pitchFamily="18" charset="0"/>
              </a:rPr>
              <a:t>can be moved far-forward in a </a:t>
            </a:r>
            <a:r>
              <a:rPr lang="en-US" sz="2200" b="1" dirty="0" smtClean="0">
                <a:cs typeface="Times New Roman" panose="02020603050405020304" pitchFamily="18" charset="0"/>
              </a:rPr>
              <a:t>long-duration or powered blood </a:t>
            </a:r>
            <a:r>
              <a:rPr lang="en-US" sz="2200" b="1" dirty="0">
                <a:cs typeface="Times New Roman" panose="02020603050405020304" pitchFamily="18" charset="0"/>
              </a:rPr>
              <a:t>cooler.</a:t>
            </a:r>
          </a:p>
          <a:p>
            <a:pPr>
              <a:buNone/>
            </a:pPr>
            <a:r>
              <a:rPr lang="en-US" sz="2200" b="1" dirty="0">
                <a:cs typeface="Times New Roman" panose="02020603050405020304" pitchFamily="18" charset="0"/>
              </a:rPr>
              <a:t>  </a:t>
            </a:r>
            <a:r>
              <a:rPr lang="en-US" sz="2200" b="1" dirty="0">
                <a:solidFill>
                  <a:srgbClr val="92D050"/>
                </a:solidFill>
                <a:cs typeface="Times New Roman" panose="02020603050405020304" pitchFamily="18" charset="0"/>
              </a:rPr>
              <a:t> </a:t>
            </a:r>
            <a:r>
              <a:rPr lang="en-US" sz="2200" b="1" dirty="0">
                <a:solidFill>
                  <a:srgbClr val="92D050"/>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descr="Wild.jpg"/>
          <p:cNvPicPr>
            <a:picLocks noChangeAspect="1"/>
          </p:cNvPicPr>
          <p:nvPr/>
        </p:nvPicPr>
        <p:blipFill>
          <a:blip r:embed="rId3" cstate="print"/>
          <a:stretch>
            <a:fillRect/>
          </a:stretch>
        </p:blipFill>
        <p:spPr>
          <a:xfrm>
            <a:off x="5486400" y="4419600"/>
            <a:ext cx="3581400" cy="2233247"/>
          </a:xfrm>
          <a:prstGeom prst="rect">
            <a:avLst/>
          </a:prstGeom>
          <a:ln w="25400">
            <a:solidFill>
              <a:schemeClr val="tx1"/>
            </a:solidFill>
          </a:ln>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24600" y="1447800"/>
            <a:ext cx="1905000" cy="2832435"/>
          </a:xfrm>
          <a:prstGeom prst="rect">
            <a:avLst/>
          </a:prstGeom>
        </p:spPr>
      </p:pic>
      <p:sp>
        <p:nvSpPr>
          <p:cNvPr id="7" name="TextBox 6"/>
          <p:cNvSpPr txBox="1"/>
          <p:nvPr/>
        </p:nvSpPr>
        <p:spPr>
          <a:xfrm>
            <a:off x="-76200" y="1219200"/>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3478279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7286"/>
            <a:ext cx="7848599" cy="1446550"/>
          </a:xfrm>
          <a:prstGeom prst="rect">
            <a:avLst/>
          </a:prstGeom>
          <a:noFill/>
        </p:spPr>
        <p:txBody>
          <a:bodyPr wrap="square" rtlCol="0">
            <a:spAutoFit/>
          </a:bodyPr>
          <a:lstStyle/>
          <a:p>
            <a:pPr algn="ctr"/>
            <a:r>
              <a:rPr lang="en-US" sz="4400" b="1" dirty="0" smtClean="0">
                <a:latin typeface="+mn-lt"/>
                <a:cs typeface="Times New Roman" pitchFamily="18" charset="0"/>
              </a:rPr>
              <a:t>75</a:t>
            </a:r>
            <a:r>
              <a:rPr lang="en-US" sz="4400" b="1" baseline="30000" dirty="0" smtClean="0">
                <a:latin typeface="+mn-lt"/>
                <a:cs typeface="Times New Roman" pitchFamily="18" charset="0"/>
              </a:rPr>
              <a:t>th</a:t>
            </a:r>
            <a:r>
              <a:rPr lang="en-US" sz="4400" b="1" dirty="0" smtClean="0">
                <a:latin typeface="+mn-lt"/>
                <a:cs typeface="Times New Roman" pitchFamily="18" charset="0"/>
              </a:rPr>
              <a:t> Ranger Regiment: Type O Low or “ROLO” Program</a:t>
            </a:r>
            <a:endParaRPr lang="en-US" sz="2000" b="1" dirty="0">
              <a:latin typeface="Times New Roman" pitchFamily="18" charset="0"/>
              <a:cs typeface="Times New Roman" pitchFamily="18" charset="0"/>
            </a:endParaRPr>
          </a:p>
        </p:txBody>
      </p:sp>
      <p:sp>
        <p:nvSpPr>
          <p:cNvPr id="4" name="TextBox 3"/>
          <p:cNvSpPr txBox="1"/>
          <p:nvPr/>
        </p:nvSpPr>
        <p:spPr>
          <a:xfrm>
            <a:off x="152400" y="4114800"/>
            <a:ext cx="8763000" cy="3108543"/>
          </a:xfrm>
          <a:prstGeom prst="rect">
            <a:avLst/>
          </a:prstGeom>
          <a:noFill/>
        </p:spPr>
        <p:txBody>
          <a:bodyPr wrap="square" rtlCol="0">
            <a:spAutoFit/>
          </a:bodyPr>
          <a:lstStyle/>
          <a:p>
            <a:pPr algn="l">
              <a:buFont typeface="Arial" pitchFamily="34" charset="0"/>
              <a:buChar char="•"/>
            </a:pPr>
            <a:r>
              <a:rPr lang="en-US" sz="3200" b="1" dirty="0">
                <a:latin typeface="Times New Roman" pitchFamily="18" charset="0"/>
                <a:cs typeface="Times New Roman" pitchFamily="18" charset="0"/>
              </a:rPr>
              <a:t> </a:t>
            </a:r>
            <a:r>
              <a:rPr lang="en-US" sz="2200" b="1" dirty="0" smtClean="0">
                <a:latin typeface="+mn-lt"/>
                <a:cs typeface="Times New Roman" pitchFamily="18" charset="0"/>
              </a:rPr>
              <a:t>Fresh low-titer Type O whole blood is another option for far-</a:t>
            </a:r>
          </a:p>
          <a:p>
            <a:pPr algn="l"/>
            <a:r>
              <a:rPr lang="en-US" sz="2200" b="1" dirty="0" smtClean="0">
                <a:latin typeface="+mn-lt"/>
                <a:cs typeface="Times New Roman" pitchFamily="18" charset="0"/>
              </a:rPr>
              <a:t>    forward whole blood.</a:t>
            </a:r>
            <a:endParaRPr lang="en-US" sz="2200" b="1" dirty="0">
              <a:latin typeface="+mn-lt"/>
              <a:cs typeface="Times New Roman" pitchFamily="18" charset="0"/>
            </a:endParaRPr>
          </a:p>
          <a:p>
            <a:pPr algn="l">
              <a:buFont typeface="Arial" pitchFamily="34" charset="0"/>
              <a:buChar char="•"/>
            </a:pPr>
            <a:r>
              <a:rPr lang="en-US" sz="2200" b="1" dirty="0">
                <a:latin typeface="+mn-lt"/>
                <a:cs typeface="Times New Roman" pitchFamily="18" charset="0"/>
              </a:rPr>
              <a:t> 75</a:t>
            </a:r>
            <a:r>
              <a:rPr lang="en-US" sz="2200" b="1" baseline="30000" dirty="0">
                <a:latin typeface="+mn-lt"/>
                <a:cs typeface="Times New Roman" pitchFamily="18" charset="0"/>
              </a:rPr>
              <a:t>th</a:t>
            </a:r>
            <a:r>
              <a:rPr lang="en-US" sz="2200" b="1" dirty="0">
                <a:latin typeface="+mn-lt"/>
                <a:cs typeface="Times New Roman" pitchFamily="18" charset="0"/>
              </a:rPr>
              <a:t> Ranger Regiment </a:t>
            </a:r>
            <a:r>
              <a:rPr lang="en-US" sz="2200" b="1" dirty="0" smtClean="0">
                <a:latin typeface="+mn-lt"/>
                <a:cs typeface="Times New Roman" pitchFamily="18" charset="0"/>
              </a:rPr>
              <a:t>“ROLO” program:</a:t>
            </a:r>
            <a:endParaRPr lang="en-US" sz="2200" b="1" dirty="0">
              <a:latin typeface="+mn-lt"/>
              <a:cs typeface="Times New Roman" pitchFamily="18" charset="0"/>
            </a:endParaRPr>
          </a:p>
          <a:p>
            <a:pPr marL="752475" indent="-223838" algn="l">
              <a:buFont typeface="Times New Roman" panose="02020603050405020304" pitchFamily="18" charset="0"/>
              <a:buChar char="̶"/>
            </a:pPr>
            <a:r>
              <a:rPr lang="en-US" sz="2200" b="1" dirty="0">
                <a:latin typeface="+mn-lt"/>
                <a:cs typeface="Times New Roman" pitchFamily="18" charset="0"/>
              </a:rPr>
              <a:t>Type O, Low-Titer Anti-A, Anti-B antibodies</a:t>
            </a:r>
          </a:p>
          <a:p>
            <a:pPr marL="752475" indent="-223838" algn="l">
              <a:buFont typeface="Times New Roman" panose="02020603050405020304" pitchFamily="18" charset="0"/>
              <a:buChar char="̶"/>
            </a:pPr>
            <a:r>
              <a:rPr lang="en-US" sz="2200" b="1" dirty="0">
                <a:latin typeface="+mn-lt"/>
                <a:cs typeface="Times New Roman" pitchFamily="18" charset="0"/>
              </a:rPr>
              <a:t>Donors pre-screened for type, titers, and infectious diseases</a:t>
            </a:r>
          </a:p>
          <a:p>
            <a:pPr marL="752475" indent="-223838" algn="l">
              <a:buFont typeface="Times New Roman" panose="02020603050405020304" pitchFamily="18" charset="0"/>
              <a:buChar char="̶"/>
            </a:pPr>
            <a:r>
              <a:rPr lang="en-US" sz="2200" b="1" dirty="0">
                <a:latin typeface="+mn-lt"/>
                <a:cs typeface="Times New Roman" pitchFamily="18" charset="0"/>
              </a:rPr>
              <a:t>The donor pool is used to transfuse casualties in shock.</a:t>
            </a:r>
          </a:p>
          <a:p>
            <a:pPr algn="l"/>
            <a:endParaRPr lang="en-US" sz="3200" dirty="0"/>
          </a:p>
        </p:txBody>
      </p:sp>
      <p:pic>
        <p:nvPicPr>
          <p:cNvPr id="5" name="Picture 4" descr="Fisher.jpg"/>
          <p:cNvPicPr>
            <a:picLocks noChangeAspect="1"/>
          </p:cNvPicPr>
          <p:nvPr/>
        </p:nvPicPr>
        <p:blipFill>
          <a:blip r:embed="rId3" cstate="print"/>
          <a:stretch>
            <a:fillRect/>
          </a:stretch>
        </p:blipFill>
        <p:spPr>
          <a:xfrm>
            <a:off x="533400" y="1737360"/>
            <a:ext cx="8029575" cy="2341218"/>
          </a:xfrm>
          <a:prstGeom prst="rect">
            <a:avLst/>
          </a:prstGeom>
          <a:ln w="25400">
            <a:solidFill>
              <a:schemeClr val="tx1"/>
            </a:solidFill>
          </a:ln>
        </p:spPr>
      </p:pic>
      <p:sp>
        <p:nvSpPr>
          <p:cNvPr id="6" name="TextBox 5"/>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641206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es WB at POI update CSTOWB.jpg"/>
          <p:cNvPicPr>
            <a:picLocks noChangeAspect="1"/>
          </p:cNvPicPr>
          <p:nvPr/>
        </p:nvPicPr>
        <p:blipFill>
          <a:blip r:embed="rId3" cstate="print"/>
          <a:stretch>
            <a:fillRect/>
          </a:stretch>
        </p:blipFill>
        <p:spPr>
          <a:xfrm>
            <a:off x="1828800" y="1676400"/>
            <a:ext cx="5486400" cy="4114800"/>
          </a:xfrm>
          <a:prstGeom prst="rect">
            <a:avLst/>
          </a:prstGeom>
        </p:spPr>
      </p:pic>
      <p:sp>
        <p:nvSpPr>
          <p:cNvPr id="3" name="TextBox 2"/>
          <p:cNvSpPr txBox="1"/>
          <p:nvPr/>
        </p:nvSpPr>
        <p:spPr>
          <a:xfrm>
            <a:off x="1533765" y="0"/>
            <a:ext cx="7157730" cy="1446550"/>
          </a:xfrm>
          <a:prstGeom prst="rect">
            <a:avLst/>
          </a:prstGeom>
          <a:noFill/>
        </p:spPr>
        <p:txBody>
          <a:bodyPr wrap="none" rtlCol="0">
            <a:spAutoFit/>
          </a:bodyPr>
          <a:lstStyle/>
          <a:p>
            <a:r>
              <a:rPr lang="en-US" sz="4400" b="1" dirty="0" smtClean="0"/>
              <a:t>Whole Blood in TCCC in</a:t>
            </a:r>
          </a:p>
          <a:p>
            <a:r>
              <a:rPr lang="en-US" sz="4400" b="1" dirty="0" smtClean="0"/>
              <a:t>The 75</a:t>
            </a:r>
            <a:r>
              <a:rPr lang="en-US" sz="4400" b="1" baseline="30000" dirty="0" smtClean="0"/>
              <a:t>th</a:t>
            </a:r>
            <a:r>
              <a:rPr lang="en-US" sz="4400" b="1" dirty="0" smtClean="0"/>
              <a:t> Ranger Regiment</a:t>
            </a:r>
            <a:endParaRPr lang="en-US" sz="4400" b="1" dirty="0"/>
          </a:p>
        </p:txBody>
      </p:sp>
      <p:sp>
        <p:nvSpPr>
          <p:cNvPr id="4" name="TextBox 3"/>
          <p:cNvSpPr txBox="1"/>
          <p:nvPr/>
        </p:nvSpPr>
        <p:spPr>
          <a:xfrm>
            <a:off x="228600" y="5943600"/>
            <a:ext cx="8411919" cy="830997"/>
          </a:xfrm>
          <a:prstGeom prst="rect">
            <a:avLst/>
          </a:prstGeom>
          <a:noFill/>
        </p:spPr>
        <p:txBody>
          <a:bodyPr wrap="none" rtlCol="0">
            <a:spAutoFit/>
          </a:bodyPr>
          <a:lstStyle/>
          <a:p>
            <a:r>
              <a:rPr lang="en-US" sz="2400" b="1" dirty="0" smtClean="0"/>
              <a:t>“The Regiment has 11 cases of </a:t>
            </a:r>
            <a:r>
              <a:rPr lang="en-US" sz="2400" b="1" dirty="0" err="1" smtClean="0"/>
              <a:t>prehospital</a:t>
            </a:r>
            <a:r>
              <a:rPr lang="en-US" sz="2400" b="1" dirty="0" smtClean="0"/>
              <a:t> whole blood </a:t>
            </a:r>
          </a:p>
          <a:p>
            <a:r>
              <a:rPr lang="en-US" sz="2400" b="1" dirty="0" smtClean="0"/>
              <a:t>transfusions to date – all cold-stored WB units.” </a:t>
            </a:r>
            <a:endParaRPr lang="en-US" sz="2400" b="1" dirty="0"/>
          </a:p>
        </p:txBody>
      </p:sp>
      <p:sp>
        <p:nvSpPr>
          <p:cNvPr id="5" name="TextBox 4"/>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5F4C34C-CF47-49EF-A039-43C3105FE57A}" type="slidenum">
              <a:rPr lang="en-US" altLang="en-US" sz="1400"/>
              <a:pPr algn="r"/>
              <a:t>24</a:t>
            </a:fld>
            <a:endParaRPr lang="en-US" altLang="en-US" sz="1400"/>
          </a:p>
        </p:txBody>
      </p:sp>
      <p:sp>
        <p:nvSpPr>
          <p:cNvPr id="10243" name="Rectangle 2"/>
          <p:cNvSpPr>
            <a:spLocks noGrp="1" noChangeArrowheads="1"/>
          </p:cNvSpPr>
          <p:nvPr>
            <p:ph type="title" idx="4294967295"/>
          </p:nvPr>
        </p:nvSpPr>
        <p:spPr>
          <a:xfrm>
            <a:off x="838200" y="228600"/>
            <a:ext cx="8229600" cy="1143000"/>
          </a:xfrm>
        </p:spPr>
        <p:txBody>
          <a:bodyPr/>
          <a:lstStyle/>
          <a:p>
            <a:r>
              <a:rPr lang="en-US" b="1" dirty="0" err="1" smtClean="0"/>
              <a:t>Untitered</a:t>
            </a:r>
            <a:r>
              <a:rPr lang="en-US" b="1" dirty="0" smtClean="0"/>
              <a:t> Type O Whole</a:t>
            </a:r>
            <a:br>
              <a:rPr lang="en-US" b="1" dirty="0" smtClean="0"/>
            </a:br>
            <a:r>
              <a:rPr lang="en-US" b="1" dirty="0" smtClean="0"/>
              <a:t>Blood</a:t>
            </a:r>
            <a:endParaRPr lang="en-US" altLang="en-US" sz="4800" b="1" dirty="0" smtClean="0"/>
          </a:p>
        </p:txBody>
      </p:sp>
      <p:sp>
        <p:nvSpPr>
          <p:cNvPr id="10244" name="Rectangle 3"/>
          <p:cNvSpPr>
            <a:spLocks noGrp="1" noChangeArrowheads="1"/>
          </p:cNvSpPr>
          <p:nvPr>
            <p:ph type="body" idx="4294967295"/>
          </p:nvPr>
        </p:nvSpPr>
        <p:spPr>
          <a:xfrm>
            <a:off x="2438400" y="5257800"/>
            <a:ext cx="5486400" cy="1371600"/>
          </a:xfrm>
        </p:spPr>
        <p:txBody>
          <a:bodyPr/>
          <a:lstStyle/>
          <a:p>
            <a:pPr lvl="1" eaLnBrk="1" hangingPunct="1">
              <a:buFontTx/>
              <a:buChar char="•"/>
            </a:pPr>
            <a:endParaRPr lang="en-US" altLang="en-US" sz="3200" b="1" dirty="0" smtClean="0"/>
          </a:p>
          <a:p>
            <a:pPr lvl="1" eaLnBrk="1" hangingPunct="1">
              <a:buNone/>
            </a:pPr>
            <a:endParaRPr lang="en-US" altLang="en-US" sz="3600" b="1" dirty="0" smtClean="0"/>
          </a:p>
          <a:p>
            <a:pPr lvl="1" eaLnBrk="1" hangingPunct="1">
              <a:buFontTx/>
              <a:buChar char="•"/>
            </a:pPr>
            <a:endParaRPr lang="en-US" altLang="en-US" sz="3200" b="1" dirty="0" smtClean="0"/>
          </a:p>
          <a:p>
            <a:pPr lvl="1" eaLnBrk="1" hangingPunct="1">
              <a:buFontTx/>
              <a:buChar char="•"/>
            </a:pPr>
            <a:endParaRPr lang="en-US" altLang="en-US" sz="3200" b="1" dirty="0" smtClean="0"/>
          </a:p>
          <a:p>
            <a:pPr lvl="1" eaLnBrk="1" hangingPunct="1">
              <a:buFontTx/>
              <a:buChar char="•"/>
            </a:pPr>
            <a:endParaRPr lang="en-US" altLang="en-US" sz="3200" b="1" dirty="0" smtClean="0"/>
          </a:p>
          <a:p>
            <a:pPr lvl="1" eaLnBrk="1" hangingPunct="1">
              <a:buFontTx/>
              <a:buChar char="•"/>
            </a:pPr>
            <a:endParaRPr lang="en-US" altLang="en-US" sz="3200" b="1" dirty="0" smtClean="0"/>
          </a:p>
          <a:p>
            <a:pPr lvl="1" eaLnBrk="1" hangingPunct="1">
              <a:buFontTx/>
              <a:buChar char="•"/>
            </a:pPr>
            <a:endParaRPr lang="en-US" altLang="en-US" sz="3200" b="1" dirty="0" smtClean="0"/>
          </a:p>
          <a:p>
            <a:pPr lvl="1" eaLnBrk="1" hangingPunct="1">
              <a:buFontTx/>
              <a:buChar char="•"/>
            </a:pPr>
            <a:endParaRPr lang="en-US" altLang="en-US" sz="3200" b="1" dirty="0" smtClean="0"/>
          </a:p>
          <a:p>
            <a:pPr lvl="1" eaLnBrk="1" hangingPunct="1">
              <a:buFontTx/>
              <a:buChar char="•"/>
            </a:pPr>
            <a:endParaRPr lang="en-US" altLang="en-US" b="1" dirty="0" smtClean="0"/>
          </a:p>
          <a:p>
            <a:pPr lvl="1" eaLnBrk="1" hangingPunct="1">
              <a:buFontTx/>
              <a:buChar char="•"/>
            </a:pPr>
            <a:endParaRPr lang="en-US" altLang="en-US" b="1" dirty="0" smtClean="0"/>
          </a:p>
          <a:p>
            <a:pPr lvl="1" eaLnBrk="1" hangingPunct="1">
              <a:buFontTx/>
              <a:buChar char="•"/>
            </a:pPr>
            <a:endParaRPr lang="en-US" altLang="en-US" b="1" dirty="0" smtClean="0"/>
          </a:p>
        </p:txBody>
      </p:sp>
      <p:sp>
        <p:nvSpPr>
          <p:cNvPr id="7" name="TextBox 6"/>
          <p:cNvSpPr txBox="1"/>
          <p:nvPr/>
        </p:nvSpPr>
        <p:spPr>
          <a:xfrm>
            <a:off x="315294" y="4552652"/>
            <a:ext cx="7457106" cy="2000548"/>
          </a:xfrm>
          <a:prstGeom prst="rect">
            <a:avLst/>
          </a:prstGeom>
          <a:noFill/>
        </p:spPr>
        <p:txBody>
          <a:bodyPr wrap="none" rtlCol="0">
            <a:spAutoFit/>
          </a:bodyPr>
          <a:lstStyle/>
          <a:p>
            <a:pPr algn="l">
              <a:buFont typeface="Arial" pitchFamily="34" charset="0"/>
              <a:buChar char="•"/>
            </a:pPr>
            <a:r>
              <a:rPr lang="en-US" sz="2800" b="1" dirty="0" smtClean="0"/>
              <a:t> </a:t>
            </a:r>
            <a:r>
              <a:rPr lang="en-US" sz="2400" b="1" dirty="0" smtClean="0"/>
              <a:t>Can also use </a:t>
            </a:r>
            <a:r>
              <a:rPr lang="en-US" sz="2400" b="1" u="sng" dirty="0" err="1" smtClean="0"/>
              <a:t>untitered</a:t>
            </a:r>
            <a:r>
              <a:rPr lang="en-US" sz="2400" b="1" dirty="0" smtClean="0"/>
              <a:t> Type O whole blood from</a:t>
            </a:r>
          </a:p>
          <a:p>
            <a:pPr algn="l"/>
            <a:r>
              <a:rPr lang="en-US" sz="2400" b="1" dirty="0" smtClean="0"/>
              <a:t>   a walking blood bank</a:t>
            </a:r>
          </a:p>
          <a:p>
            <a:pPr algn="l">
              <a:buFont typeface="Arial" pitchFamily="34" charset="0"/>
              <a:buChar char="•"/>
            </a:pPr>
            <a:r>
              <a:rPr lang="en-US" sz="2400" b="1" dirty="0" smtClean="0"/>
              <a:t> Commonly done by forward surgical teams</a:t>
            </a:r>
          </a:p>
          <a:p>
            <a:pPr algn="l">
              <a:buFont typeface="Arial" pitchFamily="34" charset="0"/>
              <a:buChar char="•"/>
            </a:pPr>
            <a:r>
              <a:rPr lang="en-US" sz="2400" b="1" dirty="0" smtClean="0"/>
              <a:t> Risk of reaction due to incompatible ABO </a:t>
            </a:r>
          </a:p>
          <a:p>
            <a:pPr algn="l"/>
            <a:r>
              <a:rPr lang="en-US" sz="2400" b="1" dirty="0" smtClean="0"/>
              <a:t>   antibodies is </a:t>
            </a:r>
            <a:r>
              <a:rPr lang="en-US" sz="2400" b="1" u="sng" dirty="0" smtClean="0"/>
              <a:t>very</a:t>
            </a:r>
            <a:r>
              <a:rPr lang="en-US" sz="2400" b="1" dirty="0" smtClean="0"/>
              <a:t> low  </a:t>
            </a:r>
            <a:endParaRPr lang="en-US" sz="2400" b="1" dirty="0"/>
          </a:p>
        </p:txBody>
      </p:sp>
      <p:pic>
        <p:nvPicPr>
          <p:cNvPr id="9" name="Picture 8" descr="Nessen 2013 Type O Untitered FWB.jpg"/>
          <p:cNvPicPr>
            <a:picLocks noChangeAspect="1"/>
          </p:cNvPicPr>
          <p:nvPr/>
        </p:nvPicPr>
        <p:blipFill>
          <a:blip r:embed="rId2" cstate="print"/>
          <a:srcRect t="19863"/>
          <a:stretch>
            <a:fillRect/>
          </a:stretch>
        </p:blipFill>
        <p:spPr>
          <a:xfrm>
            <a:off x="457200" y="1905000"/>
            <a:ext cx="8205787" cy="2536312"/>
          </a:xfrm>
          <a:prstGeom prst="rect">
            <a:avLst/>
          </a:prstGeom>
          <a:ln w="25400">
            <a:solidFill>
              <a:schemeClr val="tx1"/>
            </a:solidFill>
          </a:ln>
        </p:spPr>
      </p:pic>
      <p:sp>
        <p:nvSpPr>
          <p:cNvPr id="10" name="TextBox 9"/>
          <p:cNvSpPr txBox="1"/>
          <p:nvPr/>
        </p:nvSpPr>
        <p:spPr>
          <a:xfrm>
            <a:off x="6379747" y="6135469"/>
            <a:ext cx="2078453" cy="646331"/>
          </a:xfrm>
          <a:prstGeom prst="rect">
            <a:avLst/>
          </a:prstGeom>
          <a:noFill/>
        </p:spPr>
        <p:txBody>
          <a:bodyPr wrap="none" rtlCol="0">
            <a:spAutoFit/>
          </a:bodyPr>
          <a:lstStyle/>
          <a:p>
            <a:r>
              <a:rPr lang="en-US" sz="1800" b="1" i="1" dirty="0" err="1" smtClean="0"/>
              <a:t>Nessen</a:t>
            </a:r>
            <a:r>
              <a:rPr lang="en-US" sz="1800" b="1" i="1" dirty="0" smtClean="0"/>
              <a:t> et al</a:t>
            </a:r>
          </a:p>
          <a:p>
            <a:r>
              <a:rPr lang="en-US" sz="1800" b="1" i="1" dirty="0" smtClean="0"/>
              <a:t>Transfusion 2013</a:t>
            </a:r>
            <a:endParaRPr lang="en-US" sz="1800" b="1" i="1" dirty="0"/>
          </a:p>
        </p:txBody>
      </p:sp>
      <p:sp>
        <p:nvSpPr>
          <p:cNvPr id="8" name="TextBox 7"/>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5F4C34C-CF47-49EF-A039-43C3105FE57A}" type="slidenum">
              <a:rPr lang="en-US" altLang="en-US" sz="1400"/>
              <a:pPr algn="r"/>
              <a:t>25</a:t>
            </a:fld>
            <a:endParaRPr lang="en-US" altLang="en-US" sz="1400"/>
          </a:p>
        </p:txBody>
      </p:sp>
      <p:sp>
        <p:nvSpPr>
          <p:cNvPr id="10243" name="Rectangle 2"/>
          <p:cNvSpPr>
            <a:spLocks noGrp="1" noChangeArrowheads="1"/>
          </p:cNvSpPr>
          <p:nvPr>
            <p:ph type="title" idx="4294967295"/>
          </p:nvPr>
        </p:nvSpPr>
        <p:spPr>
          <a:xfrm>
            <a:off x="685800" y="228600"/>
            <a:ext cx="8229600" cy="1143000"/>
          </a:xfrm>
        </p:spPr>
        <p:txBody>
          <a:bodyPr/>
          <a:lstStyle/>
          <a:p>
            <a:pPr eaLnBrk="1" hangingPunct="1"/>
            <a:r>
              <a:rPr lang="en-US" altLang="en-US" b="1" dirty="0" smtClean="0"/>
              <a:t>Type Specific Whole </a:t>
            </a:r>
            <a:br>
              <a:rPr lang="en-US" altLang="en-US" b="1" dirty="0" smtClean="0"/>
            </a:br>
            <a:r>
              <a:rPr lang="en-US" altLang="en-US" b="1" dirty="0" smtClean="0"/>
              <a:t>Blood </a:t>
            </a:r>
          </a:p>
        </p:txBody>
      </p:sp>
      <p:sp>
        <p:nvSpPr>
          <p:cNvPr id="10244" name="Rectangle 3"/>
          <p:cNvSpPr>
            <a:spLocks noGrp="1" noChangeArrowheads="1"/>
          </p:cNvSpPr>
          <p:nvPr>
            <p:ph type="body" idx="4294967295"/>
          </p:nvPr>
        </p:nvSpPr>
        <p:spPr>
          <a:xfrm>
            <a:off x="2438400" y="5257800"/>
            <a:ext cx="5486400" cy="1371600"/>
          </a:xfrm>
        </p:spPr>
        <p:txBody>
          <a:bodyPr/>
          <a:lstStyle/>
          <a:p>
            <a:pPr lvl="1" eaLnBrk="1" hangingPunct="1">
              <a:buFontTx/>
              <a:buChar char="•"/>
            </a:pPr>
            <a:endParaRPr lang="en-US" altLang="en-US" sz="3200" b="1" dirty="0" smtClean="0"/>
          </a:p>
          <a:p>
            <a:pPr lvl="1" eaLnBrk="1" hangingPunct="1">
              <a:buNone/>
            </a:pPr>
            <a:endParaRPr lang="en-US" altLang="en-US" sz="3600" b="1" dirty="0" smtClean="0"/>
          </a:p>
          <a:p>
            <a:pPr lvl="1" eaLnBrk="1" hangingPunct="1">
              <a:buFontTx/>
              <a:buChar char="•"/>
            </a:pPr>
            <a:endParaRPr lang="en-US" altLang="en-US" sz="3200" b="1" dirty="0" smtClean="0"/>
          </a:p>
          <a:p>
            <a:pPr lvl="1" eaLnBrk="1" hangingPunct="1">
              <a:buFontTx/>
              <a:buChar char="•"/>
            </a:pPr>
            <a:endParaRPr lang="en-US" altLang="en-US" sz="3200" b="1" dirty="0" smtClean="0"/>
          </a:p>
          <a:p>
            <a:pPr lvl="1" eaLnBrk="1" hangingPunct="1">
              <a:buFontTx/>
              <a:buChar char="•"/>
            </a:pPr>
            <a:endParaRPr lang="en-US" altLang="en-US" sz="3200" b="1" dirty="0" smtClean="0"/>
          </a:p>
          <a:p>
            <a:pPr lvl="1" eaLnBrk="1" hangingPunct="1">
              <a:buFontTx/>
              <a:buChar char="•"/>
            </a:pPr>
            <a:endParaRPr lang="en-US" altLang="en-US" sz="3200" b="1" dirty="0" smtClean="0"/>
          </a:p>
          <a:p>
            <a:pPr lvl="1" eaLnBrk="1" hangingPunct="1">
              <a:buFontTx/>
              <a:buChar char="•"/>
            </a:pPr>
            <a:endParaRPr lang="en-US" altLang="en-US" sz="3200" b="1" dirty="0" smtClean="0"/>
          </a:p>
          <a:p>
            <a:pPr lvl="1" eaLnBrk="1" hangingPunct="1">
              <a:buFontTx/>
              <a:buChar char="•"/>
            </a:pPr>
            <a:endParaRPr lang="en-US" altLang="en-US" sz="3200" b="1" dirty="0" smtClean="0"/>
          </a:p>
          <a:p>
            <a:pPr lvl="1" eaLnBrk="1" hangingPunct="1">
              <a:buFontTx/>
              <a:buChar char="•"/>
            </a:pPr>
            <a:endParaRPr lang="en-US" altLang="en-US" b="1" dirty="0" smtClean="0"/>
          </a:p>
          <a:p>
            <a:pPr lvl="1" eaLnBrk="1" hangingPunct="1">
              <a:buFontTx/>
              <a:buChar char="•"/>
            </a:pPr>
            <a:endParaRPr lang="en-US" altLang="en-US" b="1" dirty="0" smtClean="0"/>
          </a:p>
          <a:p>
            <a:pPr lvl="1" eaLnBrk="1" hangingPunct="1">
              <a:buFontTx/>
              <a:buChar char="•"/>
            </a:pPr>
            <a:endParaRPr lang="en-US" altLang="en-US" b="1" dirty="0" smtClean="0"/>
          </a:p>
        </p:txBody>
      </p:sp>
      <p:pic>
        <p:nvPicPr>
          <p:cNvPr id="6" name="Picture 5" descr="USS Bataan LHD 5.jpg"/>
          <p:cNvPicPr>
            <a:picLocks noChangeAspect="1"/>
          </p:cNvPicPr>
          <p:nvPr/>
        </p:nvPicPr>
        <p:blipFill>
          <a:blip r:embed="rId2" cstate="print"/>
          <a:stretch>
            <a:fillRect/>
          </a:stretch>
        </p:blipFill>
        <p:spPr>
          <a:xfrm>
            <a:off x="5142505" y="1971675"/>
            <a:ext cx="3842271" cy="2600325"/>
          </a:xfrm>
          <a:prstGeom prst="rect">
            <a:avLst/>
          </a:prstGeom>
          <a:ln>
            <a:solidFill>
              <a:schemeClr val="tx1"/>
            </a:solidFill>
          </a:ln>
        </p:spPr>
      </p:pic>
      <p:sp>
        <p:nvSpPr>
          <p:cNvPr id="7" name="TextBox 6"/>
          <p:cNvSpPr txBox="1"/>
          <p:nvPr/>
        </p:nvSpPr>
        <p:spPr>
          <a:xfrm>
            <a:off x="152400" y="1873508"/>
            <a:ext cx="7912744" cy="4832092"/>
          </a:xfrm>
          <a:prstGeom prst="rect">
            <a:avLst/>
          </a:prstGeom>
          <a:noFill/>
        </p:spPr>
        <p:txBody>
          <a:bodyPr wrap="none" rtlCol="0">
            <a:spAutoFit/>
          </a:bodyPr>
          <a:lstStyle/>
          <a:p>
            <a:pPr algn="l">
              <a:buFont typeface="Arial" pitchFamily="34" charset="0"/>
              <a:buChar char="•"/>
            </a:pPr>
            <a:r>
              <a:rPr lang="en-US" sz="2800" b="1" dirty="0" smtClean="0"/>
              <a:t> MASCAL  fm </a:t>
            </a:r>
            <a:r>
              <a:rPr lang="en-US" sz="2800" b="1" dirty="0" err="1" smtClean="0"/>
              <a:t>helo</a:t>
            </a:r>
            <a:r>
              <a:rPr lang="en-US" sz="2800" b="1" dirty="0" smtClean="0"/>
              <a:t> crash</a:t>
            </a:r>
          </a:p>
          <a:p>
            <a:pPr algn="l">
              <a:buFont typeface="Arial" pitchFamily="34" charset="0"/>
              <a:buChar char="•"/>
            </a:pPr>
            <a:r>
              <a:rPr lang="en-US" sz="2800" b="1" dirty="0" smtClean="0"/>
              <a:t> 15 August 2017</a:t>
            </a:r>
          </a:p>
          <a:p>
            <a:pPr algn="l">
              <a:buFont typeface="Arial" pitchFamily="34" charset="0"/>
              <a:buChar char="•"/>
            </a:pPr>
            <a:r>
              <a:rPr lang="en-US" sz="2800" b="1" dirty="0" smtClean="0"/>
              <a:t>   4 casualties transfused</a:t>
            </a:r>
          </a:p>
          <a:p>
            <a:pPr algn="l">
              <a:buFont typeface="Arial" pitchFamily="34" charset="0"/>
              <a:buChar char="•"/>
            </a:pPr>
            <a:r>
              <a:rPr lang="en-US" sz="2800" b="1" dirty="0" smtClean="0"/>
              <a:t> 16 units RBCs</a:t>
            </a:r>
          </a:p>
          <a:p>
            <a:pPr algn="l">
              <a:buFont typeface="Arial" pitchFamily="34" charset="0"/>
              <a:buChar char="•"/>
            </a:pPr>
            <a:r>
              <a:rPr lang="en-US" sz="2800" b="1" dirty="0" smtClean="0"/>
              <a:t> 10 FFP</a:t>
            </a:r>
          </a:p>
          <a:p>
            <a:pPr algn="l">
              <a:buFont typeface="Arial" pitchFamily="34" charset="0"/>
              <a:buChar char="•"/>
            </a:pPr>
            <a:r>
              <a:rPr lang="en-US" sz="2800" b="1" dirty="0" smtClean="0"/>
              <a:t> </a:t>
            </a:r>
            <a:r>
              <a:rPr lang="en-US" sz="2800" b="1" dirty="0" smtClean="0">
                <a:solidFill>
                  <a:srgbClr val="FF0000"/>
                </a:solidFill>
              </a:rPr>
              <a:t>54 units type-specific WB</a:t>
            </a:r>
          </a:p>
          <a:p>
            <a:pPr algn="l">
              <a:buFont typeface="Arial" pitchFamily="34" charset="0"/>
              <a:buChar char="•"/>
            </a:pPr>
            <a:r>
              <a:rPr lang="en-US" sz="2800" b="1" dirty="0" smtClean="0"/>
              <a:t> No casualty in shock</a:t>
            </a:r>
          </a:p>
          <a:p>
            <a:pPr algn="l"/>
            <a:r>
              <a:rPr lang="en-US" sz="2800" b="1" dirty="0" smtClean="0"/>
              <a:t>  given NS, LR, or</a:t>
            </a:r>
          </a:p>
          <a:p>
            <a:pPr algn="l"/>
            <a:r>
              <a:rPr lang="en-US" sz="2800" b="1" dirty="0" smtClean="0"/>
              <a:t>  </a:t>
            </a:r>
            <a:r>
              <a:rPr lang="en-US" sz="2800" b="1" dirty="0" err="1" smtClean="0"/>
              <a:t>Hextend</a:t>
            </a:r>
            <a:endParaRPr lang="en-US" sz="2800" b="1" dirty="0" smtClean="0"/>
          </a:p>
          <a:p>
            <a:pPr algn="l"/>
            <a:endParaRPr lang="en-US" sz="2800" b="1" dirty="0" smtClean="0"/>
          </a:p>
          <a:p>
            <a:pPr algn="l"/>
            <a:r>
              <a:rPr lang="en-US" sz="2800" b="1" dirty="0" smtClean="0">
                <a:solidFill>
                  <a:srgbClr val="FF0000"/>
                </a:solidFill>
              </a:rPr>
              <a:t> * </a:t>
            </a:r>
            <a:r>
              <a:rPr lang="en-US" sz="2400" b="1" dirty="0" smtClean="0">
                <a:solidFill>
                  <a:srgbClr val="FF0000"/>
                </a:solidFill>
              </a:rPr>
              <a:t>ABO mismatch may cause fatal hemolytic reaction</a:t>
            </a:r>
            <a:endParaRPr lang="en-US" sz="2400" b="1" dirty="0">
              <a:solidFill>
                <a:srgbClr val="FF0000"/>
              </a:solidFill>
            </a:endParaRPr>
          </a:p>
        </p:txBody>
      </p:sp>
      <p:sp>
        <p:nvSpPr>
          <p:cNvPr id="8" name="TextBox 7"/>
          <p:cNvSpPr txBox="1"/>
          <p:nvPr/>
        </p:nvSpPr>
        <p:spPr>
          <a:xfrm>
            <a:off x="5363656" y="4572000"/>
            <a:ext cx="3541354" cy="1077218"/>
          </a:xfrm>
          <a:prstGeom prst="rect">
            <a:avLst/>
          </a:prstGeom>
          <a:noFill/>
        </p:spPr>
        <p:txBody>
          <a:bodyPr wrap="none" rtlCol="0">
            <a:spAutoFit/>
          </a:bodyPr>
          <a:lstStyle/>
          <a:p>
            <a:r>
              <a:rPr lang="en-US" sz="2800" i="1" dirty="0" smtClean="0"/>
              <a:t>USS Bataan (LHD-5)</a:t>
            </a:r>
          </a:p>
          <a:p>
            <a:r>
              <a:rPr lang="en-US" sz="1800" b="1" i="1" dirty="0" smtClean="0"/>
              <a:t>Miller et al</a:t>
            </a:r>
          </a:p>
          <a:p>
            <a:r>
              <a:rPr lang="en-US" sz="1800" b="1" i="1" dirty="0" smtClean="0"/>
              <a:t>J Trauma 2018</a:t>
            </a:r>
            <a:endParaRPr lang="en-US" sz="1800" b="1" i="1" dirty="0"/>
          </a:p>
        </p:txBody>
      </p:sp>
      <p:sp>
        <p:nvSpPr>
          <p:cNvPr id="9" name="TextBox 8"/>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447800" y="152400"/>
            <a:ext cx="7315200" cy="1143000"/>
          </a:xfrm>
        </p:spPr>
        <p:txBody>
          <a:bodyPr/>
          <a:lstStyle/>
          <a:p>
            <a:r>
              <a:rPr lang="en-US" altLang="en-US" b="1" u="sng" dirty="0" smtClean="0">
                <a:latin typeface="+mn-lt"/>
                <a:cs typeface="Times New Roman" pitchFamily="18" charset="0"/>
              </a:rPr>
              <a:t>Indications</a:t>
            </a:r>
            <a:r>
              <a:rPr lang="en-US" altLang="en-US" b="1" dirty="0" smtClean="0">
                <a:latin typeface="+mn-lt"/>
                <a:cs typeface="Times New Roman" pitchFamily="18" charset="0"/>
              </a:rPr>
              <a:t> for Whole Blood in ARC</a:t>
            </a:r>
          </a:p>
        </p:txBody>
      </p:sp>
      <p:sp>
        <p:nvSpPr>
          <p:cNvPr id="66563" name="Rectangle 3"/>
          <p:cNvSpPr>
            <a:spLocks noGrp="1" noChangeArrowheads="1"/>
          </p:cNvSpPr>
          <p:nvPr>
            <p:ph type="body" idx="4294967295"/>
          </p:nvPr>
        </p:nvSpPr>
        <p:spPr>
          <a:xfrm>
            <a:off x="152400" y="1828800"/>
            <a:ext cx="8839200" cy="1371600"/>
          </a:xfrm>
        </p:spPr>
        <p:txBody>
          <a:bodyPr/>
          <a:lstStyle/>
          <a:p>
            <a:pPr>
              <a:buNone/>
            </a:pPr>
            <a:r>
              <a:rPr lang="en-US" sz="2000" b="1" dirty="0" smtClean="0"/>
              <a:t>                                   </a:t>
            </a:r>
            <a:endParaRPr lang="en-US" dirty="0" smtClean="0"/>
          </a:p>
          <a:p>
            <a:pPr marL="0" indent="0">
              <a:buNone/>
            </a:pPr>
            <a:r>
              <a:rPr lang="en-US" sz="2400" b="1" dirty="0" smtClean="0">
                <a:cs typeface="Times New Roman" pitchFamily="18" charset="0"/>
              </a:rPr>
              <a:t>“- </a:t>
            </a:r>
            <a:r>
              <a:rPr lang="en-US" sz="2400" b="1" dirty="0">
                <a:cs typeface="Times New Roman" pitchFamily="18" charset="0"/>
              </a:rPr>
              <a:t>Casualty has known prior external hemorrhage (even </a:t>
            </a:r>
            <a:r>
              <a:rPr lang="en-US" sz="2400" b="1" dirty="0" smtClean="0">
                <a:cs typeface="Times New Roman" pitchFamily="18" charset="0"/>
              </a:rPr>
              <a:t>if</a:t>
            </a:r>
          </a:p>
          <a:p>
            <a:pPr marL="0" indent="0">
              <a:buNone/>
            </a:pPr>
            <a:r>
              <a:rPr lang="en-US" sz="2400" b="1" dirty="0" smtClean="0">
                <a:cs typeface="Times New Roman" pitchFamily="18" charset="0"/>
              </a:rPr>
              <a:t>      </a:t>
            </a:r>
            <a:r>
              <a:rPr lang="en-US" sz="2400" b="1" dirty="0">
                <a:cs typeface="Times New Roman" pitchFamily="18" charset="0"/>
              </a:rPr>
              <a:t>that </a:t>
            </a:r>
            <a:r>
              <a:rPr lang="en-US" sz="2400" b="1" dirty="0" smtClean="0">
                <a:cs typeface="Times New Roman" pitchFamily="18" charset="0"/>
              </a:rPr>
              <a:t>hemorrhage </a:t>
            </a:r>
            <a:r>
              <a:rPr lang="en-US" sz="2400" b="1" dirty="0">
                <a:cs typeface="Times New Roman" pitchFamily="18" charset="0"/>
              </a:rPr>
              <a:t>is now controlled) or suspected </a:t>
            </a:r>
            <a:endParaRPr lang="en-US" sz="2400" b="1" dirty="0" smtClean="0">
              <a:cs typeface="Times New Roman" pitchFamily="18" charset="0"/>
            </a:endParaRPr>
          </a:p>
          <a:p>
            <a:pPr marL="0" indent="0">
              <a:buNone/>
            </a:pPr>
            <a:r>
              <a:rPr lang="en-US" sz="2400" b="1" dirty="0" smtClean="0">
                <a:cs typeface="Times New Roman" pitchFamily="18" charset="0"/>
              </a:rPr>
              <a:t>      </a:t>
            </a:r>
            <a:r>
              <a:rPr lang="en-US" sz="2400" b="1" dirty="0" err="1">
                <a:cs typeface="Times New Roman" pitchFamily="18" charset="0"/>
              </a:rPr>
              <a:t>noncompressible</a:t>
            </a:r>
            <a:r>
              <a:rPr lang="en-US" sz="2400" b="1" dirty="0">
                <a:cs typeface="Times New Roman" pitchFamily="18" charset="0"/>
              </a:rPr>
              <a:t> </a:t>
            </a:r>
            <a:r>
              <a:rPr lang="en-US" sz="2400" b="1" dirty="0" smtClean="0">
                <a:cs typeface="Times New Roman" pitchFamily="18" charset="0"/>
              </a:rPr>
              <a:t>torso hemorrhage </a:t>
            </a:r>
            <a:r>
              <a:rPr lang="en-US" sz="2400" b="1" dirty="0">
                <a:cs typeface="Times New Roman" pitchFamily="18" charset="0"/>
              </a:rPr>
              <a:t>(NCTH) </a:t>
            </a:r>
            <a:endParaRPr lang="en-US" sz="2400" b="1" dirty="0" smtClean="0">
              <a:cs typeface="Times New Roman" pitchFamily="18" charset="0"/>
            </a:endParaRPr>
          </a:p>
          <a:p>
            <a:pPr marL="0" indent="0">
              <a:buNone/>
            </a:pPr>
            <a:endParaRPr lang="en-US" sz="1000" dirty="0">
              <a:cs typeface="Times New Roman" pitchFamily="18" charset="0"/>
            </a:endParaRPr>
          </a:p>
          <a:p>
            <a:pPr marL="0" indent="0">
              <a:buNone/>
            </a:pPr>
            <a:r>
              <a:rPr lang="en-US" sz="2000" b="1" dirty="0">
                <a:cs typeface="Times New Roman" pitchFamily="18" charset="0"/>
              </a:rPr>
              <a:t> 	 </a:t>
            </a:r>
            <a:r>
              <a:rPr lang="en-US" sz="2000" b="1" dirty="0" smtClean="0">
                <a:cs typeface="Times New Roman" pitchFamily="18" charset="0"/>
              </a:rPr>
              <a:t>         AND </a:t>
            </a:r>
            <a:endParaRPr lang="en-US" sz="2000" dirty="0">
              <a:cs typeface="Times New Roman" pitchFamily="18" charset="0"/>
            </a:endParaRPr>
          </a:p>
          <a:p>
            <a:pPr marL="0" indent="0">
              <a:buNone/>
            </a:pPr>
            <a:r>
              <a:rPr lang="en-US" sz="2000" b="1" dirty="0">
                <a:cs typeface="Times New Roman" pitchFamily="18" charset="0"/>
              </a:rPr>
              <a:t> </a:t>
            </a:r>
            <a:r>
              <a:rPr lang="en-US" sz="2000" b="1" dirty="0" smtClean="0">
                <a:cs typeface="Times New Roman" pitchFamily="18" charset="0"/>
              </a:rPr>
              <a:t>    </a:t>
            </a:r>
            <a:endParaRPr lang="en-US" sz="1000" b="1" dirty="0" smtClean="0">
              <a:cs typeface="Times New Roman" pitchFamily="18" charset="0"/>
            </a:endParaRPr>
          </a:p>
          <a:p>
            <a:pPr marL="0" indent="0">
              <a:buNone/>
            </a:pPr>
            <a:r>
              <a:rPr lang="en-US" sz="2000" b="1" dirty="0" smtClean="0">
                <a:cs typeface="Times New Roman" pitchFamily="18" charset="0"/>
              </a:rPr>
              <a:t>      </a:t>
            </a:r>
            <a:r>
              <a:rPr lang="en-US" sz="2400" b="1" dirty="0" smtClean="0">
                <a:cs typeface="Times New Roman" pitchFamily="18" charset="0"/>
              </a:rPr>
              <a:t>- </a:t>
            </a:r>
            <a:r>
              <a:rPr lang="en-US" sz="2400" b="1" dirty="0">
                <a:cs typeface="Times New Roman" pitchFamily="18" charset="0"/>
              </a:rPr>
              <a:t>Systolic Blood Pressure (SBP) is less than 90 </a:t>
            </a:r>
            <a:r>
              <a:rPr lang="en-US" sz="2400" b="1" dirty="0" smtClean="0">
                <a:cs typeface="Times New Roman" pitchFamily="18" charset="0"/>
              </a:rPr>
              <a:t>mmHg</a:t>
            </a:r>
          </a:p>
          <a:p>
            <a:pPr marL="0" indent="0">
              <a:buNone/>
            </a:pPr>
            <a:endParaRPr lang="en-US" sz="1000" dirty="0">
              <a:cs typeface="Times New Roman" pitchFamily="18" charset="0"/>
            </a:endParaRPr>
          </a:p>
          <a:p>
            <a:pPr marL="0" indent="0">
              <a:buNone/>
            </a:pPr>
            <a:r>
              <a:rPr lang="en-US" sz="2000" b="1" dirty="0">
                <a:cs typeface="Times New Roman" pitchFamily="18" charset="0"/>
              </a:rPr>
              <a:t> </a:t>
            </a:r>
            <a:r>
              <a:rPr lang="en-US" sz="2000" b="1" dirty="0" smtClean="0">
                <a:cs typeface="Times New Roman" pitchFamily="18" charset="0"/>
              </a:rPr>
              <a:t>                       </a:t>
            </a:r>
            <a:r>
              <a:rPr lang="en-US" sz="2000" b="1" dirty="0">
                <a:cs typeface="Times New Roman" pitchFamily="18" charset="0"/>
              </a:rPr>
              <a:t>OR </a:t>
            </a:r>
            <a:endParaRPr lang="en-US" sz="2000" dirty="0">
              <a:cs typeface="Times New Roman" pitchFamily="18" charset="0"/>
            </a:endParaRPr>
          </a:p>
          <a:p>
            <a:pPr marL="0" indent="0">
              <a:buNone/>
            </a:pPr>
            <a:r>
              <a:rPr lang="en-US" sz="2000" b="1" dirty="0">
                <a:solidFill>
                  <a:srgbClr val="FF0000"/>
                </a:solidFill>
                <a:cs typeface="Times New Roman" pitchFamily="18" charset="0"/>
              </a:rPr>
              <a:t> </a:t>
            </a:r>
            <a:endParaRPr lang="en-US" sz="1000" dirty="0">
              <a:solidFill>
                <a:srgbClr val="FF0000"/>
              </a:solidFill>
              <a:cs typeface="Times New Roman" pitchFamily="18" charset="0"/>
            </a:endParaRPr>
          </a:p>
          <a:p>
            <a:pPr marL="0" indent="0">
              <a:buNone/>
            </a:pPr>
            <a:r>
              <a:rPr lang="en-US" sz="2000" b="1" dirty="0">
                <a:solidFill>
                  <a:srgbClr val="FF0000"/>
                </a:solidFill>
                <a:cs typeface="Times New Roman" pitchFamily="18" charset="0"/>
              </a:rPr>
              <a:t>      </a:t>
            </a:r>
            <a:r>
              <a:rPr lang="en-US" sz="2400" b="1" dirty="0">
                <a:solidFill>
                  <a:srgbClr val="FF0000"/>
                </a:solidFill>
                <a:cs typeface="Times New Roman" pitchFamily="18" charset="0"/>
              </a:rPr>
              <a:t>- Point of Injury lactate is 4 </a:t>
            </a:r>
            <a:r>
              <a:rPr lang="en-US" sz="2400" b="1" dirty="0" err="1">
                <a:solidFill>
                  <a:srgbClr val="FF0000"/>
                </a:solidFill>
                <a:cs typeface="Times New Roman" pitchFamily="18" charset="0"/>
              </a:rPr>
              <a:t>mmol</a:t>
            </a:r>
            <a:r>
              <a:rPr lang="en-US" sz="2400" b="1" dirty="0">
                <a:solidFill>
                  <a:srgbClr val="FF0000"/>
                </a:solidFill>
                <a:cs typeface="Times New Roman" pitchFamily="18" charset="0"/>
              </a:rPr>
              <a:t>/L or </a:t>
            </a:r>
            <a:r>
              <a:rPr lang="en-US" sz="2400" b="1" dirty="0" smtClean="0">
                <a:solidFill>
                  <a:srgbClr val="FF0000"/>
                </a:solidFill>
                <a:cs typeface="Times New Roman" pitchFamily="18" charset="0"/>
              </a:rPr>
              <a:t>greater” </a:t>
            </a:r>
            <a:endParaRPr lang="en-US" sz="2400" dirty="0">
              <a:solidFill>
                <a:srgbClr val="FF0000"/>
              </a:solidFill>
              <a:cs typeface="Times New Roman" pitchFamily="18" charset="0"/>
            </a:endParaRPr>
          </a:p>
          <a:p>
            <a:pPr marL="0" indent="0">
              <a:buNone/>
            </a:pPr>
            <a:endParaRPr lang="en-US" sz="2000" b="1" dirty="0" smtClean="0"/>
          </a:p>
        </p:txBody>
      </p:sp>
      <p:sp>
        <p:nvSpPr>
          <p:cNvPr id="4" name="TextBox 3"/>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2979315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834896" y="249936"/>
            <a:ext cx="6858000" cy="1143000"/>
          </a:xfrm>
        </p:spPr>
        <p:txBody>
          <a:bodyPr/>
          <a:lstStyle/>
          <a:p>
            <a:r>
              <a:rPr lang="en-US" altLang="en-US" sz="3200" b="1" dirty="0" smtClean="0"/>
              <a:t>Resuscitative Endovascular Balloon Occlusion of the Aorta (REBOA)</a:t>
            </a:r>
          </a:p>
        </p:txBody>
      </p:sp>
      <p:sp>
        <p:nvSpPr>
          <p:cNvPr id="66563" name="Rectangle 3"/>
          <p:cNvSpPr>
            <a:spLocks noGrp="1" noChangeArrowheads="1"/>
          </p:cNvSpPr>
          <p:nvPr>
            <p:ph type="body" idx="4294967295"/>
          </p:nvPr>
        </p:nvSpPr>
        <p:spPr>
          <a:xfrm>
            <a:off x="762000" y="5867400"/>
            <a:ext cx="7924800" cy="1371600"/>
          </a:xfrm>
        </p:spPr>
        <p:txBody>
          <a:bodyPr/>
          <a:lstStyle/>
          <a:p>
            <a:pPr>
              <a:buNone/>
            </a:pPr>
            <a:r>
              <a:rPr lang="en-US" sz="2000" b="1" dirty="0" smtClean="0"/>
              <a:t>                                   </a:t>
            </a:r>
            <a:endParaRPr lang="en-US" dirty="0" smtClean="0"/>
          </a:p>
          <a:p>
            <a:pPr>
              <a:buNone/>
            </a:pPr>
            <a:endParaRPr lang="en-US" b="1" dirty="0" smtClean="0"/>
          </a:p>
          <a:p>
            <a:pPr>
              <a:buNone/>
            </a:pPr>
            <a:endParaRPr lang="en-US" b="1" dirty="0" smtClean="0">
              <a:solidFill>
                <a:srgbClr val="0000FF"/>
              </a:solidFill>
            </a:endParaRPr>
          </a:p>
        </p:txBody>
      </p:sp>
      <p:pic>
        <p:nvPicPr>
          <p:cNvPr id="5" name="Picture 4" descr="REBOA Procedure.jpg"/>
          <p:cNvPicPr>
            <a:picLocks noChangeAspect="1"/>
          </p:cNvPicPr>
          <p:nvPr/>
        </p:nvPicPr>
        <p:blipFill>
          <a:blip r:embed="rId2" cstate="print"/>
          <a:stretch>
            <a:fillRect/>
          </a:stretch>
        </p:blipFill>
        <p:spPr>
          <a:xfrm>
            <a:off x="5334000" y="1864995"/>
            <a:ext cx="3589562" cy="4581525"/>
          </a:xfrm>
          <a:prstGeom prst="rect">
            <a:avLst/>
          </a:prstGeom>
          <a:ln w="25400">
            <a:solidFill>
              <a:schemeClr val="tx1"/>
            </a:solidFill>
          </a:ln>
        </p:spPr>
      </p:pic>
      <p:sp>
        <p:nvSpPr>
          <p:cNvPr id="7" name="Oval 6"/>
          <p:cNvSpPr/>
          <p:nvPr/>
        </p:nvSpPr>
        <p:spPr bwMode="auto">
          <a:xfrm>
            <a:off x="6823981" y="4800600"/>
            <a:ext cx="609600" cy="609600"/>
          </a:xfrm>
          <a:prstGeom prst="ellipse">
            <a:avLst/>
          </a:prstGeom>
          <a:solidFill>
            <a:srgbClr val="FFEB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6847471" y="2700338"/>
            <a:ext cx="685800" cy="685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8" name="TextBox 7"/>
          <p:cNvSpPr txBox="1"/>
          <p:nvPr/>
        </p:nvSpPr>
        <p:spPr>
          <a:xfrm>
            <a:off x="0" y="1798320"/>
            <a:ext cx="4709944" cy="4924425"/>
          </a:xfrm>
          <a:prstGeom prst="rect">
            <a:avLst/>
          </a:prstGeom>
          <a:noFill/>
        </p:spPr>
        <p:txBody>
          <a:bodyPr wrap="none" rtlCol="0">
            <a:spAutoFit/>
          </a:bodyPr>
          <a:lstStyle/>
          <a:p>
            <a:pPr algn="l">
              <a:buFont typeface="Arial" pitchFamily="34" charset="0"/>
              <a:buChar char="•"/>
            </a:pPr>
            <a:r>
              <a:rPr lang="en-US" sz="2600" b="1" dirty="0"/>
              <a:t> </a:t>
            </a:r>
            <a:r>
              <a:rPr lang="en-US" sz="2400" b="1" dirty="0"/>
              <a:t>How do you stop bleeding </a:t>
            </a:r>
            <a:endParaRPr lang="en-US" sz="2400" b="1" dirty="0" smtClean="0"/>
          </a:p>
          <a:p>
            <a:pPr algn="l"/>
            <a:r>
              <a:rPr lang="en-US" sz="2400" b="1" dirty="0" smtClean="0"/>
              <a:t>   from </a:t>
            </a:r>
            <a:r>
              <a:rPr lang="en-US" sz="2400" b="1" dirty="0"/>
              <a:t>an injured blood vessel </a:t>
            </a:r>
            <a:endParaRPr lang="en-US" sz="2400" b="1" dirty="0" smtClean="0"/>
          </a:p>
          <a:p>
            <a:pPr algn="l"/>
            <a:r>
              <a:rPr lang="en-US" sz="2400" b="1" dirty="0" smtClean="0"/>
              <a:t>   or </a:t>
            </a:r>
            <a:r>
              <a:rPr lang="en-US" sz="2400" b="1" dirty="0"/>
              <a:t>organ inside the </a:t>
            </a:r>
            <a:r>
              <a:rPr lang="en-US" sz="2400" b="1" dirty="0" smtClean="0"/>
              <a:t>abdomen</a:t>
            </a:r>
          </a:p>
          <a:p>
            <a:pPr algn="l"/>
            <a:r>
              <a:rPr lang="en-US" sz="2400" b="1" dirty="0" smtClean="0"/>
              <a:t>   or pelvis?</a:t>
            </a:r>
            <a:r>
              <a:rPr lang="en-US" sz="2400" b="1" i="1" dirty="0" smtClean="0">
                <a:solidFill>
                  <a:srgbClr val="FF0000"/>
                </a:solidFill>
              </a:rPr>
              <a:t> Stop the blood </a:t>
            </a:r>
          </a:p>
          <a:p>
            <a:pPr algn="l"/>
            <a:r>
              <a:rPr lang="en-US" sz="2400" b="1" i="1" dirty="0">
                <a:solidFill>
                  <a:srgbClr val="FF0000"/>
                </a:solidFill>
              </a:rPr>
              <a:t> </a:t>
            </a:r>
            <a:r>
              <a:rPr lang="en-US" sz="2400" b="1" i="1" dirty="0" smtClean="0">
                <a:solidFill>
                  <a:srgbClr val="FF0000"/>
                </a:solidFill>
              </a:rPr>
              <a:t>  from reaching the site of the</a:t>
            </a:r>
          </a:p>
          <a:p>
            <a:pPr algn="l"/>
            <a:r>
              <a:rPr lang="en-US" sz="2400" b="1" i="1" dirty="0">
                <a:solidFill>
                  <a:srgbClr val="FF0000"/>
                </a:solidFill>
              </a:rPr>
              <a:t> </a:t>
            </a:r>
            <a:r>
              <a:rPr lang="en-US" sz="2400" b="1" i="1" dirty="0" smtClean="0">
                <a:solidFill>
                  <a:srgbClr val="FF0000"/>
                </a:solidFill>
              </a:rPr>
              <a:t>  injury!</a:t>
            </a:r>
            <a:endParaRPr lang="en-US" sz="2400" b="1" dirty="0" smtClean="0"/>
          </a:p>
          <a:p>
            <a:pPr algn="l">
              <a:buFont typeface="Arial" pitchFamily="34" charset="0"/>
              <a:buChar char="•"/>
            </a:pPr>
            <a:r>
              <a:rPr lang="en-US" sz="2400" b="1" dirty="0"/>
              <a:t> Insert a balloon catheter into</a:t>
            </a:r>
          </a:p>
          <a:p>
            <a:pPr algn="l"/>
            <a:r>
              <a:rPr lang="en-US" sz="2400" b="1" dirty="0"/>
              <a:t>   the femoral artery, advance</a:t>
            </a:r>
          </a:p>
          <a:p>
            <a:pPr algn="l"/>
            <a:r>
              <a:rPr lang="en-US" sz="2400" b="1" dirty="0"/>
              <a:t>   the balloon into the chest, </a:t>
            </a:r>
          </a:p>
          <a:p>
            <a:pPr algn="l"/>
            <a:r>
              <a:rPr lang="en-US" sz="2400" b="1" dirty="0"/>
              <a:t>   and then inflate it.</a:t>
            </a:r>
          </a:p>
          <a:p>
            <a:pPr algn="l">
              <a:buFont typeface="Arial" pitchFamily="34" charset="0"/>
              <a:buChar char="•"/>
            </a:pPr>
            <a:r>
              <a:rPr lang="en-US" sz="2400" b="1" dirty="0" smtClean="0"/>
              <a:t> Blood flow is stopped at the</a:t>
            </a:r>
          </a:p>
          <a:p>
            <a:pPr algn="l"/>
            <a:r>
              <a:rPr lang="en-US" sz="2400" b="1" dirty="0"/>
              <a:t> </a:t>
            </a:r>
            <a:r>
              <a:rPr lang="en-US" sz="2400" b="1" dirty="0" smtClean="0"/>
              <a:t>  site of the inflated balloon –</a:t>
            </a:r>
          </a:p>
          <a:p>
            <a:pPr algn="l"/>
            <a:r>
              <a:rPr lang="en-US" sz="2400" b="1" dirty="0"/>
              <a:t> </a:t>
            </a:r>
            <a:r>
              <a:rPr lang="en-US" sz="2400" b="1" dirty="0" smtClean="0"/>
              <a:t>  think </a:t>
            </a:r>
            <a:r>
              <a:rPr lang="en-US" sz="2400" b="1" i="1" dirty="0" smtClean="0">
                <a:solidFill>
                  <a:srgbClr val="FF0000"/>
                </a:solidFill>
              </a:rPr>
              <a:t>“internal tourniquet.”</a:t>
            </a:r>
            <a:endParaRPr lang="en-US" sz="2400" b="1" i="1" dirty="0">
              <a:solidFill>
                <a:srgbClr val="FF0000"/>
              </a:solidFill>
            </a:endParaRPr>
          </a:p>
        </p:txBody>
      </p:sp>
      <p:sp>
        <p:nvSpPr>
          <p:cNvPr id="9" name="TextBox 8"/>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1884153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893064" y="76200"/>
            <a:ext cx="8555736" cy="1143000"/>
          </a:xfrm>
        </p:spPr>
        <p:txBody>
          <a:bodyPr/>
          <a:lstStyle/>
          <a:p>
            <a:r>
              <a:rPr lang="en-US" altLang="en-US" sz="4000" b="1" dirty="0" smtClean="0"/>
              <a:t>REBOA</a:t>
            </a:r>
            <a:r>
              <a:rPr lang="en-US" altLang="en-US" sz="3200" b="1" dirty="0" smtClean="0"/>
              <a:t>: Resuscitative</a:t>
            </a:r>
            <a:br>
              <a:rPr lang="en-US" altLang="en-US" sz="3200" b="1" dirty="0" smtClean="0"/>
            </a:br>
            <a:r>
              <a:rPr lang="en-US" altLang="en-US" sz="3200" b="1" dirty="0" smtClean="0"/>
              <a:t>Endovascular Occlusion of the Aorta</a:t>
            </a:r>
          </a:p>
        </p:txBody>
      </p:sp>
      <p:sp>
        <p:nvSpPr>
          <p:cNvPr id="66563" name="Rectangle 3"/>
          <p:cNvSpPr>
            <a:spLocks noGrp="1" noChangeArrowheads="1"/>
          </p:cNvSpPr>
          <p:nvPr>
            <p:ph type="body" idx="4294967295"/>
          </p:nvPr>
        </p:nvSpPr>
        <p:spPr>
          <a:xfrm>
            <a:off x="2362200" y="5867400"/>
            <a:ext cx="7391400" cy="1371600"/>
          </a:xfrm>
        </p:spPr>
        <p:txBody>
          <a:bodyPr/>
          <a:lstStyle/>
          <a:p>
            <a:pPr>
              <a:buNone/>
            </a:pPr>
            <a:r>
              <a:rPr lang="en-US" sz="2000" b="1" dirty="0" smtClean="0"/>
              <a:t>                                   </a:t>
            </a:r>
            <a:endParaRPr lang="en-US" dirty="0" smtClean="0"/>
          </a:p>
          <a:p>
            <a:pPr>
              <a:buNone/>
            </a:pPr>
            <a:r>
              <a:rPr lang="en-US" b="1" dirty="0" smtClean="0"/>
              <a:t>Aortic Occlusion Zones</a:t>
            </a:r>
          </a:p>
          <a:p>
            <a:pPr>
              <a:buNone/>
            </a:pPr>
            <a:endParaRPr lang="en-US" b="1" dirty="0" smtClean="0">
              <a:solidFill>
                <a:srgbClr val="0000FF"/>
              </a:solidFill>
            </a:endParaRPr>
          </a:p>
        </p:txBody>
      </p:sp>
      <p:pic>
        <p:nvPicPr>
          <p:cNvPr id="5" name="Picture 4" descr="REBOA Procedure.jpg"/>
          <p:cNvPicPr>
            <a:picLocks noChangeAspect="1"/>
          </p:cNvPicPr>
          <p:nvPr/>
        </p:nvPicPr>
        <p:blipFill>
          <a:blip r:embed="rId2" cstate="print"/>
          <a:stretch>
            <a:fillRect/>
          </a:stretch>
        </p:blipFill>
        <p:spPr>
          <a:xfrm>
            <a:off x="2895600" y="1436971"/>
            <a:ext cx="3709987" cy="4735229"/>
          </a:xfrm>
          <a:prstGeom prst="rect">
            <a:avLst/>
          </a:prstGeom>
          <a:ln w="25400">
            <a:solidFill>
              <a:schemeClr val="tx1"/>
            </a:solidFill>
          </a:ln>
        </p:spPr>
      </p:pic>
      <p:sp>
        <p:nvSpPr>
          <p:cNvPr id="7" name="Oval 6"/>
          <p:cNvSpPr/>
          <p:nvPr/>
        </p:nvSpPr>
        <p:spPr bwMode="auto">
          <a:xfrm>
            <a:off x="4419600" y="4267200"/>
            <a:ext cx="609600" cy="609600"/>
          </a:xfrm>
          <a:prstGeom prst="ellipse">
            <a:avLst/>
          </a:prstGeom>
          <a:solidFill>
            <a:srgbClr val="FFEB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4495800" y="2590800"/>
            <a:ext cx="685800" cy="685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p:txBody>
      </p:sp>
      <p:sp>
        <p:nvSpPr>
          <p:cNvPr id="2" name="TextBox 1"/>
          <p:cNvSpPr txBox="1"/>
          <p:nvPr/>
        </p:nvSpPr>
        <p:spPr>
          <a:xfrm>
            <a:off x="36640" y="2667000"/>
            <a:ext cx="2816797" cy="1323439"/>
          </a:xfrm>
          <a:prstGeom prst="rect">
            <a:avLst/>
          </a:prstGeom>
          <a:noFill/>
        </p:spPr>
        <p:txBody>
          <a:bodyPr wrap="none" rtlCol="0">
            <a:spAutoFit/>
          </a:bodyPr>
          <a:lstStyle/>
          <a:p>
            <a:r>
              <a:rPr lang="en-US" sz="2000" b="1" dirty="0" smtClean="0"/>
              <a:t>Zone 1 - Between the </a:t>
            </a:r>
          </a:p>
          <a:p>
            <a:r>
              <a:rPr lang="en-US" sz="2000" b="1" dirty="0" smtClean="0"/>
              <a:t>left </a:t>
            </a:r>
            <a:r>
              <a:rPr lang="en-US" sz="2000" b="1" dirty="0"/>
              <a:t>subclavian artery </a:t>
            </a:r>
            <a:endParaRPr lang="en-US" sz="2000" b="1" dirty="0" smtClean="0"/>
          </a:p>
          <a:p>
            <a:r>
              <a:rPr lang="en-US" sz="2000" b="1" dirty="0" smtClean="0"/>
              <a:t>and </a:t>
            </a:r>
            <a:r>
              <a:rPr lang="en-US" sz="2000" b="1" dirty="0"/>
              <a:t>the origin of the </a:t>
            </a:r>
            <a:endParaRPr lang="en-US" sz="2000" b="1" dirty="0" smtClean="0"/>
          </a:p>
          <a:p>
            <a:r>
              <a:rPr lang="en-US" sz="2000" b="1" dirty="0"/>
              <a:t>c</a:t>
            </a:r>
            <a:r>
              <a:rPr lang="en-US" sz="2000" b="1" dirty="0" smtClean="0"/>
              <a:t>eliac trunk</a:t>
            </a:r>
            <a:endParaRPr lang="en-US" sz="2000" b="1" dirty="0"/>
          </a:p>
        </p:txBody>
      </p:sp>
      <p:cxnSp>
        <p:nvCxnSpPr>
          <p:cNvPr id="4" name="Straight Arrow Connector 3"/>
          <p:cNvCxnSpPr/>
          <p:nvPr/>
        </p:nvCxnSpPr>
        <p:spPr bwMode="auto">
          <a:xfrm flipV="1">
            <a:off x="2853437" y="3048000"/>
            <a:ext cx="1566163" cy="152400"/>
          </a:xfrm>
          <a:prstGeom prst="straightConnector1">
            <a:avLst/>
          </a:prstGeom>
          <a:solidFill>
            <a:srgbClr val="FF3300">
              <a:alpha val="50000"/>
            </a:srgbClr>
          </a:solidFill>
          <a:ln w="25400" cap="flat" cmpd="sng" algn="ctr">
            <a:solidFill>
              <a:srgbClr val="FF0000"/>
            </a:solidFill>
            <a:prstDash val="solid"/>
            <a:round/>
            <a:headEnd type="none" w="med" len="med"/>
            <a:tailEnd type="triangle"/>
          </a:ln>
          <a:effectLst/>
        </p:spPr>
      </p:cxnSp>
      <p:sp>
        <p:nvSpPr>
          <p:cNvPr id="10" name="TextBox 9"/>
          <p:cNvSpPr txBox="1"/>
          <p:nvPr/>
        </p:nvSpPr>
        <p:spPr>
          <a:xfrm>
            <a:off x="6685360" y="1828800"/>
            <a:ext cx="2363147" cy="1631216"/>
          </a:xfrm>
          <a:prstGeom prst="rect">
            <a:avLst/>
          </a:prstGeom>
          <a:noFill/>
        </p:spPr>
        <p:txBody>
          <a:bodyPr wrap="none" rtlCol="0">
            <a:spAutoFit/>
          </a:bodyPr>
          <a:lstStyle/>
          <a:p>
            <a:r>
              <a:rPr lang="en-US" sz="2000" b="1" dirty="0" smtClean="0"/>
              <a:t>Zone 2 - </a:t>
            </a:r>
            <a:r>
              <a:rPr lang="en-US" sz="2000" b="1" dirty="0"/>
              <a:t>B</a:t>
            </a:r>
            <a:r>
              <a:rPr lang="en-US" sz="2000" b="1" dirty="0" smtClean="0"/>
              <a:t>etween </a:t>
            </a:r>
          </a:p>
          <a:p>
            <a:r>
              <a:rPr lang="en-US" sz="2000" b="1" dirty="0" smtClean="0"/>
              <a:t>the celiac trunk</a:t>
            </a:r>
          </a:p>
          <a:p>
            <a:r>
              <a:rPr lang="en-US" sz="2000" b="1" dirty="0" smtClean="0"/>
              <a:t> </a:t>
            </a:r>
            <a:r>
              <a:rPr lang="en-US" sz="2000" b="1" dirty="0"/>
              <a:t>and the </a:t>
            </a:r>
            <a:r>
              <a:rPr lang="en-US" sz="2000" b="1" dirty="0" smtClean="0"/>
              <a:t>lower</a:t>
            </a:r>
          </a:p>
          <a:p>
            <a:r>
              <a:rPr lang="en-US" sz="2000" b="1" dirty="0" smtClean="0"/>
              <a:t>of </a:t>
            </a:r>
            <a:r>
              <a:rPr lang="en-US" sz="2000" b="1" dirty="0"/>
              <a:t>the two </a:t>
            </a:r>
            <a:r>
              <a:rPr lang="en-US" sz="2000" b="1" dirty="0" smtClean="0"/>
              <a:t>renal</a:t>
            </a:r>
          </a:p>
          <a:p>
            <a:r>
              <a:rPr lang="en-US" sz="2000" b="1" dirty="0" smtClean="0"/>
              <a:t> </a:t>
            </a:r>
            <a:r>
              <a:rPr lang="en-US" sz="2000" b="1" dirty="0"/>
              <a:t>arteries</a:t>
            </a:r>
          </a:p>
        </p:txBody>
      </p:sp>
      <p:sp>
        <p:nvSpPr>
          <p:cNvPr id="11" name="TextBox 10"/>
          <p:cNvSpPr txBox="1"/>
          <p:nvPr/>
        </p:nvSpPr>
        <p:spPr>
          <a:xfrm>
            <a:off x="6705600" y="4038600"/>
            <a:ext cx="2359152" cy="1938992"/>
          </a:xfrm>
          <a:prstGeom prst="rect">
            <a:avLst/>
          </a:prstGeom>
          <a:noFill/>
        </p:spPr>
        <p:txBody>
          <a:bodyPr wrap="square" rtlCol="0">
            <a:spAutoFit/>
          </a:bodyPr>
          <a:lstStyle/>
          <a:p>
            <a:r>
              <a:rPr lang="en-US" sz="2000" b="1" dirty="0" smtClean="0"/>
              <a:t>Zone 3 - </a:t>
            </a:r>
            <a:r>
              <a:rPr lang="en-US" sz="2000" b="1" dirty="0"/>
              <a:t>F</a:t>
            </a:r>
            <a:r>
              <a:rPr lang="en-US" sz="2000" b="1" dirty="0" smtClean="0"/>
              <a:t>rom </a:t>
            </a:r>
            <a:r>
              <a:rPr lang="en-US" sz="2000" b="1" dirty="0"/>
              <a:t>the </a:t>
            </a:r>
            <a:endParaRPr lang="en-US" sz="2000" b="1" dirty="0" smtClean="0"/>
          </a:p>
          <a:p>
            <a:r>
              <a:rPr lang="en-US" sz="2000" b="1" dirty="0" smtClean="0"/>
              <a:t>lower </a:t>
            </a:r>
            <a:r>
              <a:rPr lang="en-US" sz="2000" b="1" dirty="0"/>
              <a:t>of the two </a:t>
            </a:r>
            <a:endParaRPr lang="en-US" sz="2000" b="1" dirty="0" smtClean="0"/>
          </a:p>
          <a:p>
            <a:r>
              <a:rPr lang="en-US" sz="2000" b="1" dirty="0" smtClean="0"/>
              <a:t>renal </a:t>
            </a:r>
            <a:r>
              <a:rPr lang="en-US" sz="2000" b="1" dirty="0"/>
              <a:t>arteries </a:t>
            </a:r>
            <a:r>
              <a:rPr lang="en-US" sz="2000" b="1" dirty="0" smtClean="0"/>
              <a:t>to</a:t>
            </a:r>
          </a:p>
          <a:p>
            <a:r>
              <a:rPr lang="en-US" sz="2000" b="1" dirty="0" smtClean="0"/>
              <a:t>the </a:t>
            </a:r>
            <a:r>
              <a:rPr lang="en-US" sz="2000" b="1" dirty="0"/>
              <a:t>bifurcation </a:t>
            </a:r>
            <a:endParaRPr lang="en-US" sz="2000" b="1" dirty="0" smtClean="0"/>
          </a:p>
          <a:p>
            <a:r>
              <a:rPr lang="en-US" sz="2000" b="1" dirty="0" smtClean="0"/>
              <a:t>of </a:t>
            </a:r>
            <a:r>
              <a:rPr lang="en-US" sz="2000" b="1" dirty="0"/>
              <a:t>the aorta</a:t>
            </a:r>
            <a:endParaRPr lang="en-US" sz="2000" b="1" dirty="0" smtClean="0"/>
          </a:p>
          <a:p>
            <a:endParaRPr lang="en-US" sz="2000" dirty="0"/>
          </a:p>
        </p:txBody>
      </p:sp>
      <p:sp>
        <p:nvSpPr>
          <p:cNvPr id="12" name="TextBox 11"/>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cxnSp>
        <p:nvCxnSpPr>
          <p:cNvPr id="14" name="Straight Arrow Connector 13"/>
          <p:cNvCxnSpPr/>
          <p:nvPr/>
        </p:nvCxnSpPr>
        <p:spPr bwMode="auto">
          <a:xfrm flipH="1">
            <a:off x="4876800" y="2667000"/>
            <a:ext cx="1981200" cy="685800"/>
          </a:xfrm>
          <a:prstGeom prst="straightConnector1">
            <a:avLst/>
          </a:prstGeom>
          <a:solidFill>
            <a:srgbClr val="FF3300">
              <a:alpha val="50000"/>
            </a:srgbClr>
          </a:solidFill>
          <a:ln w="25400"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flipH="1" flipV="1">
            <a:off x="4876800" y="3657600"/>
            <a:ext cx="1828800" cy="1066800"/>
          </a:xfrm>
          <a:prstGeom prst="straightConnector1">
            <a:avLst/>
          </a:prstGeom>
          <a:solidFill>
            <a:srgbClr val="FF3300">
              <a:alpha val="50000"/>
            </a:srgbClr>
          </a:solidFill>
          <a:ln w="25400" cap="flat" cmpd="sng" algn="ctr">
            <a:solidFill>
              <a:srgbClr val="FF0000"/>
            </a:solidFill>
            <a:prstDash val="solid"/>
            <a:round/>
            <a:headEnd type="none" w="med" len="med"/>
            <a:tailEnd type="arrow"/>
          </a:ln>
          <a:effectLst/>
        </p:spPr>
      </p:cxnSp>
    </p:spTree>
    <p:extLst>
      <p:ext uri="{BB962C8B-B14F-4D97-AF65-F5344CB8AC3E}">
        <p14:creationId xmlns="" xmlns:p14="http://schemas.microsoft.com/office/powerpoint/2010/main" val="2639977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524000" y="152400"/>
            <a:ext cx="6858000" cy="1143000"/>
          </a:xfrm>
        </p:spPr>
        <p:txBody>
          <a:bodyPr/>
          <a:lstStyle/>
          <a:p>
            <a:r>
              <a:rPr lang="en-US" altLang="en-US" sz="4800" b="1" dirty="0" smtClean="0"/>
              <a:t>ER – REBOA ™</a:t>
            </a:r>
          </a:p>
        </p:txBody>
      </p:sp>
      <p:sp>
        <p:nvSpPr>
          <p:cNvPr id="66563" name="Rectangle 3"/>
          <p:cNvSpPr>
            <a:spLocks noGrp="1" noChangeArrowheads="1"/>
          </p:cNvSpPr>
          <p:nvPr>
            <p:ph type="body" idx="4294967295"/>
          </p:nvPr>
        </p:nvSpPr>
        <p:spPr>
          <a:xfrm>
            <a:off x="4495800" y="5791200"/>
            <a:ext cx="6248400" cy="1371600"/>
          </a:xfrm>
        </p:spPr>
        <p:txBody>
          <a:bodyPr/>
          <a:lstStyle/>
          <a:p>
            <a:pPr>
              <a:buNone/>
            </a:pPr>
            <a:r>
              <a:rPr lang="en-US" sz="2000" b="1" dirty="0" smtClean="0"/>
              <a:t>                                   </a:t>
            </a:r>
            <a:endParaRPr lang="en-US" dirty="0" smtClean="0"/>
          </a:p>
          <a:p>
            <a:pPr>
              <a:buNone/>
            </a:pPr>
            <a:r>
              <a:rPr lang="en-US" sz="2000" b="1" i="1" dirty="0" smtClean="0"/>
              <a:t>*  Photo courtesy PRYTIME Medical</a:t>
            </a:r>
          </a:p>
        </p:txBody>
      </p:sp>
      <p:pic>
        <p:nvPicPr>
          <p:cNvPr id="6" name="Picture 5" descr="ER REBOA.jpg"/>
          <p:cNvPicPr>
            <a:picLocks noChangeAspect="1"/>
          </p:cNvPicPr>
          <p:nvPr/>
        </p:nvPicPr>
        <p:blipFill>
          <a:blip r:embed="rId2" cstate="print"/>
          <a:stretch>
            <a:fillRect/>
          </a:stretch>
        </p:blipFill>
        <p:spPr>
          <a:xfrm>
            <a:off x="217786" y="1666874"/>
            <a:ext cx="8621414" cy="4048126"/>
          </a:xfrm>
          <a:prstGeom prst="rect">
            <a:avLst/>
          </a:prstGeom>
          <a:ln w="25400">
            <a:solidFill>
              <a:schemeClr val="tx1"/>
            </a:solidFill>
          </a:ln>
        </p:spPr>
      </p:pic>
      <p:sp>
        <p:nvSpPr>
          <p:cNvPr id="5" name="TextBox 4"/>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1360548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337C70-DFE2-964C-A6B4-2C1BD1BF3EE2}" type="slidenum">
              <a:rPr lang="en-US" smtClean="0"/>
              <a:pPr/>
              <a:t>3</a:t>
            </a:fld>
            <a:endParaRPr lang="en-US" dirty="0"/>
          </a:p>
        </p:txBody>
      </p:sp>
      <p:pic>
        <p:nvPicPr>
          <p:cNvPr id="3" name="Picture 2" descr="160621 THOR Batman.JPG"/>
          <p:cNvPicPr>
            <a:picLocks noChangeAspect="1"/>
          </p:cNvPicPr>
          <p:nvPr/>
        </p:nvPicPr>
        <p:blipFill>
          <a:blip r:embed="rId2" cstate="print"/>
          <a:srcRect l="2300" t="15899" r="12187" b="5397"/>
          <a:stretch>
            <a:fillRect/>
          </a:stretch>
        </p:blipFill>
        <p:spPr>
          <a:xfrm>
            <a:off x="1371600" y="1828800"/>
            <a:ext cx="6039505" cy="4343400"/>
          </a:xfrm>
          <a:prstGeom prst="rect">
            <a:avLst/>
          </a:prstGeom>
          <a:ln w="25400">
            <a:solidFill>
              <a:schemeClr val="tx1"/>
            </a:solidFill>
          </a:ln>
        </p:spPr>
      </p:pic>
      <p:sp>
        <p:nvSpPr>
          <p:cNvPr id="4" name="TextBox 3"/>
          <p:cNvSpPr txBox="1"/>
          <p:nvPr/>
        </p:nvSpPr>
        <p:spPr>
          <a:xfrm>
            <a:off x="7132273" y="6415317"/>
            <a:ext cx="1827744" cy="461665"/>
          </a:xfrm>
          <a:prstGeom prst="rect">
            <a:avLst/>
          </a:prstGeom>
          <a:noFill/>
        </p:spPr>
        <p:txBody>
          <a:bodyPr wrap="none" rtlCol="0">
            <a:spAutoFit/>
          </a:bodyPr>
          <a:lstStyle/>
          <a:p>
            <a:r>
              <a:rPr lang="en-US" sz="2400" b="1" i="1" dirty="0" smtClean="0">
                <a:solidFill>
                  <a:schemeClr val="bg1"/>
                </a:solidFill>
              </a:rPr>
              <a:t>THOR 2016</a:t>
            </a:r>
            <a:endParaRPr lang="en-US" sz="2400" b="1" i="1" dirty="0">
              <a:solidFill>
                <a:schemeClr val="bg1"/>
              </a:solidFill>
            </a:endParaRPr>
          </a:p>
        </p:txBody>
      </p:sp>
      <p:sp>
        <p:nvSpPr>
          <p:cNvPr id="5" name="TextBox 4"/>
          <p:cNvSpPr txBox="1"/>
          <p:nvPr/>
        </p:nvSpPr>
        <p:spPr>
          <a:xfrm>
            <a:off x="3528301" y="6381690"/>
            <a:ext cx="4472699" cy="400110"/>
          </a:xfrm>
          <a:prstGeom prst="rect">
            <a:avLst/>
          </a:prstGeom>
          <a:noFill/>
        </p:spPr>
        <p:txBody>
          <a:bodyPr wrap="none" rtlCol="0">
            <a:spAutoFit/>
          </a:bodyPr>
          <a:lstStyle/>
          <a:p>
            <a:r>
              <a:rPr lang="en-US" sz="2000" b="1" i="1" dirty="0" smtClean="0"/>
              <a:t>Photo: CDR </a:t>
            </a:r>
            <a:r>
              <a:rPr lang="en-US" sz="2000" b="1" i="1" dirty="0" err="1" smtClean="0"/>
              <a:t>Geir</a:t>
            </a:r>
            <a:r>
              <a:rPr lang="en-US" sz="2000" b="1" i="1" dirty="0" smtClean="0"/>
              <a:t> </a:t>
            </a:r>
            <a:r>
              <a:rPr lang="en-US" sz="2000" b="1" i="1" dirty="0" err="1" smtClean="0"/>
              <a:t>Strandenes</a:t>
            </a:r>
            <a:r>
              <a:rPr lang="en-US" sz="2000" b="1" i="1" dirty="0" smtClean="0"/>
              <a:t> - 2016</a:t>
            </a:r>
            <a:endParaRPr lang="en-US" sz="2000" b="1" i="1" dirty="0"/>
          </a:p>
        </p:txBody>
      </p:sp>
      <p:sp>
        <p:nvSpPr>
          <p:cNvPr id="6" name="TextBox 5"/>
          <p:cNvSpPr txBox="1"/>
          <p:nvPr/>
        </p:nvSpPr>
        <p:spPr>
          <a:xfrm>
            <a:off x="-152400" y="1353979"/>
            <a:ext cx="1676400" cy="246221"/>
          </a:xfrm>
          <a:prstGeom prst="rect">
            <a:avLst/>
          </a:prstGeom>
          <a:noFill/>
        </p:spPr>
        <p:txBody>
          <a:bodyPr wrap="square" rtlCol="0">
            <a:spAutoFit/>
          </a:bodyPr>
          <a:lstStyle/>
          <a:p>
            <a:r>
              <a:rPr lang="en-US" sz="1000" b="1" dirty="0" smtClean="0"/>
              <a:t>UNCLASSIFIED</a:t>
            </a:r>
            <a:endParaRPr lang="en-US" sz="1000" b="1" dirty="0"/>
          </a:p>
        </p:txBody>
      </p:sp>
      <p:sp>
        <p:nvSpPr>
          <p:cNvPr id="7" name="TextBox 6"/>
          <p:cNvSpPr txBox="1"/>
          <p:nvPr/>
        </p:nvSpPr>
        <p:spPr>
          <a:xfrm>
            <a:off x="1701414" y="76200"/>
            <a:ext cx="6756786" cy="1446550"/>
          </a:xfrm>
          <a:prstGeom prst="rect">
            <a:avLst/>
          </a:prstGeom>
          <a:noFill/>
        </p:spPr>
        <p:txBody>
          <a:bodyPr wrap="none" rtlCol="0">
            <a:spAutoFit/>
          </a:bodyPr>
          <a:lstStyle/>
          <a:p>
            <a:r>
              <a:rPr lang="en-US" sz="4400" b="1" dirty="0" smtClean="0"/>
              <a:t>THANKS - To The THOR </a:t>
            </a:r>
          </a:p>
          <a:p>
            <a:r>
              <a:rPr lang="en-US" sz="4400" b="1" dirty="0" smtClean="0"/>
              <a:t>Working Group!</a:t>
            </a:r>
            <a:endParaRPr lang="en-US" sz="4400" b="1" dirty="0"/>
          </a:p>
        </p:txBody>
      </p:sp>
    </p:spTree>
    <p:extLst>
      <p:ext uri="{BB962C8B-B14F-4D97-AF65-F5344CB8AC3E}">
        <p14:creationId xmlns="" xmlns:p14="http://schemas.microsoft.com/office/powerpoint/2010/main" val="78910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858000" cy="1143000"/>
          </a:xfrm>
        </p:spPr>
        <p:txBody>
          <a:bodyPr/>
          <a:lstStyle/>
          <a:p>
            <a:r>
              <a:rPr lang="en-US" b="1" dirty="0" smtClean="0"/>
              <a:t>Manley et al;  JSOM 2017</a:t>
            </a:r>
            <a:br>
              <a:rPr lang="en-US" b="1" dirty="0" smtClean="0"/>
            </a:br>
            <a:r>
              <a:rPr lang="en-US" b="1" dirty="0" smtClean="0"/>
              <a:t>Far-Forward REBOA</a:t>
            </a:r>
            <a:endParaRPr lang="en-US" b="1" dirty="0"/>
          </a:p>
        </p:txBody>
      </p:sp>
      <p:pic>
        <p:nvPicPr>
          <p:cNvPr id="4" name="Content Placeholder 3" descr="Manley 2017 OOH REBOA.jpg"/>
          <p:cNvPicPr>
            <a:picLocks noGrp="1" noChangeAspect="1"/>
          </p:cNvPicPr>
          <p:nvPr>
            <p:ph idx="1"/>
          </p:nvPr>
        </p:nvPicPr>
        <p:blipFill>
          <a:blip r:embed="rId2" cstate="print"/>
          <a:stretch>
            <a:fillRect/>
          </a:stretch>
        </p:blipFill>
        <p:spPr>
          <a:xfrm>
            <a:off x="176626" y="1981200"/>
            <a:ext cx="8679192" cy="4099719"/>
          </a:xfrm>
          <a:ln w="25400">
            <a:solidFill>
              <a:schemeClr val="tx1"/>
            </a:solidFill>
          </a:ln>
        </p:spPr>
      </p:pic>
      <p:sp>
        <p:nvSpPr>
          <p:cNvPr id="5" name="TextBox 4"/>
          <p:cNvSpPr txBox="1"/>
          <p:nvPr/>
        </p:nvSpPr>
        <p:spPr>
          <a:xfrm>
            <a:off x="1014126" y="6243935"/>
            <a:ext cx="6910674" cy="461665"/>
          </a:xfrm>
          <a:prstGeom prst="rect">
            <a:avLst/>
          </a:prstGeom>
          <a:noFill/>
        </p:spPr>
        <p:txBody>
          <a:bodyPr wrap="none" rtlCol="0">
            <a:spAutoFit/>
          </a:bodyPr>
          <a:lstStyle/>
          <a:p>
            <a:r>
              <a:rPr lang="en-US" sz="2400" b="1" i="1" dirty="0" smtClean="0"/>
              <a:t>* All 4 casualties survived to next level of care</a:t>
            </a:r>
            <a:endParaRPr lang="en-US" sz="2400" b="1" i="1" dirty="0"/>
          </a:p>
        </p:txBody>
      </p:sp>
      <p:sp>
        <p:nvSpPr>
          <p:cNvPr id="6" name="TextBox 5"/>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1231799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620000" cy="1143000"/>
          </a:xfrm>
        </p:spPr>
        <p:txBody>
          <a:bodyPr/>
          <a:lstStyle/>
          <a:p>
            <a:r>
              <a:rPr lang="en-US" sz="4000" b="1" dirty="0" smtClean="0"/>
              <a:t>Northern et </a:t>
            </a:r>
            <a:r>
              <a:rPr lang="en-US" sz="4000" b="1" dirty="0" smtClean="0"/>
              <a:t>al - J </a:t>
            </a:r>
            <a:r>
              <a:rPr lang="en-US" sz="4000" b="1" dirty="0" smtClean="0"/>
              <a:t>Trauma 2018</a:t>
            </a:r>
            <a:br>
              <a:rPr lang="en-US" sz="4000" b="1" dirty="0" smtClean="0"/>
            </a:br>
            <a:r>
              <a:rPr lang="en-US" sz="4000" b="1" dirty="0" smtClean="0"/>
              <a:t> </a:t>
            </a:r>
            <a:r>
              <a:rPr lang="en-US" sz="4000" b="1" dirty="0" smtClean="0"/>
              <a:t>Far-Forward REBOA </a:t>
            </a:r>
            <a:endParaRPr lang="en-US" sz="4000" b="1" dirty="0"/>
          </a:p>
        </p:txBody>
      </p:sp>
      <p:sp>
        <p:nvSpPr>
          <p:cNvPr id="3" name="Content Placeholder 2"/>
          <p:cNvSpPr>
            <a:spLocks noGrp="1"/>
          </p:cNvSpPr>
          <p:nvPr>
            <p:ph idx="1"/>
          </p:nvPr>
        </p:nvSpPr>
        <p:spPr>
          <a:xfrm>
            <a:off x="152400" y="4191000"/>
            <a:ext cx="8991600" cy="2392363"/>
          </a:xfrm>
        </p:spPr>
        <p:txBody>
          <a:bodyPr/>
          <a:lstStyle/>
          <a:p>
            <a:r>
              <a:rPr lang="en-US" sz="2000" b="1" dirty="0" smtClean="0"/>
              <a:t>20 combat casualties treated with  prehospital REBOA; mean SBP 71</a:t>
            </a:r>
          </a:p>
          <a:p>
            <a:r>
              <a:rPr lang="en-US" sz="2000" b="1" dirty="0" smtClean="0"/>
              <a:t>Large majority Zone 1; 19 of 20 successful; #20 balloon rupture</a:t>
            </a:r>
          </a:p>
          <a:p>
            <a:r>
              <a:rPr lang="en-US" sz="2000" b="1" dirty="0" smtClean="0">
                <a:solidFill>
                  <a:srgbClr val="FF0000"/>
                </a:solidFill>
              </a:rPr>
              <a:t>Mean SBP increase on balloon inflation was 56 </a:t>
            </a:r>
            <a:r>
              <a:rPr lang="en-US" sz="2000" b="1" dirty="0" err="1" smtClean="0">
                <a:solidFill>
                  <a:srgbClr val="FF0000"/>
                </a:solidFill>
              </a:rPr>
              <a:t>mmHG</a:t>
            </a:r>
            <a:endParaRPr lang="en-US" sz="2000" b="1" dirty="0" smtClean="0">
              <a:solidFill>
                <a:srgbClr val="FF0000"/>
              </a:solidFill>
            </a:endParaRPr>
          </a:p>
          <a:p>
            <a:r>
              <a:rPr lang="en-US" sz="2000" b="1" dirty="0" smtClean="0">
                <a:solidFill>
                  <a:srgbClr val="FF0000"/>
                </a:solidFill>
              </a:rPr>
              <a:t>Mean balloon time was 21 minutes (range 7-34 min)</a:t>
            </a:r>
          </a:p>
          <a:p>
            <a:r>
              <a:rPr lang="en-US" sz="2000" b="1" dirty="0" smtClean="0"/>
              <a:t>No procedural complications – 7 done by EM physicians</a:t>
            </a:r>
          </a:p>
          <a:p>
            <a:r>
              <a:rPr lang="en-US" sz="2000" b="1" dirty="0" smtClean="0"/>
              <a:t>Also resuscitated with whole blood</a:t>
            </a:r>
          </a:p>
          <a:p>
            <a:r>
              <a:rPr lang="en-US" sz="2000" b="1" dirty="0" smtClean="0">
                <a:solidFill>
                  <a:srgbClr val="FF0000"/>
                </a:solidFill>
              </a:rPr>
              <a:t>100% survival to the next level of care</a:t>
            </a:r>
          </a:p>
          <a:p>
            <a:pPr>
              <a:buNone/>
            </a:pPr>
            <a:endParaRPr lang="en-US" sz="2000" b="1" dirty="0">
              <a:solidFill>
                <a:srgbClr val="0000FF"/>
              </a:solidFill>
            </a:endParaRPr>
          </a:p>
        </p:txBody>
      </p:sp>
      <p:pic>
        <p:nvPicPr>
          <p:cNvPr id="5" name="Picture 4" descr="Northern FF REBOA.jpg"/>
          <p:cNvPicPr>
            <a:picLocks noChangeAspect="1"/>
          </p:cNvPicPr>
          <p:nvPr/>
        </p:nvPicPr>
        <p:blipFill>
          <a:blip r:embed="rId2" cstate="print"/>
          <a:stretch>
            <a:fillRect/>
          </a:stretch>
        </p:blipFill>
        <p:spPr>
          <a:xfrm>
            <a:off x="285750" y="1695450"/>
            <a:ext cx="8553450" cy="2266950"/>
          </a:xfrm>
          <a:prstGeom prst="rect">
            <a:avLst/>
          </a:prstGeom>
          <a:ln w="25400">
            <a:solidFill>
              <a:schemeClr val="tx1"/>
            </a:solidFill>
          </a:ln>
        </p:spPr>
      </p:pic>
      <p:sp>
        <p:nvSpPr>
          <p:cNvPr id="6" name="TextBox 5"/>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1063052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524000" y="152400"/>
            <a:ext cx="6858000" cy="1143000"/>
          </a:xfrm>
        </p:spPr>
        <p:txBody>
          <a:bodyPr/>
          <a:lstStyle/>
          <a:p>
            <a:r>
              <a:rPr lang="en-US" altLang="en-US" b="1" dirty="0" smtClean="0"/>
              <a:t>REBOA – But Isn’t That Potentially Dangerous?</a:t>
            </a:r>
          </a:p>
        </p:txBody>
      </p:sp>
      <p:sp>
        <p:nvSpPr>
          <p:cNvPr id="8" name="TextBox 7"/>
          <p:cNvSpPr txBox="1"/>
          <p:nvPr/>
        </p:nvSpPr>
        <p:spPr>
          <a:xfrm>
            <a:off x="183562" y="2354044"/>
            <a:ext cx="7162538" cy="5570756"/>
          </a:xfrm>
          <a:prstGeom prst="rect">
            <a:avLst/>
          </a:prstGeom>
          <a:noFill/>
        </p:spPr>
        <p:txBody>
          <a:bodyPr wrap="none" rtlCol="0">
            <a:spAutoFit/>
          </a:bodyPr>
          <a:lstStyle/>
          <a:p>
            <a:pPr algn="l"/>
            <a:r>
              <a:rPr lang="en-US" sz="4800" b="1" dirty="0" smtClean="0"/>
              <a:t>       </a:t>
            </a:r>
            <a:r>
              <a:rPr lang="en-US" sz="4400" b="1" dirty="0" smtClean="0"/>
              <a:t>Yes!</a:t>
            </a:r>
          </a:p>
          <a:p>
            <a:pPr algn="l">
              <a:buFont typeface="Arial" pitchFamily="34" charset="0"/>
              <a:buChar char="•"/>
            </a:pPr>
            <a:endParaRPr lang="en-US" sz="4000" b="1" dirty="0" smtClean="0"/>
          </a:p>
          <a:p>
            <a:pPr algn="l">
              <a:buFont typeface="Arial" pitchFamily="34" charset="0"/>
              <a:buChar char="•"/>
            </a:pPr>
            <a:endParaRPr lang="en-US" sz="4000" b="1" dirty="0" smtClean="0"/>
          </a:p>
          <a:p>
            <a:pPr algn="l"/>
            <a:r>
              <a:rPr lang="en-US" sz="4800" b="1" dirty="0" smtClean="0"/>
              <a:t> </a:t>
            </a:r>
            <a:r>
              <a:rPr lang="en-US" sz="3600" b="1" u="sng" dirty="0" smtClean="0"/>
              <a:t>So - how do we make it safer?</a:t>
            </a:r>
          </a:p>
          <a:p>
            <a:pPr lvl="1" algn="l">
              <a:buFont typeface="Arial" pitchFamily="34" charset="0"/>
              <a:buChar char="-"/>
            </a:pPr>
            <a:r>
              <a:rPr lang="en-US" sz="3600" b="1" dirty="0" smtClean="0"/>
              <a:t> Better patient selection</a:t>
            </a:r>
          </a:p>
          <a:p>
            <a:pPr lvl="1" algn="l">
              <a:buFont typeface="Arial" pitchFamily="34" charset="0"/>
              <a:buChar char="-"/>
            </a:pPr>
            <a:r>
              <a:rPr lang="en-US" sz="3600" b="1" dirty="0" smtClean="0"/>
              <a:t> Optimized procedures</a:t>
            </a:r>
          </a:p>
          <a:p>
            <a:pPr lvl="1" algn="l">
              <a:buFont typeface="Arial" pitchFamily="34" charset="0"/>
              <a:buChar char="-"/>
            </a:pPr>
            <a:r>
              <a:rPr lang="en-US" sz="3600" b="1" dirty="0" smtClean="0"/>
              <a:t> Intermittent occlusion</a:t>
            </a:r>
          </a:p>
          <a:p>
            <a:pPr lvl="1" algn="l">
              <a:buFont typeface="Arial" pitchFamily="34" charset="0"/>
              <a:buChar char="•"/>
            </a:pPr>
            <a:endParaRPr lang="en-US" sz="4800" b="1" dirty="0" smtClean="0"/>
          </a:p>
          <a:p>
            <a:pPr algn="l">
              <a:buFont typeface="Arial" pitchFamily="34" charset="0"/>
              <a:buChar char="•"/>
            </a:pPr>
            <a:endParaRPr lang="en-US" sz="2400" b="1" dirty="0" smtClean="0"/>
          </a:p>
        </p:txBody>
      </p:sp>
      <p:pic>
        <p:nvPicPr>
          <p:cNvPr id="9" name="Picture 8" descr="ER REBOA.jpg"/>
          <p:cNvPicPr>
            <a:picLocks noChangeAspect="1"/>
          </p:cNvPicPr>
          <p:nvPr/>
        </p:nvPicPr>
        <p:blipFill>
          <a:blip r:embed="rId2" cstate="print"/>
          <a:stretch>
            <a:fillRect/>
          </a:stretch>
        </p:blipFill>
        <p:spPr>
          <a:xfrm>
            <a:off x="4495801" y="2133600"/>
            <a:ext cx="4282074" cy="2010618"/>
          </a:xfrm>
          <a:prstGeom prst="rect">
            <a:avLst/>
          </a:prstGeom>
          <a:ln w="25400">
            <a:solidFill>
              <a:schemeClr val="tx1"/>
            </a:solidFill>
          </a:ln>
        </p:spPr>
      </p:pic>
      <p:sp>
        <p:nvSpPr>
          <p:cNvPr id="5" name="TextBox 4"/>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1031447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143000" y="152400"/>
            <a:ext cx="7543800" cy="1143000"/>
          </a:xfrm>
        </p:spPr>
        <p:txBody>
          <a:bodyPr/>
          <a:lstStyle/>
          <a:p>
            <a:r>
              <a:rPr lang="en-US" altLang="en-US" b="1" dirty="0" smtClean="0"/>
              <a:t>REBOA in ARC - Indications</a:t>
            </a:r>
          </a:p>
        </p:txBody>
      </p:sp>
      <p:sp>
        <p:nvSpPr>
          <p:cNvPr id="66563" name="Rectangle 3"/>
          <p:cNvSpPr>
            <a:spLocks noGrp="1" noChangeArrowheads="1"/>
          </p:cNvSpPr>
          <p:nvPr>
            <p:ph type="body" idx="4294967295"/>
          </p:nvPr>
        </p:nvSpPr>
        <p:spPr>
          <a:xfrm>
            <a:off x="152400" y="1524000"/>
            <a:ext cx="8763000" cy="2590800"/>
          </a:xfrm>
        </p:spPr>
        <p:txBody>
          <a:bodyPr/>
          <a:lstStyle/>
          <a:p>
            <a:pPr marL="457200" indent="-457200">
              <a:buNone/>
            </a:pPr>
            <a:r>
              <a:rPr lang="en-US" sz="1900" b="1" dirty="0" smtClean="0">
                <a:latin typeface="+mj-lt"/>
              </a:rPr>
              <a:t>1. Relevant </a:t>
            </a:r>
            <a:r>
              <a:rPr lang="en-US" sz="1900" b="1" dirty="0">
                <a:latin typeface="+mj-lt"/>
              </a:rPr>
              <a:t>Tactical Field Care interventions (external </a:t>
            </a:r>
            <a:r>
              <a:rPr lang="en-US" sz="1900" b="1" dirty="0" smtClean="0">
                <a:latin typeface="+mj-lt"/>
              </a:rPr>
              <a:t>hemorrhage</a:t>
            </a:r>
          </a:p>
          <a:p>
            <a:pPr marL="457200" indent="-457200">
              <a:buNone/>
            </a:pPr>
            <a:r>
              <a:rPr lang="en-US" sz="1900" b="1" dirty="0" smtClean="0">
                <a:latin typeface="+mj-lt"/>
              </a:rPr>
              <a:t>     control</a:t>
            </a:r>
            <a:r>
              <a:rPr lang="en-US" sz="1900" b="1" dirty="0">
                <a:latin typeface="+mj-lt"/>
              </a:rPr>
              <a:t>, </a:t>
            </a:r>
            <a:r>
              <a:rPr lang="en-US" sz="1900" b="1" dirty="0" smtClean="0">
                <a:latin typeface="+mj-lt"/>
              </a:rPr>
              <a:t>pelvic </a:t>
            </a:r>
            <a:r>
              <a:rPr lang="en-US" sz="1900" b="1" dirty="0">
                <a:latin typeface="+mj-lt"/>
              </a:rPr>
              <a:t>binding, and TXA) have been accomplished;  </a:t>
            </a:r>
            <a:r>
              <a:rPr lang="en-US" sz="1900" b="1" dirty="0" smtClean="0">
                <a:latin typeface="+mj-lt"/>
              </a:rPr>
              <a:t>AND</a:t>
            </a:r>
          </a:p>
          <a:p>
            <a:pPr marL="0" indent="0">
              <a:buNone/>
            </a:pPr>
            <a:r>
              <a:rPr lang="en-US" sz="1900" b="1" dirty="0" smtClean="0">
                <a:latin typeface="+mj-lt"/>
              </a:rPr>
              <a:t>2. Advanced monitoring (Electronic blood pressure measurement) has</a:t>
            </a:r>
          </a:p>
          <a:p>
            <a:pPr marL="0" indent="0">
              <a:buNone/>
            </a:pPr>
            <a:r>
              <a:rPr lang="en-US" sz="1900" b="1" dirty="0" smtClean="0">
                <a:latin typeface="+mj-lt"/>
              </a:rPr>
              <a:t>     been established;   AND </a:t>
            </a:r>
          </a:p>
          <a:p>
            <a:pPr marL="457200" indent="-457200">
              <a:buNone/>
            </a:pPr>
            <a:r>
              <a:rPr lang="en-US" sz="1900" b="1" dirty="0" smtClean="0">
                <a:latin typeface="+mj-lt"/>
              </a:rPr>
              <a:t>3. ARC resuscitation has been previously initiated with whole blood if </a:t>
            </a:r>
          </a:p>
          <a:p>
            <a:pPr marL="457200" indent="-457200">
              <a:buNone/>
            </a:pPr>
            <a:r>
              <a:rPr lang="en-US" sz="1900" b="1" dirty="0" smtClean="0">
                <a:latin typeface="+mj-lt"/>
              </a:rPr>
              <a:t>     feasible or other blood products as noted previously;   AND  </a:t>
            </a:r>
          </a:p>
          <a:p>
            <a:pPr marL="0" indent="0">
              <a:buNone/>
            </a:pPr>
            <a:r>
              <a:rPr lang="en-US" sz="1900" b="1" dirty="0" smtClean="0">
                <a:latin typeface="+mj-lt"/>
              </a:rPr>
              <a:t>4. SBP remains &lt; 90 mmHg immediately after 1 unit of whole blood or 1</a:t>
            </a:r>
          </a:p>
          <a:p>
            <a:pPr marL="0" indent="0">
              <a:buNone/>
            </a:pPr>
            <a:r>
              <a:rPr lang="en-US" sz="1900" b="1" dirty="0" smtClean="0">
                <a:latin typeface="+mj-lt"/>
              </a:rPr>
              <a:t>     unit each of RBCs and plasma have been administered as quickly </a:t>
            </a:r>
          </a:p>
          <a:p>
            <a:pPr marL="0" indent="0">
              <a:buNone/>
            </a:pPr>
            <a:r>
              <a:rPr lang="en-US" sz="1900" b="1" dirty="0" smtClean="0">
                <a:latin typeface="+mj-lt"/>
              </a:rPr>
              <a:t>     as possible;  AND</a:t>
            </a:r>
          </a:p>
          <a:p>
            <a:pPr marL="0" indent="0">
              <a:buNone/>
            </a:pPr>
            <a:r>
              <a:rPr lang="en-US" sz="1900" b="1" dirty="0" smtClean="0">
                <a:latin typeface="+mj-lt"/>
              </a:rPr>
              <a:t>5. The casualty has penetrating or severe blunt force injury to the </a:t>
            </a:r>
          </a:p>
          <a:p>
            <a:pPr marL="0" indent="0">
              <a:buNone/>
            </a:pPr>
            <a:r>
              <a:rPr lang="en-US" sz="1900" b="1" dirty="0" smtClean="0">
                <a:latin typeface="+mj-lt"/>
              </a:rPr>
              <a:t>      abdomen or pelvis and a positive FAST exam or is judged to be at </a:t>
            </a:r>
          </a:p>
          <a:p>
            <a:pPr marL="0" indent="0">
              <a:buNone/>
            </a:pPr>
            <a:r>
              <a:rPr lang="en-US" sz="1900" b="1" dirty="0" smtClean="0">
                <a:latin typeface="+mj-lt"/>
              </a:rPr>
              <a:t>      high risk for NCTH or is noted to have difficult-to-control </a:t>
            </a:r>
            <a:r>
              <a:rPr lang="en-US" sz="1900" b="1" dirty="0" err="1" smtClean="0">
                <a:latin typeface="+mj-lt"/>
              </a:rPr>
              <a:t>junctional</a:t>
            </a:r>
            <a:endParaRPr lang="en-US" sz="1900" b="1" dirty="0" smtClean="0">
              <a:latin typeface="+mj-lt"/>
            </a:endParaRPr>
          </a:p>
          <a:p>
            <a:pPr marL="0" indent="0">
              <a:buNone/>
            </a:pPr>
            <a:r>
              <a:rPr lang="en-US" sz="1900" b="1" dirty="0" smtClean="0">
                <a:latin typeface="+mj-lt"/>
              </a:rPr>
              <a:t>      hemorrhage.   AND </a:t>
            </a:r>
          </a:p>
          <a:p>
            <a:pPr marL="0" indent="0">
              <a:buNone/>
            </a:pPr>
            <a:r>
              <a:rPr lang="en-US" sz="1900" b="1" dirty="0" smtClean="0">
                <a:latin typeface="+mj-lt"/>
              </a:rPr>
              <a:t>6. Intra-thoracic bleeding and cardiac </a:t>
            </a:r>
            <a:r>
              <a:rPr lang="en-US" sz="1900" b="1" dirty="0" err="1" smtClean="0">
                <a:latin typeface="+mj-lt"/>
              </a:rPr>
              <a:t>tamponade</a:t>
            </a:r>
            <a:r>
              <a:rPr lang="en-US" sz="1900" b="1" dirty="0" smtClean="0">
                <a:latin typeface="+mj-lt"/>
              </a:rPr>
              <a:t> have not been found</a:t>
            </a:r>
          </a:p>
          <a:p>
            <a:pPr marL="0" indent="0">
              <a:buNone/>
            </a:pPr>
            <a:r>
              <a:rPr lang="en-US" sz="1900" b="1" dirty="0" smtClean="0">
                <a:latin typeface="+mj-lt"/>
              </a:rPr>
              <a:t>      on bilateral chest tube insertion and an EFAST exam. </a:t>
            </a:r>
          </a:p>
          <a:p>
            <a:pPr marL="0" indent="0">
              <a:buNone/>
            </a:pPr>
            <a:endParaRPr lang="en-US" sz="2000" dirty="0" smtClean="0">
              <a:latin typeface="+mj-lt"/>
            </a:endParaRPr>
          </a:p>
          <a:p>
            <a:pPr marL="0" indent="0">
              <a:buNone/>
            </a:pPr>
            <a:endParaRPr lang="en-US" sz="2000" dirty="0" smtClean="0">
              <a:solidFill>
                <a:srgbClr val="FF0000"/>
              </a:solidFill>
            </a:endParaRPr>
          </a:p>
          <a:p>
            <a:pPr marL="457200" indent="-457200">
              <a:buAutoNum type="alphaLcPeriod"/>
            </a:pPr>
            <a:endParaRPr lang="en-US" sz="2000" dirty="0">
              <a:solidFill>
                <a:srgbClr val="FF0000"/>
              </a:solidFill>
            </a:endParaRPr>
          </a:p>
          <a:p>
            <a:pPr>
              <a:buNone/>
            </a:pPr>
            <a:r>
              <a:rPr lang="en-US" sz="2400" b="1" dirty="0" smtClean="0">
                <a:solidFill>
                  <a:srgbClr val="FF0000"/>
                </a:solidFill>
              </a:rPr>
              <a:t> </a:t>
            </a:r>
          </a:p>
        </p:txBody>
      </p:sp>
      <p:sp>
        <p:nvSpPr>
          <p:cNvPr id="4" name="TextBox 3"/>
          <p:cNvSpPr txBox="1"/>
          <p:nvPr/>
        </p:nvSpPr>
        <p:spPr>
          <a:xfrm>
            <a:off x="76200" y="1295400"/>
            <a:ext cx="1132041" cy="246221"/>
          </a:xfrm>
          <a:prstGeom prst="rect">
            <a:avLst/>
          </a:prstGeom>
          <a:noFill/>
        </p:spPr>
        <p:txBody>
          <a:bodyPr wrap="none" rtlCol="0">
            <a:spAutoFit/>
          </a:bodyPr>
          <a:lstStyle/>
          <a:p>
            <a:r>
              <a:rPr lang="en-US" sz="1000" b="1" dirty="0" smtClean="0"/>
              <a:t>UNCLASSIFIED</a:t>
            </a:r>
            <a:endParaRPr lang="en-US" sz="1000" b="1" dirty="0"/>
          </a:p>
        </p:txBody>
      </p:sp>
    </p:spTree>
    <p:extLst>
      <p:ext uri="{BB962C8B-B14F-4D97-AF65-F5344CB8AC3E}">
        <p14:creationId xmlns:p14="http://schemas.microsoft.com/office/powerpoint/2010/main" xmlns="" val="1645683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467600" cy="1143000"/>
          </a:xfrm>
        </p:spPr>
        <p:txBody>
          <a:bodyPr/>
          <a:lstStyle/>
          <a:p>
            <a:r>
              <a:rPr lang="en-US" b="1" dirty="0" smtClean="0"/>
              <a:t>REBOA in ARC</a:t>
            </a:r>
            <a:br>
              <a:rPr lang="en-US" b="1" dirty="0" smtClean="0"/>
            </a:br>
            <a:endParaRPr lang="en-US" b="1" dirty="0"/>
          </a:p>
        </p:txBody>
      </p:sp>
      <p:sp>
        <p:nvSpPr>
          <p:cNvPr id="3" name="Content Placeholder 2"/>
          <p:cNvSpPr>
            <a:spLocks noGrp="1"/>
          </p:cNvSpPr>
          <p:nvPr>
            <p:ph idx="1"/>
          </p:nvPr>
        </p:nvSpPr>
        <p:spPr>
          <a:xfrm>
            <a:off x="76200" y="1828800"/>
            <a:ext cx="9025128" cy="2392363"/>
          </a:xfrm>
        </p:spPr>
        <p:txBody>
          <a:bodyPr/>
          <a:lstStyle/>
          <a:p>
            <a:r>
              <a:rPr lang="en-US" sz="2400" b="1" dirty="0" smtClean="0"/>
              <a:t>CALL YOUR RECEIVING TRAUMA SURGEON BEFORE PERFORMING REBOA IF AT ALL POSSIBLE!</a:t>
            </a:r>
          </a:p>
          <a:p>
            <a:endParaRPr lang="en-US" sz="1000" b="1" dirty="0" smtClean="0">
              <a:solidFill>
                <a:srgbClr val="FF0000"/>
              </a:solidFill>
            </a:endParaRPr>
          </a:p>
          <a:p>
            <a:r>
              <a:rPr lang="en-US" sz="2400" b="1" dirty="0" smtClean="0"/>
              <a:t>EARLY common femoral artery access if REBOA is being considered.</a:t>
            </a:r>
          </a:p>
          <a:p>
            <a:endParaRPr lang="en-US" sz="1000" b="1" dirty="0" smtClean="0"/>
          </a:p>
          <a:p>
            <a:r>
              <a:rPr lang="en-US" sz="2400" b="1" dirty="0" smtClean="0"/>
              <a:t>Admission Orders to the MTF should include: “Check and document distal pulses and </a:t>
            </a:r>
            <a:r>
              <a:rPr lang="en-US" sz="2400" b="1" dirty="0" err="1" smtClean="0"/>
              <a:t>doppler</a:t>
            </a:r>
            <a:r>
              <a:rPr lang="en-US" sz="2400" b="1" dirty="0" smtClean="0"/>
              <a:t> signals in both legs </a:t>
            </a:r>
            <a:r>
              <a:rPr lang="en-US" sz="2400" b="1" u="sng" dirty="0" smtClean="0"/>
              <a:t>hourly</a:t>
            </a:r>
            <a:r>
              <a:rPr lang="en-US" sz="2400" b="1" dirty="0" smtClean="0"/>
              <a:t>.”</a:t>
            </a:r>
          </a:p>
          <a:p>
            <a:endParaRPr lang="en-US" sz="1000" b="1" dirty="0" smtClean="0"/>
          </a:p>
          <a:p>
            <a:r>
              <a:rPr lang="en-US" sz="2400" b="1" dirty="0" smtClean="0"/>
              <a:t>All REBOA in TCCC is ZONE 1.  A negative FAST exam does NOT definitively rule out intra-abdominal bleeding from a site proximal to the aortic bifurcation.</a:t>
            </a:r>
          </a:p>
          <a:p>
            <a:endParaRPr lang="en-US" sz="2000" b="1" dirty="0"/>
          </a:p>
        </p:txBody>
      </p:sp>
      <p:sp>
        <p:nvSpPr>
          <p:cNvPr id="5" name="TextBox 4"/>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3717822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6858000" cy="1143000"/>
          </a:xfrm>
        </p:spPr>
        <p:txBody>
          <a:bodyPr/>
          <a:lstStyle/>
          <a:p>
            <a:r>
              <a:rPr lang="en-US" b="1" dirty="0" smtClean="0"/>
              <a:t>Zone 1 vs Zone 3 REBOA: Hemodynamics</a:t>
            </a:r>
            <a:br>
              <a:rPr lang="en-US" b="1" dirty="0" smtClean="0"/>
            </a:br>
            <a:endParaRPr lang="en-US" b="1" dirty="0"/>
          </a:p>
        </p:txBody>
      </p:sp>
      <p:sp>
        <p:nvSpPr>
          <p:cNvPr id="3" name="Content Placeholder 2"/>
          <p:cNvSpPr>
            <a:spLocks noGrp="1"/>
          </p:cNvSpPr>
          <p:nvPr>
            <p:ph idx="1"/>
          </p:nvPr>
        </p:nvSpPr>
        <p:spPr>
          <a:xfrm>
            <a:off x="76200" y="4313237"/>
            <a:ext cx="9025128" cy="2392363"/>
          </a:xfrm>
        </p:spPr>
        <p:txBody>
          <a:bodyPr/>
          <a:lstStyle/>
          <a:p>
            <a:r>
              <a:rPr lang="en-US" sz="2400" b="1" dirty="0" smtClean="0"/>
              <a:t>CONCLUSIONS</a:t>
            </a:r>
            <a:r>
              <a:rPr lang="en-US" sz="2400" b="1" dirty="0"/>
              <a:t>:</a:t>
            </a:r>
            <a:r>
              <a:rPr lang="en-US" sz="2000" dirty="0"/>
              <a:t> </a:t>
            </a:r>
            <a:r>
              <a:rPr lang="en-US" sz="2000" b="1" dirty="0"/>
              <a:t>In our swine model of hemorrhagic shock, Zone 3 REBOA provided minimal proximal hemodynamic support when compared </a:t>
            </a:r>
            <a:r>
              <a:rPr lang="en-US" sz="2000" b="1" dirty="0" smtClean="0"/>
              <a:t>with Zone </a:t>
            </a:r>
            <a:r>
              <a:rPr lang="en-US" sz="2000" b="1" dirty="0"/>
              <a:t>1 REBOA, albeit with less ischemic burden and instability upon reperfusion. </a:t>
            </a:r>
            <a:r>
              <a:rPr lang="en-US" sz="2000" b="1" dirty="0">
                <a:solidFill>
                  <a:srgbClr val="FF0000"/>
                </a:solidFill>
              </a:rPr>
              <a:t>In cases of impending hemodynamic collapse</a:t>
            </a:r>
            <a:r>
              <a:rPr lang="en-US" sz="2000" b="1" dirty="0" smtClean="0">
                <a:solidFill>
                  <a:srgbClr val="FF0000"/>
                </a:solidFill>
              </a:rPr>
              <a:t>, Zone </a:t>
            </a:r>
            <a:r>
              <a:rPr lang="en-US" sz="2000" b="1" dirty="0">
                <a:solidFill>
                  <a:srgbClr val="FF0000"/>
                </a:solidFill>
              </a:rPr>
              <a:t>1 REBOA placement may be more efficacious regardless of injury pattern, whereas Zone 3 should be reserved only for </a:t>
            </a:r>
            <a:r>
              <a:rPr lang="en-US" sz="2000" b="1" dirty="0" smtClean="0">
                <a:solidFill>
                  <a:srgbClr val="FF0000"/>
                </a:solidFill>
              </a:rPr>
              <a:t>relatively stable </a:t>
            </a:r>
            <a:r>
              <a:rPr lang="en-US" sz="2000" b="1" dirty="0">
                <a:solidFill>
                  <a:srgbClr val="FF0000"/>
                </a:solidFill>
              </a:rPr>
              <a:t>patients with ongoing distal hemorrhage.</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1622984"/>
            <a:ext cx="8610600" cy="2415616"/>
          </a:xfrm>
          <a:prstGeom prst="rect">
            <a:avLst/>
          </a:prstGeom>
          <a:ln w="25400">
            <a:solidFill>
              <a:schemeClr val="tx1"/>
            </a:solidFill>
          </a:ln>
        </p:spPr>
      </p:pic>
      <p:sp>
        <p:nvSpPr>
          <p:cNvPr id="5" name="TextBox 4"/>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3717822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066800" y="0"/>
            <a:ext cx="7543800" cy="1143000"/>
          </a:xfrm>
        </p:spPr>
        <p:txBody>
          <a:bodyPr/>
          <a:lstStyle/>
          <a:p>
            <a:r>
              <a:rPr lang="en-US" altLang="en-US" b="1" dirty="0" smtClean="0"/>
              <a:t>Intermittent Occlusion</a:t>
            </a:r>
          </a:p>
        </p:txBody>
      </p:sp>
      <p:sp>
        <p:nvSpPr>
          <p:cNvPr id="66563" name="Rectangle 3"/>
          <p:cNvSpPr>
            <a:spLocks noGrp="1" noChangeArrowheads="1"/>
          </p:cNvSpPr>
          <p:nvPr>
            <p:ph type="body" idx="4294967295"/>
          </p:nvPr>
        </p:nvSpPr>
        <p:spPr>
          <a:xfrm>
            <a:off x="228600" y="1600200"/>
            <a:ext cx="8686800" cy="4876800"/>
          </a:xfrm>
        </p:spPr>
        <p:txBody>
          <a:bodyPr/>
          <a:lstStyle/>
          <a:p>
            <a:pPr>
              <a:buNone/>
            </a:pPr>
            <a:r>
              <a:rPr lang="en-US" sz="2000" b="1" dirty="0" smtClean="0"/>
              <a:t>                                   </a:t>
            </a:r>
            <a:endParaRPr lang="en-US" dirty="0" smtClean="0"/>
          </a:p>
          <a:p>
            <a:r>
              <a:rPr lang="en-US" sz="2600" b="1" dirty="0" smtClean="0"/>
              <a:t>If we are concerned about ischemia distal to the occlusion – and we are – why not look for ways to limit that? </a:t>
            </a:r>
          </a:p>
          <a:p>
            <a:endParaRPr lang="en-US" sz="1400" b="1" dirty="0" smtClean="0"/>
          </a:p>
          <a:p>
            <a:r>
              <a:rPr lang="en-US" sz="2600" b="1" dirty="0" smtClean="0">
                <a:solidFill>
                  <a:srgbClr val="FF0000"/>
                </a:solidFill>
              </a:rPr>
              <a:t>“We hypothesized that the development of alternative strategies involving </a:t>
            </a:r>
            <a:r>
              <a:rPr lang="en-US" sz="2600" b="1" u="sng" dirty="0" smtClean="0">
                <a:solidFill>
                  <a:srgbClr val="FF0000"/>
                </a:solidFill>
              </a:rPr>
              <a:t>intermittent aortic occlusion</a:t>
            </a:r>
            <a:r>
              <a:rPr lang="en-US" sz="2600" b="1" dirty="0" smtClean="0">
                <a:solidFill>
                  <a:srgbClr val="FF0000"/>
                </a:solidFill>
              </a:rPr>
              <a:t> and restoration of flow based off simple bedside measurements may significantly extend the tolerable duration </a:t>
            </a:r>
            <a:r>
              <a:rPr lang="fr-FR" sz="2600" b="1" dirty="0" smtClean="0">
                <a:solidFill>
                  <a:srgbClr val="FF0000"/>
                </a:solidFill>
              </a:rPr>
              <a:t>of zone 1 REBOA placement.’’</a:t>
            </a:r>
            <a:r>
              <a:rPr lang="fr-FR" sz="2600" b="1" dirty="0" smtClean="0"/>
              <a:t>    </a:t>
            </a:r>
            <a:endParaRPr lang="en-US" sz="2600" b="1" dirty="0" smtClean="0">
              <a:solidFill>
                <a:srgbClr val="FF0000"/>
              </a:solidFill>
            </a:endParaRPr>
          </a:p>
        </p:txBody>
      </p:sp>
      <p:sp>
        <p:nvSpPr>
          <p:cNvPr id="4" name="TextBox 3"/>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
        <p:nvSpPr>
          <p:cNvPr id="5" name="TextBox 4"/>
          <p:cNvSpPr txBox="1"/>
          <p:nvPr/>
        </p:nvSpPr>
        <p:spPr>
          <a:xfrm>
            <a:off x="6516643" y="6135469"/>
            <a:ext cx="1941557" cy="646331"/>
          </a:xfrm>
          <a:prstGeom prst="rect">
            <a:avLst/>
          </a:prstGeom>
          <a:noFill/>
        </p:spPr>
        <p:txBody>
          <a:bodyPr wrap="none" rtlCol="0">
            <a:spAutoFit/>
          </a:bodyPr>
          <a:lstStyle/>
          <a:p>
            <a:r>
              <a:rPr lang="en-US" altLang="en-US" sz="1800" b="1" i="1" dirty="0" err="1" smtClean="0"/>
              <a:t>Kuckelman</a:t>
            </a:r>
            <a:r>
              <a:rPr lang="en-US" altLang="en-US" sz="1800" b="1" i="1" dirty="0" smtClean="0"/>
              <a:t> et al</a:t>
            </a:r>
            <a:br>
              <a:rPr lang="en-US" altLang="en-US" sz="1800" b="1" i="1" dirty="0" smtClean="0"/>
            </a:br>
            <a:r>
              <a:rPr lang="en-US" altLang="en-US" sz="1800" b="1" i="1" dirty="0" smtClean="0"/>
              <a:t>J Trauma 2018</a:t>
            </a:r>
            <a:endParaRPr lang="en-US" sz="1800" i="1" dirty="0"/>
          </a:p>
        </p:txBody>
      </p:sp>
    </p:spTree>
    <p:extLst>
      <p:ext uri="{BB962C8B-B14F-4D97-AF65-F5344CB8AC3E}">
        <p14:creationId xmlns="" xmlns:p14="http://schemas.microsoft.com/office/powerpoint/2010/main" val="3040239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295400" y="152400"/>
            <a:ext cx="7543800" cy="1143000"/>
          </a:xfrm>
        </p:spPr>
        <p:txBody>
          <a:bodyPr/>
          <a:lstStyle/>
          <a:p>
            <a:r>
              <a:rPr lang="en-US" altLang="en-US" b="1" dirty="0" err="1" smtClean="0"/>
              <a:t>Kuckelman</a:t>
            </a:r>
            <a:r>
              <a:rPr lang="en-US" altLang="en-US" b="1" dirty="0" smtClean="0"/>
              <a:t> 2018</a:t>
            </a:r>
            <a:br>
              <a:rPr lang="en-US" altLang="en-US" b="1" dirty="0" smtClean="0"/>
            </a:br>
            <a:r>
              <a:rPr lang="en-US" altLang="en-US" b="1" dirty="0" smtClean="0"/>
              <a:t>Zone 1 REBOA + Survival</a:t>
            </a:r>
          </a:p>
        </p:txBody>
      </p:sp>
      <p:sp>
        <p:nvSpPr>
          <p:cNvPr id="66563" name="Rectangle 3"/>
          <p:cNvSpPr>
            <a:spLocks noGrp="1" noChangeArrowheads="1"/>
          </p:cNvSpPr>
          <p:nvPr>
            <p:ph type="body" idx="4294967295"/>
          </p:nvPr>
        </p:nvSpPr>
        <p:spPr>
          <a:xfrm>
            <a:off x="152400" y="1524000"/>
            <a:ext cx="8534400" cy="4876800"/>
          </a:xfrm>
        </p:spPr>
        <p:txBody>
          <a:bodyPr/>
          <a:lstStyle/>
          <a:p>
            <a:pPr>
              <a:buNone/>
            </a:pPr>
            <a:r>
              <a:rPr lang="en-US" sz="2000" b="1" dirty="0" smtClean="0"/>
              <a:t>                                   </a:t>
            </a:r>
            <a:endParaRPr lang="en-US" dirty="0" smtClean="0"/>
          </a:p>
          <a:p>
            <a:r>
              <a:rPr lang="en-US" sz="2800" b="1" dirty="0" smtClean="0"/>
              <a:t>Abdominal NCTH model</a:t>
            </a:r>
          </a:p>
          <a:p>
            <a:endParaRPr lang="en-US" sz="1800" b="1" dirty="0" smtClean="0"/>
          </a:p>
          <a:p>
            <a:r>
              <a:rPr lang="en-US" sz="2800" b="1" dirty="0" smtClean="0"/>
              <a:t>Controls – 100% mortality (Mean time to death 15 min after hemorrhage initiated)</a:t>
            </a:r>
          </a:p>
          <a:p>
            <a:endParaRPr lang="en-US" sz="1800" b="1" dirty="0" smtClean="0"/>
          </a:p>
          <a:p>
            <a:r>
              <a:rPr lang="en-US" sz="2800" b="1" dirty="0" smtClean="0"/>
              <a:t>60 minute REBOA – 100% mortality (Mean 63 min – 3 min after balloon deflated)</a:t>
            </a:r>
          </a:p>
          <a:p>
            <a:endParaRPr lang="en-US" sz="1800" b="1" dirty="0" smtClean="0"/>
          </a:p>
          <a:p>
            <a:r>
              <a:rPr lang="en-US" sz="2800" b="1" dirty="0" smtClean="0">
                <a:solidFill>
                  <a:srgbClr val="FF0000"/>
                </a:solidFill>
              </a:rPr>
              <a:t>120 minutes of intermittent (15 min inflation -then repeated  3 min deflation/10 min inflation) cycles of Zone 1 REBOA had 100% survival</a:t>
            </a:r>
          </a:p>
        </p:txBody>
      </p:sp>
      <p:sp>
        <p:nvSpPr>
          <p:cNvPr id="4" name="TextBox 3"/>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1179063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990600" y="228600"/>
            <a:ext cx="7543800" cy="1143000"/>
          </a:xfrm>
        </p:spPr>
        <p:txBody>
          <a:bodyPr/>
          <a:lstStyle/>
          <a:p>
            <a:r>
              <a:rPr lang="en-US" altLang="en-US" b="1" dirty="0" smtClean="0"/>
              <a:t>The Rasmussen Modification</a:t>
            </a:r>
          </a:p>
        </p:txBody>
      </p:sp>
      <p:sp>
        <p:nvSpPr>
          <p:cNvPr id="66563" name="Rectangle 3"/>
          <p:cNvSpPr>
            <a:spLocks noGrp="1" noChangeArrowheads="1"/>
          </p:cNvSpPr>
          <p:nvPr>
            <p:ph type="body" idx="4294967295"/>
          </p:nvPr>
        </p:nvSpPr>
        <p:spPr>
          <a:xfrm>
            <a:off x="304800" y="1524000"/>
            <a:ext cx="8534400" cy="2895600"/>
          </a:xfrm>
        </p:spPr>
        <p:txBody>
          <a:bodyPr/>
          <a:lstStyle/>
          <a:p>
            <a:pPr>
              <a:buNone/>
            </a:pPr>
            <a:r>
              <a:rPr lang="en-US" sz="2000" b="1" dirty="0" smtClean="0"/>
              <a:t>                                   </a:t>
            </a:r>
            <a:endParaRPr lang="en-US" dirty="0" smtClean="0"/>
          </a:p>
          <a:p>
            <a:r>
              <a:rPr lang="en-US" sz="2600" b="1" dirty="0" smtClean="0"/>
              <a:t>Rather than follow the exact protocol used at Madigan for intermittent REBOA, Col Todd Rasmussen from USU proposed the following:</a:t>
            </a:r>
          </a:p>
          <a:p>
            <a:pPr marL="0" indent="0">
              <a:buNone/>
            </a:pPr>
            <a:r>
              <a:rPr lang="en-US" sz="2600" b="1" dirty="0" smtClean="0"/>
              <a:t>             </a:t>
            </a:r>
            <a:r>
              <a:rPr lang="en-US" sz="2600" b="1" i="1" dirty="0" smtClean="0"/>
              <a:t>After the initial 15 minute inflation period, </a:t>
            </a:r>
          </a:p>
          <a:p>
            <a:pPr marL="0" indent="0">
              <a:buNone/>
            </a:pPr>
            <a:r>
              <a:rPr lang="en-US" sz="2600" b="1" i="1" dirty="0" smtClean="0"/>
              <a:t>    when the balloon is deflated - </a:t>
            </a:r>
            <a:r>
              <a:rPr lang="en-US" sz="2600" b="1" i="1" dirty="0" smtClean="0">
                <a:solidFill>
                  <a:srgbClr val="FF0000"/>
                </a:solidFill>
              </a:rPr>
              <a:t>if the systolic blood </a:t>
            </a:r>
          </a:p>
          <a:p>
            <a:pPr marL="0" indent="0">
              <a:buNone/>
            </a:pPr>
            <a:r>
              <a:rPr lang="en-US" sz="2600" b="1" i="1" dirty="0" smtClean="0">
                <a:solidFill>
                  <a:srgbClr val="FF0000"/>
                </a:solidFill>
              </a:rPr>
              <a:t>    pressure (SBP) remains above 80 mmHg, there is </a:t>
            </a:r>
          </a:p>
          <a:p>
            <a:pPr marL="0" indent="0">
              <a:buNone/>
            </a:pPr>
            <a:r>
              <a:rPr lang="en-US" sz="2600" b="1" i="1" dirty="0" smtClean="0">
                <a:solidFill>
                  <a:srgbClr val="FF0000"/>
                </a:solidFill>
              </a:rPr>
              <a:t>    no need to re-inflate the balloon.</a:t>
            </a:r>
            <a:r>
              <a:rPr lang="en-US" sz="2600" b="1" i="1" dirty="0" smtClean="0"/>
              <a:t> </a:t>
            </a:r>
          </a:p>
          <a:p>
            <a:pPr marL="0" indent="0">
              <a:buNone/>
            </a:pPr>
            <a:endParaRPr lang="en-US" sz="2600" b="1" dirty="0"/>
          </a:p>
          <a:p>
            <a:r>
              <a:rPr lang="en-US" sz="2600" b="1" dirty="0" smtClean="0"/>
              <a:t>BUT - what if SBP </a:t>
            </a:r>
            <a:r>
              <a:rPr lang="en-US" sz="2600" b="1" u="sng" dirty="0" smtClean="0"/>
              <a:t>does</a:t>
            </a:r>
            <a:r>
              <a:rPr lang="en-US" sz="2600" b="1" dirty="0" smtClean="0"/>
              <a:t> drop below 80 </a:t>
            </a:r>
            <a:r>
              <a:rPr lang="en-US" sz="2600" b="1" dirty="0" err="1" smtClean="0"/>
              <a:t>mmHG</a:t>
            </a:r>
            <a:r>
              <a:rPr lang="en-US" sz="2600" b="1" dirty="0" smtClean="0"/>
              <a:t>? That presents two options.</a:t>
            </a:r>
          </a:p>
          <a:p>
            <a:pPr marL="0" indent="0">
              <a:buNone/>
            </a:pPr>
            <a:endParaRPr lang="en-US" sz="2600" b="1" dirty="0" smtClean="0"/>
          </a:p>
          <a:p>
            <a:endParaRPr lang="en-US" sz="2600" b="1" dirty="0" smtClean="0"/>
          </a:p>
        </p:txBody>
      </p:sp>
      <p:sp>
        <p:nvSpPr>
          <p:cNvPr id="4" name="TextBox 3"/>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1866177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143000" y="152400"/>
            <a:ext cx="7543800" cy="1143000"/>
          </a:xfrm>
        </p:spPr>
        <p:txBody>
          <a:bodyPr/>
          <a:lstStyle/>
          <a:p>
            <a:r>
              <a:rPr lang="en-US" altLang="en-US" b="1" dirty="0" smtClean="0"/>
              <a:t>The Modified Madigan Technique: Option 1</a:t>
            </a:r>
          </a:p>
        </p:txBody>
      </p:sp>
      <p:sp>
        <p:nvSpPr>
          <p:cNvPr id="66563" name="Rectangle 3"/>
          <p:cNvSpPr>
            <a:spLocks noGrp="1" noChangeArrowheads="1"/>
          </p:cNvSpPr>
          <p:nvPr>
            <p:ph type="body" idx="4294967295"/>
          </p:nvPr>
        </p:nvSpPr>
        <p:spPr>
          <a:xfrm>
            <a:off x="228600" y="1828800"/>
            <a:ext cx="8534400" cy="4876800"/>
          </a:xfrm>
        </p:spPr>
        <p:txBody>
          <a:bodyPr/>
          <a:lstStyle/>
          <a:p>
            <a:pPr>
              <a:buNone/>
            </a:pPr>
            <a:r>
              <a:rPr lang="en-US" sz="2000" b="1" dirty="0" smtClean="0"/>
              <a:t>                                   </a:t>
            </a:r>
            <a:endParaRPr lang="en-US" dirty="0" smtClean="0"/>
          </a:p>
          <a:p>
            <a:r>
              <a:rPr lang="en-US" sz="2800" b="1" dirty="0" smtClean="0"/>
              <a:t>If the SBP drops below 80 mmHg after balloon deflation, </a:t>
            </a:r>
            <a:r>
              <a:rPr lang="en-US" sz="2800" b="1" u="sng" dirty="0" smtClean="0"/>
              <a:t>re-inflate</a:t>
            </a:r>
            <a:r>
              <a:rPr lang="en-US" sz="2800" b="1" dirty="0" smtClean="0"/>
              <a:t> the balloon and continue resuscitation with whole blood. </a:t>
            </a:r>
          </a:p>
          <a:p>
            <a:endParaRPr lang="en-US" sz="2800" b="1" dirty="0" smtClean="0"/>
          </a:p>
          <a:p>
            <a:r>
              <a:rPr lang="en-US" sz="2800" b="1" dirty="0" smtClean="0">
                <a:solidFill>
                  <a:srgbClr val="FF0000"/>
                </a:solidFill>
              </a:rPr>
              <a:t>As long the periods of balloon deflation continue to be 3 minutes or more</a:t>
            </a:r>
            <a:r>
              <a:rPr lang="en-US" sz="2800" b="1" dirty="0" smtClean="0"/>
              <a:t>, use 10- minute inflation periods (as per </a:t>
            </a:r>
            <a:r>
              <a:rPr lang="en-US" sz="2800" b="1" dirty="0" err="1" smtClean="0"/>
              <a:t>Kuckelman</a:t>
            </a:r>
            <a:r>
              <a:rPr lang="en-US" sz="2800" b="1" dirty="0" smtClean="0"/>
              <a:t>) followed by another deflation up to a maximum of 120 minutes. </a:t>
            </a:r>
          </a:p>
        </p:txBody>
      </p:sp>
      <p:sp>
        <p:nvSpPr>
          <p:cNvPr id="4" name="TextBox 3"/>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2783155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64445BE0-B916-46C7-ADF1-C7876FA771C4}" type="slidenum">
              <a:rPr lang="en-US" sz="1400"/>
              <a:pPr algn="r"/>
              <a:t>4</a:t>
            </a:fld>
            <a:endParaRPr lang="en-US" sz="1400"/>
          </a:p>
        </p:txBody>
      </p:sp>
      <p:sp>
        <p:nvSpPr>
          <p:cNvPr id="409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lIns="91432" tIns="45716" rIns="91432" bIns="45716"/>
          <a:lstStyle/>
          <a:p>
            <a:pPr algn="r"/>
            <a:fld id="{A020EF6E-AFAA-48A2-91C9-196E10ACF6C7}" type="slidenum">
              <a:rPr lang="en-US" sz="1400"/>
              <a:pPr algn="r"/>
              <a:t>4</a:t>
            </a:fld>
            <a:endParaRPr lang="en-US" sz="1400"/>
          </a:p>
        </p:txBody>
      </p:sp>
      <p:sp>
        <p:nvSpPr>
          <p:cNvPr id="4100" name="Rectangle 2"/>
          <p:cNvSpPr>
            <a:spLocks noGrp="1" noChangeArrowheads="1"/>
          </p:cNvSpPr>
          <p:nvPr>
            <p:ph type="title" idx="4294967295"/>
          </p:nvPr>
        </p:nvSpPr>
        <p:spPr>
          <a:xfrm>
            <a:off x="838200" y="199572"/>
            <a:ext cx="7772400" cy="1143000"/>
          </a:xfrm>
        </p:spPr>
        <p:txBody>
          <a:bodyPr/>
          <a:lstStyle/>
          <a:p>
            <a:pPr eaLnBrk="1" hangingPunct="1"/>
            <a:r>
              <a:rPr lang="en-US" b="1" dirty="0" smtClean="0"/>
              <a:t>    Tourniquets: The Magnitude of the Issue</a:t>
            </a:r>
          </a:p>
        </p:txBody>
      </p:sp>
      <p:sp>
        <p:nvSpPr>
          <p:cNvPr id="4101" name="Rectangle 3"/>
          <p:cNvSpPr>
            <a:spLocks noGrp="1" noChangeArrowheads="1"/>
          </p:cNvSpPr>
          <p:nvPr>
            <p:ph type="body" idx="4294967295"/>
          </p:nvPr>
        </p:nvSpPr>
        <p:spPr>
          <a:xfrm>
            <a:off x="228600" y="1404258"/>
            <a:ext cx="8610600" cy="5334000"/>
          </a:xfrm>
        </p:spPr>
        <p:txBody>
          <a:bodyPr/>
          <a:lstStyle/>
          <a:p>
            <a:pPr eaLnBrk="1" hangingPunct="1">
              <a:lnSpc>
                <a:spcPct val="80000"/>
              </a:lnSpc>
              <a:buFont typeface="Wingdings" pitchFamily="2" charset="2"/>
              <a:buNone/>
            </a:pPr>
            <a:endParaRPr lang="en-US" sz="2000" b="1" dirty="0" smtClean="0"/>
          </a:p>
          <a:p>
            <a:pPr eaLnBrk="1" hangingPunct="1">
              <a:lnSpc>
                <a:spcPct val="80000"/>
              </a:lnSpc>
              <a:buFontTx/>
              <a:buNone/>
            </a:pPr>
            <a:r>
              <a:rPr lang="en-US" sz="3000" b="1" dirty="0" smtClean="0"/>
              <a:t>“The striking feature was to see healthy young Americans with a </a:t>
            </a:r>
            <a:r>
              <a:rPr lang="en-US" sz="3000" b="1" dirty="0" smtClean="0">
                <a:solidFill>
                  <a:srgbClr val="FF3300"/>
                </a:solidFill>
              </a:rPr>
              <a:t>single injury of the distal extremity</a:t>
            </a:r>
            <a:r>
              <a:rPr lang="en-US" sz="3000" b="1" dirty="0" smtClean="0"/>
              <a:t> arrive at the magnificently equipped field hospital, usually within hours, but </a:t>
            </a:r>
            <a:r>
              <a:rPr lang="en-US" sz="3000" b="1" dirty="0" smtClean="0">
                <a:solidFill>
                  <a:srgbClr val="FF3300"/>
                </a:solidFill>
              </a:rPr>
              <a:t>dead on arrival</a:t>
            </a:r>
            <a:r>
              <a:rPr lang="en-US" sz="3000" b="1" dirty="0" smtClean="0"/>
              <a:t>. In fact there were </a:t>
            </a:r>
            <a:r>
              <a:rPr lang="en-US" sz="3000" b="1" dirty="0" smtClean="0">
                <a:solidFill>
                  <a:srgbClr val="FF3300"/>
                </a:solidFill>
              </a:rPr>
              <a:t>193 deaths </a:t>
            </a:r>
            <a:r>
              <a:rPr lang="en-US" sz="3000" b="1" dirty="0" smtClean="0"/>
              <a:t>due to wounds of the upper and lower extremities, …… of the 2600.”</a:t>
            </a:r>
          </a:p>
        </p:txBody>
      </p:sp>
      <p:sp>
        <p:nvSpPr>
          <p:cNvPr id="4102" name="Text Box 5"/>
          <p:cNvSpPr txBox="1">
            <a:spLocks noChangeArrowheads="1"/>
          </p:cNvSpPr>
          <p:nvPr/>
        </p:nvSpPr>
        <p:spPr bwMode="auto">
          <a:xfrm>
            <a:off x="4479925" y="6477000"/>
            <a:ext cx="187325" cy="517525"/>
          </a:xfrm>
          <a:prstGeom prst="rect">
            <a:avLst/>
          </a:prstGeom>
          <a:noFill/>
          <a:ln w="9525" algn="ctr">
            <a:noFill/>
            <a:miter lim="800000"/>
            <a:headEnd/>
            <a:tailEnd/>
          </a:ln>
        </p:spPr>
        <p:txBody>
          <a:bodyPr wrap="none">
            <a:spAutoFit/>
          </a:bodyPr>
          <a:lstStyle/>
          <a:p>
            <a:endParaRPr lang="en-US" sz="1400" b="1" i="1"/>
          </a:p>
          <a:p>
            <a:endParaRPr lang="en-US" sz="1400"/>
          </a:p>
        </p:txBody>
      </p:sp>
      <p:sp>
        <p:nvSpPr>
          <p:cNvPr id="4103" name="Text Box 7"/>
          <p:cNvSpPr txBox="1">
            <a:spLocks noChangeArrowheads="1"/>
          </p:cNvSpPr>
          <p:nvPr/>
        </p:nvSpPr>
        <p:spPr bwMode="auto">
          <a:xfrm>
            <a:off x="4684290" y="4455888"/>
            <a:ext cx="3105337" cy="830997"/>
          </a:xfrm>
          <a:prstGeom prst="rect">
            <a:avLst/>
          </a:prstGeom>
          <a:noFill/>
          <a:ln w="9525" algn="ctr">
            <a:noFill/>
            <a:miter lim="800000"/>
            <a:headEnd/>
            <a:tailEnd/>
          </a:ln>
        </p:spPr>
        <p:txBody>
          <a:bodyPr wrap="none">
            <a:spAutoFit/>
          </a:bodyPr>
          <a:lstStyle/>
          <a:p>
            <a:r>
              <a:rPr lang="en-US" sz="2400" b="1" i="1" dirty="0"/>
              <a:t>CAPT J.S. </a:t>
            </a:r>
            <a:r>
              <a:rPr lang="en-US" sz="2400" b="1" i="1" dirty="0" err="1"/>
              <a:t>Maughon</a:t>
            </a:r>
            <a:endParaRPr lang="en-US" sz="2400" b="1" i="1" dirty="0"/>
          </a:p>
          <a:p>
            <a:r>
              <a:rPr lang="en-US" sz="2400" b="1" i="1" dirty="0" smtClean="0"/>
              <a:t> Mil </a:t>
            </a:r>
            <a:r>
              <a:rPr lang="en-US" sz="2400" b="1" i="1" dirty="0"/>
              <a:t>Med 1970</a:t>
            </a:r>
          </a:p>
        </p:txBody>
      </p:sp>
      <p:sp>
        <p:nvSpPr>
          <p:cNvPr id="8" name="TextBox 7"/>
          <p:cNvSpPr txBox="1"/>
          <p:nvPr/>
        </p:nvSpPr>
        <p:spPr>
          <a:xfrm>
            <a:off x="228600" y="5489138"/>
            <a:ext cx="8763000" cy="1292662"/>
          </a:xfrm>
          <a:prstGeom prst="rect">
            <a:avLst/>
          </a:prstGeom>
          <a:noFill/>
          <a:ln w="25400">
            <a:solidFill>
              <a:schemeClr val="tx1"/>
            </a:solidFill>
          </a:ln>
        </p:spPr>
        <p:txBody>
          <a:bodyPr wrap="square" rtlCol="0">
            <a:spAutoFit/>
          </a:bodyPr>
          <a:lstStyle/>
          <a:p>
            <a:pPr algn="l"/>
            <a:r>
              <a:rPr lang="en-US" sz="2600" b="1" dirty="0" smtClean="0">
                <a:solidFill>
                  <a:srgbClr val="FF0000"/>
                </a:solidFill>
              </a:rPr>
              <a:t>*  E</a:t>
            </a:r>
            <a:r>
              <a:rPr lang="en-US" sz="2600" b="1" u="sng" dirty="0" smtClean="0">
                <a:solidFill>
                  <a:srgbClr val="FF0000"/>
                </a:solidFill>
              </a:rPr>
              <a:t>xtremity hemorrhage math in Vietnam:</a:t>
            </a:r>
          </a:p>
          <a:p>
            <a:pPr algn="l"/>
            <a:r>
              <a:rPr lang="en-US" sz="2600" b="1" dirty="0" smtClean="0">
                <a:solidFill>
                  <a:srgbClr val="FF0000"/>
                </a:solidFill>
              </a:rPr>
              <a:t>   193 of 2600 = 7.4% x 46,233 fatalities = 3,421</a:t>
            </a:r>
          </a:p>
          <a:p>
            <a:pPr algn="l"/>
            <a:r>
              <a:rPr lang="en-US" sz="2600" b="1" dirty="0" smtClean="0">
                <a:solidFill>
                  <a:srgbClr val="FF0000"/>
                </a:solidFill>
              </a:rPr>
              <a:t>   preventable US deaths from extremity hemorrhage</a:t>
            </a:r>
            <a:endParaRPr lang="en-US" sz="2600" b="1" dirty="0">
              <a:solidFill>
                <a:srgbClr val="FF0000"/>
              </a:solidFill>
            </a:endParaRPr>
          </a:p>
        </p:txBody>
      </p:sp>
      <p:sp>
        <p:nvSpPr>
          <p:cNvPr id="9" name="TextBox 8"/>
          <p:cNvSpPr txBox="1"/>
          <p:nvPr/>
        </p:nvSpPr>
        <p:spPr>
          <a:xfrm>
            <a:off x="163359" y="1353979"/>
            <a:ext cx="1132041" cy="246221"/>
          </a:xfrm>
          <a:prstGeom prst="rect">
            <a:avLst/>
          </a:prstGeom>
          <a:noFill/>
        </p:spPr>
        <p:txBody>
          <a:bodyPr wrap="none" rtlCol="0">
            <a:spAutoFit/>
          </a:bodyPr>
          <a:lstStyle/>
          <a:p>
            <a:r>
              <a:rPr lang="en-US" sz="1000" b="1" dirty="0" smtClean="0"/>
              <a:t>UNCLASSIFIED</a:t>
            </a:r>
            <a:endParaRPr lang="en-US" sz="10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143000" y="152400"/>
            <a:ext cx="7543800" cy="1143000"/>
          </a:xfrm>
        </p:spPr>
        <p:txBody>
          <a:bodyPr/>
          <a:lstStyle/>
          <a:p>
            <a:r>
              <a:rPr lang="en-US" altLang="en-US" b="1" dirty="0"/>
              <a:t>The Modified Madigan Technique: Option 2</a:t>
            </a:r>
            <a:endParaRPr lang="en-US" altLang="en-US" b="1" dirty="0" smtClean="0"/>
          </a:p>
        </p:txBody>
      </p:sp>
      <p:sp>
        <p:nvSpPr>
          <p:cNvPr id="66563" name="Rectangle 3"/>
          <p:cNvSpPr>
            <a:spLocks noGrp="1" noChangeArrowheads="1"/>
          </p:cNvSpPr>
          <p:nvPr>
            <p:ph type="body" idx="4294967295"/>
          </p:nvPr>
        </p:nvSpPr>
        <p:spPr>
          <a:xfrm>
            <a:off x="228600" y="1905000"/>
            <a:ext cx="8534400" cy="4876800"/>
          </a:xfrm>
        </p:spPr>
        <p:txBody>
          <a:bodyPr/>
          <a:lstStyle/>
          <a:p>
            <a:pPr>
              <a:buNone/>
            </a:pPr>
            <a:r>
              <a:rPr lang="en-US" sz="2000" b="1" dirty="0" smtClean="0"/>
              <a:t>                                   </a:t>
            </a:r>
            <a:endParaRPr lang="en-US" dirty="0" smtClean="0"/>
          </a:p>
          <a:p>
            <a:r>
              <a:rPr lang="en-US" sz="2800" b="1" dirty="0" smtClean="0"/>
              <a:t>If the SBP drops below 80 mmHg immediately after balloon deflation, re-inflate the balloon and continue resuscitation with whole blood. </a:t>
            </a:r>
          </a:p>
          <a:p>
            <a:endParaRPr lang="en-US" sz="2800" b="1" dirty="0" smtClean="0"/>
          </a:p>
          <a:p>
            <a:r>
              <a:rPr lang="en-US" sz="2800" b="1" dirty="0" smtClean="0">
                <a:solidFill>
                  <a:srgbClr val="FF0000"/>
                </a:solidFill>
              </a:rPr>
              <a:t>If the casualty does not maintain an SBP of 80 mmHg or higher for at least 3 minutes of balloon deflation, then use a maximum of 30 minutes total balloon inflation time.</a:t>
            </a:r>
          </a:p>
        </p:txBody>
      </p:sp>
      <p:sp>
        <p:nvSpPr>
          <p:cNvPr id="4" name="TextBox 3"/>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1259170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828800"/>
            <a:ext cx="8335936" cy="4708981"/>
          </a:xfrm>
          <a:prstGeom prst="rect">
            <a:avLst/>
          </a:prstGeom>
          <a:noFill/>
        </p:spPr>
        <p:txBody>
          <a:bodyPr wrap="none" rtlCol="0">
            <a:spAutoFit/>
          </a:bodyPr>
          <a:lstStyle/>
          <a:p>
            <a:pPr algn="l">
              <a:buFont typeface="Arial" pitchFamily="34" charset="0"/>
              <a:buChar char="•"/>
            </a:pPr>
            <a:r>
              <a:rPr lang="en-US" sz="3200" b="1" dirty="0" smtClean="0"/>
              <a:t> </a:t>
            </a:r>
            <a:r>
              <a:rPr lang="en-US" sz="2800" b="1" dirty="0" smtClean="0"/>
              <a:t>ARC is </a:t>
            </a:r>
            <a:r>
              <a:rPr lang="en-US" sz="2800" b="1" u="sng" dirty="0" smtClean="0"/>
              <a:t>NOT</a:t>
            </a:r>
            <a:r>
              <a:rPr lang="en-US" sz="2800" b="1" dirty="0" smtClean="0"/>
              <a:t> envisioned as a single combat </a:t>
            </a:r>
          </a:p>
          <a:p>
            <a:pPr algn="l"/>
            <a:r>
              <a:rPr lang="en-US" sz="2800" b="1" dirty="0" smtClean="0"/>
              <a:t>   medic working out of an aid bag.</a:t>
            </a:r>
          </a:p>
          <a:p>
            <a:pPr algn="l"/>
            <a:endParaRPr lang="en-US" sz="1200" b="1" dirty="0" smtClean="0"/>
          </a:p>
          <a:p>
            <a:pPr algn="l">
              <a:buFont typeface="Arial" pitchFamily="34" charset="0"/>
              <a:buChar char="•"/>
            </a:pPr>
            <a:r>
              <a:rPr lang="en-US" sz="3200" b="1" dirty="0" smtClean="0"/>
              <a:t> </a:t>
            </a:r>
            <a:r>
              <a:rPr lang="en-US" sz="2800" b="1" dirty="0" smtClean="0"/>
              <a:t>Too complex; too much equipment</a:t>
            </a:r>
          </a:p>
          <a:p>
            <a:pPr algn="l">
              <a:buFont typeface="Arial" pitchFamily="34" charset="0"/>
              <a:buChar char="•"/>
            </a:pPr>
            <a:endParaRPr lang="en-US" sz="1200" b="1" dirty="0" smtClean="0"/>
          </a:p>
          <a:p>
            <a:pPr algn="l">
              <a:buFont typeface="Arial" pitchFamily="34" charset="0"/>
              <a:buChar char="•"/>
            </a:pPr>
            <a:r>
              <a:rPr lang="en-US" sz="3200" b="1" dirty="0" smtClean="0"/>
              <a:t> </a:t>
            </a:r>
            <a:r>
              <a:rPr lang="en-US" sz="2800" b="1" dirty="0" smtClean="0"/>
              <a:t>ARC requires a specially trained and</a:t>
            </a:r>
          </a:p>
          <a:p>
            <a:pPr algn="l"/>
            <a:r>
              <a:rPr lang="en-US" sz="2800" b="1" dirty="0" smtClean="0"/>
              <a:t>   equipped TEAM. This team would not require</a:t>
            </a:r>
          </a:p>
          <a:p>
            <a:pPr algn="l"/>
            <a:r>
              <a:rPr lang="en-US" sz="2800" b="1" dirty="0"/>
              <a:t> </a:t>
            </a:r>
            <a:r>
              <a:rPr lang="en-US" sz="2800" b="1" dirty="0" smtClean="0"/>
              <a:t>  (or replace) a surgeon, but may serve to keep </a:t>
            </a:r>
          </a:p>
          <a:p>
            <a:pPr algn="l"/>
            <a:r>
              <a:rPr lang="en-US" sz="2800" b="1" dirty="0"/>
              <a:t> </a:t>
            </a:r>
            <a:r>
              <a:rPr lang="en-US" sz="2800" b="1" dirty="0" smtClean="0"/>
              <a:t>  the casualty alive for several hours until he </a:t>
            </a:r>
          </a:p>
          <a:p>
            <a:pPr algn="l"/>
            <a:r>
              <a:rPr lang="en-US" sz="2800" b="1" dirty="0"/>
              <a:t> </a:t>
            </a:r>
            <a:r>
              <a:rPr lang="en-US" sz="2800" b="1" dirty="0" smtClean="0"/>
              <a:t>  or she reaches a surgeon for definitive care.</a:t>
            </a:r>
          </a:p>
          <a:p>
            <a:pPr algn="l"/>
            <a:endParaRPr lang="en-US" sz="1200" b="1" dirty="0" smtClean="0"/>
          </a:p>
          <a:p>
            <a:pPr algn="l">
              <a:buFont typeface="Arial" pitchFamily="34" charset="0"/>
              <a:buChar char="•"/>
            </a:pPr>
            <a:r>
              <a:rPr lang="en-US" sz="2800" b="1" dirty="0" smtClean="0"/>
              <a:t> </a:t>
            </a:r>
            <a:r>
              <a:rPr lang="en-US" sz="2800" b="1" dirty="0" smtClean="0">
                <a:solidFill>
                  <a:srgbClr val="FF0000"/>
                </a:solidFill>
              </a:rPr>
              <a:t>The US military HAS such teams!</a:t>
            </a:r>
          </a:p>
        </p:txBody>
      </p:sp>
      <p:sp>
        <p:nvSpPr>
          <p:cNvPr id="3" name="TextBox 2"/>
          <p:cNvSpPr txBox="1"/>
          <p:nvPr/>
        </p:nvSpPr>
        <p:spPr>
          <a:xfrm>
            <a:off x="1891635" y="297359"/>
            <a:ext cx="6109365" cy="769441"/>
          </a:xfrm>
          <a:prstGeom prst="rect">
            <a:avLst/>
          </a:prstGeom>
          <a:noFill/>
        </p:spPr>
        <p:txBody>
          <a:bodyPr wrap="none" rtlCol="0">
            <a:spAutoFit/>
          </a:bodyPr>
          <a:lstStyle/>
          <a:p>
            <a:r>
              <a:rPr lang="en-US" sz="4400" b="1" dirty="0" smtClean="0"/>
              <a:t>ARC is a TEAM Effort!</a:t>
            </a:r>
            <a:endParaRPr lang="en-US" sz="4400" b="1" u="sng" dirty="0"/>
          </a:p>
        </p:txBody>
      </p:sp>
      <p:sp>
        <p:nvSpPr>
          <p:cNvPr id="4" name="TextBox 3"/>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2929414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A263251-B601-4A7D-9BE7-623826298FE2}" type="slidenum">
              <a:rPr lang="en-US" altLang="en-US" sz="1400"/>
              <a:pPr algn="r"/>
              <a:t>42</a:t>
            </a:fld>
            <a:endParaRPr lang="en-US" altLang="en-US" sz="1400"/>
          </a:p>
        </p:txBody>
      </p:sp>
      <p:sp>
        <p:nvSpPr>
          <p:cNvPr id="19459" name="Rectangle 2"/>
          <p:cNvSpPr>
            <a:spLocks noGrp="1" noChangeArrowheads="1"/>
          </p:cNvSpPr>
          <p:nvPr>
            <p:ph type="title" idx="4294967295"/>
          </p:nvPr>
        </p:nvSpPr>
        <p:spPr>
          <a:xfrm>
            <a:off x="762000" y="533400"/>
            <a:ext cx="8229600" cy="1143000"/>
          </a:xfrm>
        </p:spPr>
        <p:txBody>
          <a:bodyPr/>
          <a:lstStyle/>
          <a:p>
            <a:pPr eaLnBrk="1" hangingPunct="1"/>
            <a:r>
              <a:rPr lang="en-US" altLang="en-US" b="1" dirty="0" smtClean="0"/>
              <a:t>  The Biggest Challenge in ARC</a:t>
            </a:r>
            <a:r>
              <a:rPr lang="en-US" altLang="en-US" sz="4400" b="1" dirty="0" smtClean="0"/>
              <a:t/>
            </a:r>
            <a:br>
              <a:rPr lang="en-US" altLang="en-US" sz="4400" b="1" dirty="0" smtClean="0"/>
            </a:br>
            <a:endParaRPr lang="en-US" altLang="en-US" sz="4400" b="1" dirty="0" smtClean="0"/>
          </a:p>
        </p:txBody>
      </p:sp>
      <p:sp>
        <p:nvSpPr>
          <p:cNvPr id="19460" name="Rectangle 3"/>
          <p:cNvSpPr>
            <a:spLocks noGrp="1" noChangeArrowheads="1"/>
          </p:cNvSpPr>
          <p:nvPr>
            <p:ph type="body" idx="4294967295"/>
          </p:nvPr>
        </p:nvSpPr>
        <p:spPr>
          <a:xfrm>
            <a:off x="152400" y="1967634"/>
            <a:ext cx="8686800" cy="3213966"/>
          </a:xfrm>
        </p:spPr>
        <p:txBody>
          <a:bodyPr/>
          <a:lstStyle/>
          <a:p>
            <a:pPr>
              <a:buFont typeface="Arial" pitchFamily="34" charset="0"/>
              <a:buChar char="•"/>
            </a:pPr>
            <a:r>
              <a:rPr lang="en-US" sz="2600" b="1" dirty="0" smtClean="0"/>
              <a:t>Getting specially trained and equipped teams with an ARC capability as close as possible to the point of wounding</a:t>
            </a:r>
          </a:p>
          <a:p>
            <a:pPr>
              <a:buFont typeface="Arial" pitchFamily="34" charset="0"/>
              <a:buChar char="•"/>
            </a:pPr>
            <a:r>
              <a:rPr lang="en-US" sz="2800" b="1" u="sng" dirty="0" smtClean="0">
                <a:solidFill>
                  <a:srgbClr val="FF0000"/>
                </a:solidFill>
              </a:rPr>
              <a:t>MINUTES MATTER!</a:t>
            </a:r>
            <a:endParaRPr lang="en-US" sz="1200" b="1" u="sng" dirty="0" smtClean="0">
              <a:solidFill>
                <a:srgbClr val="FF0000"/>
              </a:solidFill>
            </a:endParaRPr>
          </a:p>
          <a:p>
            <a:pPr>
              <a:buFont typeface="Arial" pitchFamily="34" charset="0"/>
              <a:buChar char="•"/>
            </a:pPr>
            <a:endParaRPr lang="en-US" sz="1200" b="1" u="sng" dirty="0" smtClean="0"/>
          </a:p>
          <a:p>
            <a:pPr>
              <a:buFont typeface="Arial" pitchFamily="34" charset="0"/>
              <a:buChar char="•"/>
            </a:pPr>
            <a:r>
              <a:rPr lang="en-US" sz="2600" b="1" dirty="0" smtClean="0"/>
              <a:t>Options:</a:t>
            </a:r>
          </a:p>
          <a:p>
            <a:pPr lvl="1">
              <a:buFont typeface="Arial" pitchFamily="34" charset="0"/>
              <a:buChar char="-"/>
            </a:pPr>
            <a:r>
              <a:rPr lang="en-US" sz="2400" b="1" dirty="0" smtClean="0"/>
              <a:t>Advanced trauma care teams prepositioned with maneuvering combat forces</a:t>
            </a:r>
          </a:p>
          <a:p>
            <a:pPr lvl="1">
              <a:buFont typeface="Arial" pitchFamily="34" charset="0"/>
              <a:buChar char="-"/>
            </a:pPr>
            <a:r>
              <a:rPr lang="en-US" sz="2400" b="1" dirty="0" smtClean="0"/>
              <a:t>Loitering insertion helicopter</a:t>
            </a:r>
          </a:p>
          <a:p>
            <a:pPr lvl="1">
              <a:buFont typeface="Arial" pitchFamily="34" charset="0"/>
              <a:buChar char="-"/>
            </a:pPr>
            <a:r>
              <a:rPr lang="en-US" sz="2400" b="1" dirty="0" smtClean="0"/>
              <a:t>Advanced capability TACEVAC platforms</a:t>
            </a:r>
          </a:p>
          <a:p>
            <a:pPr lvl="1">
              <a:buFont typeface="Arial" pitchFamily="34" charset="0"/>
              <a:buChar char="-"/>
            </a:pPr>
            <a:r>
              <a:rPr lang="en-US" sz="2400" b="1" dirty="0" smtClean="0"/>
              <a:t>Others?</a:t>
            </a:r>
          </a:p>
          <a:p>
            <a:pPr lvl="1">
              <a:buFont typeface="Arial" pitchFamily="34" charset="0"/>
              <a:buChar char="•"/>
            </a:pPr>
            <a:endParaRPr lang="en-US" b="1" dirty="0" smtClean="0"/>
          </a:p>
          <a:p>
            <a:pPr lvl="1" eaLnBrk="1" hangingPunct="1">
              <a:buNone/>
            </a:pPr>
            <a:endParaRPr lang="en-US" altLang="en-US" b="1" dirty="0" smtClean="0"/>
          </a:p>
          <a:p>
            <a:pPr lvl="1" eaLnBrk="1" hangingPunct="1"/>
            <a:endParaRPr lang="en-US" altLang="en-US" dirty="0" smtClean="0"/>
          </a:p>
        </p:txBody>
      </p:sp>
      <p:sp>
        <p:nvSpPr>
          <p:cNvPr id="5" name="TextBox 4"/>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39086609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990600" y="152400"/>
            <a:ext cx="7543800" cy="1143000"/>
          </a:xfrm>
        </p:spPr>
        <p:txBody>
          <a:bodyPr/>
          <a:lstStyle/>
          <a:p>
            <a:r>
              <a:rPr lang="en-US" altLang="en-US" b="1" dirty="0" smtClean="0"/>
              <a:t>Implementing ARC in</a:t>
            </a:r>
            <a:br>
              <a:rPr lang="en-US" altLang="en-US" b="1" dirty="0" smtClean="0"/>
            </a:br>
            <a:r>
              <a:rPr lang="en-US" altLang="en-US" b="1" dirty="0" smtClean="0"/>
              <a:t>the US Military</a:t>
            </a:r>
          </a:p>
        </p:txBody>
      </p:sp>
      <p:sp>
        <p:nvSpPr>
          <p:cNvPr id="66563" name="Rectangle 3"/>
          <p:cNvSpPr>
            <a:spLocks noGrp="1" noChangeArrowheads="1"/>
          </p:cNvSpPr>
          <p:nvPr>
            <p:ph type="body" idx="4294967295"/>
          </p:nvPr>
        </p:nvSpPr>
        <p:spPr>
          <a:xfrm>
            <a:off x="76200" y="1447800"/>
            <a:ext cx="8534400" cy="2362200"/>
          </a:xfrm>
        </p:spPr>
        <p:txBody>
          <a:bodyPr/>
          <a:lstStyle/>
          <a:p>
            <a:pPr>
              <a:buNone/>
            </a:pPr>
            <a:r>
              <a:rPr lang="en-US" sz="2000" b="1" dirty="0" smtClean="0"/>
              <a:t>                                   </a:t>
            </a:r>
            <a:endParaRPr lang="en-US" dirty="0" smtClean="0"/>
          </a:p>
          <a:p>
            <a:r>
              <a:rPr lang="en-US" sz="2400" b="1" dirty="0" smtClean="0">
                <a:latin typeface="+mj-lt"/>
              </a:rPr>
              <a:t>Joint Special Operations Command – Oct 2018</a:t>
            </a:r>
          </a:p>
          <a:p>
            <a:r>
              <a:rPr lang="en-US" sz="2400" b="1" dirty="0" smtClean="0">
                <a:latin typeface="+mj-lt"/>
              </a:rPr>
              <a:t>160</a:t>
            </a:r>
            <a:r>
              <a:rPr lang="en-US" sz="2400" b="1" baseline="30000" dirty="0" smtClean="0">
                <a:latin typeface="+mj-lt"/>
              </a:rPr>
              <a:t>th</a:t>
            </a:r>
            <a:r>
              <a:rPr lang="en-US" sz="2400" b="1" dirty="0" smtClean="0">
                <a:latin typeface="+mj-lt"/>
              </a:rPr>
              <a:t> Special Operations Aviation Regiment – Oct 2018</a:t>
            </a:r>
          </a:p>
          <a:p>
            <a:r>
              <a:rPr lang="en-US" sz="2400" b="1" dirty="0" smtClean="0"/>
              <a:t>Special Forces SORT Teams – Fall 2018</a:t>
            </a:r>
          </a:p>
          <a:p>
            <a:r>
              <a:rPr lang="en-US" sz="2400" b="1" dirty="0" smtClean="0"/>
              <a:t>Marine Corps FRSS/STP units </a:t>
            </a:r>
            <a:r>
              <a:rPr lang="en-US" sz="2400" b="1" dirty="0"/>
              <a:t>– March 2019</a:t>
            </a:r>
          </a:p>
          <a:p>
            <a:r>
              <a:rPr lang="en-US" sz="2400" b="1" dirty="0" smtClean="0">
                <a:latin typeface="+mj-lt"/>
              </a:rPr>
              <a:t>US Army Critical Care Flight </a:t>
            </a:r>
          </a:p>
          <a:p>
            <a:pPr>
              <a:buNone/>
            </a:pPr>
            <a:r>
              <a:rPr lang="en-US" sz="2400" b="1" dirty="0" smtClean="0">
                <a:latin typeface="+mj-lt"/>
              </a:rPr>
              <a:t>    Paramedic Task Selection </a:t>
            </a:r>
          </a:p>
          <a:p>
            <a:pPr>
              <a:buNone/>
            </a:pPr>
            <a:r>
              <a:rPr lang="en-US" sz="2400" b="1" dirty="0" smtClean="0">
                <a:latin typeface="+mj-lt"/>
              </a:rPr>
              <a:t>    Board – recommended </a:t>
            </a:r>
          </a:p>
          <a:p>
            <a:pPr>
              <a:buNone/>
            </a:pPr>
            <a:r>
              <a:rPr lang="en-US" sz="2400" b="1" dirty="0" smtClean="0">
                <a:latin typeface="+mj-lt"/>
              </a:rPr>
              <a:t>    ER-REBOA balloon </a:t>
            </a:r>
          </a:p>
          <a:p>
            <a:pPr>
              <a:buNone/>
            </a:pPr>
            <a:r>
              <a:rPr lang="en-US" sz="2400" b="1" dirty="0" smtClean="0">
                <a:latin typeface="+mj-lt"/>
              </a:rPr>
              <a:t>    management as a new Critical </a:t>
            </a:r>
          </a:p>
          <a:p>
            <a:pPr>
              <a:buNone/>
            </a:pPr>
            <a:r>
              <a:rPr lang="en-US" sz="2400" b="1" dirty="0" smtClean="0">
                <a:latin typeface="+mj-lt"/>
              </a:rPr>
              <a:t>    Skill – 2019</a:t>
            </a:r>
          </a:p>
        </p:txBody>
      </p:sp>
      <p:pic>
        <p:nvPicPr>
          <p:cNvPr id="4" name="Picture 3" descr="It Doesn't Matter How Good the Plan Is.jpg"/>
          <p:cNvPicPr>
            <a:picLocks noChangeAspect="1"/>
          </p:cNvPicPr>
          <p:nvPr/>
        </p:nvPicPr>
        <p:blipFill>
          <a:blip r:embed="rId2" cstate="print"/>
          <a:stretch>
            <a:fillRect/>
          </a:stretch>
        </p:blipFill>
        <p:spPr>
          <a:xfrm>
            <a:off x="5181600" y="3924300"/>
            <a:ext cx="3810000" cy="2857500"/>
          </a:xfrm>
          <a:prstGeom prst="rect">
            <a:avLst/>
          </a:prstGeom>
          <a:ln w="25400">
            <a:solidFill>
              <a:schemeClr val="tx1"/>
            </a:solidFill>
          </a:ln>
        </p:spPr>
      </p:pic>
      <p:sp>
        <p:nvSpPr>
          <p:cNvPr id="5" name="TextBox 4"/>
          <p:cNvSpPr txBox="1"/>
          <p:nvPr/>
        </p:nvSpPr>
        <p:spPr>
          <a:xfrm>
            <a:off x="76200" y="1353979"/>
            <a:ext cx="1132041" cy="246221"/>
          </a:xfrm>
          <a:prstGeom prst="rect">
            <a:avLst/>
          </a:prstGeom>
          <a:noFill/>
        </p:spPr>
        <p:txBody>
          <a:bodyPr wrap="none" rtlCol="0">
            <a:spAutoFit/>
          </a:bodyPr>
          <a:lstStyle/>
          <a:p>
            <a:r>
              <a:rPr lang="en-US" sz="1000" b="1" dirty="0" smtClean="0"/>
              <a:t>UNCLASSIFIED</a:t>
            </a:r>
            <a:endParaRPr lang="en-US" sz="1000" b="1" dirty="0"/>
          </a:p>
        </p:txBody>
      </p:sp>
    </p:spTree>
    <p:extLst>
      <p:ext uri="{BB962C8B-B14F-4D97-AF65-F5344CB8AC3E}">
        <p14:creationId xmlns:p14="http://schemas.microsoft.com/office/powerpoint/2010/main" xmlns="" val="28976771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295400" y="76200"/>
            <a:ext cx="7543800" cy="1143000"/>
          </a:xfrm>
        </p:spPr>
        <p:txBody>
          <a:bodyPr/>
          <a:lstStyle/>
          <a:p>
            <a:r>
              <a:rPr lang="en-US" altLang="en-US" b="1" dirty="0" smtClean="0"/>
              <a:t>ARC in the 160</a:t>
            </a:r>
            <a:r>
              <a:rPr lang="en-US" altLang="en-US" b="1" baseline="30000" dirty="0" smtClean="0"/>
              <a:t>th</a:t>
            </a:r>
            <a:r>
              <a:rPr lang="en-US" altLang="en-US" b="1" dirty="0" smtClean="0"/>
              <a:t> SOAR</a:t>
            </a:r>
          </a:p>
        </p:txBody>
      </p:sp>
      <p:sp>
        <p:nvSpPr>
          <p:cNvPr id="66563" name="Rectangle 3"/>
          <p:cNvSpPr>
            <a:spLocks noGrp="1" noChangeArrowheads="1"/>
          </p:cNvSpPr>
          <p:nvPr>
            <p:ph type="body" idx="4294967295"/>
          </p:nvPr>
        </p:nvSpPr>
        <p:spPr>
          <a:xfrm>
            <a:off x="5181600" y="6324600"/>
            <a:ext cx="4419600" cy="381000"/>
          </a:xfrm>
        </p:spPr>
        <p:txBody>
          <a:bodyPr/>
          <a:lstStyle/>
          <a:p>
            <a:pPr>
              <a:buNone/>
            </a:pPr>
            <a:r>
              <a:rPr lang="en-US" sz="2000" b="1" dirty="0" smtClean="0"/>
              <a:t>        </a:t>
            </a:r>
            <a:r>
              <a:rPr lang="en-US" sz="1800" b="1" i="1" dirty="0" smtClean="0"/>
              <a:t>Photo: LTC Ted Redman</a:t>
            </a:r>
          </a:p>
          <a:p>
            <a:pPr>
              <a:buNone/>
            </a:pPr>
            <a:endParaRPr lang="en-US" dirty="0" smtClean="0"/>
          </a:p>
        </p:txBody>
      </p:sp>
      <p:pic>
        <p:nvPicPr>
          <p:cNvPr id="4" name="Picture 3" descr="TR 181129  ARC on a 160th 47.jpg"/>
          <p:cNvPicPr>
            <a:picLocks noChangeAspect="1"/>
          </p:cNvPicPr>
          <p:nvPr/>
        </p:nvPicPr>
        <p:blipFill>
          <a:blip r:embed="rId2" cstate="print"/>
          <a:stretch>
            <a:fillRect/>
          </a:stretch>
        </p:blipFill>
        <p:spPr>
          <a:xfrm>
            <a:off x="1320800" y="1333500"/>
            <a:ext cx="6451600" cy="4838700"/>
          </a:xfrm>
          <a:prstGeom prst="rect">
            <a:avLst/>
          </a:prstGeom>
          <a:ln w="25400">
            <a:solidFill>
              <a:schemeClr val="tx1"/>
            </a:solidFill>
          </a:ln>
        </p:spPr>
      </p:pic>
      <p:sp>
        <p:nvSpPr>
          <p:cNvPr id="5" name="TextBox 4"/>
          <p:cNvSpPr txBox="1"/>
          <p:nvPr/>
        </p:nvSpPr>
        <p:spPr>
          <a:xfrm>
            <a:off x="-228600" y="1257451"/>
            <a:ext cx="1676400" cy="246221"/>
          </a:xfrm>
          <a:prstGeom prst="rect">
            <a:avLst/>
          </a:prstGeom>
          <a:noFill/>
        </p:spPr>
        <p:txBody>
          <a:bodyPr wrap="square" rtlCol="0">
            <a:spAutoFit/>
          </a:bodyPr>
          <a:lstStyle/>
          <a:p>
            <a:r>
              <a:rPr lang="en-US" sz="1000" b="1" dirty="0" smtClean="0"/>
              <a:t>UNCLASSIFIED</a:t>
            </a:r>
            <a:endParaRPr lang="en-US" sz="1000" b="1" dirty="0"/>
          </a:p>
        </p:txBody>
      </p:sp>
    </p:spTree>
    <p:extLst>
      <p:ext uri="{BB962C8B-B14F-4D97-AF65-F5344CB8AC3E}">
        <p14:creationId xmlns="" xmlns:p14="http://schemas.microsoft.com/office/powerpoint/2010/main" val="38168956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9089" y="5304472"/>
            <a:ext cx="7148111" cy="1477328"/>
          </a:xfrm>
          <a:prstGeom prst="rect">
            <a:avLst/>
          </a:prstGeom>
          <a:noFill/>
        </p:spPr>
        <p:txBody>
          <a:bodyPr wrap="none" rtlCol="0">
            <a:spAutoFit/>
          </a:bodyPr>
          <a:lstStyle/>
          <a:p>
            <a:r>
              <a:rPr lang="en-US" sz="1800" b="1" dirty="0" smtClean="0">
                <a:solidFill>
                  <a:srgbClr val="FF0000"/>
                </a:solidFill>
              </a:rPr>
              <a:t>On 25 March 2019</a:t>
            </a:r>
            <a:r>
              <a:rPr lang="en-US" sz="1800" b="1" dirty="0" smtClean="0"/>
              <a:t>, Senior Medical Leaders at the USMC MEF </a:t>
            </a:r>
          </a:p>
          <a:p>
            <a:r>
              <a:rPr lang="en-US" sz="1800" b="1" dirty="0" smtClean="0"/>
              <a:t>and MARFOR level unanimously voted to adopt and implement </a:t>
            </a:r>
          </a:p>
          <a:p>
            <a:r>
              <a:rPr lang="en-US" sz="1800" b="1" dirty="0" smtClean="0"/>
              <a:t>Advanced Resuscitative Care.  An Urgent UNS submission is </a:t>
            </a:r>
          </a:p>
          <a:p>
            <a:r>
              <a:rPr lang="en-US" sz="1800" b="1" dirty="0" smtClean="0"/>
              <a:t>being prepared to implement REBOA for USMC FRSS and STP </a:t>
            </a:r>
          </a:p>
          <a:p>
            <a:r>
              <a:rPr lang="en-US" sz="1800" b="1" dirty="0" smtClean="0"/>
              <a:t>units and whole blood for all USMC combat units. </a:t>
            </a:r>
            <a:endParaRPr lang="en-US" sz="1800" b="1" dirty="0"/>
          </a:p>
        </p:txBody>
      </p:sp>
      <p:sp>
        <p:nvSpPr>
          <p:cNvPr id="4" name="TextBox 3"/>
          <p:cNvSpPr txBox="1"/>
          <p:nvPr/>
        </p:nvSpPr>
        <p:spPr>
          <a:xfrm>
            <a:off x="1371600" y="76200"/>
            <a:ext cx="7543800" cy="1323439"/>
          </a:xfrm>
          <a:prstGeom prst="rect">
            <a:avLst/>
          </a:prstGeom>
          <a:noFill/>
        </p:spPr>
        <p:txBody>
          <a:bodyPr wrap="square" rtlCol="0">
            <a:spAutoFit/>
          </a:bodyPr>
          <a:lstStyle/>
          <a:p>
            <a:r>
              <a:rPr lang="en-US" sz="4000" b="1" dirty="0" smtClean="0"/>
              <a:t>Advanced Resuscitative Care </a:t>
            </a:r>
          </a:p>
          <a:p>
            <a:r>
              <a:rPr lang="en-US" sz="4000" b="1" dirty="0" smtClean="0"/>
              <a:t>in the USMC</a:t>
            </a:r>
            <a:endParaRPr lang="en-US" sz="40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6400" y="1447800"/>
            <a:ext cx="5562600" cy="3708400"/>
          </a:xfrm>
          <a:prstGeom prst="rect">
            <a:avLst/>
          </a:prstGeom>
        </p:spPr>
      </p:pic>
      <p:sp>
        <p:nvSpPr>
          <p:cNvPr id="7" name="TextBox 6"/>
          <p:cNvSpPr txBox="1"/>
          <p:nvPr/>
        </p:nvSpPr>
        <p:spPr>
          <a:xfrm>
            <a:off x="7391400" y="2734270"/>
            <a:ext cx="1428597" cy="923330"/>
          </a:xfrm>
          <a:prstGeom prst="rect">
            <a:avLst/>
          </a:prstGeom>
          <a:noFill/>
        </p:spPr>
        <p:txBody>
          <a:bodyPr wrap="none" rtlCol="0">
            <a:spAutoFit/>
          </a:bodyPr>
          <a:lstStyle/>
          <a:p>
            <a:r>
              <a:rPr lang="en-US" sz="1800" b="1" i="1" dirty="0" smtClean="0"/>
              <a:t>Photo:</a:t>
            </a:r>
          </a:p>
          <a:p>
            <a:r>
              <a:rPr lang="en-US" sz="1800" b="1" i="1" dirty="0" smtClean="0"/>
              <a:t>CAPT Sean</a:t>
            </a:r>
          </a:p>
          <a:p>
            <a:r>
              <a:rPr lang="en-US" sz="1800" b="1" i="1" dirty="0" err="1" smtClean="0"/>
              <a:t>Barbabella</a:t>
            </a:r>
            <a:endParaRPr lang="en-US" sz="1800" b="1" i="1" dirty="0"/>
          </a:p>
        </p:txBody>
      </p:sp>
      <p:sp>
        <p:nvSpPr>
          <p:cNvPr id="8" name="TextBox 7"/>
          <p:cNvSpPr txBox="1"/>
          <p:nvPr/>
        </p:nvSpPr>
        <p:spPr>
          <a:xfrm>
            <a:off x="163359" y="1338590"/>
            <a:ext cx="1132041" cy="246221"/>
          </a:xfrm>
          <a:prstGeom prst="rect">
            <a:avLst/>
          </a:prstGeom>
          <a:noFill/>
        </p:spPr>
        <p:txBody>
          <a:bodyPr wrap="none" rtlCol="0">
            <a:spAutoFit/>
          </a:bodyPr>
          <a:lstStyle/>
          <a:p>
            <a:r>
              <a:rPr lang="en-US" sz="1000" b="1" dirty="0" smtClean="0"/>
              <a:t>UNCLASSIFIED</a:t>
            </a:r>
            <a:endParaRPr lang="en-US" sz="10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990600" y="76200"/>
            <a:ext cx="7543800" cy="1143000"/>
          </a:xfrm>
        </p:spPr>
        <p:txBody>
          <a:bodyPr/>
          <a:lstStyle/>
          <a:p>
            <a:r>
              <a:rPr lang="en-US" altLang="en-US" b="1" dirty="0" smtClean="0"/>
              <a:t>Training for ARC:</a:t>
            </a:r>
            <a:br>
              <a:rPr lang="en-US" altLang="en-US" b="1" dirty="0" smtClean="0"/>
            </a:br>
            <a:r>
              <a:rPr lang="en-US" altLang="en-US" b="1" dirty="0" smtClean="0"/>
              <a:t>The </a:t>
            </a:r>
            <a:r>
              <a:rPr lang="en-US" altLang="en-US" b="1" dirty="0" err="1" smtClean="0"/>
              <a:t>RAPToR</a:t>
            </a:r>
            <a:r>
              <a:rPr lang="en-US" altLang="en-US" b="1" dirty="0" smtClean="0"/>
              <a:t> Course</a:t>
            </a:r>
          </a:p>
        </p:txBody>
      </p:sp>
      <p:sp>
        <p:nvSpPr>
          <p:cNvPr id="66563" name="Rectangle 3"/>
          <p:cNvSpPr>
            <a:spLocks noGrp="1" noChangeArrowheads="1"/>
          </p:cNvSpPr>
          <p:nvPr>
            <p:ph type="body" idx="4294967295"/>
          </p:nvPr>
        </p:nvSpPr>
        <p:spPr>
          <a:xfrm>
            <a:off x="76200" y="1371600"/>
            <a:ext cx="8534400" cy="2362200"/>
          </a:xfrm>
        </p:spPr>
        <p:txBody>
          <a:bodyPr/>
          <a:lstStyle/>
          <a:p>
            <a:pPr>
              <a:buNone/>
            </a:pPr>
            <a:r>
              <a:rPr lang="en-US" sz="2000" b="1" dirty="0" smtClean="0"/>
              <a:t>                                   </a:t>
            </a:r>
            <a:endParaRPr lang="en-US" dirty="0" smtClean="0"/>
          </a:p>
          <a:p>
            <a:r>
              <a:rPr lang="en-US" sz="2000" b="1" dirty="0" smtClean="0">
                <a:latin typeface="+mj-lt"/>
              </a:rPr>
              <a:t>Dr. </a:t>
            </a:r>
            <a:r>
              <a:rPr lang="en-US" sz="2000" b="1" dirty="0" err="1" smtClean="0">
                <a:latin typeface="+mj-lt"/>
              </a:rPr>
              <a:t>Zaffir</a:t>
            </a:r>
            <a:r>
              <a:rPr lang="en-US" sz="2000" b="1" dirty="0" smtClean="0">
                <a:latin typeface="+mj-lt"/>
              </a:rPr>
              <a:t> </a:t>
            </a:r>
            <a:r>
              <a:rPr lang="en-US" sz="2000" b="1" dirty="0" err="1" smtClean="0">
                <a:latin typeface="+mj-lt"/>
              </a:rPr>
              <a:t>Qassim</a:t>
            </a:r>
            <a:r>
              <a:rPr lang="en-US" sz="2000" b="1" dirty="0" smtClean="0">
                <a:latin typeface="+mj-lt"/>
              </a:rPr>
              <a:t>: </a:t>
            </a:r>
            <a:r>
              <a:rPr lang="en-US" sz="2000" b="1" i="1" dirty="0" smtClean="0"/>
              <a:t>443.562.6205</a:t>
            </a:r>
            <a:endParaRPr lang="en-US" sz="2000" b="1" i="1" dirty="0" smtClean="0">
              <a:latin typeface="+mj-lt"/>
            </a:endParaRPr>
          </a:p>
          <a:p>
            <a:r>
              <a:rPr lang="en-US" sz="2000" b="1" dirty="0" smtClean="0">
                <a:latin typeface="+mj-lt"/>
              </a:rPr>
              <a:t>Sept 9-10 in Houston</a:t>
            </a:r>
          </a:p>
          <a:p>
            <a:r>
              <a:rPr lang="en-US" sz="2000" b="1" dirty="0" smtClean="0"/>
              <a:t>“Designed to train ARC”</a:t>
            </a:r>
          </a:p>
          <a:p>
            <a:r>
              <a:rPr lang="en-US" sz="2000" b="1" dirty="0" smtClean="0"/>
              <a:t>Whole blood transfusion </a:t>
            </a:r>
          </a:p>
          <a:p>
            <a:r>
              <a:rPr lang="en-US" sz="2000" b="1" dirty="0" smtClean="0"/>
              <a:t>REBOA at point of injury.  </a:t>
            </a:r>
          </a:p>
          <a:p>
            <a:r>
              <a:rPr lang="en-US" sz="2000" b="1" dirty="0" smtClean="0"/>
              <a:t>Training on both simulator </a:t>
            </a:r>
          </a:p>
          <a:p>
            <a:pPr>
              <a:buNone/>
            </a:pPr>
            <a:r>
              <a:rPr lang="en-US" sz="2000" b="1" dirty="0" smtClean="0"/>
              <a:t>         and cadaver models</a:t>
            </a:r>
          </a:p>
          <a:p>
            <a:r>
              <a:rPr lang="en-US" sz="2000" b="1" dirty="0" err="1" smtClean="0"/>
              <a:t>Cutdown</a:t>
            </a:r>
            <a:r>
              <a:rPr lang="en-US" sz="2000" b="1" dirty="0" smtClean="0"/>
              <a:t> training </a:t>
            </a:r>
          </a:p>
          <a:p>
            <a:r>
              <a:rPr lang="en-US" sz="2000" b="1" dirty="0" smtClean="0"/>
              <a:t>Faculty: </a:t>
            </a:r>
            <a:r>
              <a:rPr lang="en-US" sz="2000" b="1" dirty="0" err="1" smtClean="0"/>
              <a:t>Qassim</a:t>
            </a:r>
            <a:r>
              <a:rPr lang="en-US" sz="2000" b="1" dirty="0" smtClean="0"/>
              <a:t>, Holcomb, </a:t>
            </a:r>
          </a:p>
          <a:p>
            <a:pPr>
              <a:buNone/>
            </a:pPr>
            <a:r>
              <a:rPr lang="en-US" sz="2000" b="1" dirty="0" smtClean="0"/>
              <a:t>        Dubose, Fisher, etc</a:t>
            </a:r>
          </a:p>
          <a:p>
            <a:r>
              <a:rPr lang="en-US" sz="2000" b="1" dirty="0" smtClean="0">
                <a:latin typeface="+mj-lt"/>
              </a:rPr>
              <a:t>Open to military and civilians</a:t>
            </a:r>
          </a:p>
          <a:p>
            <a:r>
              <a:rPr lang="en-US" sz="2000" b="1" dirty="0" smtClean="0">
                <a:latin typeface="+mj-lt"/>
              </a:rPr>
              <a:t>Physicians of all specialties</a:t>
            </a:r>
          </a:p>
          <a:p>
            <a:r>
              <a:rPr lang="en-US" sz="2000" b="1" dirty="0" smtClean="0">
                <a:latin typeface="+mj-lt"/>
              </a:rPr>
              <a:t>Possible NAEMSP affiliation under discussion</a:t>
            </a:r>
          </a:p>
          <a:p>
            <a:endParaRPr lang="en-US" sz="2000" b="1" dirty="0" smtClean="0">
              <a:latin typeface="+mj-lt"/>
            </a:endParaRPr>
          </a:p>
        </p:txBody>
      </p:sp>
      <p:pic>
        <p:nvPicPr>
          <p:cNvPr id="4" name="Picture 3" descr="RAPToR Flyer Sept 9 and 10.png"/>
          <p:cNvPicPr>
            <a:picLocks noChangeAspect="1"/>
          </p:cNvPicPr>
          <p:nvPr/>
        </p:nvPicPr>
        <p:blipFill>
          <a:blip r:embed="rId2" cstate="print"/>
          <a:stretch>
            <a:fillRect/>
          </a:stretch>
        </p:blipFill>
        <p:spPr>
          <a:xfrm>
            <a:off x="4800600" y="1447800"/>
            <a:ext cx="4090432" cy="3429000"/>
          </a:xfrm>
          <a:prstGeom prst="rect">
            <a:avLst/>
          </a:prstGeom>
        </p:spPr>
      </p:pic>
      <p:sp>
        <p:nvSpPr>
          <p:cNvPr id="5" name="TextBox 4"/>
          <p:cNvSpPr txBox="1"/>
          <p:nvPr/>
        </p:nvSpPr>
        <p:spPr>
          <a:xfrm>
            <a:off x="163359" y="1295400"/>
            <a:ext cx="1132041" cy="246221"/>
          </a:xfrm>
          <a:prstGeom prst="rect">
            <a:avLst/>
          </a:prstGeom>
          <a:noFill/>
        </p:spPr>
        <p:txBody>
          <a:bodyPr wrap="none" rtlCol="0">
            <a:spAutoFit/>
          </a:bodyPr>
          <a:lstStyle/>
          <a:p>
            <a:r>
              <a:rPr lang="en-US" sz="1000" b="1" dirty="0" smtClean="0"/>
              <a:t>UNCLASSIFIED</a:t>
            </a:r>
            <a:endParaRPr lang="en-US" sz="1000" b="1" dirty="0"/>
          </a:p>
        </p:txBody>
      </p:sp>
    </p:spTree>
    <p:extLst>
      <p:ext uri="{BB962C8B-B14F-4D97-AF65-F5344CB8AC3E}">
        <p14:creationId xmlns:p14="http://schemas.microsoft.com/office/powerpoint/2010/main" xmlns="" val="28976771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02F4457A-D1F3-4FC0-902F-967EA1EABBFE}" type="slidenum">
              <a:rPr lang="en-US" smtClean="0"/>
              <a:pPr>
                <a:defRPr/>
              </a:pPr>
              <a:t>47</a:t>
            </a:fld>
            <a:endParaRPr lang="en-US"/>
          </a:p>
        </p:txBody>
      </p:sp>
      <p:sp>
        <p:nvSpPr>
          <p:cNvPr id="3" name="TextBox 2"/>
          <p:cNvSpPr txBox="1"/>
          <p:nvPr/>
        </p:nvSpPr>
        <p:spPr>
          <a:xfrm>
            <a:off x="5104961" y="152400"/>
            <a:ext cx="184731" cy="261610"/>
          </a:xfrm>
          <a:prstGeom prst="rect">
            <a:avLst/>
          </a:prstGeom>
          <a:noFill/>
        </p:spPr>
        <p:txBody>
          <a:bodyPr wrap="none" rtlCol="0">
            <a:spAutoFit/>
          </a:bodyPr>
          <a:lstStyle/>
          <a:p>
            <a:endParaRPr lang="en-US" dirty="0"/>
          </a:p>
        </p:txBody>
      </p:sp>
      <p:sp>
        <p:nvSpPr>
          <p:cNvPr id="5" name="TextBox 4"/>
          <p:cNvSpPr txBox="1"/>
          <p:nvPr/>
        </p:nvSpPr>
        <p:spPr>
          <a:xfrm>
            <a:off x="3939232" y="457200"/>
            <a:ext cx="1685077" cy="923330"/>
          </a:xfrm>
          <a:prstGeom prst="rect">
            <a:avLst/>
          </a:prstGeom>
          <a:noFill/>
        </p:spPr>
        <p:txBody>
          <a:bodyPr wrap="none" rtlCol="0">
            <a:spAutoFit/>
          </a:bodyPr>
          <a:lstStyle/>
          <a:p>
            <a:r>
              <a:rPr lang="en-US" sz="5400" b="1" dirty="0" smtClean="0">
                <a:solidFill>
                  <a:schemeClr val="bg1"/>
                </a:solidFill>
                <a:latin typeface="Times New Roman" pitchFamily="18" charset="0"/>
                <a:cs typeface="Times New Roman" pitchFamily="18" charset="0"/>
              </a:rPr>
              <a:t>ARC</a:t>
            </a:r>
            <a:endParaRPr lang="en-US" sz="5400" b="1" dirty="0">
              <a:solidFill>
                <a:schemeClr val="bg1"/>
              </a:solidFill>
              <a:latin typeface="Times New Roman" pitchFamily="18" charset="0"/>
              <a:cs typeface="Times New Roman" pitchFamily="18" charset="0"/>
            </a:endParaRPr>
          </a:p>
        </p:txBody>
      </p:sp>
      <p:sp>
        <p:nvSpPr>
          <p:cNvPr id="6" name="TextBox 5"/>
          <p:cNvSpPr txBox="1"/>
          <p:nvPr/>
        </p:nvSpPr>
        <p:spPr>
          <a:xfrm>
            <a:off x="632679" y="4495800"/>
            <a:ext cx="7802649" cy="954107"/>
          </a:xfrm>
          <a:prstGeom prst="rect">
            <a:avLst/>
          </a:prstGeom>
          <a:noFill/>
          <a:ln w="25400">
            <a:solidFill>
              <a:schemeClr val="bg1"/>
            </a:solidFill>
          </a:ln>
        </p:spPr>
        <p:txBody>
          <a:bodyPr wrap="none" rtlCol="0">
            <a:spAutoFit/>
          </a:bodyPr>
          <a:lstStyle/>
          <a:p>
            <a:pPr algn="ctr"/>
            <a:r>
              <a:rPr lang="en-US" sz="2800" b="1" i="1" dirty="0" smtClean="0">
                <a:solidFill>
                  <a:schemeClr val="bg1"/>
                </a:solidFill>
              </a:rPr>
              <a:t>O</a:t>
            </a:r>
            <a:r>
              <a:rPr lang="en-US" sz="2800" b="1" i="1" dirty="0" smtClean="0">
                <a:solidFill>
                  <a:schemeClr val="bg1"/>
                </a:solidFill>
                <a:latin typeface="Times New Roman" pitchFamily="18" charset="0"/>
                <a:cs typeface="Times New Roman" pitchFamily="18" charset="0"/>
              </a:rPr>
              <a:t>ptions for the management of </a:t>
            </a:r>
            <a:r>
              <a:rPr lang="en-US" sz="2800" b="1" i="1" dirty="0" err="1" smtClean="0">
                <a:solidFill>
                  <a:schemeClr val="bg1"/>
                </a:solidFill>
                <a:latin typeface="Times New Roman" pitchFamily="18" charset="0"/>
                <a:cs typeface="Times New Roman" pitchFamily="18" charset="0"/>
              </a:rPr>
              <a:t>noncompressible</a:t>
            </a:r>
            <a:r>
              <a:rPr lang="en-US" sz="2800" b="1" i="1" dirty="0" smtClean="0">
                <a:solidFill>
                  <a:schemeClr val="bg1"/>
                </a:solidFill>
                <a:latin typeface="Times New Roman" pitchFamily="18" charset="0"/>
                <a:cs typeface="Times New Roman" pitchFamily="18" charset="0"/>
              </a:rPr>
              <a:t> </a:t>
            </a:r>
          </a:p>
          <a:p>
            <a:pPr algn="ctr"/>
            <a:r>
              <a:rPr lang="en-US" sz="2800" b="1" i="1" dirty="0" smtClean="0">
                <a:solidFill>
                  <a:schemeClr val="bg1"/>
                </a:solidFill>
                <a:latin typeface="Times New Roman" pitchFamily="18" charset="0"/>
                <a:cs typeface="Times New Roman" pitchFamily="18" charset="0"/>
              </a:rPr>
              <a:t>hemorrhage in TCCC currently being evaluated</a:t>
            </a:r>
            <a:endParaRPr lang="en-US" sz="2800" b="1" i="1" dirty="0">
              <a:solidFill>
                <a:schemeClr val="bg1"/>
              </a:solidFill>
              <a:latin typeface="Times New Roman" pitchFamily="18" charset="0"/>
              <a:cs typeface="Times New Roman" pitchFamily="18" charset="0"/>
            </a:endParaRPr>
          </a:p>
        </p:txBody>
      </p:sp>
      <p:pic>
        <p:nvPicPr>
          <p:cNvPr id="8" name="Picture 7" descr="Sunrise.jpg"/>
          <p:cNvPicPr>
            <a:picLocks noChangeAspect="1"/>
          </p:cNvPicPr>
          <p:nvPr/>
        </p:nvPicPr>
        <p:blipFill>
          <a:blip r:embed="rId2" cstate="print"/>
          <a:srcRect t="11891"/>
          <a:stretch>
            <a:fillRect/>
          </a:stretch>
        </p:blipFill>
        <p:spPr>
          <a:xfrm>
            <a:off x="4975484" y="1752600"/>
            <a:ext cx="4016116" cy="4724400"/>
          </a:xfrm>
          <a:prstGeom prst="rect">
            <a:avLst/>
          </a:prstGeom>
          <a:ln w="25400">
            <a:solidFill>
              <a:schemeClr val="tx1"/>
            </a:solidFill>
          </a:ln>
        </p:spPr>
      </p:pic>
      <p:sp>
        <p:nvSpPr>
          <p:cNvPr id="9" name="TextBox 8"/>
          <p:cNvSpPr txBox="1"/>
          <p:nvPr/>
        </p:nvSpPr>
        <p:spPr>
          <a:xfrm>
            <a:off x="2667000" y="0"/>
            <a:ext cx="4426084" cy="1446550"/>
          </a:xfrm>
          <a:prstGeom prst="rect">
            <a:avLst/>
          </a:prstGeom>
          <a:noFill/>
        </p:spPr>
        <p:txBody>
          <a:bodyPr wrap="none" rtlCol="0">
            <a:spAutoFit/>
          </a:bodyPr>
          <a:lstStyle/>
          <a:p>
            <a:r>
              <a:rPr lang="en-US" sz="4400" b="1" dirty="0" smtClean="0"/>
              <a:t>  ARC in TCCC: </a:t>
            </a:r>
          </a:p>
          <a:p>
            <a:r>
              <a:rPr lang="en-US" sz="4400" b="1" dirty="0" smtClean="0"/>
              <a:t>The Long View</a:t>
            </a:r>
            <a:endParaRPr lang="en-US" sz="4400" b="1" dirty="0"/>
          </a:p>
        </p:txBody>
      </p:sp>
      <p:sp>
        <p:nvSpPr>
          <p:cNvPr id="10" name="TextBox 9"/>
          <p:cNvSpPr txBox="1"/>
          <p:nvPr/>
        </p:nvSpPr>
        <p:spPr>
          <a:xfrm>
            <a:off x="76200" y="1586329"/>
            <a:ext cx="4837991" cy="5324535"/>
          </a:xfrm>
          <a:prstGeom prst="rect">
            <a:avLst/>
          </a:prstGeom>
          <a:noFill/>
        </p:spPr>
        <p:txBody>
          <a:bodyPr wrap="none" rtlCol="0">
            <a:spAutoFit/>
          </a:bodyPr>
          <a:lstStyle/>
          <a:p>
            <a:pPr algn="l">
              <a:buFont typeface="Arial" pitchFamily="34" charset="0"/>
              <a:buChar char="•"/>
            </a:pPr>
            <a:r>
              <a:rPr lang="en-US" sz="2800" b="1" dirty="0" smtClean="0"/>
              <a:t> </a:t>
            </a:r>
            <a:r>
              <a:rPr lang="en-US" sz="2400" b="1" dirty="0" smtClean="0"/>
              <a:t>This is a </a:t>
            </a:r>
            <a:r>
              <a:rPr lang="en-US" sz="2400" b="1" u="sng" dirty="0" smtClean="0"/>
              <a:t>first step</a:t>
            </a:r>
            <a:r>
              <a:rPr lang="en-US" sz="2400" b="1" dirty="0" smtClean="0"/>
              <a:t> into ARC.</a:t>
            </a:r>
          </a:p>
          <a:p>
            <a:pPr algn="l">
              <a:buFont typeface="Arial" pitchFamily="34" charset="0"/>
              <a:buChar char="•"/>
            </a:pPr>
            <a:r>
              <a:rPr lang="en-US" sz="2400" b="1" dirty="0" smtClean="0"/>
              <a:t> Anticipate continued</a:t>
            </a:r>
          </a:p>
          <a:p>
            <a:pPr algn="l"/>
            <a:r>
              <a:rPr lang="en-US" sz="2400" b="1" dirty="0" smtClean="0"/>
              <a:t>   advances in whole blood</a:t>
            </a:r>
          </a:p>
          <a:p>
            <a:pPr algn="l"/>
            <a:r>
              <a:rPr lang="en-US" sz="2400" b="1" dirty="0" smtClean="0"/>
              <a:t>   availability.</a:t>
            </a:r>
          </a:p>
          <a:p>
            <a:pPr algn="l">
              <a:buFont typeface="Arial" pitchFamily="34" charset="0"/>
              <a:buChar char="•"/>
            </a:pPr>
            <a:r>
              <a:rPr lang="en-US" sz="2400" b="1" dirty="0" smtClean="0"/>
              <a:t> Also - anticipate increases in</a:t>
            </a:r>
          </a:p>
          <a:p>
            <a:pPr algn="l"/>
            <a:r>
              <a:rPr lang="en-US" sz="2400" b="1" dirty="0" smtClean="0"/>
              <a:t>    the time that hemorrhage</a:t>
            </a:r>
          </a:p>
          <a:p>
            <a:pPr algn="l"/>
            <a:r>
              <a:rPr lang="en-US" sz="2400" b="1" dirty="0" smtClean="0"/>
              <a:t>    can be controlled with </a:t>
            </a:r>
          </a:p>
          <a:p>
            <a:pPr algn="l"/>
            <a:r>
              <a:rPr lang="en-US" sz="2400" b="1" dirty="0" smtClean="0"/>
              <a:t>    Zone 1 REBOA based</a:t>
            </a:r>
          </a:p>
          <a:p>
            <a:pPr algn="l"/>
            <a:r>
              <a:rPr lang="en-US" sz="2400" b="1" dirty="0" smtClean="0"/>
              <a:t>    on further advances in </a:t>
            </a:r>
          </a:p>
          <a:p>
            <a:pPr algn="l"/>
            <a:r>
              <a:rPr lang="en-US" sz="2400" b="1" dirty="0" smtClean="0"/>
              <a:t>    intermittent and partial</a:t>
            </a:r>
          </a:p>
          <a:p>
            <a:pPr algn="l"/>
            <a:r>
              <a:rPr lang="en-US" sz="2400" b="1" dirty="0" smtClean="0"/>
              <a:t>    REBOA techniques.</a:t>
            </a:r>
          </a:p>
          <a:p>
            <a:pPr algn="l">
              <a:buFont typeface="Arial" pitchFamily="34" charset="0"/>
              <a:buChar char="•"/>
            </a:pPr>
            <a:r>
              <a:rPr lang="en-US" sz="2400" b="1" dirty="0" smtClean="0"/>
              <a:t> </a:t>
            </a:r>
            <a:r>
              <a:rPr lang="en-US" sz="2400" b="1" dirty="0" smtClean="0">
                <a:solidFill>
                  <a:srgbClr val="FF0000"/>
                </a:solidFill>
              </a:rPr>
              <a:t>The true physiological limit of</a:t>
            </a:r>
          </a:p>
          <a:p>
            <a:pPr algn="l"/>
            <a:r>
              <a:rPr lang="en-US" sz="2400" b="1" dirty="0" smtClean="0">
                <a:solidFill>
                  <a:srgbClr val="FF0000"/>
                </a:solidFill>
              </a:rPr>
              <a:t>   intermittent Zone 1 REBOA </a:t>
            </a:r>
          </a:p>
          <a:p>
            <a:pPr algn="l"/>
            <a:r>
              <a:rPr lang="en-US" sz="2400" b="1" dirty="0" smtClean="0">
                <a:solidFill>
                  <a:srgbClr val="FF0000"/>
                </a:solidFill>
              </a:rPr>
              <a:t>   remains to be determined.</a:t>
            </a:r>
            <a:endParaRPr lang="en-US" sz="2400" b="1" dirty="0">
              <a:solidFill>
                <a:srgbClr val="FF0000"/>
              </a:solidFill>
            </a:endParaRPr>
          </a:p>
        </p:txBody>
      </p:sp>
      <p:sp>
        <p:nvSpPr>
          <p:cNvPr id="11" name="TextBox 10"/>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6334139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143000" y="76200"/>
            <a:ext cx="6858000" cy="1143000"/>
          </a:xfrm>
        </p:spPr>
        <p:txBody>
          <a:bodyPr/>
          <a:lstStyle/>
          <a:p>
            <a:endParaRPr lang="en-US" altLang="en-US" b="1" dirty="0" smtClean="0"/>
          </a:p>
        </p:txBody>
      </p:sp>
      <p:sp>
        <p:nvSpPr>
          <p:cNvPr id="2457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879C683-E819-4CE7-95FD-B319186844F8}" type="slidenum">
              <a:rPr lang="en-US" altLang="en-US" sz="1400"/>
              <a:pPr algn="r"/>
              <a:t>48</a:t>
            </a:fld>
            <a:endParaRPr lang="en-US" altLang="en-US" sz="1400"/>
          </a:p>
        </p:txBody>
      </p:sp>
      <p:pic>
        <p:nvPicPr>
          <p:cNvPr id="7" name="Picture 6" descr="SOFX 170526 SOF Silhouette.jpg"/>
          <p:cNvPicPr>
            <a:picLocks noChangeAspect="1"/>
          </p:cNvPicPr>
          <p:nvPr/>
        </p:nvPicPr>
        <p:blipFill>
          <a:blip r:embed="rId2" cstate="print"/>
          <a:stretch>
            <a:fillRect/>
          </a:stretch>
        </p:blipFill>
        <p:spPr>
          <a:xfrm>
            <a:off x="-119237" y="0"/>
            <a:ext cx="9263237" cy="6858000"/>
          </a:xfrm>
          <a:prstGeom prst="rect">
            <a:avLst/>
          </a:prstGeom>
        </p:spPr>
      </p:pic>
      <p:sp>
        <p:nvSpPr>
          <p:cNvPr id="2" name="TextBox 1"/>
          <p:cNvSpPr txBox="1"/>
          <p:nvPr/>
        </p:nvSpPr>
        <p:spPr>
          <a:xfrm>
            <a:off x="3814390" y="228600"/>
            <a:ext cx="4720010" cy="1107996"/>
          </a:xfrm>
          <a:prstGeom prst="rect">
            <a:avLst/>
          </a:prstGeom>
          <a:noFill/>
        </p:spPr>
        <p:txBody>
          <a:bodyPr wrap="none" rtlCol="0">
            <a:spAutoFit/>
          </a:bodyPr>
          <a:lstStyle/>
          <a:p>
            <a:r>
              <a:rPr lang="en-US" sz="6600" b="1" dirty="0" smtClean="0">
                <a:solidFill>
                  <a:schemeClr val="bg1"/>
                </a:solidFill>
              </a:rPr>
              <a:t>Thank You!</a:t>
            </a:r>
            <a:endParaRPr lang="en-US" sz="6600" b="1" dirty="0">
              <a:solidFill>
                <a:schemeClr val="bg1"/>
              </a:solidFill>
            </a:endParaRPr>
          </a:p>
        </p:txBody>
      </p:sp>
      <p:sp>
        <p:nvSpPr>
          <p:cNvPr id="6" name="TextBox 5"/>
          <p:cNvSpPr txBox="1"/>
          <p:nvPr/>
        </p:nvSpPr>
        <p:spPr>
          <a:xfrm>
            <a:off x="7859559" y="6553200"/>
            <a:ext cx="1132041" cy="246221"/>
          </a:xfrm>
          <a:prstGeom prst="rect">
            <a:avLst/>
          </a:prstGeom>
          <a:noFill/>
        </p:spPr>
        <p:txBody>
          <a:bodyPr wrap="none" rtlCol="0">
            <a:spAutoFit/>
          </a:bodyPr>
          <a:lstStyle/>
          <a:p>
            <a:r>
              <a:rPr lang="en-US" sz="1000" b="1" dirty="0" smtClean="0">
                <a:solidFill>
                  <a:schemeClr val="bg1"/>
                </a:solidFill>
              </a:rPr>
              <a:t>UNCLASSIFIED</a:t>
            </a:r>
            <a:endParaRPr lang="en-US" sz="1000" b="1" dirty="0">
              <a:solidFill>
                <a:schemeClr val="bg1"/>
              </a:solidFill>
            </a:endParaRPr>
          </a:p>
        </p:txBody>
      </p:sp>
    </p:spTree>
    <p:extLst>
      <p:ext uri="{BB962C8B-B14F-4D97-AF65-F5344CB8AC3E}">
        <p14:creationId xmlns="" xmlns:p14="http://schemas.microsoft.com/office/powerpoint/2010/main" val="178813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263251-B601-4A7D-9BE7-623826298FE2}" type="slidenum">
              <a:rPr kumimoji="0" lang="en-US" alt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459" name="Rectangle 2"/>
          <p:cNvSpPr>
            <a:spLocks noGrp="1" noChangeArrowheads="1"/>
          </p:cNvSpPr>
          <p:nvPr>
            <p:ph type="title" idx="4294967295"/>
          </p:nvPr>
        </p:nvSpPr>
        <p:spPr>
          <a:xfrm>
            <a:off x="990600" y="152400"/>
            <a:ext cx="8229600" cy="1143000"/>
          </a:xfrm>
        </p:spPr>
        <p:txBody>
          <a:bodyPr/>
          <a:lstStyle/>
          <a:p>
            <a:pPr eaLnBrk="1" hangingPunct="1"/>
            <a:r>
              <a:rPr lang="en-US" altLang="en-US" sz="4000" b="1" dirty="0" smtClean="0"/>
              <a:t>  Battlefield Trauma Care in the US Military: 1992-2001</a:t>
            </a:r>
          </a:p>
        </p:txBody>
      </p:sp>
      <p:sp>
        <p:nvSpPr>
          <p:cNvPr id="19460" name="Rectangle 3"/>
          <p:cNvSpPr>
            <a:spLocks noGrp="1" noChangeArrowheads="1"/>
          </p:cNvSpPr>
          <p:nvPr>
            <p:ph type="body" idx="4294967295"/>
          </p:nvPr>
        </p:nvSpPr>
        <p:spPr>
          <a:xfrm>
            <a:off x="-313152" y="1600200"/>
            <a:ext cx="9457151" cy="4221163"/>
          </a:xfrm>
        </p:spPr>
        <p:txBody>
          <a:bodyPr/>
          <a:lstStyle/>
          <a:p>
            <a:pPr lvl="1" eaLnBrk="1" hangingPunct="1">
              <a:buFontTx/>
              <a:buChar char="•"/>
            </a:pPr>
            <a:r>
              <a:rPr lang="en-US" altLang="en-US" b="1" dirty="0" smtClean="0">
                <a:solidFill>
                  <a:srgbClr val="FF0000"/>
                </a:solidFill>
              </a:rPr>
              <a:t>Medics were taught NOT to use tourniquets</a:t>
            </a:r>
          </a:p>
          <a:p>
            <a:pPr lvl="1" eaLnBrk="1" hangingPunct="1">
              <a:buFontTx/>
              <a:buChar char="•"/>
            </a:pPr>
            <a:r>
              <a:rPr lang="en-US" altLang="en-US" b="1" dirty="0" smtClean="0"/>
              <a:t>There were no hemostatic dressings fielded.</a:t>
            </a:r>
          </a:p>
          <a:p>
            <a:pPr lvl="1">
              <a:buFontTx/>
              <a:buChar char="•"/>
            </a:pPr>
            <a:r>
              <a:rPr lang="en-US" altLang="en-US" b="1" dirty="0" smtClean="0"/>
              <a:t>Potentially dangerous Civil War-vintage technology for battlefield analgesia (IM morphine) was used.</a:t>
            </a:r>
          </a:p>
          <a:p>
            <a:pPr lvl="1">
              <a:buFontTx/>
              <a:buChar char="•"/>
            </a:pPr>
            <a:r>
              <a:rPr lang="en-US" altLang="en-US" b="1" dirty="0" smtClean="0"/>
              <a:t>Large volume crystalloid fluid resuscitation for shock was used for casualties in shock – this is now known to increase the likelihood of death from non-compressible torso hemorrhage.</a:t>
            </a:r>
          </a:p>
          <a:p>
            <a:pPr lvl="1">
              <a:buFontTx/>
              <a:buChar char="•"/>
            </a:pPr>
            <a:r>
              <a:rPr lang="en-US" altLang="en-US" b="1" dirty="0" smtClean="0"/>
              <a:t>And much more</a:t>
            </a:r>
          </a:p>
          <a:p>
            <a:pPr lvl="1">
              <a:buFontTx/>
              <a:buChar char="•"/>
            </a:pPr>
            <a:r>
              <a:rPr lang="en-US" altLang="en-US" b="1" dirty="0" smtClean="0">
                <a:solidFill>
                  <a:srgbClr val="FF0000"/>
                </a:solidFill>
              </a:rPr>
              <a:t>TCCC recommended major changes in 1996</a:t>
            </a:r>
          </a:p>
          <a:p>
            <a:pPr lvl="1" eaLnBrk="1" hangingPunct="1"/>
            <a:endParaRPr lang="en-US" altLang="en-US" dirty="0" smtClean="0"/>
          </a:p>
        </p:txBody>
      </p:sp>
      <p:sp>
        <p:nvSpPr>
          <p:cNvPr id="6" name="TextBox 5"/>
          <p:cNvSpPr txBox="1"/>
          <p:nvPr/>
        </p:nvSpPr>
        <p:spPr>
          <a:xfrm>
            <a:off x="-76200" y="1257451"/>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3671991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
            <a:ext cx="8077200" cy="2416046"/>
          </a:xfrm>
          <a:prstGeom prst="rect">
            <a:avLst/>
          </a:prstGeom>
          <a:noFill/>
        </p:spPr>
        <p:txBody>
          <a:bodyPr wrap="square" rtlCol="0">
            <a:spAutoFit/>
          </a:bodyPr>
          <a:lstStyle/>
          <a:p>
            <a:endParaRPr lang="en-US" dirty="0"/>
          </a:p>
          <a:p>
            <a:pPr algn="l"/>
            <a:r>
              <a:rPr lang="en-US" sz="4400" b="1" dirty="0"/>
              <a:t> </a:t>
            </a:r>
          </a:p>
          <a:p>
            <a:r>
              <a:rPr lang="en-US" sz="3200" dirty="0"/>
              <a:t/>
            </a:r>
            <a:br>
              <a:rPr lang="en-US" sz="3200" dirty="0"/>
            </a:br>
            <a:endParaRPr lang="en-US" sz="3200" dirty="0"/>
          </a:p>
          <a:p>
            <a:pPr algn="l"/>
            <a:endParaRPr lang="en-US" sz="3200" dirty="0"/>
          </a:p>
        </p:txBody>
      </p:sp>
      <p:sp>
        <p:nvSpPr>
          <p:cNvPr id="3" name="TextBox 2"/>
          <p:cNvSpPr txBox="1"/>
          <p:nvPr/>
        </p:nvSpPr>
        <p:spPr>
          <a:xfrm>
            <a:off x="381001" y="2514600"/>
            <a:ext cx="8229600" cy="2123658"/>
          </a:xfrm>
          <a:prstGeom prst="rect">
            <a:avLst/>
          </a:prstGeom>
          <a:solidFill>
            <a:srgbClr val="00B0F0">
              <a:alpha val="34000"/>
            </a:srgbClr>
          </a:solidFill>
          <a:ln w="25400">
            <a:solidFill>
              <a:schemeClr val="tx1"/>
            </a:solidFill>
          </a:ln>
        </p:spPr>
        <p:txBody>
          <a:bodyPr wrap="square" rtlCol="0">
            <a:spAutoFit/>
          </a:bodyPr>
          <a:lstStyle/>
          <a:p>
            <a:pPr algn="ctr"/>
            <a:r>
              <a:rPr lang="en-US" sz="4400" b="1" dirty="0" smtClean="0"/>
              <a:t>2. It doesn’t matter how good the plan is – if nobody’s using it. </a:t>
            </a:r>
            <a:endParaRPr lang="en-US" sz="4400" b="1" dirty="0"/>
          </a:p>
        </p:txBody>
      </p:sp>
      <p:sp>
        <p:nvSpPr>
          <p:cNvPr id="4" name="TextBox 3"/>
          <p:cNvSpPr txBox="1"/>
          <p:nvPr/>
        </p:nvSpPr>
        <p:spPr>
          <a:xfrm>
            <a:off x="1676400" y="76200"/>
            <a:ext cx="6739345" cy="1446550"/>
          </a:xfrm>
          <a:prstGeom prst="rect">
            <a:avLst/>
          </a:prstGeom>
          <a:noFill/>
        </p:spPr>
        <p:txBody>
          <a:bodyPr wrap="none" rtlCol="0">
            <a:spAutoFit/>
          </a:bodyPr>
          <a:lstStyle/>
          <a:p>
            <a:r>
              <a:rPr lang="en-US" sz="4400" b="1" dirty="0" smtClean="0"/>
              <a:t>TCCC Lessons Learned:</a:t>
            </a:r>
          </a:p>
          <a:p>
            <a:r>
              <a:rPr lang="en-US" sz="4400" b="1" dirty="0" smtClean="0"/>
              <a:t>THOR 2016</a:t>
            </a:r>
            <a:endParaRPr lang="en-US" sz="4400" b="1" dirty="0"/>
          </a:p>
        </p:txBody>
      </p:sp>
      <p:sp>
        <p:nvSpPr>
          <p:cNvPr id="5" name="TextBox 4"/>
          <p:cNvSpPr txBox="1"/>
          <p:nvPr/>
        </p:nvSpPr>
        <p:spPr>
          <a:xfrm>
            <a:off x="135948" y="1295400"/>
            <a:ext cx="1132041" cy="246221"/>
          </a:xfrm>
          <a:prstGeom prst="rect">
            <a:avLst/>
          </a:prstGeom>
          <a:noFill/>
        </p:spPr>
        <p:txBody>
          <a:bodyPr wrap="none" rtlCol="0">
            <a:spAutoFit/>
          </a:bodyPr>
          <a:lstStyle/>
          <a:p>
            <a:r>
              <a:rPr lang="en-US" sz="1000" b="1" dirty="0" smtClean="0"/>
              <a:t>UNCLASSIFIED</a:t>
            </a:r>
            <a:endParaRPr lang="en-US" sz="1000" b="1" dirty="0"/>
          </a:p>
        </p:txBody>
      </p:sp>
    </p:spTree>
    <p:extLst>
      <p:ext uri="{BB962C8B-B14F-4D97-AF65-F5344CB8AC3E}">
        <p14:creationId xmlns="" xmlns:p14="http://schemas.microsoft.com/office/powerpoint/2010/main" val="110623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52400" y="1600200"/>
            <a:ext cx="8839200" cy="1676400"/>
          </a:xfrm>
        </p:spPr>
        <p:txBody>
          <a:bodyPr lIns="88896" tIns="50798" rIns="88896" bIns="50798">
            <a:normAutofit fontScale="90000"/>
          </a:bodyPr>
          <a:lstStyle/>
          <a:p>
            <a:pPr defTabSz="1300163"/>
            <a:r>
              <a:rPr lang="en-US" b="1" dirty="0" smtClean="0">
                <a:cs typeface="Arial" charset="0"/>
                <a:sym typeface="Arial" charset="0"/>
              </a:rPr>
              <a:t>Most of the U.S. military went to war in Afghanistan and Iraq without tourniquets.</a:t>
            </a:r>
            <a:r>
              <a:rPr lang="en-US" sz="3300" b="1" dirty="0" smtClean="0">
                <a:cs typeface="Arial" charset="0"/>
                <a:sym typeface="Arial" charset="0"/>
              </a:rPr>
              <a:t> </a:t>
            </a:r>
            <a:endParaRPr lang="en-US" dirty="0" smtClean="0"/>
          </a:p>
        </p:txBody>
      </p:sp>
      <p:pic>
        <p:nvPicPr>
          <p:cNvPr id="3" name="Picture 2" descr="Field Expedient Tourniquets.jpg"/>
          <p:cNvPicPr>
            <a:picLocks noChangeAspect="1"/>
          </p:cNvPicPr>
          <p:nvPr/>
        </p:nvPicPr>
        <p:blipFill>
          <a:blip r:embed="rId2" cstate="print"/>
          <a:stretch>
            <a:fillRect/>
          </a:stretch>
        </p:blipFill>
        <p:spPr>
          <a:xfrm>
            <a:off x="1828800" y="3665299"/>
            <a:ext cx="5410200" cy="3116501"/>
          </a:xfrm>
          <a:prstGeom prst="rect">
            <a:avLst/>
          </a:prstGeom>
          <a:ln w="25400">
            <a:solidFill>
              <a:schemeClr val="tx1"/>
            </a:solidFill>
          </a:ln>
        </p:spPr>
      </p:pic>
      <p:sp>
        <p:nvSpPr>
          <p:cNvPr id="4" name="TextBox 3"/>
          <p:cNvSpPr txBox="1"/>
          <p:nvPr/>
        </p:nvSpPr>
        <p:spPr>
          <a:xfrm>
            <a:off x="2439797" y="228600"/>
            <a:ext cx="4625112" cy="830997"/>
          </a:xfrm>
          <a:prstGeom prst="rect">
            <a:avLst/>
          </a:prstGeom>
          <a:noFill/>
        </p:spPr>
        <p:txBody>
          <a:bodyPr wrap="none" rtlCol="0">
            <a:spAutoFit/>
          </a:bodyPr>
          <a:lstStyle/>
          <a:p>
            <a:r>
              <a:rPr lang="en-US" sz="4800" b="1" u="sng" dirty="0" smtClean="0">
                <a:cs typeface="Arial" charset="0"/>
                <a:sym typeface="Arial" charset="0"/>
              </a:rPr>
              <a:t>Lest We Forget</a:t>
            </a:r>
            <a:endParaRPr lang="en-US" sz="4800" dirty="0"/>
          </a:p>
        </p:txBody>
      </p:sp>
      <p:sp>
        <p:nvSpPr>
          <p:cNvPr id="5" name="TextBox 4"/>
          <p:cNvSpPr txBox="1"/>
          <p:nvPr/>
        </p:nvSpPr>
        <p:spPr>
          <a:xfrm>
            <a:off x="76200" y="1295400"/>
            <a:ext cx="1132041" cy="246221"/>
          </a:xfrm>
          <a:prstGeom prst="rect">
            <a:avLst/>
          </a:prstGeom>
          <a:noFill/>
        </p:spPr>
        <p:txBody>
          <a:bodyPr wrap="none" rtlCol="0">
            <a:spAutoFit/>
          </a:bodyPr>
          <a:lstStyle/>
          <a:p>
            <a:r>
              <a:rPr lang="en-US" sz="1000" b="1" dirty="0" smtClean="0"/>
              <a:t>UNCLASSIFIED</a:t>
            </a:r>
            <a:endParaRPr lang="en-US" sz="1000" b="1"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D5F50E6-5F40-4894-9043-AB87DAF959F6}" type="slidenum">
              <a:rPr lang="en-US" altLang="en-US" sz="1400"/>
              <a:pPr algn="r"/>
              <a:t>8</a:t>
            </a:fld>
            <a:endParaRPr lang="en-US" altLang="en-US" sz="1400"/>
          </a:p>
        </p:txBody>
      </p:sp>
      <p:sp>
        <p:nvSpPr>
          <p:cNvPr id="20483" name="Rectangle 2"/>
          <p:cNvSpPr>
            <a:spLocks noGrp="1" noChangeArrowheads="1"/>
          </p:cNvSpPr>
          <p:nvPr>
            <p:ph type="title" idx="4294967295"/>
          </p:nvPr>
        </p:nvSpPr>
        <p:spPr>
          <a:xfrm>
            <a:off x="838200" y="76200"/>
            <a:ext cx="8229600" cy="1143000"/>
          </a:xfrm>
        </p:spPr>
        <p:txBody>
          <a:bodyPr/>
          <a:lstStyle/>
          <a:p>
            <a:pPr eaLnBrk="1" hangingPunct="1"/>
            <a:r>
              <a:rPr lang="en-US" altLang="en-US" sz="4000" b="1" dirty="0" smtClean="0"/>
              <a:t>  Tactical Combat Casualty Care in the US Military: 2019</a:t>
            </a:r>
            <a:endParaRPr lang="en-US" altLang="en-US" sz="4000" b="1" u="sng" dirty="0" smtClean="0"/>
          </a:p>
        </p:txBody>
      </p:sp>
      <p:sp>
        <p:nvSpPr>
          <p:cNvPr id="20484" name="Rectangle 3"/>
          <p:cNvSpPr>
            <a:spLocks noGrp="1" noChangeArrowheads="1"/>
          </p:cNvSpPr>
          <p:nvPr>
            <p:ph type="body" idx="4294967295"/>
          </p:nvPr>
        </p:nvSpPr>
        <p:spPr>
          <a:xfrm>
            <a:off x="-304800" y="1646237"/>
            <a:ext cx="8763000" cy="5287963"/>
          </a:xfrm>
        </p:spPr>
        <p:txBody>
          <a:bodyPr/>
          <a:lstStyle/>
          <a:p>
            <a:pPr lvl="1" eaLnBrk="1" hangingPunct="1">
              <a:lnSpc>
                <a:spcPct val="80000"/>
              </a:lnSpc>
              <a:buFontTx/>
              <a:buChar char="•"/>
            </a:pPr>
            <a:r>
              <a:rPr lang="en-US" altLang="en-US" sz="2200" b="1" u="sng" dirty="0" smtClean="0"/>
              <a:t>Phased</a:t>
            </a:r>
            <a:r>
              <a:rPr lang="en-US" altLang="en-US" sz="2200" b="1" dirty="0" smtClean="0"/>
              <a:t> care in TCCC</a:t>
            </a:r>
          </a:p>
          <a:p>
            <a:pPr lvl="1" eaLnBrk="1" hangingPunct="1">
              <a:lnSpc>
                <a:spcPct val="80000"/>
              </a:lnSpc>
              <a:buFontTx/>
              <a:buChar char="•"/>
            </a:pPr>
            <a:r>
              <a:rPr lang="en-US" altLang="en-US" sz="2200" b="1" dirty="0" smtClean="0">
                <a:solidFill>
                  <a:srgbClr val="FF0000"/>
                </a:solidFill>
              </a:rPr>
              <a:t>Aggressive use of tourniquets in CUF</a:t>
            </a:r>
          </a:p>
          <a:p>
            <a:pPr lvl="1" eaLnBrk="1" hangingPunct="1">
              <a:lnSpc>
                <a:spcPct val="80000"/>
              </a:lnSpc>
              <a:buFontTx/>
              <a:buChar char="•"/>
            </a:pPr>
            <a:r>
              <a:rPr lang="en-US" altLang="en-US" sz="2200" b="1" dirty="0" smtClean="0">
                <a:solidFill>
                  <a:srgbClr val="FF0000"/>
                </a:solidFill>
              </a:rPr>
              <a:t>Combat Gauze as </a:t>
            </a:r>
            <a:r>
              <a:rPr lang="en-US" altLang="en-US" sz="2200" b="1" dirty="0" err="1" smtClean="0">
                <a:solidFill>
                  <a:srgbClr val="FF0000"/>
                </a:solidFill>
              </a:rPr>
              <a:t>hemostatic</a:t>
            </a:r>
            <a:r>
              <a:rPr lang="en-US" altLang="en-US" sz="2200" b="1" dirty="0" smtClean="0">
                <a:solidFill>
                  <a:srgbClr val="FF0000"/>
                </a:solidFill>
              </a:rPr>
              <a:t> agent</a:t>
            </a:r>
            <a:endParaRPr lang="en-US" altLang="en-US" sz="2200" b="1" dirty="0" smtClean="0"/>
          </a:p>
          <a:p>
            <a:pPr lvl="1" eaLnBrk="1" hangingPunct="1">
              <a:lnSpc>
                <a:spcPct val="80000"/>
              </a:lnSpc>
              <a:buFontTx/>
              <a:buChar char="•"/>
            </a:pPr>
            <a:r>
              <a:rPr lang="en-US" altLang="en-US" sz="2200" b="1" dirty="0" smtClean="0"/>
              <a:t>Aggressive needle </a:t>
            </a:r>
            <a:r>
              <a:rPr lang="en-US" altLang="en-US" sz="2200" b="1" dirty="0" err="1" smtClean="0"/>
              <a:t>thoracostomy</a:t>
            </a:r>
            <a:endParaRPr lang="en-US" altLang="en-US" sz="2200" b="1" dirty="0" smtClean="0"/>
          </a:p>
          <a:p>
            <a:pPr lvl="1" eaLnBrk="1" hangingPunct="1">
              <a:lnSpc>
                <a:spcPct val="80000"/>
              </a:lnSpc>
              <a:buFontTx/>
              <a:buChar char="•"/>
            </a:pPr>
            <a:r>
              <a:rPr lang="en-US" altLang="en-US" sz="2200" b="1" dirty="0" smtClean="0"/>
              <a:t>Sit up and lean forward airway positioning</a:t>
            </a:r>
          </a:p>
          <a:p>
            <a:pPr lvl="1" eaLnBrk="1" hangingPunct="1">
              <a:lnSpc>
                <a:spcPct val="80000"/>
              </a:lnSpc>
              <a:buFontTx/>
              <a:buChar char="•"/>
            </a:pPr>
            <a:r>
              <a:rPr lang="en-US" altLang="en-US" sz="2200" b="1" dirty="0" err="1" smtClean="0"/>
              <a:t>Extraglottic</a:t>
            </a:r>
            <a:r>
              <a:rPr lang="en-US" altLang="en-US" sz="2200" b="1" dirty="0" smtClean="0"/>
              <a:t> airways – </a:t>
            </a:r>
            <a:r>
              <a:rPr lang="en-US" altLang="en-US" sz="2200" b="1" dirty="0" err="1" smtClean="0"/>
              <a:t>i</a:t>
            </a:r>
            <a:r>
              <a:rPr lang="en-US" altLang="en-US" sz="2200" b="1" dirty="0" smtClean="0"/>
              <a:t>-gel</a:t>
            </a:r>
          </a:p>
          <a:p>
            <a:pPr lvl="1" eaLnBrk="1" hangingPunct="1">
              <a:lnSpc>
                <a:spcPct val="80000"/>
              </a:lnSpc>
              <a:buFontTx/>
              <a:buChar char="•"/>
            </a:pPr>
            <a:r>
              <a:rPr lang="en-US" altLang="en-US" sz="2200" b="1" dirty="0" smtClean="0"/>
              <a:t>Surgical airways for maxillofacial trauma</a:t>
            </a:r>
          </a:p>
          <a:p>
            <a:pPr lvl="1" eaLnBrk="1" hangingPunct="1">
              <a:lnSpc>
                <a:spcPct val="80000"/>
              </a:lnSpc>
              <a:buFontTx/>
              <a:buChar char="•"/>
            </a:pPr>
            <a:r>
              <a:rPr lang="en-US" altLang="en-US" sz="2200" b="1" dirty="0" err="1" smtClean="0">
                <a:solidFill>
                  <a:srgbClr val="FF0000"/>
                </a:solidFill>
              </a:rPr>
              <a:t>Hypotensive</a:t>
            </a:r>
            <a:r>
              <a:rPr lang="en-US" altLang="en-US" sz="2200" b="1" dirty="0" smtClean="0">
                <a:solidFill>
                  <a:srgbClr val="FF0000"/>
                </a:solidFill>
              </a:rPr>
              <a:t> resuscitation with blood products</a:t>
            </a:r>
          </a:p>
          <a:p>
            <a:pPr lvl="1" eaLnBrk="1" hangingPunct="1">
              <a:lnSpc>
                <a:spcPct val="80000"/>
              </a:lnSpc>
              <a:buFontTx/>
              <a:buChar char="•"/>
            </a:pPr>
            <a:r>
              <a:rPr lang="en-US" altLang="en-US" sz="2200" b="1" dirty="0" smtClean="0"/>
              <a:t>IVs only when needed/IO access if required</a:t>
            </a:r>
          </a:p>
          <a:p>
            <a:pPr lvl="1" eaLnBrk="1" hangingPunct="1">
              <a:lnSpc>
                <a:spcPct val="80000"/>
              </a:lnSpc>
              <a:buFontTx/>
              <a:buChar char="•"/>
            </a:pPr>
            <a:r>
              <a:rPr lang="en-US" altLang="en-US" sz="2200" b="1" dirty="0" smtClean="0">
                <a:solidFill>
                  <a:srgbClr val="FF0000"/>
                </a:solidFill>
              </a:rPr>
              <a:t>PO meds, OTFC, </a:t>
            </a:r>
            <a:r>
              <a:rPr lang="en-US" altLang="en-US" sz="2200" b="1" dirty="0" err="1" smtClean="0">
                <a:solidFill>
                  <a:srgbClr val="FF0000"/>
                </a:solidFill>
              </a:rPr>
              <a:t>ketamine</a:t>
            </a:r>
            <a:r>
              <a:rPr lang="en-US" altLang="en-US" sz="2200" b="1" dirty="0" smtClean="0">
                <a:solidFill>
                  <a:srgbClr val="FF0000"/>
                </a:solidFill>
              </a:rPr>
              <a:t> as “Triple Option”</a:t>
            </a:r>
          </a:p>
          <a:p>
            <a:pPr lvl="1" eaLnBrk="1" hangingPunct="1">
              <a:lnSpc>
                <a:spcPct val="80000"/>
              </a:lnSpc>
              <a:buFontTx/>
              <a:buNone/>
            </a:pPr>
            <a:r>
              <a:rPr lang="en-US" altLang="en-US" sz="2200" b="1" dirty="0" smtClean="0">
                <a:solidFill>
                  <a:srgbClr val="FF0000"/>
                </a:solidFill>
              </a:rPr>
              <a:t>        for battlefield analgesia</a:t>
            </a:r>
          </a:p>
          <a:p>
            <a:pPr lvl="1" eaLnBrk="1" hangingPunct="1">
              <a:lnSpc>
                <a:spcPct val="80000"/>
              </a:lnSpc>
              <a:buFontTx/>
              <a:buChar char="•"/>
            </a:pPr>
            <a:r>
              <a:rPr lang="en-US" altLang="en-US" sz="2200" b="1" dirty="0" smtClean="0"/>
              <a:t>Hypothermia prevention; avoid NSAIDs</a:t>
            </a:r>
          </a:p>
          <a:p>
            <a:pPr lvl="1" eaLnBrk="1" hangingPunct="1">
              <a:lnSpc>
                <a:spcPct val="80000"/>
              </a:lnSpc>
              <a:buFontTx/>
              <a:buChar char="•"/>
            </a:pPr>
            <a:r>
              <a:rPr lang="en-US" altLang="en-US" sz="2200" b="1" dirty="0" smtClean="0"/>
              <a:t>Battlefield antibiotics</a:t>
            </a:r>
          </a:p>
          <a:p>
            <a:pPr lvl="1" eaLnBrk="1" hangingPunct="1">
              <a:lnSpc>
                <a:spcPct val="80000"/>
              </a:lnSpc>
              <a:buFontTx/>
              <a:buChar char="•"/>
            </a:pPr>
            <a:r>
              <a:rPr lang="en-US" altLang="en-US" sz="2200" b="1" dirty="0" err="1" smtClean="0">
                <a:solidFill>
                  <a:srgbClr val="FF0000"/>
                </a:solidFill>
              </a:rPr>
              <a:t>Tranexamic</a:t>
            </a:r>
            <a:r>
              <a:rPr lang="en-US" altLang="en-US" sz="2200" b="1" dirty="0" smtClean="0">
                <a:solidFill>
                  <a:srgbClr val="FF0000"/>
                </a:solidFill>
              </a:rPr>
              <a:t> acid – given </a:t>
            </a:r>
            <a:r>
              <a:rPr lang="en-US" altLang="en-US" sz="2200" b="1" u="sng" dirty="0" smtClean="0">
                <a:solidFill>
                  <a:srgbClr val="FF0000"/>
                </a:solidFill>
              </a:rPr>
              <a:t>ASAP</a:t>
            </a:r>
            <a:r>
              <a:rPr lang="en-US" altLang="en-US" sz="2200" b="1" dirty="0" smtClean="0">
                <a:solidFill>
                  <a:srgbClr val="FF0000"/>
                </a:solidFill>
              </a:rPr>
              <a:t> when indicated</a:t>
            </a:r>
          </a:p>
          <a:p>
            <a:pPr lvl="1" eaLnBrk="1" hangingPunct="1">
              <a:lnSpc>
                <a:spcPct val="80000"/>
              </a:lnSpc>
              <a:buFontTx/>
              <a:buChar char="•"/>
            </a:pPr>
            <a:r>
              <a:rPr lang="en-US" altLang="en-US" sz="2200" b="1" dirty="0" err="1" smtClean="0">
                <a:solidFill>
                  <a:srgbClr val="FF0000"/>
                </a:solidFill>
              </a:rPr>
              <a:t>Junctional</a:t>
            </a:r>
            <a:r>
              <a:rPr lang="en-US" altLang="en-US" sz="2200" b="1" dirty="0" smtClean="0">
                <a:solidFill>
                  <a:srgbClr val="FF0000"/>
                </a:solidFill>
              </a:rPr>
              <a:t> Tourniquets/</a:t>
            </a:r>
            <a:r>
              <a:rPr lang="en-US" altLang="en-US" sz="2200" b="1" dirty="0" err="1" smtClean="0">
                <a:solidFill>
                  <a:srgbClr val="FF0000"/>
                </a:solidFill>
              </a:rPr>
              <a:t>XStat</a:t>
            </a:r>
            <a:endParaRPr lang="en-US" altLang="en-US" sz="2200" b="1" dirty="0" smtClean="0">
              <a:solidFill>
                <a:srgbClr val="FF0000"/>
              </a:solidFill>
            </a:endParaRPr>
          </a:p>
          <a:p>
            <a:pPr lvl="1" eaLnBrk="1" hangingPunct="1">
              <a:lnSpc>
                <a:spcPct val="80000"/>
              </a:lnSpc>
              <a:buFontTx/>
              <a:buNone/>
            </a:pPr>
            <a:endParaRPr lang="en-US" altLang="en-US" sz="2400" b="1" dirty="0" smtClean="0"/>
          </a:p>
          <a:p>
            <a:pPr lvl="1" eaLnBrk="1" hangingPunct="1">
              <a:lnSpc>
                <a:spcPct val="80000"/>
              </a:lnSpc>
            </a:pPr>
            <a:endParaRPr lang="en-US" altLang="en-US" sz="2400" b="1" dirty="0" smtClean="0"/>
          </a:p>
          <a:p>
            <a:pPr lvl="1" eaLnBrk="1" hangingPunct="1">
              <a:lnSpc>
                <a:spcPct val="80000"/>
              </a:lnSpc>
            </a:pPr>
            <a:endParaRPr lang="en-US" altLang="en-US" sz="1800" dirty="0" smtClean="0"/>
          </a:p>
        </p:txBody>
      </p:sp>
      <p:pic>
        <p:nvPicPr>
          <p:cNvPr id="20485" name="Picture 4" descr="Fentanyl"/>
          <p:cNvPicPr>
            <a:picLocks noChangeAspect="1" noChangeArrowheads="1"/>
          </p:cNvPicPr>
          <p:nvPr/>
        </p:nvPicPr>
        <p:blipFill>
          <a:blip r:embed="rId2" cstate="print"/>
          <a:srcRect/>
          <a:stretch>
            <a:fillRect/>
          </a:stretch>
        </p:blipFill>
        <p:spPr bwMode="auto">
          <a:xfrm>
            <a:off x="6858000" y="5230813"/>
            <a:ext cx="2286000" cy="1627187"/>
          </a:xfrm>
          <a:prstGeom prst="rect">
            <a:avLst/>
          </a:prstGeom>
          <a:noFill/>
          <a:ln w="25400">
            <a:solidFill>
              <a:schemeClr val="tx1"/>
            </a:solidFill>
            <a:miter lim="800000"/>
            <a:headEnd/>
            <a:tailEnd/>
          </a:ln>
        </p:spPr>
      </p:pic>
      <p:pic>
        <p:nvPicPr>
          <p:cNvPr id="20486" name="Picture 6" descr="CG 11"/>
          <p:cNvPicPr>
            <a:picLocks noChangeAspect="1" noChangeArrowheads="1"/>
          </p:cNvPicPr>
          <p:nvPr/>
        </p:nvPicPr>
        <p:blipFill>
          <a:blip r:embed="rId3" cstate="print"/>
          <a:srcRect/>
          <a:stretch>
            <a:fillRect/>
          </a:stretch>
        </p:blipFill>
        <p:spPr bwMode="auto">
          <a:xfrm>
            <a:off x="7239000" y="2971800"/>
            <a:ext cx="1728788" cy="2209800"/>
          </a:xfrm>
          <a:prstGeom prst="rect">
            <a:avLst/>
          </a:prstGeom>
          <a:noFill/>
          <a:ln w="25400">
            <a:solidFill>
              <a:schemeClr val="tx1"/>
            </a:solidFill>
            <a:miter lim="800000"/>
            <a:headEnd/>
            <a:tailEnd/>
          </a:ln>
        </p:spPr>
      </p:pic>
      <p:pic>
        <p:nvPicPr>
          <p:cNvPr id="20487" name="Picture 4" descr="Photo2"/>
          <p:cNvPicPr>
            <a:picLocks noChangeAspect="1" noChangeArrowheads="1"/>
          </p:cNvPicPr>
          <p:nvPr/>
        </p:nvPicPr>
        <p:blipFill>
          <a:blip r:embed="rId4" cstate="print"/>
          <a:srcRect r="-53" b="-44"/>
          <a:stretch>
            <a:fillRect/>
          </a:stretch>
        </p:blipFill>
        <p:spPr bwMode="auto">
          <a:xfrm>
            <a:off x="6400800" y="1423987"/>
            <a:ext cx="2743200" cy="1471613"/>
          </a:xfrm>
          <a:prstGeom prst="rect">
            <a:avLst/>
          </a:prstGeom>
          <a:noFill/>
          <a:ln w="25400">
            <a:solidFill>
              <a:schemeClr val="tx1"/>
            </a:solidFill>
            <a:miter lim="800000"/>
            <a:headEnd/>
            <a:tailEnd/>
          </a:ln>
        </p:spPr>
      </p:pic>
      <p:sp>
        <p:nvSpPr>
          <p:cNvPr id="8" name="TextBox 7"/>
          <p:cNvSpPr txBox="1"/>
          <p:nvPr/>
        </p:nvSpPr>
        <p:spPr>
          <a:xfrm>
            <a:off x="-76200" y="1293182"/>
            <a:ext cx="1676400" cy="261610"/>
          </a:xfrm>
          <a:prstGeom prst="rect">
            <a:avLst/>
          </a:prstGeom>
          <a:noFill/>
        </p:spPr>
        <p:txBody>
          <a:bodyPr wrap="square" rtlCol="0">
            <a:spAutoFit/>
          </a:bodyPr>
          <a:lstStyle/>
          <a:p>
            <a:r>
              <a:rPr lang="en-US" dirty="0" smtClean="0"/>
              <a:t>UNCLASSIFIED</a:t>
            </a:r>
            <a:endParaRPr lang="en-US" dirty="0"/>
          </a:p>
        </p:txBody>
      </p:sp>
    </p:spTree>
    <p:extLst>
      <p:ext uri="{BB962C8B-B14F-4D97-AF65-F5344CB8AC3E}">
        <p14:creationId xmlns="" xmlns:p14="http://schemas.microsoft.com/office/powerpoint/2010/main" val="79465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1" name="Picture 3" descr="Christian"/>
          <p:cNvPicPr>
            <a:picLocks noChangeAspect="1" noChangeArrowheads="1"/>
          </p:cNvPicPr>
          <p:nvPr/>
        </p:nvPicPr>
        <p:blipFill>
          <a:blip r:embed="rId2" cstate="print"/>
          <a:srcRect b="15663"/>
          <a:stretch>
            <a:fillRect/>
          </a:stretch>
        </p:blipFill>
        <p:spPr bwMode="auto">
          <a:xfrm>
            <a:off x="0" y="533400"/>
            <a:ext cx="9144000" cy="5334000"/>
          </a:xfrm>
          <a:prstGeom prst="rect">
            <a:avLst/>
          </a:prstGeom>
          <a:noFill/>
          <a:ln w="9525">
            <a:noFill/>
            <a:miter lim="800000"/>
            <a:headEnd/>
            <a:tailEnd/>
          </a:ln>
        </p:spPr>
      </p:pic>
      <p:sp>
        <p:nvSpPr>
          <p:cNvPr id="7172" name="TextBox 1"/>
          <p:cNvSpPr txBox="1">
            <a:spLocks noChangeArrowheads="1"/>
          </p:cNvSpPr>
          <p:nvPr/>
        </p:nvSpPr>
        <p:spPr bwMode="auto">
          <a:xfrm>
            <a:off x="3048000" y="76200"/>
            <a:ext cx="2823209" cy="830997"/>
          </a:xfrm>
          <a:prstGeom prst="rect">
            <a:avLst/>
          </a:prstGeom>
          <a:noFill/>
          <a:ln w="9525">
            <a:noFill/>
            <a:miter lim="800000"/>
            <a:headEnd/>
            <a:tailEnd/>
          </a:ln>
        </p:spPr>
        <p:txBody>
          <a:bodyPr wrap="none">
            <a:spAutoFit/>
          </a:bodyPr>
          <a:lstStyle/>
          <a:p>
            <a:r>
              <a:rPr lang="en-US" altLang="en-US" sz="4800" b="1" dirty="0" smtClean="0"/>
              <a:t>The Goal</a:t>
            </a:r>
            <a:endParaRPr lang="en-US" altLang="en-US" sz="4800" b="1" dirty="0"/>
          </a:p>
        </p:txBody>
      </p:sp>
      <p:sp>
        <p:nvSpPr>
          <p:cNvPr id="4" name="TextBox 3"/>
          <p:cNvSpPr txBox="1"/>
          <p:nvPr/>
        </p:nvSpPr>
        <p:spPr>
          <a:xfrm>
            <a:off x="1597561" y="5968425"/>
            <a:ext cx="6032421" cy="646331"/>
          </a:xfrm>
          <a:prstGeom prst="rect">
            <a:avLst/>
          </a:prstGeom>
          <a:noFill/>
        </p:spPr>
        <p:txBody>
          <a:bodyPr wrap="none" rtlCol="0">
            <a:spAutoFit/>
          </a:bodyPr>
          <a:lstStyle/>
          <a:p>
            <a:r>
              <a:rPr lang="en-US" sz="3600" b="1" dirty="0" smtClean="0"/>
              <a:t>ZERO Preventable Deaths!</a:t>
            </a:r>
            <a:endParaRPr lang="en-US" sz="3600" b="1" dirty="0"/>
          </a:p>
        </p:txBody>
      </p:sp>
      <p:sp>
        <p:nvSpPr>
          <p:cNvPr id="5" name="TextBox 4"/>
          <p:cNvSpPr txBox="1"/>
          <p:nvPr/>
        </p:nvSpPr>
        <p:spPr>
          <a:xfrm>
            <a:off x="7543024" y="2971800"/>
            <a:ext cx="1524776" cy="1323439"/>
          </a:xfrm>
          <a:prstGeom prst="rect">
            <a:avLst/>
          </a:prstGeom>
          <a:noFill/>
        </p:spPr>
        <p:txBody>
          <a:bodyPr wrap="none" rtlCol="0">
            <a:spAutoFit/>
          </a:bodyPr>
          <a:lstStyle/>
          <a:p>
            <a:r>
              <a:rPr lang="en-US" sz="2000" b="1" i="1" dirty="0" smtClean="0"/>
              <a:t>Thanks:</a:t>
            </a:r>
          </a:p>
          <a:p>
            <a:r>
              <a:rPr lang="en-US" sz="2000" b="1" i="1" dirty="0" smtClean="0"/>
              <a:t>SFC  (R)</a:t>
            </a:r>
          </a:p>
          <a:p>
            <a:r>
              <a:rPr lang="en-US" sz="2000" b="1" i="1" dirty="0" smtClean="0"/>
              <a:t>Dom </a:t>
            </a:r>
          </a:p>
          <a:p>
            <a:r>
              <a:rPr lang="en-US" sz="2000" b="1" i="1" dirty="0" err="1" smtClean="0"/>
              <a:t>Greydanus</a:t>
            </a:r>
            <a:endParaRPr lang="en-US" sz="2000" b="1" i="1" dirty="0"/>
          </a:p>
        </p:txBody>
      </p:sp>
      <p:sp>
        <p:nvSpPr>
          <p:cNvPr id="6" name="TextBox 5"/>
          <p:cNvSpPr txBox="1"/>
          <p:nvPr/>
        </p:nvSpPr>
        <p:spPr>
          <a:xfrm>
            <a:off x="163359" y="76200"/>
            <a:ext cx="1132041" cy="246221"/>
          </a:xfrm>
          <a:prstGeom prst="rect">
            <a:avLst/>
          </a:prstGeom>
          <a:noFill/>
        </p:spPr>
        <p:txBody>
          <a:bodyPr wrap="none" rtlCol="0">
            <a:spAutoFit/>
          </a:bodyPr>
          <a:lstStyle/>
          <a:p>
            <a:r>
              <a:rPr lang="en-US" sz="1000" b="1" dirty="0" smtClean="0"/>
              <a:t>UNCLASSIFIED</a:t>
            </a:r>
            <a:endParaRPr lang="en-US" sz="1000" b="1" dirty="0"/>
          </a:p>
        </p:txBody>
      </p:sp>
    </p:spTree>
    <p:extLst>
      <p:ext uri="{BB962C8B-B14F-4D97-AF65-F5344CB8AC3E}">
        <p14:creationId xmlns="" xmlns:p14="http://schemas.microsoft.com/office/powerpoint/2010/main" val="241649053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3300">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3300">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16238</TotalTime>
  <Words>2689</Words>
  <Application>Microsoft Office PowerPoint</Application>
  <PresentationFormat>On-screen Show (4:3)</PresentationFormat>
  <Paragraphs>515</Paragraphs>
  <Slides>48</Slides>
  <Notes>10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 Design</vt:lpstr>
      <vt:lpstr>Slide 1</vt:lpstr>
      <vt:lpstr>Slide 2</vt:lpstr>
      <vt:lpstr>Slide 3</vt:lpstr>
      <vt:lpstr>    Tourniquets: The Magnitude of the Issue</vt:lpstr>
      <vt:lpstr>  Battlefield Trauma Care in the US Military: 1992-2001</vt:lpstr>
      <vt:lpstr>Slide 6</vt:lpstr>
      <vt:lpstr>Most of the U.S. military went to war in Afghanistan and Iraq without tourniquets. </vt:lpstr>
      <vt:lpstr>  Tactical Combat Casualty Care in the US Military: 2019</vt:lpstr>
      <vt:lpstr>Slide 9</vt:lpstr>
      <vt:lpstr>Slide 10</vt:lpstr>
      <vt:lpstr>Slide 11</vt:lpstr>
      <vt:lpstr>If We Can Just Get the Casualty to the Hospital Alive…..</vt:lpstr>
      <vt:lpstr>Hemorrhagic Shock and Mortality AFTER Reaching the MTF</vt:lpstr>
      <vt:lpstr>Slide 14</vt:lpstr>
      <vt:lpstr>Slide 15</vt:lpstr>
      <vt:lpstr>Slide 16</vt:lpstr>
      <vt:lpstr>Slide 17</vt:lpstr>
      <vt:lpstr>Far-Forward Blood: MINUTES MATTER</vt:lpstr>
      <vt:lpstr>Far-Forward Whole Blood: MINUTES MATTER</vt:lpstr>
      <vt:lpstr>Far- Forward Whole Blood Options in Order of Preference </vt:lpstr>
      <vt:lpstr>Cold-Stored Low-Titer Type O Whole Blood (LTOWB)</vt:lpstr>
      <vt:lpstr>Slide 22</vt:lpstr>
      <vt:lpstr>Slide 23</vt:lpstr>
      <vt:lpstr>Untitered Type O Whole Blood</vt:lpstr>
      <vt:lpstr>Type Specific Whole  Blood </vt:lpstr>
      <vt:lpstr>Indications for Whole Blood in ARC</vt:lpstr>
      <vt:lpstr>Resuscitative Endovascular Balloon Occlusion of the Aorta (REBOA)</vt:lpstr>
      <vt:lpstr>REBOA: Resuscitative Endovascular Occlusion of the Aorta</vt:lpstr>
      <vt:lpstr>ER – REBOA ™</vt:lpstr>
      <vt:lpstr>Manley et al;  JSOM 2017 Far-Forward REBOA</vt:lpstr>
      <vt:lpstr>Northern et al - J Trauma 2018  Far-Forward REBOA </vt:lpstr>
      <vt:lpstr>REBOA – But Isn’t That Potentially Dangerous?</vt:lpstr>
      <vt:lpstr>REBOA in ARC - Indications</vt:lpstr>
      <vt:lpstr>REBOA in ARC </vt:lpstr>
      <vt:lpstr>Zone 1 vs Zone 3 REBOA: Hemodynamics </vt:lpstr>
      <vt:lpstr>Intermittent Occlusion</vt:lpstr>
      <vt:lpstr>Kuckelman 2018 Zone 1 REBOA + Survival</vt:lpstr>
      <vt:lpstr>The Rasmussen Modification</vt:lpstr>
      <vt:lpstr>The Modified Madigan Technique: Option 1</vt:lpstr>
      <vt:lpstr>The Modified Madigan Technique: Option 2</vt:lpstr>
      <vt:lpstr>Slide 41</vt:lpstr>
      <vt:lpstr>  The Biggest Challenge in ARC </vt:lpstr>
      <vt:lpstr>Implementing ARC in the US Military</vt:lpstr>
      <vt:lpstr>ARC in the 160th SOAR</vt:lpstr>
      <vt:lpstr>Slide 45</vt:lpstr>
      <vt:lpstr>Training for ARC: The RAPToR Course</vt:lpstr>
      <vt:lpstr>Slide 47</vt:lpstr>
      <vt:lpstr>Slide 48</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Lorraine</dc:creator>
  <cp:lastModifiedBy>Owner</cp:lastModifiedBy>
  <cp:revision>1057</cp:revision>
  <cp:lastPrinted>2019-02-11T17:09:44Z</cp:lastPrinted>
  <dcterms:created xsi:type="dcterms:W3CDTF">2005-05-08T17:05:48Z</dcterms:created>
  <dcterms:modified xsi:type="dcterms:W3CDTF">2019-06-20T18:26:07Z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2307591</vt:lpwstr>
  </property>
  <property fmtid="{D5CDD505-2E9C-101B-9397-08002B2CF9AE}" pid="3" name="NXPowerLiteSettings">
    <vt:lpwstr>F7000400038000</vt:lpwstr>
  </property>
  <property fmtid="{D5CDD505-2E9C-101B-9397-08002B2CF9AE}" pid="4" name="NXPowerLiteVersion">
    <vt:lpwstr>D6.1.2</vt:lpwstr>
  </property>
  <property fmtid="{D5CDD505-2E9C-101B-9397-08002B2CF9AE}" pid="5" name="NXTAG2">
    <vt:lpwstr>0008008e52000000000001023720</vt:lpwstr>
  </property>
</Properties>
</file>