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83" r:id="rId3"/>
    <p:sldId id="389" r:id="rId4"/>
    <p:sldId id="349" r:id="rId5"/>
    <p:sldId id="390" r:id="rId6"/>
    <p:sldId id="391" r:id="rId7"/>
    <p:sldId id="395" r:id="rId8"/>
    <p:sldId id="401" r:id="rId9"/>
    <p:sldId id="392" r:id="rId10"/>
    <p:sldId id="394" r:id="rId11"/>
    <p:sldId id="396" r:id="rId12"/>
    <p:sldId id="399" r:id="rId13"/>
    <p:sldId id="397" r:id="rId14"/>
    <p:sldId id="398" r:id="rId15"/>
    <p:sldId id="273" r:id="rId16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95C"/>
    <a:srgbClr val="FF6666"/>
    <a:srgbClr val="333399"/>
    <a:srgbClr val="008040"/>
    <a:srgbClr val="73F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5"/>
    <p:restoredTop sz="96759"/>
  </p:normalViewPr>
  <p:slideViewPr>
    <p:cSldViewPr snapToGrid="0" snapToObjects="1" showGuides="1">
      <p:cViewPr>
        <p:scale>
          <a:sx n="100" d="100"/>
          <a:sy n="100" d="100"/>
        </p:scale>
        <p:origin x="824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07-214E-8A6F-ADC1610AC5D9}"/>
              </c:ext>
            </c:extLst>
          </c:dPt>
          <c:dPt>
            <c:idx val="1"/>
            <c:bubble3D val="0"/>
            <c:spPr>
              <a:solidFill>
                <a:srgbClr val="FF66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D07-214E-8A6F-ADC1610AC5D9}"/>
              </c:ext>
            </c:extLst>
          </c:dPt>
          <c:dPt>
            <c:idx val="2"/>
            <c:bubble3D val="0"/>
            <c:spPr>
              <a:solidFill>
                <a:srgbClr val="00B95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07-214E-8A6F-ADC1610AC5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KIA</c:v>
                </c:pt>
                <c:pt idx="1">
                  <c:v>AE</c:v>
                </c:pt>
                <c:pt idx="2">
                  <c:v>RE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123</c:v>
                </c:pt>
                <c:pt idx="1">
                  <c:v>119</c:v>
                </c:pt>
                <c:pt idx="2">
                  <c:v>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7-214E-8A6F-ADC1610AC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494750656167972"/>
          <c:y val="0.86731594488188968"/>
          <c:w val="0.36635498687664042"/>
          <c:h val="0.11705905511811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</c:spPr>
          <c:invertIfNegative val="0"/>
          <c:cat>
            <c:strRef>
              <c:f>Feuil1!$A$2:$A$12</c:f>
              <c:strCache>
                <c:ptCount val="11"/>
                <c:pt idx="0">
                  <c:v>Hospital admission &gt; 1 day</c:v>
                </c:pt>
                <c:pt idx="1">
                  <c:v>Surgery</c:v>
                </c:pt>
                <c:pt idx="2">
                  <c:v>ICU admisssion</c:v>
                </c:pt>
                <c:pt idx="3">
                  <c:v>Mechanical ventilation</c:v>
                </c:pt>
                <c:pt idx="4">
                  <c:v>Blood transfusion</c:v>
                </c:pt>
                <c:pt idx="5">
                  <c:v>Catecholamine</c:v>
                </c:pt>
                <c:pt idx="6">
                  <c:v>Tranexamic acid</c:v>
                </c:pt>
                <c:pt idx="7">
                  <c:v>Fibrinogen</c:v>
                </c:pt>
                <c:pt idx="8">
                  <c:v>Chest tube</c:v>
                </c:pt>
                <c:pt idx="9">
                  <c:v>Embolization</c:v>
                </c:pt>
                <c:pt idx="10">
                  <c:v>Renal replacement therapy</c:v>
                </c:pt>
              </c:strCache>
            </c:strRef>
          </c:cat>
          <c:val>
            <c:numRef>
              <c:f>Feuil1!$B$2:$B$12</c:f>
              <c:numCache>
                <c:formatCode>General</c:formatCode>
                <c:ptCount val="11"/>
                <c:pt idx="0">
                  <c:v>71</c:v>
                </c:pt>
                <c:pt idx="1">
                  <c:v>54</c:v>
                </c:pt>
                <c:pt idx="2">
                  <c:v>29</c:v>
                </c:pt>
                <c:pt idx="3">
                  <c:v>15</c:v>
                </c:pt>
                <c:pt idx="4">
                  <c:v>15</c:v>
                </c:pt>
                <c:pt idx="5">
                  <c:v>12</c:v>
                </c:pt>
                <c:pt idx="6">
                  <c:v>12</c:v>
                </c:pt>
                <c:pt idx="7">
                  <c:v>5</c:v>
                </c:pt>
                <c:pt idx="8">
                  <c:v>5</c:v>
                </c:pt>
                <c:pt idx="9">
                  <c:v>3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A1-E04D-A0B5-6F2165396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2465296"/>
        <c:axId val="1734536272"/>
      </c:barChart>
      <c:catAx>
        <c:axId val="175246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734536272"/>
        <c:crosses val="autoZero"/>
        <c:auto val="1"/>
        <c:lblAlgn val="ctr"/>
        <c:lblOffset val="100"/>
        <c:noMultiLvlLbl val="0"/>
      </c:catAx>
      <c:valAx>
        <c:axId val="173453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5246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Deaths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70-9947-AEEE-42BCFFD428E3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70-9947-AEEE-42BCFFD428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S or PS</c:v>
                </c:pt>
                <c:pt idx="1">
                  <c:v>Non S</c:v>
                </c:pt>
                <c:pt idx="2">
                  <c:v>Non evaluable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7</c:v>
                </c:pt>
                <c:pt idx="1">
                  <c:v>116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70-9947-AEEE-42BCFFD42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63C9A2-5BB5-894A-9C7B-D556279DDF0B}" type="datetimeFigureOut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197BF0-F5FA-694D-8D59-37DDA0EB114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8ACC1E9-CDED-3445-B9EC-8997F3CCE57D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5B697FE-76C4-B241-B079-673FFBEEEDE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421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89EBAF9-A2B0-FC46-9CE6-44BD5342A1F6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5CB03A20-48A4-B144-A8C6-B9B04DF6704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95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E807ADCA-159A-7740-AA61-FBB3F06E2E41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98F75E96-8A22-1E4E-BDFA-74D41E79996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872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8E0334CF-51C5-CA4E-8718-8BB0874FB006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794E9CEA-8851-A948-A613-6F15F78CE91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706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AA958598-0558-A246-8D5D-9134A64227F7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3F25FB47-076C-9D4C-A8BA-041DAD51FE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208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45A11E5-F75A-E341-87B5-2BDD425AD3C1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5DDA66D-74F4-DD42-9B52-CE65E167D4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242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3084BF3B-5372-8B44-A348-8EE326D5EB04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B55C2D8D-EBA7-044E-8D56-12B4C7739E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496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A3223E6A-0C06-054E-8625-72E4587232E3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5B9BD4FC-6EDF-AC44-9B94-103A1C46FE0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289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C69F80DC-CB2C-6E4A-A224-74DB9D92BD9D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E28AFEA5-A00B-B04F-86E5-EBBE1B0D274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856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10387BD5-BCE5-A64F-87B4-BA53A9206078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AF2AEDCA-7B0A-9942-BC49-DFEBACEAB2B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9247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43844E58-D9D0-D346-AC5D-76DF78D243AB}" type="datetime1">
              <a:rPr lang="fr-FR" altLang="fr-FR"/>
              <a:pPr/>
              <a:t>23/06/2019</a:t>
            </a:fld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</a:defRPr>
            </a:lvl1pPr>
          </a:lstStyle>
          <a:p>
            <a:fld id="{2CD13F88-BA76-DC47-9C0E-006EBB1D1D2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621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95263" y="182563"/>
            <a:ext cx="874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pic>
        <p:nvPicPr>
          <p:cNvPr id="1029" name="Image 7" descr="Logo_PSL_CFX_201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4938"/>
            <a:ext cx="3048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453336"/>
            <a:ext cx="971600" cy="3905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0090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00009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0090"/>
        </a:buClr>
        <a:buFont typeface="Arial" charset="0"/>
        <a:buChar char="•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0090"/>
        </a:buClr>
        <a:buFont typeface="Arial" charset="0"/>
        <a:buChar char="–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0090"/>
        </a:buClr>
        <a:buFont typeface="Arial" charset="0"/>
        <a:buChar char="•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0090"/>
        </a:buClr>
        <a:buFont typeface="Arial" charset="0"/>
        <a:buChar char="–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0090"/>
        </a:buClr>
        <a:buFont typeface="Arial" charset="0"/>
        <a:buChar char="»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000" y="4221088"/>
            <a:ext cx="8890000" cy="2519884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</a:pPr>
            <a:r>
              <a:rPr lang="fr-FR" altLang="fr-FR" sz="2400" b="1" dirty="0">
                <a:solidFill>
                  <a:schemeClr val="tx1"/>
                </a:solidFill>
                <a:latin typeface="Arial" charset="0"/>
              </a:rPr>
              <a:t> Prof Mathieu RAUX, MD PhD</a:t>
            </a:r>
          </a:p>
          <a:p>
            <a:pPr eaLnBrk="1" hangingPunct="1">
              <a:spcBef>
                <a:spcPts val="0"/>
              </a:spcBef>
            </a:pPr>
            <a:endParaRPr lang="fr-FR" altLang="fr-FR" sz="1800" dirty="0">
              <a:solidFill>
                <a:srgbClr val="898989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</a:pPr>
            <a:r>
              <a:rPr lang="fr-FR" altLang="fr-FR" sz="1600" dirty="0">
                <a:solidFill>
                  <a:srgbClr val="898989"/>
                </a:solidFill>
                <a:latin typeface="Arial" charset="0"/>
              </a:rPr>
              <a:t>Salle de Surveillance Post-Interventionnelle et d’Accueil des Polytraumatisés</a:t>
            </a:r>
          </a:p>
          <a:p>
            <a:pPr eaLnBrk="1" hangingPunct="1">
              <a:spcBef>
                <a:spcPts val="0"/>
              </a:spcBef>
            </a:pPr>
            <a:r>
              <a:rPr lang="fr-FR" altLang="fr-FR" sz="1600" dirty="0">
                <a:solidFill>
                  <a:srgbClr val="898989"/>
                </a:solidFill>
                <a:latin typeface="Arial" charset="0"/>
              </a:rPr>
              <a:t>Département d’Anesthésie Réanimation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fr-FR" altLang="fr-FR" sz="1600" dirty="0">
                <a:solidFill>
                  <a:srgbClr val="898989"/>
                </a:solidFill>
                <a:latin typeface="Arial" charset="0"/>
              </a:rPr>
              <a:t>SAMU de Paris – SMUR Pitié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fr-FR" altLang="fr-FR" sz="1600" dirty="0">
                <a:solidFill>
                  <a:srgbClr val="898989"/>
                </a:solidFill>
                <a:latin typeface="Arial" charset="0"/>
              </a:rPr>
              <a:t>Groupe Hospitalier Pitié Salpêtrière</a:t>
            </a:r>
          </a:p>
          <a:p>
            <a:pPr eaLnBrk="1" hangingPunct="1">
              <a:spcBef>
                <a:spcPts val="0"/>
              </a:spcBef>
            </a:pPr>
            <a:r>
              <a:rPr lang="fr-FR" altLang="fr-FR" sz="1600" dirty="0">
                <a:solidFill>
                  <a:srgbClr val="898989"/>
                </a:solidFill>
                <a:latin typeface="Arial" charset="0"/>
              </a:rPr>
              <a:t>Assistance Publique – Hôpitaux de Paris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fr-FR" altLang="fr-FR" sz="1600" dirty="0">
                <a:solidFill>
                  <a:srgbClr val="898989"/>
                </a:solidFill>
                <a:latin typeface="Arial" charset="0"/>
              </a:rPr>
              <a:t>Sorbonne Université</a:t>
            </a:r>
          </a:p>
        </p:txBody>
      </p:sp>
      <p:sp>
        <p:nvSpPr>
          <p:cNvPr id="14337" name="Titre 1"/>
          <p:cNvSpPr>
            <a:spLocks noGrp="1"/>
          </p:cNvSpPr>
          <p:nvPr>
            <p:ph type="ctrTitle"/>
          </p:nvPr>
        </p:nvSpPr>
        <p:spPr>
          <a:xfrm>
            <a:off x="685800" y="2421842"/>
            <a:ext cx="7772400" cy="1470025"/>
          </a:xfrm>
          <a:solidFill>
            <a:srgbClr val="33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fr-FR" sz="2800" dirty="0" err="1">
                <a:solidFill>
                  <a:schemeClr val="bg1"/>
                </a:solidFill>
              </a:rPr>
              <a:t>Analysis</a:t>
            </a:r>
            <a:r>
              <a:rPr lang="fr-FR" sz="2800" dirty="0">
                <a:solidFill>
                  <a:schemeClr val="bg1"/>
                </a:solidFill>
              </a:rPr>
              <a:t> of the </a:t>
            </a:r>
            <a:r>
              <a:rPr lang="fr-FR" sz="2800" dirty="0" err="1">
                <a:solidFill>
                  <a:schemeClr val="bg1"/>
                </a:solidFill>
              </a:rPr>
              <a:t>victimology</a:t>
            </a:r>
            <a:r>
              <a:rPr lang="fr-FR" sz="2800" dirty="0">
                <a:solidFill>
                  <a:schemeClr val="bg1"/>
                </a:solidFill>
              </a:rPr>
              <a:t> of the Paris </a:t>
            </a:r>
            <a:r>
              <a:rPr lang="fr-FR" sz="2800" dirty="0" err="1">
                <a:solidFill>
                  <a:schemeClr val="bg1"/>
                </a:solidFill>
              </a:rPr>
              <a:t>attacks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  <a:r>
              <a:rPr lang="fr-FR" sz="2800" dirty="0" err="1">
                <a:solidFill>
                  <a:schemeClr val="bg1"/>
                </a:solidFill>
              </a:rPr>
              <a:t>Medical</a:t>
            </a:r>
            <a:r>
              <a:rPr lang="fr-FR" sz="2800" dirty="0">
                <a:solidFill>
                  <a:schemeClr val="bg1"/>
                </a:solidFill>
              </a:rPr>
              <a:t> care for the </a:t>
            </a:r>
            <a:r>
              <a:rPr lang="fr-FR" sz="2800" dirty="0" err="1">
                <a:solidFill>
                  <a:schemeClr val="bg1"/>
                </a:solidFill>
              </a:rPr>
              <a:t>wounded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&amp; </a:t>
            </a:r>
            <a:r>
              <a:rPr lang="fr-FR" sz="2800" dirty="0" err="1">
                <a:solidFill>
                  <a:schemeClr val="bg1"/>
                </a:solidFill>
              </a:rPr>
              <a:t>avoidable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mortality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signe, objet&#10;&#10;Description générée automatiquement">
            <a:extLst>
              <a:ext uri="{FF2B5EF4-FFF2-40B4-BE49-F238E27FC236}">
                <a16:creationId xmlns:a16="http://schemas.microsoft.com/office/drawing/2014/main" id="{FA6D8CF5-E54C-D549-A633-C0CC4CA95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17028"/>
            <a:ext cx="1905000" cy="1917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Therapeutics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requirements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those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reach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8D9FB359-CE72-CA45-91C4-929CB8FAD0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9665589"/>
              </p:ext>
            </p:extLst>
          </p:nvPr>
        </p:nvGraphicFramePr>
        <p:xfrm>
          <a:off x="635000" y="1282700"/>
          <a:ext cx="7874000" cy="557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901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Mortality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Casualties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reach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50" name="Tableau 49">
            <a:extLst>
              <a:ext uri="{FF2B5EF4-FFF2-40B4-BE49-F238E27FC236}">
                <a16:creationId xmlns:a16="http://schemas.microsoft.com/office/drawing/2014/main" id="{AB65C4DC-DCDD-A343-98BF-3EAEE77ED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418244"/>
              </p:ext>
            </p:extLst>
          </p:nvPr>
        </p:nvGraphicFramePr>
        <p:xfrm>
          <a:off x="400050" y="2057400"/>
          <a:ext cx="8343900" cy="31755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780">
                  <a:extLst>
                    <a:ext uri="{9D8B030D-6E8A-4147-A177-3AD203B41FA5}">
                      <a16:colId xmlns:a16="http://schemas.microsoft.com/office/drawing/2014/main" val="3869497213"/>
                    </a:ext>
                  </a:extLst>
                </a:gridCol>
                <a:gridCol w="1668780">
                  <a:extLst>
                    <a:ext uri="{9D8B030D-6E8A-4147-A177-3AD203B41FA5}">
                      <a16:colId xmlns:a16="http://schemas.microsoft.com/office/drawing/2014/main" val="4187253887"/>
                    </a:ext>
                  </a:extLst>
                </a:gridCol>
                <a:gridCol w="1668780">
                  <a:extLst>
                    <a:ext uri="{9D8B030D-6E8A-4147-A177-3AD203B41FA5}">
                      <a16:colId xmlns:a16="http://schemas.microsoft.com/office/drawing/2014/main" val="3508220866"/>
                    </a:ext>
                  </a:extLst>
                </a:gridCol>
                <a:gridCol w="1668780">
                  <a:extLst>
                    <a:ext uri="{9D8B030D-6E8A-4147-A177-3AD203B41FA5}">
                      <a16:colId xmlns:a16="http://schemas.microsoft.com/office/drawing/2014/main" val="4158481181"/>
                    </a:ext>
                  </a:extLst>
                </a:gridCol>
                <a:gridCol w="1668780">
                  <a:extLst>
                    <a:ext uri="{9D8B030D-6E8A-4147-A177-3AD203B41FA5}">
                      <a16:colId xmlns:a16="http://schemas.microsoft.com/office/drawing/2014/main" val="4135505348"/>
                    </a:ext>
                  </a:extLst>
                </a:gridCol>
              </a:tblGrid>
              <a:tr h="1525559">
                <a:tc>
                  <a:txBody>
                    <a:bodyPr/>
                    <a:lstStyle/>
                    <a:p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</a:t>
                      </a:r>
                      <a:r>
                        <a:rPr lang="fr-F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</a:t>
                      </a:r>
                      <a:endParaRPr lang="fr-FR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n=337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Explosion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n=51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Gunshot wounds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n=286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999146"/>
                  </a:ext>
                </a:extLst>
              </a:tr>
              <a:tr h="824980">
                <a:tc>
                  <a:txBody>
                    <a:bodyPr/>
                    <a:lstStyle/>
                    <a:p>
                      <a:pPr algn="r"/>
                      <a:r>
                        <a:rPr lang="fr-F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</a:t>
                      </a:r>
                      <a:r>
                        <a:rPr lang="fr-F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  <a:endParaRPr lang="fr-FR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(3%)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(2%)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(3%)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0.99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42682"/>
                  </a:ext>
                </a:extLst>
              </a:tr>
              <a:tr h="824980">
                <a:tc>
                  <a:txBody>
                    <a:bodyPr/>
                    <a:lstStyle/>
                    <a:p>
                      <a:pPr algn="r"/>
                      <a:r>
                        <a:rPr lang="fr-F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</a:t>
                      </a:r>
                      <a:r>
                        <a:rPr lang="fr-F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  <a:endParaRPr lang="fr-FR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(2%)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(0%)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(2%)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389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442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Mortality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Whole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cohort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8ACB86-1B60-5843-A8E5-4587CDCC07B5}"/>
              </a:ext>
            </a:extLst>
          </p:cNvPr>
          <p:cNvSpPr/>
          <p:nvPr/>
        </p:nvSpPr>
        <p:spPr>
          <a:xfrm>
            <a:off x="1034384" y="1764773"/>
            <a:ext cx="1814512" cy="4232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(KIA)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A45E56-8BA7-1B4C-A41A-6A60948D932D}"/>
              </a:ext>
            </a:extLst>
          </p:cNvPr>
          <p:cNvSpPr/>
          <p:nvPr/>
        </p:nvSpPr>
        <p:spPr>
          <a:xfrm>
            <a:off x="5946059" y="1764772"/>
            <a:ext cx="2030359" cy="4232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(DOW)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n=7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84CEAEA-9101-BA44-B650-642DAD4674CD}"/>
              </a:ext>
            </a:extLst>
          </p:cNvPr>
          <p:cNvGrpSpPr/>
          <p:nvPr/>
        </p:nvGrpSpPr>
        <p:grpSpPr>
          <a:xfrm>
            <a:off x="86060" y="4394911"/>
            <a:ext cx="3938738" cy="1226225"/>
            <a:chOff x="181437" y="3457208"/>
            <a:chExt cx="3938738" cy="1226225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E9BEB728-6F62-D449-B4F7-0E3ACD305A5A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695172" y="4070321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0B5DF0-1C75-414C-BBC8-44F4DB66E14A}"/>
                </a:ext>
              </a:extLst>
            </p:cNvPr>
            <p:cNvSpPr/>
            <p:nvPr/>
          </p:nvSpPr>
          <p:spPr>
            <a:xfrm>
              <a:off x="181437" y="3647066"/>
              <a:ext cx="1027470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Autopsies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n=30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EB68EB-4E84-BB43-BB6B-34232EC2F512}"/>
                </a:ext>
              </a:extLst>
            </p:cNvPr>
            <p:cNvSpPr/>
            <p:nvPr/>
          </p:nvSpPr>
          <p:spPr>
            <a:xfrm>
              <a:off x="1395720" y="3647066"/>
              <a:ext cx="1268821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</a:t>
              </a:r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exam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n=81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A34225-6607-0041-9564-B81474609793}"/>
                </a:ext>
              </a:extLst>
            </p:cNvPr>
            <p:cNvSpPr/>
            <p:nvPr/>
          </p:nvSpPr>
          <p:spPr>
            <a:xfrm>
              <a:off x="2851354" y="3647065"/>
              <a:ext cx="1268821" cy="103496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CT-scan </a:t>
              </a:r>
              <a:r>
                <a:rPr lang="fr-FR" sz="1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alone</a:t>
              </a:r>
              <a:endPara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EB237D-2261-A943-BE8B-84EA29177AC2}"/>
                </a:ext>
              </a:extLst>
            </p:cNvPr>
            <p:cNvSpPr/>
            <p:nvPr/>
          </p:nvSpPr>
          <p:spPr>
            <a:xfrm>
              <a:off x="181437" y="4260178"/>
              <a:ext cx="1027470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CT-scan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n=8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22669C-CF31-DD4C-B1D9-75582E1645FA}"/>
                </a:ext>
              </a:extLst>
            </p:cNvPr>
            <p:cNvSpPr/>
            <p:nvPr/>
          </p:nvSpPr>
          <p:spPr>
            <a:xfrm>
              <a:off x="1395720" y="4258774"/>
              <a:ext cx="1268820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CT-scan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n=25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5213CE7-EC17-2549-83E3-9EC495C1B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172" y="3457209"/>
              <a:ext cx="278616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8F32D027-5E30-1842-A1A1-EFB944033485}"/>
                </a:ext>
              </a:extLst>
            </p:cNvPr>
            <p:cNvCxnSpPr>
              <a:cxnSpLocks/>
            </p:cNvCxnSpPr>
            <p:nvPr/>
          </p:nvCxnSpPr>
          <p:spPr>
            <a:xfrm>
              <a:off x="2031035" y="4068917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A734D15-7859-0D40-BDAD-40E61436B313}"/>
                </a:ext>
              </a:extLst>
            </p:cNvPr>
            <p:cNvCxnSpPr>
              <a:cxnSpLocks/>
            </p:cNvCxnSpPr>
            <p:nvPr/>
          </p:nvCxnSpPr>
          <p:spPr>
            <a:xfrm>
              <a:off x="695172" y="3457208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7305DD1-F555-174B-9E00-7BE9F98E53C2}"/>
                </a:ext>
              </a:extLst>
            </p:cNvPr>
            <p:cNvCxnSpPr>
              <a:cxnSpLocks/>
            </p:cNvCxnSpPr>
            <p:nvPr/>
          </p:nvCxnSpPr>
          <p:spPr>
            <a:xfrm>
              <a:off x="2031035" y="3457208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3EBC962D-6485-B14F-AE62-BE483A23C175}"/>
                </a:ext>
              </a:extLst>
            </p:cNvPr>
            <p:cNvCxnSpPr>
              <a:cxnSpLocks/>
            </p:cNvCxnSpPr>
            <p:nvPr/>
          </p:nvCxnSpPr>
          <p:spPr>
            <a:xfrm>
              <a:off x="3481332" y="3457208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766C5C0-BBCB-7F49-B182-06A7DA1A8BAF}"/>
              </a:ext>
            </a:extLst>
          </p:cNvPr>
          <p:cNvGrpSpPr/>
          <p:nvPr/>
        </p:nvGrpSpPr>
        <p:grpSpPr>
          <a:xfrm>
            <a:off x="5112128" y="4394911"/>
            <a:ext cx="3938738" cy="1226225"/>
            <a:chOff x="5023825" y="3457208"/>
            <a:chExt cx="3938738" cy="12262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B8D852-4D9B-C24A-859F-B483DA0B635E}"/>
                </a:ext>
              </a:extLst>
            </p:cNvPr>
            <p:cNvSpPr/>
            <p:nvPr/>
          </p:nvSpPr>
          <p:spPr>
            <a:xfrm>
              <a:off x="5023825" y="3647066"/>
              <a:ext cx="1027470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Autopsies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FB93069-41FB-E84D-A328-120BF5237E0A}"/>
                </a:ext>
              </a:extLst>
            </p:cNvPr>
            <p:cNvSpPr/>
            <p:nvPr/>
          </p:nvSpPr>
          <p:spPr>
            <a:xfrm>
              <a:off x="6238108" y="3647066"/>
              <a:ext cx="1268821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</a:t>
              </a:r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exam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166380-B4E2-4547-85CA-95234B8A0EF1}"/>
                </a:ext>
              </a:extLst>
            </p:cNvPr>
            <p:cNvSpPr/>
            <p:nvPr/>
          </p:nvSpPr>
          <p:spPr>
            <a:xfrm>
              <a:off x="7693742" y="3647065"/>
              <a:ext cx="1268821" cy="103496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CT-scan </a:t>
              </a:r>
              <a:r>
                <a:rPr lang="fr-FR" sz="1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alone</a:t>
              </a:r>
              <a:endPara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CF5808-BBA0-1847-9870-82254BFCF990}"/>
                </a:ext>
              </a:extLst>
            </p:cNvPr>
            <p:cNvSpPr/>
            <p:nvPr/>
          </p:nvSpPr>
          <p:spPr>
            <a:xfrm>
              <a:off x="5023825" y="4260178"/>
              <a:ext cx="1027470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CT-scan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30C894-A6AF-814B-A4DD-5646ABE6C885}"/>
                </a:ext>
              </a:extLst>
            </p:cNvPr>
            <p:cNvSpPr/>
            <p:nvPr/>
          </p:nvSpPr>
          <p:spPr>
            <a:xfrm>
              <a:off x="6238108" y="4258774"/>
              <a:ext cx="1268820" cy="42325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CT-scan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n=0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F3AAD394-CD14-E24C-A6DE-1BDC6E77ADD7}"/>
                </a:ext>
              </a:extLst>
            </p:cNvPr>
            <p:cNvCxnSpPr>
              <a:cxnSpLocks/>
            </p:cNvCxnSpPr>
            <p:nvPr/>
          </p:nvCxnSpPr>
          <p:spPr>
            <a:xfrm>
              <a:off x="5537560" y="4068916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7F55146D-9B30-4D44-AC77-3A863A5468F1}"/>
                </a:ext>
              </a:extLst>
            </p:cNvPr>
            <p:cNvCxnSpPr>
              <a:cxnSpLocks/>
            </p:cNvCxnSpPr>
            <p:nvPr/>
          </p:nvCxnSpPr>
          <p:spPr>
            <a:xfrm>
              <a:off x="6881345" y="4067160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408B2FF4-BEA2-6E41-8D85-E16B8E9F51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560" y="3457209"/>
              <a:ext cx="2777148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2DB80B5A-EA69-EA45-9E9B-C9B5FC2C6F1D}"/>
                </a:ext>
              </a:extLst>
            </p:cNvPr>
            <p:cNvCxnSpPr>
              <a:cxnSpLocks/>
            </p:cNvCxnSpPr>
            <p:nvPr/>
          </p:nvCxnSpPr>
          <p:spPr>
            <a:xfrm>
              <a:off x="5537560" y="3457208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FF5CCB3F-72A8-C843-B8C8-DEAA64E9A8D2}"/>
                </a:ext>
              </a:extLst>
            </p:cNvPr>
            <p:cNvCxnSpPr>
              <a:cxnSpLocks/>
            </p:cNvCxnSpPr>
            <p:nvPr/>
          </p:nvCxnSpPr>
          <p:spPr>
            <a:xfrm>
              <a:off x="6873423" y="3457208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B9A2EC10-5A12-324D-9669-60ACF826945F}"/>
                </a:ext>
              </a:extLst>
            </p:cNvPr>
            <p:cNvCxnSpPr>
              <a:cxnSpLocks/>
            </p:cNvCxnSpPr>
            <p:nvPr/>
          </p:nvCxnSpPr>
          <p:spPr>
            <a:xfrm>
              <a:off x="8314708" y="3457208"/>
              <a:ext cx="0" cy="1898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0F9E4B6-AFBC-1343-A11D-7AC2CC42E24C}"/>
              </a:ext>
            </a:extLst>
          </p:cNvPr>
          <p:cNvCxnSpPr>
            <a:stCxn id="15" idx="2"/>
          </p:cNvCxnSpPr>
          <p:nvPr/>
        </p:nvCxnSpPr>
        <p:spPr>
          <a:xfrm flipH="1">
            <a:off x="1938867" y="2188028"/>
            <a:ext cx="2773" cy="220688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3930560-950E-6644-89EA-A6B3E5A4A9F0}"/>
              </a:ext>
            </a:extLst>
          </p:cNvPr>
          <p:cNvCxnSpPr/>
          <p:nvPr/>
        </p:nvCxnSpPr>
        <p:spPr>
          <a:xfrm flipH="1">
            <a:off x="6961238" y="2188028"/>
            <a:ext cx="2773" cy="220688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308E8-7140-9F40-87DC-5A58577B99D8}"/>
              </a:ext>
            </a:extLst>
          </p:cNvPr>
          <p:cNvSpPr/>
          <p:nvPr/>
        </p:nvSpPr>
        <p:spPr>
          <a:xfrm>
            <a:off x="1034389" y="3011364"/>
            <a:ext cx="6942029" cy="42325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exam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n=125</a:t>
            </a:r>
          </a:p>
        </p:txBody>
      </p:sp>
    </p:spTree>
    <p:extLst>
      <p:ext uri="{BB962C8B-B14F-4D97-AF65-F5344CB8AC3E}">
        <p14:creationId xmlns:p14="http://schemas.microsoft.com/office/powerpoint/2010/main" val="107374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Avoidable</a:t>
            </a:r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mortality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Whole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cohort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8ACB86-1B60-5843-A8E5-4587CDCC07B5}"/>
              </a:ext>
            </a:extLst>
          </p:cNvPr>
          <p:cNvSpPr/>
          <p:nvPr/>
        </p:nvSpPr>
        <p:spPr>
          <a:xfrm>
            <a:off x="1006715" y="4769077"/>
            <a:ext cx="2760951" cy="9776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(KIA)</a:t>
            </a:r>
          </a:p>
          <a:p>
            <a:pPr algn="ctr"/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Potentialy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salvageable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salvageable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n=5/123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CI</a:t>
            </a:r>
            <a:r>
              <a:rPr lang="fr-FR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[1;9]</a:t>
            </a:r>
          </a:p>
        </p:txBody>
      </p:sp>
      <p:graphicFrame>
        <p:nvGraphicFramePr>
          <p:cNvPr id="38" name="Graphique 37">
            <a:extLst>
              <a:ext uri="{FF2B5EF4-FFF2-40B4-BE49-F238E27FC236}">
                <a16:creationId xmlns:a16="http://schemas.microsoft.com/office/drawing/2014/main" id="{63798E32-264F-654D-B03C-DF545C081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2316817"/>
              </p:ext>
            </p:extLst>
          </p:nvPr>
        </p:nvGraphicFramePr>
        <p:xfrm>
          <a:off x="148720" y="1354589"/>
          <a:ext cx="4375804" cy="276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" name="ZoneTexte 38">
            <a:extLst>
              <a:ext uri="{FF2B5EF4-FFF2-40B4-BE49-F238E27FC236}">
                <a16:creationId xmlns:a16="http://schemas.microsoft.com/office/drawing/2014/main" id="{C47DB2A6-0D77-804A-8AD9-74004D65A9FF}"/>
              </a:ext>
            </a:extLst>
          </p:cNvPr>
          <p:cNvSpPr txBox="1"/>
          <p:nvPr/>
        </p:nvSpPr>
        <p:spPr>
          <a:xfrm>
            <a:off x="5042025" y="2077208"/>
            <a:ext cx="3339975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Potentially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salvageable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salvageable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6% CI</a:t>
            </a:r>
            <a:r>
              <a:rPr lang="fr-F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[2;12] %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55B1063-C649-F141-B5E3-0DBFABAC9B8D}"/>
              </a:ext>
            </a:extLst>
          </p:cNvPr>
          <p:cNvSpPr/>
          <p:nvPr/>
        </p:nvSpPr>
        <p:spPr>
          <a:xfrm>
            <a:off x="5331536" y="4769077"/>
            <a:ext cx="2760951" cy="9776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(DOW)</a:t>
            </a:r>
          </a:p>
          <a:p>
            <a:pPr algn="ctr"/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Potentialy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salvageable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salvageable</a:t>
            </a: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n=1/7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 CI</a:t>
            </a:r>
            <a:r>
              <a:rPr lang="fr-FR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[0;58]</a:t>
            </a:r>
          </a:p>
        </p:txBody>
      </p:sp>
    </p:spTree>
    <p:extLst>
      <p:ext uri="{BB962C8B-B14F-4D97-AF65-F5344CB8AC3E}">
        <p14:creationId xmlns:p14="http://schemas.microsoft.com/office/powerpoint/2010/main" val="98109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Avoidable</a:t>
            </a:r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mortality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Whole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cohort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30B5CC-DE6A-CE44-8B26-2711280E6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0" t="16828" r="34250" b="5901"/>
          <a:stretch/>
        </p:blipFill>
        <p:spPr>
          <a:xfrm>
            <a:off x="1895872" y="1382713"/>
            <a:ext cx="2304256" cy="5299224"/>
          </a:xfrm>
          <a:prstGeom prst="rect">
            <a:avLst/>
          </a:prstGeom>
        </p:spPr>
      </p:pic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416DBC97-3612-E34A-969D-906D795876B9}"/>
              </a:ext>
            </a:extLst>
          </p:cNvPr>
          <p:cNvSpPr/>
          <p:nvPr/>
        </p:nvSpPr>
        <p:spPr>
          <a:xfrm>
            <a:off x="4445216" y="1984276"/>
            <a:ext cx="345418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airway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obstruction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E030CC1-E709-6845-84E8-71F067FC89C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149724" y="2236304"/>
            <a:ext cx="129549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2">
            <a:extLst>
              <a:ext uri="{FF2B5EF4-FFF2-40B4-BE49-F238E27FC236}">
                <a16:creationId xmlns:a16="http://schemas.microsoft.com/office/drawing/2014/main" id="{04550D00-5092-1D43-AB1D-AD3A7533A88B}"/>
              </a:ext>
            </a:extLst>
          </p:cNvPr>
          <p:cNvSpPr/>
          <p:nvPr/>
        </p:nvSpPr>
        <p:spPr>
          <a:xfrm>
            <a:off x="4445216" y="2924944"/>
            <a:ext cx="323828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 pneumothorax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BA8D599-6FEA-B945-B5B2-F786B710C86F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149724" y="3176972"/>
            <a:ext cx="129549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2">
            <a:extLst>
              <a:ext uri="{FF2B5EF4-FFF2-40B4-BE49-F238E27FC236}">
                <a16:creationId xmlns:a16="http://schemas.microsoft.com/office/drawing/2014/main" id="{4AC5FA82-0605-2B48-AC5B-5B0E5A400B52}"/>
              </a:ext>
            </a:extLst>
          </p:cNvPr>
          <p:cNvSpPr/>
          <p:nvPr/>
        </p:nvSpPr>
        <p:spPr>
          <a:xfrm>
            <a:off x="4445216" y="4454742"/>
            <a:ext cx="359388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n=3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75CE1CC-46AE-2545-B363-288C5DA7B526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390900" y="4706770"/>
            <a:ext cx="105431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72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contenu 1"/>
          <p:cNvSpPr>
            <a:spLocks noGrp="1"/>
          </p:cNvSpPr>
          <p:nvPr>
            <p:ph idx="1"/>
          </p:nvPr>
        </p:nvSpPr>
        <p:spPr>
          <a:xfrm>
            <a:off x="354360" y="1628800"/>
            <a:ext cx="8435280" cy="3983330"/>
          </a:xfrm>
          <a:solidFill>
            <a:schemeClr val="bg1">
              <a:lumMod val="75000"/>
            </a:schemeClr>
          </a:solidFill>
          <a:ln w="57150">
            <a:solidFill>
              <a:srgbClr val="000090"/>
            </a:solidFill>
          </a:ln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Calibri" charset="0"/>
              <a:buAutoNum type="arabicPeriod"/>
            </a:pPr>
            <a:r>
              <a:rPr lang="fr-FR" altLang="fr-FR" dirty="0">
                <a:latin typeface="Arial" charset="0"/>
              </a:rPr>
              <a:t>Distribution 50% RE / 25% AE / 25% KIA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Calibri" charset="0"/>
              <a:buAutoNum type="arabicPeriod"/>
            </a:pPr>
            <a:r>
              <a:rPr lang="fr-FR" altLang="fr-FR" dirty="0" err="1">
                <a:latin typeface="Arial" charset="0"/>
              </a:rPr>
              <a:t>Delays</a:t>
            </a:r>
            <a:r>
              <a:rPr lang="fr-FR" altLang="fr-FR" dirty="0">
                <a:latin typeface="Arial" charset="0"/>
              </a:rPr>
              <a:t> to </a:t>
            </a:r>
            <a:r>
              <a:rPr lang="fr-FR" altLang="fr-FR" dirty="0" err="1">
                <a:latin typeface="Arial" charset="0"/>
              </a:rPr>
              <a:t>reach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hospital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were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tooooooo</a:t>
            </a:r>
            <a:r>
              <a:rPr lang="fr-FR" altLang="fr-FR" dirty="0">
                <a:latin typeface="Arial" charset="0"/>
              </a:rPr>
              <a:t> long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Calibri" charset="0"/>
              <a:buAutoNum type="arabicPeriod"/>
            </a:pPr>
            <a:r>
              <a:rPr lang="fr-FR" altLang="fr-FR" dirty="0">
                <a:latin typeface="Arial" charset="0"/>
              </a:rPr>
              <a:t>15% </a:t>
            </a:r>
            <a:r>
              <a:rPr lang="fr-FR" altLang="fr-FR" dirty="0" err="1">
                <a:latin typeface="Arial" charset="0"/>
              </a:rPr>
              <a:t>required</a:t>
            </a:r>
            <a:r>
              <a:rPr lang="fr-FR" altLang="fr-FR" dirty="0">
                <a:latin typeface="Arial" charset="0"/>
              </a:rPr>
              <a:t> high </a:t>
            </a:r>
            <a:r>
              <a:rPr lang="fr-FR" altLang="fr-FR" dirty="0" err="1">
                <a:latin typeface="Arial" charset="0"/>
              </a:rPr>
              <a:t>intensity</a:t>
            </a:r>
            <a:r>
              <a:rPr lang="fr-FR" altLang="fr-FR" dirty="0">
                <a:latin typeface="Arial" charset="0"/>
              </a:rPr>
              <a:t> ressources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Calibri" charset="0"/>
              <a:buAutoNum type="arabicPeriod"/>
            </a:pPr>
            <a:r>
              <a:rPr lang="fr-FR" altLang="fr-FR" dirty="0">
                <a:latin typeface="Arial" charset="0"/>
              </a:rPr>
              <a:t>60% </a:t>
            </a:r>
            <a:r>
              <a:rPr lang="fr-FR" altLang="fr-FR" dirty="0" err="1">
                <a:latin typeface="Arial" charset="0"/>
              </a:rPr>
              <a:t>required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surgery</a:t>
            </a:r>
            <a:r>
              <a:rPr lang="fr-FR" altLang="fr-FR" dirty="0">
                <a:latin typeface="Arial" charset="0"/>
              </a:rPr>
              <a:t>, </a:t>
            </a:r>
            <a:r>
              <a:rPr lang="fr-FR" altLang="fr-FR" dirty="0" err="1">
                <a:latin typeface="Arial" charset="0"/>
              </a:rPr>
              <a:t>starting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with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hemostatic</a:t>
            </a:r>
            <a:endParaRPr lang="fr-FR" altLang="fr-FR" dirty="0">
              <a:latin typeface="Arial" charset="0"/>
            </a:endParaRP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Calibri" charset="0"/>
              <a:buAutoNum type="arabicPeriod"/>
            </a:pPr>
            <a:r>
              <a:rPr lang="fr-FR" altLang="fr-FR" dirty="0" err="1">
                <a:latin typeface="Arial" charset="0"/>
              </a:rPr>
              <a:t>Mortality</a:t>
            </a:r>
            <a:r>
              <a:rPr lang="fr-FR" altLang="fr-FR" dirty="0">
                <a:latin typeface="Arial" charset="0"/>
              </a:rPr>
              <a:t> as </a:t>
            </a:r>
            <a:r>
              <a:rPr lang="fr-FR" altLang="fr-FR" dirty="0" err="1">
                <a:latin typeface="Arial" charset="0"/>
              </a:rPr>
              <a:t>expected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despite</a:t>
            </a:r>
            <a:r>
              <a:rPr lang="fr-FR" altLang="fr-FR" dirty="0">
                <a:latin typeface="Arial" charset="0"/>
              </a:rPr>
              <a:t> MCE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Calibri" charset="0"/>
              <a:buAutoNum type="arabicPeriod"/>
            </a:pPr>
            <a:r>
              <a:rPr lang="fr-FR" altLang="fr-FR" dirty="0">
                <a:latin typeface="Arial" charset="0"/>
              </a:rPr>
              <a:t>6% </a:t>
            </a:r>
            <a:r>
              <a:rPr lang="fr-FR" altLang="fr-FR" dirty="0" err="1">
                <a:latin typeface="Arial" charset="0"/>
              </a:rPr>
              <a:t>avoidable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err="1">
                <a:latin typeface="Arial" charset="0"/>
              </a:rPr>
              <a:t>mortality</a:t>
            </a:r>
            <a:endParaRPr lang="fr-FR" altLang="fr-FR" dirty="0">
              <a:latin typeface="Arial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Conclusion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What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have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learnt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Conflict</a:t>
            </a:r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interest</a:t>
            </a:r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disclosure</a:t>
            </a:r>
            <a:endParaRPr lang="fr-FR" altLang="fr-F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36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fr-FR" altLang="fr-FR" dirty="0">
              <a:latin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fr-FR" altLang="fr-FR" dirty="0" err="1">
                <a:latin typeface="Arial" charset="0"/>
              </a:rPr>
              <a:t>Submitted</a:t>
            </a:r>
            <a:r>
              <a:rPr lang="fr-FR" altLang="fr-FR" dirty="0">
                <a:latin typeface="Arial" charset="0"/>
              </a:rPr>
              <a:t> for publication to Intensive Care Med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FF5D293-F946-5240-A812-84C68C761C90}"/>
              </a:ext>
            </a:extLst>
          </p:cNvPr>
          <p:cNvSpPr/>
          <p:nvPr/>
        </p:nvSpPr>
        <p:spPr>
          <a:xfrm rot="20453384">
            <a:off x="3274144" y="3763569"/>
            <a:ext cx="5220929" cy="1356851"/>
          </a:xfrm>
          <a:prstGeom prst="roundRect">
            <a:avLst/>
          </a:prstGeom>
          <a:noFill/>
          <a:ln w="76200">
            <a:solidFill>
              <a:srgbClr val="FF66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solidFill>
                  <a:srgbClr val="FF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pic>
        <p:nvPicPr>
          <p:cNvPr id="6" name="Image 5" descr="Une image contenant signe, extérieur, arrêt&#10;&#10;Description générée automatiquement">
            <a:extLst>
              <a:ext uri="{FF2B5EF4-FFF2-40B4-BE49-F238E27FC236}">
                <a16:creationId xmlns:a16="http://schemas.microsoft.com/office/drawing/2014/main" id="{356C650D-846F-8D4C-81E5-0ECB9248A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1" t="5162" r="5096" b="5032"/>
          <a:stretch/>
        </p:blipFill>
        <p:spPr>
          <a:xfrm>
            <a:off x="979625" y="4441994"/>
            <a:ext cx="1693848" cy="16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Collaboration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C20A7D-EE8E-F645-940C-BA9E9951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28" y="4969602"/>
            <a:ext cx="2235200" cy="1409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682574-2A08-DE4A-8C3C-6DCC50E4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89" y="1373188"/>
            <a:ext cx="1640367" cy="16403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5BFDCC-DE27-104B-88D7-37F4DC953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984" y="3129111"/>
            <a:ext cx="1640366" cy="18404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A546F6-39FE-F948-808B-643DD83C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12" y="3687395"/>
            <a:ext cx="3955312" cy="7239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C5A35D-BD49-6E41-9B88-077D018F7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045" y="5484812"/>
            <a:ext cx="2135879" cy="8576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B6A477-9727-8343-A842-6FA449760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028" y="1328800"/>
            <a:ext cx="3556000" cy="16383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77DDF7-4799-AE40-AE2F-681A78274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842" y="1335444"/>
            <a:ext cx="17780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Flow chart</a:t>
            </a:r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27846F2-9F32-1E48-9F9A-2A8BBED6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77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Severity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KIA and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triage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CCEA869F-4573-F54C-9F71-2DD4F04C94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945415"/>
              </p:ext>
            </p:extLst>
          </p:nvPr>
        </p:nvGraphicFramePr>
        <p:xfrm>
          <a:off x="1111250" y="1574800"/>
          <a:ext cx="6921500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070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6E1954-07D6-6346-B453-B08ADD637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18" b="8530"/>
          <a:stretch/>
        </p:blipFill>
        <p:spPr>
          <a:xfrm>
            <a:off x="0" y="1955800"/>
            <a:ext cx="9144000" cy="4317181"/>
          </a:xfrm>
          <a:prstGeom prst="rect">
            <a:avLst/>
          </a:prstGeom>
        </p:spPr>
      </p:pic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Severity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Lesions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those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reach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7DF924-558B-7047-89AF-285EC9E0375B}"/>
              </a:ext>
            </a:extLst>
          </p:cNvPr>
          <p:cNvSpPr txBox="1"/>
          <p:nvPr/>
        </p:nvSpPr>
        <p:spPr>
          <a:xfrm>
            <a:off x="1854200" y="17272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ISS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93195A-48B6-BB47-B58D-C372D4A742AC}"/>
              </a:ext>
            </a:extLst>
          </p:cNvPr>
          <p:cNvSpPr txBox="1"/>
          <p:nvPr/>
        </p:nvSpPr>
        <p:spPr>
          <a:xfrm>
            <a:off x="6425461" y="17272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TRISS</a:t>
            </a:r>
          </a:p>
        </p:txBody>
      </p:sp>
    </p:spTree>
    <p:extLst>
      <p:ext uri="{BB962C8B-B14F-4D97-AF65-F5344CB8AC3E}">
        <p14:creationId xmlns:p14="http://schemas.microsoft.com/office/powerpoint/2010/main" val="120381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Severity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Lesions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those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reach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3CFF27-5BCD-E949-829B-636BF490FE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501468"/>
            <a:ext cx="4787900" cy="4699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264E89-96F9-A444-A95A-449C0323E210}"/>
              </a:ext>
            </a:extLst>
          </p:cNvPr>
          <p:cNvSpPr txBox="1"/>
          <p:nvPr/>
        </p:nvSpPr>
        <p:spPr>
          <a:xfrm>
            <a:off x="5727700" y="2967335"/>
            <a:ext cx="2108269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b="1" dirty="0"/>
              <a:t>ISS</a:t>
            </a:r>
            <a:r>
              <a:rPr lang="fr-FR" dirty="0"/>
              <a:t> 		2 [1-9]</a:t>
            </a:r>
          </a:p>
          <a:p>
            <a:endParaRPr lang="fr-FR" dirty="0"/>
          </a:p>
          <a:p>
            <a:r>
              <a:rPr lang="fr-FR" b="1" dirty="0"/>
              <a:t>ISS&gt;15</a:t>
            </a:r>
            <a:r>
              <a:rPr lang="fr-FR" dirty="0"/>
              <a:t>	49 (15%) </a:t>
            </a:r>
          </a:p>
        </p:txBody>
      </p:sp>
    </p:spTree>
    <p:extLst>
      <p:ext uri="{BB962C8B-B14F-4D97-AF65-F5344CB8AC3E}">
        <p14:creationId xmlns:p14="http://schemas.microsoft.com/office/powerpoint/2010/main" val="182095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1B4CC04-C5BE-384A-8F20-F99ACB394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45" b="7670"/>
          <a:stretch/>
        </p:blipFill>
        <p:spPr>
          <a:xfrm>
            <a:off x="0" y="2067372"/>
            <a:ext cx="9144000" cy="4264601"/>
          </a:xfrm>
          <a:prstGeom prst="rect">
            <a:avLst/>
          </a:prstGeom>
        </p:spPr>
      </p:pic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Arial" charset="0"/>
              </a:rPr>
              <a:t>Delay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Casualties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severity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those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who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reach</a:t>
            </a: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hospital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61A3B-D1DA-7B48-99CE-78327A6DBE8D}"/>
              </a:ext>
            </a:extLst>
          </p:cNvPr>
          <p:cNvSpPr/>
          <p:nvPr/>
        </p:nvSpPr>
        <p:spPr>
          <a:xfrm>
            <a:off x="5041230" y="1702863"/>
            <a:ext cx="3633537" cy="36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 to first 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endParaRPr lang="fr-F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924CC-C2D1-2941-835B-DD61DEB32D19}"/>
              </a:ext>
            </a:extLst>
          </p:cNvPr>
          <p:cNvSpPr/>
          <p:nvPr/>
        </p:nvSpPr>
        <p:spPr>
          <a:xfrm>
            <a:off x="469234" y="1702863"/>
            <a:ext cx="3633537" cy="36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 to 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endParaRPr lang="fr-FR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72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fr-FR" altLang="fr-FR" dirty="0" err="1">
                <a:solidFill>
                  <a:schemeClr val="bg1"/>
                </a:solidFill>
                <a:latin typeface="Arial" charset="0"/>
              </a:rPr>
              <a:t>Therapeutics</a:t>
            </a:r>
            <a:br>
              <a:rPr lang="fr-FR" altLang="fr-FR" dirty="0">
                <a:solidFill>
                  <a:schemeClr val="bg1"/>
                </a:solidFill>
                <a:latin typeface="Arial" charset="0"/>
              </a:rPr>
            </a:br>
            <a:r>
              <a:rPr lang="fr-FR" altLang="fr-FR" sz="3000" i="1" dirty="0">
                <a:solidFill>
                  <a:schemeClr val="bg1"/>
                </a:solidFill>
                <a:latin typeface="Arial" charset="0"/>
              </a:rPr>
              <a:t>Timing for </a:t>
            </a:r>
            <a:r>
              <a:rPr lang="fr-FR" altLang="fr-FR" sz="3000" i="1" dirty="0" err="1">
                <a:solidFill>
                  <a:schemeClr val="bg1"/>
                </a:solidFill>
                <a:latin typeface="Arial" charset="0"/>
              </a:rPr>
              <a:t>surgery</a:t>
            </a:r>
            <a:endParaRPr lang="fr-FR" altLang="fr-FR" sz="30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78B127-4747-F743-B4D0-804F57DF8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74" y="1799613"/>
            <a:ext cx="551145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13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315</Words>
  <Application>Microsoft Macintosh PowerPoint</Application>
  <PresentationFormat>Affichage à l'écran (4:3)</PresentationFormat>
  <Paragraphs>99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Arial</vt:lpstr>
      <vt:lpstr>Calibri</vt:lpstr>
      <vt:lpstr>Thème Office</vt:lpstr>
      <vt:lpstr>Analysis of the victimology of the Paris attacks: Medical care for the wounded  &amp; avoidable mortality</vt:lpstr>
      <vt:lpstr>Conflict of interest disclosure</vt:lpstr>
      <vt:lpstr>Collaboration</vt:lpstr>
      <vt:lpstr>Flow chart</vt:lpstr>
      <vt:lpstr>Severity KIA and hospital triage</vt:lpstr>
      <vt:lpstr>Severity Lesions in those who reach hospital</vt:lpstr>
      <vt:lpstr>Severity Lesions in those who reach hospital</vt:lpstr>
      <vt:lpstr>Delay Casualties severity in those who reach hospital</vt:lpstr>
      <vt:lpstr>Therapeutics Timing for surgery</vt:lpstr>
      <vt:lpstr>Therapeutics Hospital requirements in those who reach hospital</vt:lpstr>
      <vt:lpstr>Mortality Casualties who reach hospital</vt:lpstr>
      <vt:lpstr>Mortality Whole cohort</vt:lpstr>
      <vt:lpstr>Avoidable mortality Whole cohort</vt:lpstr>
      <vt:lpstr>Avoidable mortality Whole cohort</vt:lpstr>
      <vt:lpstr>Conclusion What have we learnt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Mathieu Raux</dc:creator>
  <cp:lastModifiedBy>Mathieu RAUX</cp:lastModifiedBy>
  <cp:revision>257</cp:revision>
  <cp:lastPrinted>2019-06-19T19:07:28Z</cp:lastPrinted>
  <dcterms:created xsi:type="dcterms:W3CDTF">2010-09-15T14:23:49Z</dcterms:created>
  <dcterms:modified xsi:type="dcterms:W3CDTF">2019-06-24T06:19:41Z</dcterms:modified>
</cp:coreProperties>
</file>