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57" r:id="rId4"/>
    <p:sldId id="274" r:id="rId5"/>
    <p:sldId id="275" r:id="rId6"/>
    <p:sldId id="276" r:id="rId7"/>
    <p:sldId id="267" r:id="rId8"/>
    <p:sldId id="270" r:id="rId9"/>
    <p:sldId id="269" r:id="rId10"/>
    <p:sldId id="258" r:id="rId11"/>
    <p:sldId id="273" r:id="rId12"/>
    <p:sldId id="277" r:id="rId13"/>
    <p:sldId id="271" r:id="rId14"/>
    <p:sldId id="259" r:id="rId15"/>
    <p:sldId id="260" r:id="rId16"/>
    <p:sldId id="261" r:id="rId17"/>
    <p:sldId id="263" r:id="rId18"/>
    <p:sldId id="262" r:id="rId19"/>
    <p:sldId id="264" r:id="rId20"/>
    <p:sldId id="265" r:id="rId21"/>
    <p:sldId id="355" r:id="rId22"/>
    <p:sldId id="295" r:id="rId23"/>
    <p:sldId id="356" r:id="rId24"/>
    <p:sldId id="348" r:id="rId25"/>
    <p:sldId id="349" r:id="rId26"/>
    <p:sldId id="298" r:id="rId27"/>
    <p:sldId id="299" r:id="rId28"/>
    <p:sldId id="357" r:id="rId29"/>
    <p:sldId id="301" r:id="rId30"/>
    <p:sldId id="359" r:id="rId31"/>
    <p:sldId id="358" r:id="rId32"/>
    <p:sldId id="306" r:id="rId33"/>
    <p:sldId id="293" r:id="rId34"/>
    <p:sldId id="303" r:id="rId35"/>
    <p:sldId id="360" r:id="rId36"/>
    <p:sldId id="361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64" d="100"/>
          <a:sy n="64" d="100"/>
        </p:scale>
        <p:origin x="67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88F9-6027-4DDE-A813-94840D7630F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EAABF-30B8-481D-A842-C0E7CC95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457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59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76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79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19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614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49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51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6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69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9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27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72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3D60C-F1DA-4F5B-8369-66A0B59034D9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15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33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58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5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91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7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14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9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5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19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70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1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393F-BA86-45D0-A6A4-7226182A2542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82E3-98F9-4C3C-BEAA-845E5DFFF33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85315-7759-F746-6C27-99FB67C5B0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75338" y="0"/>
            <a:ext cx="469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בלמ"ס -</a:t>
            </a:r>
          </a:p>
        </p:txBody>
      </p:sp>
    </p:spTree>
    <p:extLst>
      <p:ext uri="{BB962C8B-B14F-4D97-AF65-F5344CB8AC3E}">
        <p14:creationId xmlns:p14="http://schemas.microsoft.com/office/powerpoint/2010/main" val="10809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Pre-hospital case presentation(s)</a:t>
            </a:r>
            <a:r>
              <a:rPr lang="nb-NO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AF74BF-19B2-0922-CB02-6EE4638B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6090CC-6386-650D-F7B6-A4795486F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98" y="4318265"/>
            <a:ext cx="3836301" cy="826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460857-033B-180F-55D2-2801F694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979334"/>
            <a:ext cx="1613246" cy="15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8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First </a:t>
            </a:r>
            <a:r>
              <a:rPr lang="nb-NO" dirty="0" err="1"/>
              <a:t>assessment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Situation</a:t>
            </a:r>
            <a:r>
              <a:rPr lang="nb-NO" dirty="0"/>
              <a:t>:  </a:t>
            </a:r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mechanism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injury</a:t>
            </a:r>
            <a:r>
              <a:rPr lang="nb-NO" dirty="0"/>
              <a:t>. Hard stop in </a:t>
            </a:r>
            <a:r>
              <a:rPr lang="nb-NO" dirty="0" err="1"/>
              <a:t>brick</a:t>
            </a:r>
            <a:r>
              <a:rPr lang="nb-NO" dirty="0"/>
              <a:t> </a:t>
            </a:r>
            <a:r>
              <a:rPr lang="nb-NO" dirty="0" err="1"/>
              <a:t>wall</a:t>
            </a:r>
            <a:r>
              <a:rPr lang="nb-NO" dirty="0"/>
              <a:t>. 50 km/t</a:t>
            </a:r>
          </a:p>
          <a:p>
            <a:endParaRPr lang="nb-NO" dirty="0"/>
          </a:p>
          <a:p>
            <a:r>
              <a:rPr lang="nb-NO" b="1" dirty="0"/>
              <a:t>A</a:t>
            </a:r>
            <a:r>
              <a:rPr lang="nb-NO" dirty="0"/>
              <a:t>: Patent. </a:t>
            </a:r>
          </a:p>
          <a:p>
            <a:r>
              <a:rPr lang="nb-NO" b="1" dirty="0"/>
              <a:t>B</a:t>
            </a:r>
            <a:r>
              <a:rPr lang="nb-NO" dirty="0"/>
              <a:t>: 8-9 </a:t>
            </a:r>
            <a:r>
              <a:rPr lang="en-US" dirty="0"/>
              <a:t>Breaths\min</a:t>
            </a:r>
            <a:r>
              <a:rPr lang="nb-NO" dirty="0"/>
              <a:t>– superficial. </a:t>
            </a:r>
          </a:p>
          <a:p>
            <a:r>
              <a:rPr lang="nb-NO" b="1" dirty="0"/>
              <a:t>C</a:t>
            </a:r>
            <a:r>
              <a:rPr lang="nb-NO" dirty="0"/>
              <a:t>: Pale, </a:t>
            </a:r>
            <a:r>
              <a:rPr lang="nb-NO" dirty="0" err="1"/>
              <a:t>white</a:t>
            </a:r>
            <a:r>
              <a:rPr lang="nb-NO" dirty="0"/>
              <a:t> </a:t>
            </a:r>
            <a:r>
              <a:rPr lang="nb-NO" dirty="0" err="1"/>
              <a:t>lips</a:t>
            </a:r>
            <a:r>
              <a:rPr lang="nb-NO" dirty="0"/>
              <a:t>. No </a:t>
            </a:r>
            <a:r>
              <a:rPr lang="nb-NO" dirty="0" err="1"/>
              <a:t>palpable</a:t>
            </a:r>
            <a:r>
              <a:rPr lang="nb-NO" dirty="0"/>
              <a:t> pulses. EKG 3 avl : Sinus </a:t>
            </a:r>
            <a:r>
              <a:rPr lang="nb-NO" dirty="0" err="1"/>
              <a:t>rythm</a:t>
            </a:r>
            <a:r>
              <a:rPr lang="nb-NO" dirty="0"/>
              <a:t> -  120. Unsuccesful BP reading. </a:t>
            </a:r>
            <a:endParaRPr lang="he-IL" dirty="0"/>
          </a:p>
          <a:p>
            <a:r>
              <a:rPr lang="nb-NO" b="1" dirty="0"/>
              <a:t>D</a:t>
            </a:r>
            <a:r>
              <a:rPr lang="nb-NO" dirty="0"/>
              <a:t>: Unconcious. Equal pupils. GCS 6 (E1V2M3). </a:t>
            </a:r>
          </a:p>
          <a:p>
            <a:r>
              <a:rPr lang="nb-NO" dirty="0"/>
              <a:t>E: Fracture (dislocation)- left wrist, Femur fracture.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239472-7A36-D236-853D-84332A24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First </a:t>
            </a:r>
            <a:r>
              <a:rPr lang="nb-NO" dirty="0" err="1"/>
              <a:t>assessment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Situation</a:t>
            </a:r>
            <a:r>
              <a:rPr lang="nb-NO" dirty="0"/>
              <a:t>:  </a:t>
            </a:r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mechanism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injury</a:t>
            </a:r>
            <a:r>
              <a:rPr lang="nb-NO" dirty="0"/>
              <a:t>. Hard stop in </a:t>
            </a:r>
            <a:r>
              <a:rPr lang="nb-NO" dirty="0" err="1"/>
              <a:t>brick</a:t>
            </a:r>
            <a:r>
              <a:rPr lang="nb-NO" dirty="0"/>
              <a:t> </a:t>
            </a:r>
            <a:r>
              <a:rPr lang="nb-NO" dirty="0" err="1"/>
              <a:t>wall</a:t>
            </a:r>
            <a:r>
              <a:rPr lang="nb-NO" dirty="0"/>
              <a:t>. 50 km/t</a:t>
            </a:r>
          </a:p>
          <a:p>
            <a:endParaRPr lang="nb-NO" dirty="0"/>
          </a:p>
          <a:p>
            <a:r>
              <a:rPr lang="nb-NO" b="1" dirty="0"/>
              <a:t>A</a:t>
            </a:r>
            <a:r>
              <a:rPr lang="nb-NO" dirty="0"/>
              <a:t>: Patent. </a:t>
            </a:r>
          </a:p>
          <a:p>
            <a:r>
              <a:rPr lang="nb-NO" b="1" dirty="0"/>
              <a:t>B</a:t>
            </a:r>
            <a:r>
              <a:rPr lang="nb-NO" dirty="0"/>
              <a:t>: 8-9 </a:t>
            </a:r>
            <a:r>
              <a:rPr lang="en-US" dirty="0"/>
              <a:t>Breaths\min</a:t>
            </a:r>
            <a:r>
              <a:rPr lang="nb-NO" dirty="0"/>
              <a:t>– superficial. </a:t>
            </a:r>
          </a:p>
          <a:p>
            <a:r>
              <a:rPr lang="nb-NO" b="1" dirty="0"/>
              <a:t>C</a:t>
            </a:r>
            <a:r>
              <a:rPr lang="nb-NO" dirty="0"/>
              <a:t>: Pale, </a:t>
            </a:r>
            <a:r>
              <a:rPr lang="nb-NO" dirty="0" err="1"/>
              <a:t>white</a:t>
            </a:r>
            <a:r>
              <a:rPr lang="nb-NO" dirty="0"/>
              <a:t> </a:t>
            </a:r>
            <a:r>
              <a:rPr lang="nb-NO" dirty="0" err="1"/>
              <a:t>lips</a:t>
            </a:r>
            <a:r>
              <a:rPr lang="nb-NO" dirty="0"/>
              <a:t>. No </a:t>
            </a:r>
            <a:r>
              <a:rPr lang="nb-NO" dirty="0" err="1"/>
              <a:t>palpable</a:t>
            </a:r>
            <a:r>
              <a:rPr lang="nb-NO" dirty="0"/>
              <a:t> pulses. EKG 3 avl : Sinus </a:t>
            </a:r>
            <a:r>
              <a:rPr lang="nb-NO" dirty="0" err="1"/>
              <a:t>rythm</a:t>
            </a:r>
            <a:r>
              <a:rPr lang="nb-NO" dirty="0"/>
              <a:t> -  120. Unsuccesful BP reading. </a:t>
            </a:r>
            <a:endParaRPr lang="he-IL" dirty="0"/>
          </a:p>
          <a:p>
            <a:r>
              <a:rPr lang="nb-NO" b="1" dirty="0"/>
              <a:t>D</a:t>
            </a:r>
            <a:r>
              <a:rPr lang="nb-NO" dirty="0"/>
              <a:t>: Unconcious. Equal pupils. GCS 6 (E1V2M3). </a:t>
            </a:r>
          </a:p>
          <a:p>
            <a:r>
              <a:rPr lang="nb-NO" dirty="0"/>
              <a:t>E: Fracture (dislocation)- left wrist, Femur fracture.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71720-F507-628E-8785-B4205CEF6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274" y="4807745"/>
            <a:ext cx="1633870" cy="180457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12DA04-9D7C-5605-9F23-06D27E14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5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What about....?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than one casualty?</a:t>
            </a:r>
          </a:p>
          <a:p>
            <a:r>
              <a:rPr lang="en-US" dirty="0"/>
              <a:t>Response time of 53 minutes…. ;)</a:t>
            </a:r>
          </a:p>
          <a:p>
            <a:r>
              <a:rPr lang="en-US" dirty="0"/>
              <a:t>C spine control?</a:t>
            </a:r>
          </a:p>
          <a:p>
            <a:r>
              <a:rPr lang="en-US" dirty="0"/>
              <a:t>Not sure if breath sounds are equal</a:t>
            </a:r>
          </a:p>
          <a:p>
            <a:r>
              <a:rPr lang="en-US" dirty="0"/>
              <a:t>POI US?</a:t>
            </a:r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71720-F507-628E-8785-B4205CEF6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274" y="4807745"/>
            <a:ext cx="1633870" cy="180457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12DA04-9D7C-5605-9F23-06D27E14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8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First </a:t>
            </a:r>
            <a:r>
              <a:rPr lang="nb-NO" dirty="0" err="1"/>
              <a:t>assessment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Situation</a:t>
            </a:r>
            <a:r>
              <a:rPr lang="nb-NO" dirty="0"/>
              <a:t>:  </a:t>
            </a:r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mechanism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injury</a:t>
            </a:r>
            <a:r>
              <a:rPr lang="nb-NO" dirty="0"/>
              <a:t>. Hard stop in </a:t>
            </a:r>
            <a:r>
              <a:rPr lang="nb-NO" dirty="0" err="1"/>
              <a:t>brick</a:t>
            </a:r>
            <a:r>
              <a:rPr lang="nb-NO" dirty="0"/>
              <a:t> </a:t>
            </a:r>
            <a:r>
              <a:rPr lang="nb-NO" dirty="0" err="1"/>
              <a:t>wall</a:t>
            </a:r>
            <a:r>
              <a:rPr lang="nb-NO" dirty="0"/>
              <a:t>. 50 km/t</a:t>
            </a:r>
          </a:p>
          <a:p>
            <a:endParaRPr lang="nb-NO" dirty="0"/>
          </a:p>
          <a:p>
            <a:r>
              <a:rPr lang="nb-NO" b="1" dirty="0"/>
              <a:t>A</a:t>
            </a:r>
            <a:r>
              <a:rPr lang="nb-NO" dirty="0"/>
              <a:t>: Patent. </a:t>
            </a:r>
          </a:p>
          <a:p>
            <a:r>
              <a:rPr lang="nb-NO" b="1" dirty="0"/>
              <a:t>B</a:t>
            </a:r>
            <a:r>
              <a:rPr lang="nb-NO" dirty="0"/>
              <a:t>: 8-9 </a:t>
            </a:r>
            <a:r>
              <a:rPr lang="en-US" dirty="0"/>
              <a:t>Breaths\min</a:t>
            </a:r>
            <a:r>
              <a:rPr lang="nb-NO" dirty="0"/>
              <a:t>– superficial. Equal </a:t>
            </a:r>
            <a:r>
              <a:rPr lang="nb-NO" dirty="0" err="1"/>
              <a:t>respiratory</a:t>
            </a:r>
            <a:r>
              <a:rPr lang="nb-NO" dirty="0"/>
              <a:t> sounds. </a:t>
            </a:r>
            <a:r>
              <a:rPr lang="nb-NO" dirty="0">
                <a:highlight>
                  <a:srgbClr val="FFFF00"/>
                </a:highlight>
              </a:rPr>
              <a:t>Stab </a:t>
            </a:r>
            <a:r>
              <a:rPr lang="nb-NO" dirty="0" err="1">
                <a:highlight>
                  <a:srgbClr val="FFFF00"/>
                </a:highlight>
              </a:rPr>
              <a:t>thx</a:t>
            </a:r>
            <a:r>
              <a:rPr lang="nb-NO" dirty="0"/>
              <a:t>. No </a:t>
            </a:r>
            <a:r>
              <a:rPr lang="nb-NO" dirty="0" err="1"/>
              <a:t>subcutaneous</a:t>
            </a:r>
            <a:r>
              <a:rPr lang="nb-NO" dirty="0"/>
              <a:t> emfysema. </a:t>
            </a:r>
            <a:r>
              <a:rPr lang="nb-NO" dirty="0" err="1"/>
              <a:t>Clavicula</a:t>
            </a:r>
            <a:r>
              <a:rPr lang="nb-NO" dirty="0"/>
              <a:t> </a:t>
            </a:r>
            <a:r>
              <a:rPr lang="nb-NO" dirty="0" err="1"/>
              <a:t>bilat</a:t>
            </a:r>
            <a:r>
              <a:rPr lang="nb-NO" dirty="0"/>
              <a:t> </a:t>
            </a:r>
            <a:r>
              <a:rPr lang="nb-NO" dirty="0" err="1">
                <a:highlight>
                  <a:srgbClr val="FFFF00"/>
                </a:highlight>
              </a:rPr>
              <a:t>ua</a:t>
            </a:r>
            <a:r>
              <a:rPr lang="nb-NO" dirty="0"/>
              <a:t>. </a:t>
            </a:r>
          </a:p>
          <a:p>
            <a:r>
              <a:rPr lang="nb-NO" b="1" dirty="0"/>
              <a:t>C</a:t>
            </a:r>
            <a:r>
              <a:rPr lang="nb-NO" dirty="0"/>
              <a:t>: Pale, </a:t>
            </a:r>
            <a:r>
              <a:rPr lang="nb-NO" dirty="0" err="1"/>
              <a:t>white</a:t>
            </a:r>
            <a:r>
              <a:rPr lang="nb-NO" dirty="0"/>
              <a:t> </a:t>
            </a:r>
            <a:r>
              <a:rPr lang="nb-NO" dirty="0" err="1"/>
              <a:t>lips</a:t>
            </a:r>
            <a:r>
              <a:rPr lang="nb-NO" dirty="0"/>
              <a:t>. No </a:t>
            </a:r>
            <a:r>
              <a:rPr lang="nb-NO" dirty="0" err="1"/>
              <a:t>palpable</a:t>
            </a:r>
            <a:r>
              <a:rPr lang="nb-NO" dirty="0"/>
              <a:t> pulses. EKG 3 avl : Sinus </a:t>
            </a:r>
            <a:r>
              <a:rPr lang="nb-NO" dirty="0" err="1"/>
              <a:t>rythm</a:t>
            </a:r>
            <a:r>
              <a:rPr lang="nb-NO" dirty="0"/>
              <a:t> -  120. </a:t>
            </a:r>
            <a:r>
              <a:rPr lang="nb-NO" dirty="0" err="1"/>
              <a:t>Unsuccesful</a:t>
            </a:r>
            <a:r>
              <a:rPr lang="nb-NO" dirty="0"/>
              <a:t> BP </a:t>
            </a:r>
            <a:r>
              <a:rPr lang="nb-NO" dirty="0" err="1"/>
              <a:t>reading</a:t>
            </a:r>
            <a:r>
              <a:rPr lang="nb-NO" dirty="0"/>
              <a:t>. Rigid abdomen. </a:t>
            </a:r>
            <a:r>
              <a:rPr lang="nb-NO" dirty="0" err="1"/>
              <a:t>Pelvis</a:t>
            </a:r>
            <a:r>
              <a:rPr lang="nb-NO" dirty="0"/>
              <a:t> ok. </a:t>
            </a:r>
          </a:p>
          <a:p>
            <a:r>
              <a:rPr lang="nb-NO" b="1" dirty="0"/>
              <a:t>D</a:t>
            </a:r>
            <a:r>
              <a:rPr lang="nb-NO" dirty="0"/>
              <a:t>: </a:t>
            </a:r>
            <a:r>
              <a:rPr lang="nb-NO" dirty="0" err="1"/>
              <a:t>Unconcious</a:t>
            </a:r>
            <a:r>
              <a:rPr lang="nb-NO" dirty="0"/>
              <a:t>. Equal </a:t>
            </a:r>
            <a:r>
              <a:rPr lang="nb-NO" dirty="0" err="1"/>
              <a:t>pupils</a:t>
            </a:r>
            <a:r>
              <a:rPr lang="nb-NO" dirty="0"/>
              <a:t>. </a:t>
            </a:r>
            <a:r>
              <a:rPr lang="nb-NO" dirty="0" err="1"/>
              <a:t>Flection</a:t>
            </a:r>
            <a:r>
              <a:rPr lang="nb-NO" dirty="0"/>
              <a:t> in 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ekstremity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pain</a:t>
            </a:r>
            <a:r>
              <a:rPr lang="nb-NO" dirty="0"/>
              <a:t> stimulus. GCS 6 (E1V2M3). </a:t>
            </a:r>
          </a:p>
          <a:p>
            <a:r>
              <a:rPr lang="nb-NO" dirty="0"/>
              <a:t>E: </a:t>
            </a:r>
            <a:r>
              <a:rPr lang="nb-NO" dirty="0" err="1"/>
              <a:t>Fracture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dislocation in </a:t>
            </a:r>
            <a:r>
              <a:rPr lang="nb-NO" dirty="0" err="1"/>
              <a:t>left</a:t>
            </a:r>
            <a:r>
              <a:rPr lang="nb-NO" dirty="0"/>
              <a:t> </a:t>
            </a:r>
            <a:r>
              <a:rPr lang="nb-NO" dirty="0" err="1"/>
              <a:t>wrist</a:t>
            </a:r>
            <a:r>
              <a:rPr lang="nb-NO" dirty="0"/>
              <a:t>. Femur </a:t>
            </a:r>
            <a:r>
              <a:rPr lang="nb-NO" dirty="0" err="1"/>
              <a:t>fracture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45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On scene: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Prioritized - rapid evac. </a:t>
            </a:r>
          </a:p>
          <a:p>
            <a:r>
              <a:rPr lang="nb-NO" dirty="0" err="1"/>
              <a:t>Oxygen</a:t>
            </a:r>
            <a:r>
              <a:rPr lang="nb-NO" dirty="0"/>
              <a:t>. </a:t>
            </a:r>
          </a:p>
          <a:p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difficult</a:t>
            </a:r>
            <a:r>
              <a:rPr lang="nb-NO" dirty="0"/>
              <a:t> to </a:t>
            </a:r>
            <a:r>
              <a:rPr lang="nb-NO" dirty="0" err="1"/>
              <a:t>get</a:t>
            </a:r>
            <a:r>
              <a:rPr lang="nb-NO" dirty="0"/>
              <a:t> IV </a:t>
            </a:r>
            <a:r>
              <a:rPr lang="nb-NO" dirty="0" err="1"/>
              <a:t>access</a:t>
            </a:r>
            <a:r>
              <a:rPr lang="nb-NO" dirty="0"/>
              <a:t>. </a:t>
            </a:r>
          </a:p>
          <a:p>
            <a:r>
              <a:rPr lang="nb-NO" dirty="0"/>
              <a:t>Sternal IO -  FAST responder. </a:t>
            </a:r>
          </a:p>
          <a:p>
            <a:r>
              <a:rPr lang="nb-NO" dirty="0"/>
              <a:t>Eventually large bore IV cannula in Ext .jug </a:t>
            </a:r>
          </a:p>
          <a:p>
            <a:r>
              <a:rPr lang="nb-NO" dirty="0"/>
              <a:t>Tranexamic acid 1g , Calcium 5mmol , 1 unit LTOWB.</a:t>
            </a:r>
          </a:p>
          <a:p>
            <a:r>
              <a:rPr lang="nb-NO" dirty="0"/>
              <a:t> </a:t>
            </a:r>
            <a:r>
              <a:rPr lang="nb-NO" dirty="0" err="1"/>
              <a:t>Regains</a:t>
            </a:r>
            <a:r>
              <a:rPr lang="nb-NO" dirty="0"/>
              <a:t> radial pulse. </a:t>
            </a:r>
          </a:p>
          <a:p>
            <a:r>
              <a:rPr lang="nb-NO" dirty="0"/>
              <a:t>Trauma bay delivery 12:16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38BD966-21CF-EFE1-C932-B7572B0D6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7" y="250520"/>
            <a:ext cx="4480142" cy="33601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237459-7752-C6BF-F0C8-D0BCBEE3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F2C67E-B460-4AB8-EFD9-196279B3E0C8}"/>
              </a:ext>
            </a:extLst>
          </p:cNvPr>
          <p:cNvSpPr txBox="1"/>
          <p:nvPr/>
        </p:nvSpPr>
        <p:spPr>
          <a:xfrm>
            <a:off x="6599582" y="5347253"/>
            <a:ext cx="37719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38 minutes post injury</a:t>
            </a:r>
          </a:p>
        </p:txBody>
      </p:sp>
    </p:spTree>
    <p:extLst>
      <p:ext uri="{BB962C8B-B14F-4D97-AF65-F5344CB8AC3E}">
        <p14:creationId xmlns:p14="http://schemas.microsoft.com/office/powerpoint/2010/main" val="17476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Trauma </a:t>
            </a:r>
            <a:r>
              <a:rPr lang="nb-NO" dirty="0" err="1"/>
              <a:t>bay</a:t>
            </a:r>
            <a:r>
              <a:rPr lang="nb-NO" dirty="0"/>
              <a:t>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Arrival</a:t>
            </a:r>
            <a:r>
              <a:rPr lang="nb-NO" dirty="0"/>
              <a:t> 12:16</a:t>
            </a:r>
          </a:p>
          <a:p>
            <a:r>
              <a:rPr lang="nb-NO" dirty="0"/>
              <a:t>A: Patent</a:t>
            </a:r>
          </a:p>
          <a:p>
            <a:r>
              <a:rPr lang="nb-NO" dirty="0"/>
              <a:t>B: Equal breath sounds.</a:t>
            </a:r>
          </a:p>
          <a:p>
            <a:r>
              <a:rPr lang="nb-NO" dirty="0"/>
              <a:t>C: No external bleeding. Cold. Weak radial pulse 115. </a:t>
            </a:r>
          </a:p>
          <a:p>
            <a:r>
              <a:rPr lang="nb-NO" dirty="0"/>
              <a:t>First BP 135/85 (False reading??) </a:t>
            </a:r>
          </a:p>
          <a:p>
            <a:r>
              <a:rPr lang="nb-NO" dirty="0"/>
              <a:t>FAST US – free fluid in abd. </a:t>
            </a:r>
          </a:p>
          <a:p>
            <a:r>
              <a:rPr lang="nb-NO" dirty="0"/>
              <a:t>D: GCS 6 (E1V2M3) </a:t>
            </a:r>
          </a:p>
          <a:p>
            <a:r>
              <a:rPr lang="nb-NO" dirty="0"/>
              <a:t>E: </a:t>
            </a:r>
            <a:r>
              <a:rPr lang="nb-NO" dirty="0" err="1"/>
              <a:t>Fx</a:t>
            </a:r>
            <a:r>
              <a:rPr lang="nb-NO" dirty="0"/>
              <a:t> </a:t>
            </a:r>
            <a:r>
              <a:rPr lang="nb-NO" dirty="0" err="1"/>
              <a:t>left</a:t>
            </a:r>
            <a:r>
              <a:rPr lang="nb-NO" dirty="0"/>
              <a:t> femur and </a:t>
            </a:r>
            <a:r>
              <a:rPr lang="nb-NO" dirty="0" err="1"/>
              <a:t>left</a:t>
            </a:r>
            <a:r>
              <a:rPr lang="nb-NO" dirty="0"/>
              <a:t> </a:t>
            </a:r>
            <a:r>
              <a:rPr lang="nb-NO" dirty="0" err="1"/>
              <a:t>wrist</a:t>
            </a: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E97E22-C6A0-18A5-C3C3-63A4B430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7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Labs (35min post injury.....24 hours):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pH 7,26 </a:t>
            </a:r>
          </a:p>
          <a:p>
            <a:r>
              <a:rPr lang="nb-NO" dirty="0"/>
              <a:t>pCO2 7,3kpa</a:t>
            </a:r>
          </a:p>
          <a:p>
            <a:r>
              <a:rPr lang="nb-NO" dirty="0"/>
              <a:t>Laktat 1,8 – 1,4 – 1,6mmol/l </a:t>
            </a:r>
          </a:p>
          <a:p>
            <a:r>
              <a:rPr lang="nb-NO" dirty="0" err="1"/>
              <a:t>Hb</a:t>
            </a:r>
            <a:r>
              <a:rPr lang="nb-NO" dirty="0"/>
              <a:t> 11,3 – 12,1</a:t>
            </a:r>
          </a:p>
          <a:p>
            <a:r>
              <a:rPr lang="nb-NO" dirty="0" err="1"/>
              <a:t>Plt</a:t>
            </a:r>
            <a:r>
              <a:rPr lang="nb-NO" dirty="0"/>
              <a:t>  211 – 115 – 85</a:t>
            </a:r>
          </a:p>
          <a:p>
            <a:r>
              <a:rPr lang="nb-NO" dirty="0"/>
              <a:t>Ionised Ca : 1,04mmol (in spite of 5mmol administered in enroute) </a:t>
            </a:r>
          </a:p>
          <a:p>
            <a:r>
              <a:rPr lang="nb-NO" dirty="0"/>
              <a:t>CK 1169-2992-5354</a:t>
            </a:r>
          </a:p>
          <a:p>
            <a:r>
              <a:rPr lang="nb-NO" dirty="0"/>
              <a:t>INR 1,2-1,2-1,3</a:t>
            </a:r>
          </a:p>
          <a:p>
            <a:r>
              <a:rPr lang="nb-NO" dirty="0"/>
              <a:t>Fibrinogen 1,7 – 2,3 (</a:t>
            </a:r>
            <a:r>
              <a:rPr lang="nb-NO" dirty="0" err="1"/>
              <a:t>Recieved</a:t>
            </a:r>
            <a:r>
              <a:rPr lang="nb-NO" dirty="0"/>
              <a:t> fibrinogen </a:t>
            </a:r>
            <a:r>
              <a:rPr lang="nb-NO" dirty="0" err="1"/>
              <a:t>concentrate</a:t>
            </a:r>
            <a:r>
              <a:rPr lang="nb-NO" dirty="0"/>
              <a:t> in OR)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E1FD5A-2A80-5563-5E4D-293028C6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6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 trauma </a:t>
            </a:r>
            <a:r>
              <a:rPr lang="nb-NO" dirty="0" err="1"/>
              <a:t>bay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 units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titer O</a:t>
            </a:r>
          </a:p>
          <a:p>
            <a:r>
              <a:rPr lang="nb-NO" dirty="0"/>
              <a:t>Intubated 12:38 after 3 units of LTOWB </a:t>
            </a:r>
          </a:p>
          <a:p>
            <a:r>
              <a:rPr lang="nb-NO" dirty="0"/>
              <a:t>CT </a:t>
            </a:r>
          </a:p>
          <a:p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A99684-59FE-EC6E-D68C-8EC0EB49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1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CT: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8862" y="1518128"/>
            <a:ext cx="5149906" cy="4351338"/>
          </a:xfrm>
        </p:spPr>
        <p:txBody>
          <a:bodyPr/>
          <a:lstStyle/>
          <a:p>
            <a:r>
              <a:rPr lang="nb-NO" dirty="0"/>
              <a:t>Large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fluid in abdomen</a:t>
            </a:r>
          </a:p>
          <a:p>
            <a:r>
              <a:rPr lang="nb-NO" dirty="0"/>
              <a:t>Shattered liver (AAST grade 5). </a:t>
            </a:r>
          </a:p>
          <a:p>
            <a:r>
              <a:rPr lang="nb-NO" dirty="0"/>
              <a:t>Right upper kidney injury. </a:t>
            </a:r>
          </a:p>
          <a:p>
            <a:r>
              <a:rPr lang="nb-NO" dirty="0"/>
              <a:t>Small </a:t>
            </a:r>
            <a:r>
              <a:rPr lang="nb-NO" dirty="0" err="1"/>
              <a:t>contusion</a:t>
            </a:r>
            <a:r>
              <a:rPr lang="nb-NO" dirty="0"/>
              <a:t>/</a:t>
            </a:r>
            <a:r>
              <a:rPr lang="nb-NO" dirty="0" err="1"/>
              <a:t>bleeeding</a:t>
            </a:r>
            <a:r>
              <a:rPr lang="nb-NO" dirty="0"/>
              <a:t> in </a:t>
            </a:r>
            <a:r>
              <a:rPr lang="nb-NO" dirty="0" err="1"/>
              <a:t>left</a:t>
            </a:r>
            <a:r>
              <a:rPr lang="nb-NO" dirty="0"/>
              <a:t> temporal </a:t>
            </a:r>
            <a:r>
              <a:rPr lang="nb-NO" dirty="0" err="1"/>
              <a:t>lobe</a:t>
            </a:r>
            <a:r>
              <a:rPr lang="nb-NO" dirty="0"/>
              <a:t>. </a:t>
            </a:r>
          </a:p>
        </p:txBody>
      </p:sp>
      <p:pic>
        <p:nvPicPr>
          <p:cNvPr id="1027" name="Picture 3" descr="69acc277-d97a-4ada-b67f-59ec1c4dd5e0@ih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55" y="18256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AB8301-7DEA-0BEE-3B0A-E1D77D1F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Trauma </a:t>
            </a:r>
            <a:r>
              <a:rPr lang="nb-NO" dirty="0" err="1"/>
              <a:t>laparotomy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Blood</a:t>
            </a:r>
          </a:p>
          <a:p>
            <a:r>
              <a:rPr lang="nb-NO" dirty="0"/>
              <a:t>Packed all quadrants.</a:t>
            </a:r>
          </a:p>
          <a:p>
            <a:r>
              <a:rPr lang="nb-NO" dirty="0"/>
              <a:t>Attemps to mobilize the liver .... eventually packing and hemostasis. </a:t>
            </a:r>
          </a:p>
          <a:p>
            <a:r>
              <a:rPr lang="nb-NO" dirty="0"/>
              <a:t>Gets 4U of LTOWB and 1 g fibrinogen in surgery. </a:t>
            </a:r>
          </a:p>
          <a:p>
            <a:r>
              <a:rPr lang="nb-NO" dirty="0"/>
              <a:t>Duration 40min</a:t>
            </a:r>
          </a:p>
          <a:p>
            <a:endParaRPr lang="nb-NO" dirty="0"/>
          </a:p>
          <a:p>
            <a:r>
              <a:rPr lang="nb-NO" dirty="0"/>
              <a:t>ICU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37346-CB23-FFA3-185C-C6D0C971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4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E5D2-5644-259F-B0D7-1C2A8570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B197B-CB0B-5DD4-04D8-14A26EB23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  <a:p>
            <a:r>
              <a:rPr lang="en-US" dirty="0"/>
              <a:t>Capabilities carried by “my” teams?</a:t>
            </a:r>
          </a:p>
          <a:p>
            <a:r>
              <a:rPr lang="en-US" dirty="0"/>
              <a:t>What would be a typical incident they are dispatched to?</a:t>
            </a:r>
          </a:p>
          <a:p>
            <a:r>
              <a:rPr lang="en-US" dirty="0"/>
              <a:t>Which protocol do they follow?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248659-D415-4B65-0158-CBB6425C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59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Follow up: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Normal TEG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 </a:t>
            </a:r>
            <a:r>
              <a:rPr lang="nb-NO" dirty="0" err="1"/>
              <a:t>hours</a:t>
            </a:r>
            <a:r>
              <a:rPr lang="nb-NO" dirty="0"/>
              <a:t>/</a:t>
            </a:r>
            <a:r>
              <a:rPr lang="nb-NO" dirty="0" err="1"/>
              <a:t>days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ICU. (</a:t>
            </a:r>
            <a:r>
              <a:rPr lang="nb-NO" dirty="0" err="1"/>
              <a:t>Marginally</a:t>
            </a:r>
            <a:r>
              <a:rPr lang="nb-NO" dirty="0"/>
              <a:t> </a:t>
            </a:r>
            <a:r>
              <a:rPr lang="nb-NO" dirty="0" err="1"/>
              <a:t>reduced</a:t>
            </a:r>
            <a:r>
              <a:rPr lang="nb-NO" dirty="0"/>
              <a:t> MA)</a:t>
            </a:r>
          </a:p>
          <a:p>
            <a:r>
              <a:rPr lang="nb-NO" dirty="0"/>
              <a:t>Stabile </a:t>
            </a:r>
            <a:r>
              <a:rPr lang="nb-NO" dirty="0" err="1"/>
              <a:t>hemodynamics</a:t>
            </a:r>
            <a:r>
              <a:rPr lang="nb-NO" dirty="0"/>
              <a:t>. No </a:t>
            </a:r>
            <a:r>
              <a:rPr lang="nb-NO" dirty="0" err="1"/>
              <a:t>pressors</a:t>
            </a:r>
            <a:r>
              <a:rPr lang="nb-NO" dirty="0"/>
              <a:t>. Easy to manage on the ventilator. Normal kidney functions. </a:t>
            </a:r>
          </a:p>
          <a:p>
            <a:r>
              <a:rPr lang="nb-NO" dirty="0" err="1"/>
              <a:t>Went</a:t>
            </a:r>
            <a:r>
              <a:rPr lang="nb-NO" dirty="0"/>
              <a:t> back to </a:t>
            </a:r>
            <a:r>
              <a:rPr lang="nb-NO" dirty="0" err="1"/>
              <a:t>the</a:t>
            </a:r>
            <a:r>
              <a:rPr lang="nb-NO" dirty="0"/>
              <a:t> OR later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evening</a:t>
            </a:r>
            <a:r>
              <a:rPr lang="nb-NO" dirty="0"/>
              <a:t> for intramedullar </a:t>
            </a:r>
            <a:r>
              <a:rPr lang="nb-NO" dirty="0" err="1"/>
              <a:t>nailing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femur. </a:t>
            </a:r>
          </a:p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weeks</a:t>
            </a:r>
            <a:r>
              <a:rPr lang="nb-NO" dirty="0"/>
              <a:t> – still in </a:t>
            </a:r>
            <a:r>
              <a:rPr lang="nb-NO" dirty="0" err="1"/>
              <a:t>the</a:t>
            </a:r>
            <a:r>
              <a:rPr lang="nb-NO" dirty="0"/>
              <a:t> ICU. Nor organ </a:t>
            </a:r>
            <a:r>
              <a:rPr lang="nb-NO" dirty="0" err="1"/>
              <a:t>dysfunctions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MRI shows DAI grade 2-3. </a:t>
            </a:r>
            <a:r>
              <a:rPr lang="nb-NO" dirty="0" err="1"/>
              <a:t>Eventually</a:t>
            </a:r>
            <a:r>
              <a:rPr lang="nb-NO" dirty="0"/>
              <a:t> normal </a:t>
            </a:r>
            <a:r>
              <a:rPr lang="nb-NO" dirty="0" err="1"/>
              <a:t>response</a:t>
            </a:r>
            <a:r>
              <a:rPr lang="nb-NO" dirty="0"/>
              <a:t>. </a:t>
            </a:r>
          </a:p>
          <a:p>
            <a:r>
              <a:rPr lang="nb-NO" dirty="0"/>
              <a:t>Discharged to rehabilitation </a:t>
            </a:r>
            <a:r>
              <a:rPr lang="nb-NO" dirty="0">
                <a:highlight>
                  <a:srgbClr val="FFFF00"/>
                </a:highlight>
              </a:rPr>
              <a:t>on day.... </a:t>
            </a:r>
          </a:p>
          <a:p>
            <a:r>
              <a:rPr lang="nb-NO" dirty="0"/>
              <a:t>Back in school after 6 months.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E13247-AB68-E25C-8917-AB585F84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4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0" y="1690688"/>
            <a:ext cx="6067213" cy="470105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 soldier sustained  multiple gunshot wounds from close range</a:t>
            </a:r>
          </a:p>
          <a:p>
            <a:pPr algn="l" rtl="0"/>
            <a:r>
              <a:rPr lang="en-US" dirty="0"/>
              <a:t>Paramedic + medics (on scene)</a:t>
            </a:r>
          </a:p>
          <a:p>
            <a:pPr algn="l" rtl="0"/>
            <a:r>
              <a:rPr lang="en-US" dirty="0"/>
              <a:t>Additional medical teams: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/>
              <a:t> Military Ambulance with ALS Capabilities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/>
              <a:t>Civilian ALS ambulance (MDA)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en-US" dirty="0" err="1"/>
              <a:t>MedEvac</a:t>
            </a:r>
            <a:r>
              <a:rPr lang="en-US" dirty="0"/>
              <a:t> Helicopter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t="4118" r="-2" b="19774"/>
          <a:stretch/>
        </p:blipFill>
        <p:spPr>
          <a:xfrm>
            <a:off x="6124789" y="1715782"/>
            <a:ext cx="5663108" cy="342643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5045B0A-C52A-4DB2-DB54-2E8E3B798F55}"/>
              </a:ext>
            </a:extLst>
          </p:cNvPr>
          <p:cNvSpPr txBox="1">
            <a:spLocks/>
          </p:cNvSpPr>
          <p:nvPr/>
        </p:nvSpPr>
        <p:spPr>
          <a:xfrm>
            <a:off x="838200" y="21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Case presentation – 4:01 AM</a:t>
            </a:r>
          </a:p>
        </p:txBody>
      </p:sp>
      <p:sp>
        <p:nvSpPr>
          <p:cNvPr id="17" name="מלבן 3">
            <a:extLst>
              <a:ext uri="{FF2B5EF4-FFF2-40B4-BE49-F238E27FC236}">
                <a16:creationId xmlns:a16="http://schemas.microsoft.com/office/drawing/2014/main" id="{04E561B2-2947-557A-86EA-A9D7CFC991D9}"/>
              </a:ext>
            </a:extLst>
          </p:cNvPr>
          <p:cNvSpPr/>
          <p:nvPr/>
        </p:nvSpPr>
        <p:spPr>
          <a:xfrm>
            <a:off x="2575375" y="20476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מלבן 4">
            <a:extLst>
              <a:ext uri="{FF2B5EF4-FFF2-40B4-BE49-F238E27FC236}">
                <a16:creationId xmlns:a16="http://schemas.microsoft.com/office/drawing/2014/main" id="{BD2594D0-2B37-3E10-CF2A-C155632C1F38}"/>
              </a:ext>
            </a:extLst>
          </p:cNvPr>
          <p:cNvSpPr/>
          <p:nvPr/>
        </p:nvSpPr>
        <p:spPr>
          <a:xfrm>
            <a:off x="2575375" y="104326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691A48-44FE-46E8-A12B-48285B9C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POI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Casualty no.1</a:t>
            </a:r>
          </a:p>
          <a:p>
            <a:pPr algn="l" rtl="0"/>
            <a:r>
              <a:rPr lang="en-US" dirty="0"/>
              <a:t>Moved to cover</a:t>
            </a:r>
          </a:p>
          <a:p>
            <a:pPr algn="l" rtl="0"/>
            <a:r>
              <a:rPr lang="en-US" dirty="0"/>
              <a:t>Gunshot wound to left upper chest and two exsanguinating wounds on the gluteal region recognized</a:t>
            </a:r>
          </a:p>
          <a:p>
            <a:pPr algn="l" rtl="0"/>
            <a:r>
              <a:rPr lang="en-US" dirty="0"/>
              <a:t>Control of hemorrhage with </a:t>
            </a:r>
            <a:r>
              <a:rPr lang="en-US" b="1" dirty="0"/>
              <a:t>Hemostatic dressing </a:t>
            </a:r>
            <a:r>
              <a:rPr lang="en-US" dirty="0"/>
              <a:t>(</a:t>
            </a:r>
            <a:r>
              <a:rPr lang="en-US" dirty="0" err="1"/>
              <a:t>Quikclot</a:t>
            </a:r>
            <a:r>
              <a:rPr lang="en-US" dirty="0"/>
              <a:t>- Combat Gauze)</a:t>
            </a:r>
          </a:p>
          <a:p>
            <a:pPr algn="l" rtl="0"/>
            <a:r>
              <a:rPr lang="en-US" u="sng" dirty="0"/>
              <a:t>Vitals</a:t>
            </a:r>
            <a:r>
              <a:rPr lang="en-US" dirty="0"/>
              <a:t>: HR 110, RR 18, Sat 98%</a:t>
            </a:r>
          </a:p>
          <a:p>
            <a:pPr marL="0" indent="0" algn="l" rtl="0">
              <a:buNone/>
            </a:pPr>
            <a:endParaRPr lang="en-US" i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7AA168-9765-443B-9993-C90DD275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3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POI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Casualty no.1</a:t>
            </a:r>
          </a:p>
          <a:p>
            <a:pPr algn="l" rtl="0"/>
            <a:r>
              <a:rPr lang="en-US" dirty="0"/>
              <a:t>Moved to cover</a:t>
            </a:r>
          </a:p>
          <a:p>
            <a:pPr algn="l" rtl="0"/>
            <a:r>
              <a:rPr lang="en-US" dirty="0"/>
              <a:t>Gunshot wound to left upper chest and two exsanguinating wounds on the gluteal region recognized</a:t>
            </a:r>
          </a:p>
          <a:p>
            <a:pPr algn="l" rtl="0"/>
            <a:r>
              <a:rPr lang="en-US" dirty="0"/>
              <a:t>Control of hemorrhage with </a:t>
            </a:r>
            <a:r>
              <a:rPr lang="en-US" b="1" dirty="0"/>
              <a:t>Hemostatic dressing </a:t>
            </a:r>
            <a:r>
              <a:rPr lang="en-US" dirty="0"/>
              <a:t>(</a:t>
            </a:r>
            <a:r>
              <a:rPr lang="en-US" dirty="0" err="1"/>
              <a:t>Quikclot</a:t>
            </a:r>
            <a:r>
              <a:rPr lang="en-US" dirty="0"/>
              <a:t>- Combat Gauze)</a:t>
            </a:r>
          </a:p>
          <a:p>
            <a:pPr algn="l" rtl="0"/>
            <a:r>
              <a:rPr lang="en-US" u="sng" dirty="0"/>
              <a:t>Vitals</a:t>
            </a:r>
            <a:r>
              <a:rPr lang="en-US" dirty="0"/>
              <a:t>: HR 110, RR 18, Sat 98%, 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Rapid evacuation </a:t>
            </a:r>
            <a:r>
              <a:rPr lang="en-US" dirty="0"/>
              <a:t>from Scene via armored vehicle (10 min)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i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48BC54-49BB-E707-42CF-81E3C41E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5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</a:t>
            </a:r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-route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Arrival to a Military Ambulance led by a paramedic</a:t>
            </a:r>
          </a:p>
          <a:p>
            <a:pPr algn="l" rtl="0"/>
            <a:r>
              <a:rPr lang="en-US" b="1" dirty="0"/>
              <a:t>Re-Assessment</a:t>
            </a:r>
            <a:r>
              <a:rPr lang="en-US" dirty="0"/>
              <a:t>: </a:t>
            </a:r>
          </a:p>
          <a:p>
            <a:pPr lvl="1" algn="l" rtl="0"/>
            <a:r>
              <a:rPr lang="en-US" sz="2800" dirty="0"/>
              <a:t>HR 140, BP 70/40, Sat 74%, GCS 10</a:t>
            </a:r>
          </a:p>
          <a:p>
            <a:pPr lvl="1" algn="l" rtl="0"/>
            <a:r>
              <a:rPr lang="en-US" sz="2800" dirty="0"/>
              <a:t>Decreased Breath sounds Lt. chest</a:t>
            </a:r>
          </a:p>
          <a:p>
            <a:pPr lvl="1" algn="l" rtl="0"/>
            <a:r>
              <a:rPr lang="en-US" sz="2800" dirty="0">
                <a:sym typeface="Wingdings" panose="05000000000000000000" pitchFamily="2" charset="2"/>
              </a:rPr>
              <a:t>GCS deteriorated (10)</a:t>
            </a:r>
            <a:endParaRPr lang="en-US" sz="28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ransport, van, car&#10;&#10;Description automatically generated">
            <a:extLst>
              <a:ext uri="{FF2B5EF4-FFF2-40B4-BE49-F238E27FC236}">
                <a16:creationId xmlns:a16="http://schemas.microsoft.com/office/drawing/2014/main" id="{F70302EA-D847-5B5E-6C54-D740E1F2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26" y="2552574"/>
            <a:ext cx="4612432" cy="25199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66BAF8D-1BAD-908C-B865-BCD1582A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6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020248-5987-16FB-A601-D2255E6BB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ur Future Climate Depends on What We Do Now | Salem Athenaeum">
            <a:extLst>
              <a:ext uri="{FF2B5EF4-FFF2-40B4-BE49-F238E27FC236}">
                <a16:creationId xmlns:a16="http://schemas.microsoft.com/office/drawing/2014/main" id="{2DD76268-1DA2-2284-E24B-56A3303D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75" y="914264"/>
            <a:ext cx="8613808" cy="44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B32CC3-4564-14BB-E155-C94B2FAC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6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</a:t>
            </a:r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-route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8972254" cy="4572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Tx:</a:t>
            </a:r>
          </a:p>
          <a:p>
            <a:pPr lvl="1" algn="l" rtl="0"/>
            <a:r>
              <a:rPr lang="en-US" sz="2800" b="1" dirty="0"/>
              <a:t>1 UNIT FDP + 1 gr TXA </a:t>
            </a:r>
          </a:p>
          <a:p>
            <a:pPr lvl="1" algn="l" rtl="0"/>
            <a:r>
              <a:rPr lang="en-US" sz="2800" b="1" dirty="0"/>
              <a:t>Lt Needle Decompression</a:t>
            </a:r>
            <a:r>
              <a:rPr lang="en-US" sz="2800" dirty="0"/>
              <a:t> (TPAK 10G) </a:t>
            </a:r>
          </a:p>
          <a:p>
            <a:pPr lvl="1" algn="l" rtl="0"/>
            <a:r>
              <a:rPr lang="en-US" sz="2800" dirty="0"/>
              <a:t>IV 25 mg </a:t>
            </a:r>
            <a:r>
              <a:rPr lang="en-US" sz="2800" b="1" dirty="0"/>
              <a:t>Ketamine for Analgesia</a:t>
            </a:r>
          </a:p>
          <a:p>
            <a:pPr algn="l" rtl="0"/>
            <a:r>
              <a:rPr lang="en-US" b="1" dirty="0">
                <a:sym typeface="Wingdings" panose="05000000000000000000" pitchFamily="2" charset="2"/>
              </a:rPr>
              <a:t>Re-Assessment: </a:t>
            </a:r>
            <a:r>
              <a:rPr lang="en-US" dirty="0">
                <a:sym typeface="Wingdings" panose="05000000000000000000" pitchFamily="2" charset="2"/>
              </a:rPr>
              <a:t>HR 110, BP 91/65, Sat (w. </a:t>
            </a:r>
            <a:r>
              <a:rPr lang="en-US" dirty="0"/>
              <a:t>Supplemental O</a:t>
            </a:r>
            <a:r>
              <a:rPr lang="en-US" baseline="-25000" dirty="0"/>
              <a:t>2</a:t>
            </a:r>
            <a:r>
              <a:rPr lang="en-US" dirty="0"/>
              <a:t>) 99%</a:t>
            </a:r>
          </a:p>
          <a:p>
            <a:pPr algn="l" rtl="0"/>
            <a:r>
              <a:rPr lang="en-US" dirty="0"/>
              <a:t>Transfer to Helipad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CA1526B-48A1-4FFB-9346-004838B63C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120" y="1476075"/>
            <a:ext cx="2916454" cy="388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4E2267-99ED-4F6B-6A8D-C2A50183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01" y="4171130"/>
            <a:ext cx="1660989" cy="16579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A660C65-3D37-7182-C5B1-3ACA5FFC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MedEvac</a:t>
            </a:r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+89min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A physician (Anesthesiologist) led airborne team (CSAR)</a:t>
            </a:r>
          </a:p>
          <a:p>
            <a:pPr algn="l" rtl="0"/>
            <a:r>
              <a:rPr lang="en-US" dirty="0"/>
              <a:t>Re- Assessment :</a:t>
            </a:r>
          </a:p>
          <a:p>
            <a:pPr algn="l" rtl="0"/>
            <a:r>
              <a:rPr lang="en-US" dirty="0"/>
              <a:t>	HR 130, BP 75/53, RR 26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Picture 9" descr="C:\Users\Avishai\Desktop\unnamed (1).jpg">
            <a:extLst>
              <a:ext uri="{FF2B5EF4-FFF2-40B4-BE49-F238E27FC236}">
                <a16:creationId xmlns:a16="http://schemas.microsoft.com/office/drawing/2014/main" id="{7C5D9BD6-F489-4075-9E1C-71D30756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021" y="2525666"/>
            <a:ext cx="4116979" cy="3087734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2CA667-0621-DD8D-D7C5-3D454A08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7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MedEvac</a:t>
            </a:r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+89min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A physician (Anesthesiologist) led airborne team (CSAR)</a:t>
            </a:r>
          </a:p>
          <a:p>
            <a:pPr algn="l" rtl="0"/>
            <a:r>
              <a:rPr lang="en-US" dirty="0"/>
              <a:t>Re- Assessment :</a:t>
            </a:r>
          </a:p>
          <a:p>
            <a:pPr algn="l" rtl="0"/>
            <a:r>
              <a:rPr lang="en-US" dirty="0"/>
              <a:t>	HR 130, BP 75/53, RR 26</a:t>
            </a:r>
          </a:p>
          <a:p>
            <a:pPr algn="l" rtl="0"/>
            <a:r>
              <a:rPr lang="en-US" dirty="0"/>
              <a:t>Onboard Tx:</a:t>
            </a:r>
          </a:p>
          <a:p>
            <a:pPr lvl="1" algn="l" rtl="0"/>
            <a:r>
              <a:rPr lang="en-US" sz="2800" dirty="0"/>
              <a:t>1 Unit of Cold Stored Low Titer O+ whole blood</a:t>
            </a:r>
          </a:p>
          <a:p>
            <a:pPr lvl="1" algn="l" rtl="0"/>
            <a:r>
              <a:rPr lang="en-US" sz="2800" dirty="0"/>
              <a:t>Active warming (`</a:t>
            </a:r>
            <a:r>
              <a:rPr lang="en-US" sz="2800" i="1" dirty="0"/>
              <a:t>Ready-Heat</a:t>
            </a:r>
            <a:r>
              <a:rPr lang="en-US" sz="2800" dirty="0"/>
              <a:t>`)</a:t>
            </a:r>
          </a:p>
          <a:p>
            <a:pPr algn="l" rtl="0"/>
            <a:r>
              <a:rPr lang="en-US" dirty="0"/>
              <a:t>9 min flight to Level 1 Trauma Center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Vitals (prior to arrival): HR 110 bpm, BP 100/70 mmHg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Picture 9" descr="C:\Users\Avishai\Desktop\unnamed (1).jpg">
            <a:extLst>
              <a:ext uri="{FF2B5EF4-FFF2-40B4-BE49-F238E27FC236}">
                <a16:creationId xmlns:a16="http://schemas.microsoft.com/office/drawing/2014/main" id="{7C5D9BD6-F489-4075-9E1C-71D30756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021" y="2525666"/>
            <a:ext cx="4116979" cy="3087734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0D953C8-1286-F168-AF3D-CA623C9A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3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B2D39-536F-687D-E15F-A8CB0DC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11" y="1588178"/>
            <a:ext cx="4013142" cy="277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Trauma Center (+ 89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SBP 85</a:t>
            </a:r>
          </a:p>
          <a:p>
            <a:pPr marL="0" indent="0" algn="l" rtl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323050-1017-3282-C788-8BA4DFA14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brick wall after losing control of MC. Helmet</a:t>
            </a:r>
          </a:p>
          <a:p>
            <a:pPr lvl="1"/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Expected response time 5 min</a:t>
            </a:r>
            <a:r>
              <a:rPr lang="he-IL" b="1" dirty="0"/>
              <a:t>= </a:t>
            </a:r>
            <a:r>
              <a:rPr lang="en-US" b="1" dirty="0"/>
              <a:t> 9 min post accident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picture containing outdoor, road, parking, curb&#10;&#10;Description automatically generated">
            <a:extLst>
              <a:ext uri="{FF2B5EF4-FFF2-40B4-BE49-F238E27FC236}">
                <a16:creationId xmlns:a16="http://schemas.microsoft.com/office/drawing/2014/main" id="{52888B0C-B15C-E33F-0DB0-65835D489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94" y="549100"/>
            <a:ext cx="3223621" cy="180917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9D75960-B959-5B3D-7ACC-4798549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7D71EF-6EB2-9F26-F5E7-020C10247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55" y="5058730"/>
            <a:ext cx="3836301" cy="826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434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B2D39-536F-687D-E15F-A8CB0DC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11" y="1588178"/>
            <a:ext cx="4013142" cy="277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Trauma Center (+ 89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SBP 85</a:t>
            </a:r>
          </a:p>
          <a:p>
            <a:pPr algn="l" rtl="0"/>
            <a:r>
              <a:rPr lang="en-US" dirty="0"/>
              <a:t>Intubation (</a:t>
            </a:r>
            <a:r>
              <a:rPr lang="en-US" dirty="0">
                <a:sym typeface="Wingdings" panose="05000000000000000000" pitchFamily="2" charset="2"/>
              </a:rPr>
              <a:t> SBP dropped to 40)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06DA27-47B1-F20E-D705-3AA8BE6E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4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8B2D39-536F-687D-E15F-A8CB0DC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11" y="1588178"/>
            <a:ext cx="4013142" cy="2774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Trauma Center (+ 89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SBP 85</a:t>
            </a:r>
          </a:p>
          <a:p>
            <a:pPr algn="l" rtl="0"/>
            <a:r>
              <a:rPr lang="en-US" dirty="0"/>
              <a:t>Intubation (</a:t>
            </a:r>
            <a:r>
              <a:rPr lang="en-US" dirty="0">
                <a:sym typeface="Wingdings" panose="05000000000000000000" pitchFamily="2" charset="2"/>
              </a:rPr>
              <a:t> SBP dropped to 40)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Massive Transfusion Protocol + TXA (1 gr,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dose)</a:t>
            </a:r>
          </a:p>
          <a:p>
            <a:pPr algn="l" rtl="0"/>
            <a:r>
              <a:rPr lang="en-US" dirty="0"/>
              <a:t>CXR -bilateral PTX + bullet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Bilateral Chest Tubes (Rt. chest &gt; 600ml blood)</a:t>
            </a:r>
          </a:p>
          <a:p>
            <a:pPr algn="l" rtl="0"/>
            <a:r>
              <a:rPr lang="en-US" dirty="0">
                <a:sym typeface="Wingdings" panose="05000000000000000000" pitchFamily="2" charset="2"/>
              </a:rPr>
              <a:t>pH 7.2</a:t>
            </a:r>
          </a:p>
          <a:p>
            <a:pPr algn="l" rtl="0"/>
            <a:r>
              <a:rPr lang="en-US" b="1" dirty="0">
                <a:sym typeface="Wingdings" panose="05000000000000000000" pitchFamily="2" charset="2"/>
              </a:rPr>
              <a:t>OR for Emergent Rt Thoracotomy w RLL lobectomy and Laparotomy (diagnostic)</a:t>
            </a:r>
          </a:p>
          <a:p>
            <a:pPr algn="l" rtl="0"/>
            <a:endParaRPr lang="en-US" dirty="0">
              <a:sym typeface="Wingdings" panose="05000000000000000000" pitchFamily="2" charset="2"/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458882B-EF29-31E8-BE60-80550949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4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Hospitalization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783533"/>
            <a:ext cx="11950574" cy="4572000"/>
          </a:xfrm>
        </p:spPr>
        <p:txBody>
          <a:bodyPr/>
          <a:lstStyle/>
          <a:p>
            <a:pPr algn="l" rtl="0"/>
            <a:r>
              <a:rPr lang="en-US" dirty="0"/>
              <a:t>ICU </a:t>
            </a:r>
          </a:p>
          <a:p>
            <a:pPr algn="l" rtl="0"/>
            <a:r>
              <a:rPr lang="en-US" dirty="0"/>
              <a:t>RE- THORACOTOMY FOR HEMMORRHAGE CONTROL (pod 1)</a:t>
            </a:r>
          </a:p>
          <a:p>
            <a:pPr algn="l" rtl="0"/>
            <a:r>
              <a:rPr lang="en-US" dirty="0"/>
              <a:t>TBCT demonstrated multiple crush fractures (T7- T12) + spinal cord injury</a:t>
            </a:r>
          </a:p>
          <a:p>
            <a:pPr algn="l" rtl="0"/>
            <a:r>
              <a:rPr lang="en-US" dirty="0"/>
              <a:t>Paraplegic</a:t>
            </a:r>
          </a:p>
          <a:p>
            <a:pPr algn="l" rtl="0"/>
            <a:r>
              <a:rPr lang="en-US" dirty="0"/>
              <a:t>Discharged at POD 15 for rehabilitation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F388-A237-DCED-0773-619E2AD8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922" y="3429000"/>
            <a:ext cx="2867526" cy="286752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3F4DB7F-2CC9-9A1F-7459-E8ED93A8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6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68051" y="1268956"/>
          <a:ext cx="4120191" cy="471976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12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017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Diagnoses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TRAUMATIC </a:t>
                      </a:r>
                      <a:r>
                        <a:rPr lang="en-US" baseline="0" dirty="0"/>
                        <a:t>HEMOTHORAX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0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TRAUMATIC LACERATION OF LUNG WITH PNEUMOTHORAX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FRACTURE VERTEBRA</a:t>
                      </a:r>
                      <a:r>
                        <a:rPr lang="en-US" baseline="0" dirty="0"/>
                        <a:t> T7-T12 W CORD INJURY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FRACTURE OF 5 RIBS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034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WOUND OF BUTTOCK</a:t>
                      </a:r>
                    </a:p>
                    <a:p>
                      <a:pPr algn="ctr" rtl="0"/>
                      <a:r>
                        <a:rPr lang="en-US" baseline="0" dirty="0"/>
                        <a:t>+ Blood loss &gt;20%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OPEN WOUND OF FACE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DE3A51"/>
                          </a:solidFill>
                        </a:rPr>
                        <a:t>ISS 34</a:t>
                      </a:r>
                      <a:endParaRPr lang="he-IL" sz="2800" b="1" dirty="0">
                        <a:solidFill>
                          <a:srgbClr val="DE3A5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38200" y="3175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Injuries Sustained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C22F3-6BDF-01AA-EB0A-7E4DBA88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40" y="1635037"/>
            <a:ext cx="7651920" cy="3755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C8648750-C502-ACC0-C2D1-4AAD8DBADEFF}"/>
              </a:ext>
            </a:extLst>
          </p:cNvPr>
          <p:cNvSpPr/>
          <p:nvPr/>
        </p:nvSpPr>
        <p:spPr>
          <a:xfrm>
            <a:off x="2496000" y="183702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מלבן 4">
            <a:extLst>
              <a:ext uri="{FF2B5EF4-FFF2-40B4-BE49-F238E27FC236}">
                <a16:creationId xmlns:a16="http://schemas.microsoft.com/office/drawing/2014/main" id="{BD80D8A3-FEB8-7F44-B5B6-72B006C17D66}"/>
              </a:ext>
            </a:extLst>
          </p:cNvPr>
          <p:cNvSpPr/>
          <p:nvPr/>
        </p:nvSpPr>
        <p:spPr>
          <a:xfrm>
            <a:off x="2496000" y="1022208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8FC61F-344C-EA7B-19BA-1836EB8A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13" y="1817823"/>
            <a:ext cx="11950574" cy="4572000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DA1EDB-B916-4AA5-89D5-71B021F8A17F}"/>
              </a:ext>
            </a:extLst>
          </p:cNvPr>
          <p:cNvSpPr txBox="1">
            <a:spLocks/>
          </p:cNvSpPr>
          <p:nvPr/>
        </p:nvSpPr>
        <p:spPr>
          <a:xfrm>
            <a:off x="0" y="1783533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RDCR- As forward as possible</a:t>
            </a:r>
            <a:r>
              <a:rPr lang="en-US" dirty="0">
                <a:sym typeface="Wingdings" panose="05000000000000000000" pitchFamily="2" charset="2"/>
              </a:rPr>
              <a:t> Further implementation of WB in ground forces</a:t>
            </a:r>
          </a:p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Intubation in casualties with hemorrhagic shock  the next “preventable cause of death”?</a:t>
            </a:r>
          </a:p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Algorithms should always be put to the test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en-US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dirty="0"/>
              <a:t>	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B393F-B3FB-EDAA-AC58-21C38096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33" y="3108221"/>
            <a:ext cx="1293421" cy="153230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758918-2A50-3C13-C2AB-BF726275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13" y="1817823"/>
            <a:ext cx="11950574" cy="4572000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574ABBF-8481-41C8-A124-3661A5A69F14}"/>
              </a:ext>
            </a:extLst>
          </p:cNvPr>
          <p:cNvSpPr/>
          <p:nvPr/>
        </p:nvSpPr>
        <p:spPr>
          <a:xfrm>
            <a:off x="2496000" y="377371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ABF80C-ECC2-4C3F-999D-0AE40C75781C}"/>
              </a:ext>
            </a:extLst>
          </p:cNvPr>
          <p:cNvSpPr/>
          <p:nvPr/>
        </p:nvSpPr>
        <p:spPr>
          <a:xfrm>
            <a:off x="2496000" y="1215877"/>
            <a:ext cx="720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DA1EDB-B916-4AA5-89D5-71B021F8A17F}"/>
              </a:ext>
            </a:extLst>
          </p:cNvPr>
          <p:cNvSpPr txBox="1">
            <a:spLocks/>
          </p:cNvSpPr>
          <p:nvPr/>
        </p:nvSpPr>
        <p:spPr>
          <a:xfrm>
            <a:off x="0" y="1783533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RDCR- As forward as possible</a:t>
            </a:r>
            <a:r>
              <a:rPr lang="en-US" dirty="0">
                <a:sym typeface="Wingdings" panose="05000000000000000000" pitchFamily="2" charset="2"/>
              </a:rPr>
              <a:t> Further implementation of WB in ground forces</a:t>
            </a:r>
          </a:p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Intubation in casualties with hemorrhagic shock  the next “preventable cause of death”?</a:t>
            </a:r>
          </a:p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Algorithms should always be put to the test</a:t>
            </a:r>
          </a:p>
          <a:p>
            <a:pPr marL="0" indent="0" algn="l" rtl="0">
              <a:lnSpc>
                <a:spcPct val="110000"/>
              </a:lnSpc>
              <a:buNone/>
            </a:pPr>
            <a:endParaRPr lang="en-US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dirty="0"/>
              <a:t>	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dirty="0"/>
              <a:t>	A severely injured casualty that might have not survived a decade ago?</a:t>
            </a:r>
          </a:p>
          <a:p>
            <a:pPr marL="514350" indent="-514350" algn="l" rtl="0">
              <a:lnSpc>
                <a:spcPct val="110000"/>
              </a:lnSpc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B393F-B3FB-EDAA-AC58-21C38096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33" y="3108221"/>
            <a:ext cx="1293421" cy="1532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13E4EC-3697-0FE9-FC4A-68E5288E3307}"/>
              </a:ext>
            </a:extLst>
          </p:cNvPr>
          <p:cNvSpPr/>
          <p:nvPr/>
        </p:nvSpPr>
        <p:spPr>
          <a:xfrm>
            <a:off x="700709" y="5133561"/>
            <a:ext cx="10724321" cy="86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2AB267-163E-61C6-C356-29C278D8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469" y="159379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Pre-hospital case presentation(s)</a:t>
            </a:r>
            <a:r>
              <a:rPr lang="nb-NO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AF74BF-19B2-0922-CB02-6EE4638B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6090CC-6386-650D-F7B6-A4795486F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98" y="4318265"/>
            <a:ext cx="3836301" cy="826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460857-033B-180F-55D2-2801F694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979334"/>
            <a:ext cx="1613246" cy="15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</a:t>
            </a:r>
            <a:r>
              <a:rPr lang="nb-NO" b="1" dirty="0" err="1"/>
              <a:t>brick</a:t>
            </a:r>
            <a:r>
              <a:rPr lang="nb-NO" b="1" dirty="0"/>
              <a:t> </a:t>
            </a:r>
            <a:r>
              <a:rPr lang="nb-NO" b="1" dirty="0" err="1"/>
              <a:t>wall</a:t>
            </a:r>
            <a:r>
              <a:rPr lang="nb-NO" b="1" dirty="0"/>
              <a:t> </a:t>
            </a:r>
            <a:r>
              <a:rPr lang="nb-NO" b="1" dirty="0" err="1"/>
              <a:t>after</a:t>
            </a:r>
            <a:r>
              <a:rPr lang="nb-NO" b="1" dirty="0"/>
              <a:t> losing </a:t>
            </a:r>
            <a:r>
              <a:rPr lang="nb-NO" b="1" dirty="0" err="1"/>
              <a:t>control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MC. Helmet.  </a:t>
            </a:r>
          </a:p>
          <a:p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Both ground and Air units launched</a:t>
            </a:r>
          </a:p>
          <a:p>
            <a:r>
              <a:rPr lang="nb-NO" b="1" dirty="0"/>
              <a:t>Expected response time 5 min</a:t>
            </a:r>
            <a:r>
              <a:rPr lang="he-IL" b="1" dirty="0"/>
              <a:t>= </a:t>
            </a:r>
            <a:r>
              <a:rPr lang="en-US" b="1" dirty="0"/>
              <a:t> 9 min post accident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D75960-B959-5B3D-7ACC-4798549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utdoor, road, parking, curb&#10;&#10;Description automatically generated">
            <a:extLst>
              <a:ext uri="{FF2B5EF4-FFF2-40B4-BE49-F238E27FC236}">
                <a16:creationId xmlns:a16="http://schemas.microsoft.com/office/drawing/2014/main" id="{25BD979C-5BC3-B13D-A2F2-B87F22F28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94" y="549100"/>
            <a:ext cx="3223621" cy="18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brick wall after losing control of MC. Helmet.</a:t>
            </a:r>
          </a:p>
          <a:p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Both ground and Air units launched</a:t>
            </a:r>
          </a:p>
          <a:p>
            <a:r>
              <a:rPr lang="nb-NO" b="1" dirty="0"/>
              <a:t>Expected response time 5 min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he-IL" b="1" dirty="0"/>
              <a:t> </a:t>
            </a:r>
            <a:r>
              <a:rPr lang="en-US" b="1" dirty="0"/>
              <a:t> =9 min post accident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D75960-B959-5B3D-7ACC-4798549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4">
            <a:extLst>
              <a:ext uri="{FF2B5EF4-FFF2-40B4-BE49-F238E27FC236}">
                <a16:creationId xmlns:a16="http://schemas.microsoft.com/office/drawing/2014/main" id="{AE39075A-4837-1B12-8F08-AE54B0F34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52" y="208057"/>
            <a:ext cx="3330812" cy="2498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923F46-B76C-D688-F86A-453EFC7E5C90}"/>
              </a:ext>
            </a:extLst>
          </p:cNvPr>
          <p:cNvSpPr/>
          <p:nvPr/>
        </p:nvSpPr>
        <p:spPr>
          <a:xfrm>
            <a:off x="909430" y="5312465"/>
            <a:ext cx="3354457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</a:t>
            </a:r>
            <a:r>
              <a:rPr lang="nb-NO" b="1" dirty="0" err="1"/>
              <a:t>brick</a:t>
            </a:r>
            <a:r>
              <a:rPr lang="nb-NO" b="1" dirty="0"/>
              <a:t> </a:t>
            </a:r>
            <a:r>
              <a:rPr lang="nb-NO" b="1" dirty="0" err="1"/>
              <a:t>wall</a:t>
            </a:r>
            <a:r>
              <a:rPr lang="nb-NO" b="1" dirty="0"/>
              <a:t> </a:t>
            </a:r>
            <a:r>
              <a:rPr lang="nb-NO" b="1" dirty="0" err="1"/>
              <a:t>after</a:t>
            </a:r>
            <a:r>
              <a:rPr lang="nb-NO" b="1" dirty="0"/>
              <a:t> losing </a:t>
            </a:r>
            <a:r>
              <a:rPr lang="nb-NO" b="1" dirty="0" err="1"/>
              <a:t>control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MC. Helmet.  </a:t>
            </a:r>
          </a:p>
          <a:p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Both ground and Air units launched</a:t>
            </a:r>
          </a:p>
          <a:p>
            <a:r>
              <a:rPr lang="nb-NO" b="1" dirty="0"/>
              <a:t>Expected response time 5 min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he-IL" b="1" dirty="0"/>
              <a:t> </a:t>
            </a:r>
            <a:r>
              <a:rPr lang="en-US" b="1" dirty="0"/>
              <a:t> =9 min post accident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D75960-B959-5B3D-7ACC-47985496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4">
            <a:extLst>
              <a:ext uri="{FF2B5EF4-FFF2-40B4-BE49-F238E27FC236}">
                <a16:creationId xmlns:a16="http://schemas.microsoft.com/office/drawing/2014/main" id="{AE39075A-4837-1B12-8F08-AE54B0F34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52" y="208057"/>
            <a:ext cx="3330812" cy="2498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923F46-B76C-D688-F86A-453EFC7E5C90}"/>
              </a:ext>
            </a:extLst>
          </p:cNvPr>
          <p:cNvSpPr/>
          <p:nvPr/>
        </p:nvSpPr>
        <p:spPr>
          <a:xfrm>
            <a:off x="909430" y="5312465"/>
            <a:ext cx="3354457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A72B3-3D27-BBAE-0B80-77F80D285378}"/>
              </a:ext>
            </a:extLst>
          </p:cNvPr>
          <p:cNvSpPr txBox="1"/>
          <p:nvPr/>
        </p:nvSpPr>
        <p:spPr>
          <a:xfrm rot="1279221">
            <a:off x="7887943" y="4352546"/>
            <a:ext cx="322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/>
              <a:t>Thoughs</a:t>
            </a:r>
            <a:r>
              <a:rPr lang="en-US" sz="6000" b="1" dirty="0"/>
              <a:t>?</a:t>
            </a:r>
            <a:endParaRPr lang="nb-NO" sz="6000" b="1" dirty="0"/>
          </a:p>
        </p:txBody>
      </p:sp>
    </p:spTree>
    <p:extLst>
      <p:ext uri="{BB962C8B-B14F-4D97-AF65-F5344CB8AC3E}">
        <p14:creationId xmlns:p14="http://schemas.microsoft.com/office/powerpoint/2010/main" val="155447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</a:t>
            </a:r>
            <a:r>
              <a:rPr lang="nb-NO" b="1" dirty="0" err="1"/>
              <a:t>brick</a:t>
            </a:r>
            <a:r>
              <a:rPr lang="nb-NO" b="1" dirty="0"/>
              <a:t> </a:t>
            </a:r>
            <a:r>
              <a:rPr lang="nb-NO" b="1" dirty="0" err="1"/>
              <a:t>wall</a:t>
            </a:r>
            <a:r>
              <a:rPr lang="nb-NO" b="1" dirty="0"/>
              <a:t> </a:t>
            </a:r>
            <a:r>
              <a:rPr lang="nb-NO" b="1" dirty="0" err="1"/>
              <a:t>after</a:t>
            </a:r>
            <a:r>
              <a:rPr lang="nb-NO" b="1" dirty="0"/>
              <a:t> losing </a:t>
            </a:r>
            <a:r>
              <a:rPr lang="nb-NO" b="1" dirty="0" err="1"/>
              <a:t>control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MC. Helmet.  </a:t>
            </a:r>
          </a:p>
          <a:p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Difficult to find suitable landing site</a:t>
            </a:r>
          </a:p>
          <a:p>
            <a:r>
              <a:rPr lang="nb-NO" b="1" dirty="0"/>
              <a:t>Arrive to the scene 11:52 (=</a:t>
            </a:r>
            <a:r>
              <a:rPr lang="nb-NO" sz="3600" b="1" dirty="0"/>
              <a:t>14 minutes </a:t>
            </a:r>
            <a:r>
              <a:rPr lang="nb-NO" b="1" dirty="0"/>
              <a:t>post injury)</a:t>
            </a: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94986D-F11A-8E28-920D-354537B6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6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Motorcyclists crash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/>
              <a:t>Accident</a:t>
            </a:r>
            <a:r>
              <a:rPr lang="nb-NO" b="1" dirty="0"/>
              <a:t>: 11:38</a:t>
            </a:r>
          </a:p>
          <a:p>
            <a:r>
              <a:rPr lang="nb-NO" b="1" dirty="0"/>
              <a:t>911 </a:t>
            </a:r>
            <a:r>
              <a:rPr lang="nb-NO" b="1" dirty="0" err="1"/>
              <a:t>call</a:t>
            </a:r>
            <a:r>
              <a:rPr lang="nb-NO" b="1" dirty="0"/>
              <a:t>  11:40</a:t>
            </a:r>
          </a:p>
          <a:p>
            <a:pPr lvl="1"/>
            <a:r>
              <a:rPr lang="nb-NO" b="1" dirty="0"/>
              <a:t>MVA, MC,. Hit a </a:t>
            </a:r>
            <a:r>
              <a:rPr lang="nb-NO" b="1" dirty="0" err="1"/>
              <a:t>brick</a:t>
            </a:r>
            <a:r>
              <a:rPr lang="nb-NO" b="1" dirty="0"/>
              <a:t> </a:t>
            </a:r>
            <a:r>
              <a:rPr lang="nb-NO" b="1" dirty="0" err="1"/>
              <a:t>wall</a:t>
            </a:r>
            <a:r>
              <a:rPr lang="nb-NO" b="1" dirty="0"/>
              <a:t> </a:t>
            </a:r>
            <a:r>
              <a:rPr lang="nb-NO" b="1" dirty="0" err="1"/>
              <a:t>after</a:t>
            </a:r>
            <a:r>
              <a:rPr lang="nb-NO" b="1" dirty="0"/>
              <a:t> losing </a:t>
            </a:r>
            <a:r>
              <a:rPr lang="nb-NO" b="1" dirty="0" err="1"/>
              <a:t>control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MC. Helmet.  </a:t>
            </a:r>
          </a:p>
          <a:p>
            <a:r>
              <a:rPr lang="nb-NO" b="1" dirty="0"/>
              <a:t>HEMS Dispatch 11:42</a:t>
            </a:r>
          </a:p>
          <a:p>
            <a:endParaRPr lang="nb-NO" b="1" dirty="0"/>
          </a:p>
          <a:p>
            <a:r>
              <a:rPr lang="nb-NO" b="1" dirty="0"/>
              <a:t>Difficult to find suitable landing site</a:t>
            </a:r>
          </a:p>
          <a:p>
            <a:r>
              <a:rPr lang="nb-NO" b="1" dirty="0"/>
              <a:t>Arrive to the scene 11:52 (=14 minutes post injury)</a:t>
            </a: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42B7E9-8FD9-8E22-ADFA-77025AF0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2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14 minutes post injury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b-NO" sz="2800" b="1" dirty="0"/>
              <a:t>A young man in recovery position on stretcher</a:t>
            </a:r>
          </a:p>
          <a:p>
            <a:pPr lvl="1"/>
            <a:r>
              <a:rPr lang="nb-NO" sz="2800" b="1" dirty="0"/>
              <a:t>Very very (!) pale /ashgrey</a:t>
            </a:r>
          </a:p>
          <a:p>
            <a:pPr lvl="1"/>
            <a:r>
              <a:rPr lang="nb-NO" sz="2800" b="1" dirty="0"/>
              <a:t>Not responding. Shallow breathing</a:t>
            </a:r>
          </a:p>
          <a:p>
            <a:pPr lvl="1"/>
            <a:r>
              <a:rPr lang="nb-NO" sz="2800" b="1" dirty="0"/>
              <a:t>Helmet is removed</a:t>
            </a:r>
            <a:br>
              <a:rPr lang="nb-NO" b="1" dirty="0"/>
            </a:br>
            <a:endParaRPr lang="nb-NO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471B12-8644-5B75-1CF1-13731D02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9389" y="151355"/>
            <a:ext cx="943285" cy="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8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1537</Words>
  <Application>Microsoft Office PowerPoint</Application>
  <PresentationFormat>Widescreen</PresentationFormat>
  <Paragraphs>254</Paragraphs>
  <Slides>36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Segoe UI</vt:lpstr>
      <vt:lpstr>Wingdings</vt:lpstr>
      <vt:lpstr>Office-tema</vt:lpstr>
      <vt:lpstr>Pre-hospital case presentation(s) </vt:lpstr>
      <vt:lpstr>Introducation</vt:lpstr>
      <vt:lpstr>Motorcyclists crash</vt:lpstr>
      <vt:lpstr>Motorcyclists crash</vt:lpstr>
      <vt:lpstr>Motorcyclists crash</vt:lpstr>
      <vt:lpstr>Motorcyclists crash</vt:lpstr>
      <vt:lpstr>Motorcyclists crash</vt:lpstr>
      <vt:lpstr>Motorcyclists crash</vt:lpstr>
      <vt:lpstr>14 minutes post injury</vt:lpstr>
      <vt:lpstr>First assessment</vt:lpstr>
      <vt:lpstr>First assessment</vt:lpstr>
      <vt:lpstr>What about....?</vt:lpstr>
      <vt:lpstr>First assessment</vt:lpstr>
      <vt:lpstr>On scene:</vt:lpstr>
      <vt:lpstr>Trauma bay: </vt:lpstr>
      <vt:lpstr>Labs (35min post injury.....24 hours): </vt:lpstr>
      <vt:lpstr>In trauma bay</vt:lpstr>
      <vt:lpstr>CT: </vt:lpstr>
      <vt:lpstr>Trauma laparotomy</vt:lpstr>
      <vt:lpstr> Follow up:</vt:lpstr>
      <vt:lpstr>PowerPoint Presentation</vt:lpstr>
      <vt:lpstr>POI CARE</vt:lpstr>
      <vt:lpstr>POI CARE</vt:lpstr>
      <vt:lpstr>En-route care</vt:lpstr>
      <vt:lpstr>PowerPoint Presentation</vt:lpstr>
      <vt:lpstr>En-route care</vt:lpstr>
      <vt:lpstr>MedEvac +89min</vt:lpstr>
      <vt:lpstr>MedEvac +89min</vt:lpstr>
      <vt:lpstr>Trauma Center (+ 89 min)</vt:lpstr>
      <vt:lpstr>Trauma Center (+ 89 min)</vt:lpstr>
      <vt:lpstr>Trauma Center (+ 89 min)</vt:lpstr>
      <vt:lpstr>Hospitalization</vt:lpstr>
      <vt:lpstr>PowerPoint Presentation</vt:lpstr>
      <vt:lpstr>Lessons Learned</vt:lpstr>
      <vt:lpstr>Lessons Learned</vt:lpstr>
      <vt:lpstr>Pre-hospital case presentation(s)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Ulykke</dc:title>
  <dc:creator>Christopher Kalhagen Bjerkvig</dc:creator>
  <cp:lastModifiedBy>אֵלון גלזברג</cp:lastModifiedBy>
  <cp:revision>14</cp:revision>
  <dcterms:created xsi:type="dcterms:W3CDTF">2021-09-01T20:04:12Z</dcterms:created>
  <dcterms:modified xsi:type="dcterms:W3CDTF">2022-06-28T06:41:12Z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1b9bfc-c426-492e-a46c-1a922d5fe54b_Enabled">
    <vt:lpwstr>true</vt:lpwstr>
  </property>
  <property fmtid="{D5CDD505-2E9C-101B-9397-08002B2CF9AE}" pid="3" name="MSIP_Label_701b9bfc-c426-492e-a46c-1a922d5fe54b_SetDate">
    <vt:lpwstr>2022-06-27T11:26:38Z</vt:lpwstr>
  </property>
  <property fmtid="{D5CDD505-2E9C-101B-9397-08002B2CF9AE}" pid="4" name="MSIP_Label_701b9bfc-c426-492e-a46c-1a922d5fe54b_Method">
    <vt:lpwstr>Privileged</vt:lpwstr>
  </property>
  <property fmtid="{D5CDD505-2E9C-101B-9397-08002B2CF9AE}" pid="5" name="MSIP_Label_701b9bfc-c426-492e-a46c-1a922d5fe54b_Name">
    <vt:lpwstr>בלמ"ס</vt:lpwstr>
  </property>
  <property fmtid="{D5CDD505-2E9C-101B-9397-08002B2CF9AE}" pid="6" name="MSIP_Label_701b9bfc-c426-492e-a46c-1a922d5fe54b_SiteId">
    <vt:lpwstr>78820852-55fa-450b-908d-45c0d911e76b</vt:lpwstr>
  </property>
  <property fmtid="{D5CDD505-2E9C-101B-9397-08002B2CF9AE}" pid="7" name="MSIP_Label_701b9bfc-c426-492e-a46c-1a922d5fe54b_ActionId">
    <vt:lpwstr>c13340e1-0921-4bf9-ba75-59cd9113203e</vt:lpwstr>
  </property>
  <property fmtid="{D5CDD505-2E9C-101B-9397-08002B2CF9AE}" pid="8" name="MSIP_Label_701b9bfc-c426-492e-a46c-1a922d5fe54b_ContentBits">
    <vt:lpwstr>1</vt:lpwstr>
  </property>
  <property fmtid="{D5CDD505-2E9C-101B-9397-08002B2CF9AE}" pid="9" name="ClassificationContentMarkingHeaderLocations">
    <vt:lpwstr>Office-tema:8</vt:lpwstr>
  </property>
  <property fmtid="{D5CDD505-2E9C-101B-9397-08002B2CF9AE}" pid="10" name="ClassificationContentMarkingHeaderText">
    <vt:lpwstr>- בלמ"ס -</vt:lpwstr>
  </property>
</Properties>
</file>