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0" r:id="rId1"/>
    <p:sldMasterId id="2147484148" r:id="rId2"/>
  </p:sldMasterIdLst>
  <p:notesMasterIdLst>
    <p:notesMasterId r:id="rId52"/>
  </p:notesMasterIdLst>
  <p:sldIdLst>
    <p:sldId id="261" r:id="rId3"/>
    <p:sldId id="278" r:id="rId4"/>
    <p:sldId id="284" r:id="rId5"/>
    <p:sldId id="265" r:id="rId6"/>
    <p:sldId id="279" r:id="rId7"/>
    <p:sldId id="266" r:id="rId8"/>
    <p:sldId id="282" r:id="rId9"/>
    <p:sldId id="267" r:id="rId10"/>
    <p:sldId id="262" r:id="rId11"/>
    <p:sldId id="263" r:id="rId12"/>
    <p:sldId id="256" r:id="rId13"/>
    <p:sldId id="257" r:id="rId14"/>
    <p:sldId id="264" r:id="rId15"/>
    <p:sldId id="289" r:id="rId16"/>
    <p:sldId id="269" r:id="rId17"/>
    <p:sldId id="287" r:id="rId18"/>
    <p:sldId id="420" r:id="rId19"/>
    <p:sldId id="421" r:id="rId20"/>
    <p:sldId id="422" r:id="rId21"/>
    <p:sldId id="423" r:id="rId22"/>
    <p:sldId id="297" r:id="rId23"/>
    <p:sldId id="424" r:id="rId24"/>
    <p:sldId id="425" r:id="rId25"/>
    <p:sldId id="295" r:id="rId26"/>
    <p:sldId id="296" r:id="rId27"/>
    <p:sldId id="303" r:id="rId28"/>
    <p:sldId id="268" r:id="rId29"/>
    <p:sldId id="277" r:id="rId30"/>
    <p:sldId id="260" r:id="rId31"/>
    <p:sldId id="304" r:id="rId32"/>
    <p:sldId id="271" r:id="rId33"/>
    <p:sldId id="413" r:id="rId34"/>
    <p:sldId id="280" r:id="rId35"/>
    <p:sldId id="294" r:id="rId36"/>
    <p:sldId id="301" r:id="rId37"/>
    <p:sldId id="302" r:id="rId38"/>
    <p:sldId id="414" r:id="rId39"/>
    <p:sldId id="415" r:id="rId40"/>
    <p:sldId id="416" r:id="rId41"/>
    <p:sldId id="417" r:id="rId42"/>
    <p:sldId id="418" r:id="rId43"/>
    <p:sldId id="293" r:id="rId44"/>
    <p:sldId id="288" r:id="rId45"/>
    <p:sldId id="291" r:id="rId46"/>
    <p:sldId id="276" r:id="rId47"/>
    <p:sldId id="419" r:id="rId48"/>
    <p:sldId id="290" r:id="rId49"/>
    <p:sldId id="285" r:id="rId50"/>
    <p:sldId id="28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7755" autoAdjust="0"/>
  </p:normalViewPr>
  <p:slideViewPr>
    <p:cSldViewPr snapToGrid="0">
      <p:cViewPr>
        <p:scale>
          <a:sx n="100" d="100"/>
          <a:sy n="100" d="100"/>
        </p:scale>
        <p:origin x="144" y="416"/>
      </p:cViewPr>
      <p:guideLst/>
    </p:cSldViewPr>
  </p:slideViewPr>
  <p:notesTextViewPr>
    <p:cViewPr>
      <p:scale>
        <a:sx n="1" d="1"/>
        <a:sy n="1" d="1"/>
      </p:scale>
      <p:origin x="0" y="0"/>
    </p:cViewPr>
  </p:notesTextViewPr>
  <p:sorterViewPr>
    <p:cViewPr>
      <p:scale>
        <a:sx n="80" d="100"/>
        <a:sy n="80" d="100"/>
      </p:scale>
      <p:origin x="0" y="-1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nda.staudt.ctr\Desktop\Datasets\HEROES\WTA_manuscript_Mortality%20by%20unit%20of%20blood_v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0881477323546"/>
          <c:y val="9.0452794140282386E-2"/>
          <c:w val="0.7980429890344688"/>
          <c:h val="0.72372059121433541"/>
        </c:manualLayout>
      </c:layout>
      <c:barChart>
        <c:barDir val="col"/>
        <c:grouping val="clustered"/>
        <c:varyColors val="0"/>
        <c:ser>
          <c:idx val="1"/>
          <c:order val="1"/>
          <c:tx>
            <c:strRef>
              <c:f>'work f1'!$R$1</c:f>
              <c:strCache>
                <c:ptCount val="1"/>
                <c:pt idx="0">
                  <c:v>Patients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 f1'!$P$2:$P$25</c:f>
              <c:strCache>
                <c:ptCount val="24"/>
                <c:pt idx="0">
                  <c:v>1-5</c:v>
                </c:pt>
                <c:pt idx="1">
                  <c:v>6-10</c:v>
                </c:pt>
                <c:pt idx="2">
                  <c:v>11-15</c:v>
                </c:pt>
                <c:pt idx="3">
                  <c:v>16-20</c:v>
                </c:pt>
                <c:pt idx="4">
                  <c:v>21-25</c:v>
                </c:pt>
                <c:pt idx="5">
                  <c:v>26-30</c:v>
                </c:pt>
                <c:pt idx="6">
                  <c:v>31-35</c:v>
                </c:pt>
                <c:pt idx="7">
                  <c:v>36-40</c:v>
                </c:pt>
                <c:pt idx="8">
                  <c:v>41-45</c:v>
                </c:pt>
                <c:pt idx="9">
                  <c:v>46-50</c:v>
                </c:pt>
                <c:pt idx="10">
                  <c:v>51-55</c:v>
                </c:pt>
                <c:pt idx="11">
                  <c:v>56-60</c:v>
                </c:pt>
                <c:pt idx="12">
                  <c:v>61-65</c:v>
                </c:pt>
                <c:pt idx="13">
                  <c:v>66-70</c:v>
                </c:pt>
                <c:pt idx="14">
                  <c:v>71-75</c:v>
                </c:pt>
                <c:pt idx="15">
                  <c:v>76-80</c:v>
                </c:pt>
                <c:pt idx="16">
                  <c:v>81-85</c:v>
                </c:pt>
                <c:pt idx="17">
                  <c:v>86-90</c:v>
                </c:pt>
                <c:pt idx="18">
                  <c:v>91-95</c:v>
                </c:pt>
                <c:pt idx="19">
                  <c:v>96-100</c:v>
                </c:pt>
                <c:pt idx="20">
                  <c:v>101-105</c:v>
                </c:pt>
                <c:pt idx="21">
                  <c:v>106-110</c:v>
                </c:pt>
                <c:pt idx="22">
                  <c:v>111-115</c:v>
                </c:pt>
                <c:pt idx="23">
                  <c:v>116+</c:v>
                </c:pt>
              </c:strCache>
            </c:strRef>
          </c:cat>
          <c:val>
            <c:numRef>
              <c:f>'work f1'!$R$2:$R$25</c:f>
              <c:numCache>
                <c:formatCode>#,##0</c:formatCode>
                <c:ptCount val="24"/>
                <c:pt idx="0">
                  <c:v>4815</c:v>
                </c:pt>
                <c:pt idx="1">
                  <c:v>2337</c:v>
                </c:pt>
                <c:pt idx="2">
                  <c:v>1287</c:v>
                </c:pt>
                <c:pt idx="3">
                  <c:v>905</c:v>
                </c:pt>
                <c:pt idx="4" formatCode="General">
                  <c:v>640</c:v>
                </c:pt>
                <c:pt idx="5" formatCode="General">
                  <c:v>459</c:v>
                </c:pt>
                <c:pt idx="6" formatCode="General">
                  <c:v>306</c:v>
                </c:pt>
                <c:pt idx="7" formatCode="General">
                  <c:v>200</c:v>
                </c:pt>
                <c:pt idx="8" formatCode="General">
                  <c:v>186</c:v>
                </c:pt>
                <c:pt idx="9" formatCode="General">
                  <c:v>120</c:v>
                </c:pt>
                <c:pt idx="10" formatCode="General">
                  <c:v>98</c:v>
                </c:pt>
                <c:pt idx="11" formatCode="General">
                  <c:v>89</c:v>
                </c:pt>
                <c:pt idx="12" formatCode="General">
                  <c:v>48</c:v>
                </c:pt>
                <c:pt idx="13" formatCode="General">
                  <c:v>33</c:v>
                </c:pt>
                <c:pt idx="14" formatCode="General">
                  <c:v>50</c:v>
                </c:pt>
                <c:pt idx="15" formatCode="General">
                  <c:v>35</c:v>
                </c:pt>
                <c:pt idx="16" formatCode="General">
                  <c:v>27</c:v>
                </c:pt>
                <c:pt idx="17" formatCode="General">
                  <c:v>24</c:v>
                </c:pt>
                <c:pt idx="18" formatCode="General">
                  <c:v>12</c:v>
                </c:pt>
                <c:pt idx="19" formatCode="General">
                  <c:v>17</c:v>
                </c:pt>
                <c:pt idx="20" formatCode="General">
                  <c:v>9</c:v>
                </c:pt>
                <c:pt idx="21" formatCode="General">
                  <c:v>11</c:v>
                </c:pt>
                <c:pt idx="22" formatCode="General">
                  <c:v>2</c:v>
                </c:pt>
                <c:pt idx="23" formatCode="General">
                  <c:v>36</c:v>
                </c:pt>
              </c:numCache>
            </c:numRef>
          </c:val>
          <c:extLst>
            <c:ext xmlns:c16="http://schemas.microsoft.com/office/drawing/2014/chart" uri="{C3380CC4-5D6E-409C-BE32-E72D297353CC}">
              <c16:uniqueId val="{00000000-3B78-4D8D-9AE6-75915A525589}"/>
            </c:ext>
          </c:extLst>
        </c:ser>
        <c:dLbls>
          <c:showLegendKey val="0"/>
          <c:showVal val="0"/>
          <c:showCatName val="0"/>
          <c:showSerName val="0"/>
          <c:showPercent val="0"/>
          <c:showBubbleSize val="0"/>
        </c:dLbls>
        <c:gapWidth val="300"/>
        <c:axId val="1812081039"/>
        <c:axId val="1812087279"/>
      </c:barChart>
      <c:lineChart>
        <c:grouping val="standard"/>
        <c:varyColors val="0"/>
        <c:ser>
          <c:idx val="0"/>
          <c:order val="0"/>
          <c:tx>
            <c:strRef>
              <c:f>'work f1'!$Q$1</c:f>
              <c:strCache>
                <c:ptCount val="1"/>
                <c:pt idx="0">
                  <c:v>Cumulative Mortality (%)</c:v>
                </c:pt>
              </c:strCache>
            </c:strRef>
          </c:tx>
          <c:spPr>
            <a:ln w="76200" cap="rnd">
              <a:solidFill>
                <a:schemeClr val="accent1"/>
              </a:solidFill>
              <a:round/>
            </a:ln>
            <a:effectLst/>
          </c:spPr>
          <c:marker>
            <c:symbol val="none"/>
          </c:marker>
          <c:cat>
            <c:strRef>
              <c:f>'work f1'!$P$2:$P$25</c:f>
              <c:strCache>
                <c:ptCount val="24"/>
                <c:pt idx="0">
                  <c:v>1-5</c:v>
                </c:pt>
                <c:pt idx="1">
                  <c:v>6-10</c:v>
                </c:pt>
                <c:pt idx="2">
                  <c:v>11-15</c:v>
                </c:pt>
                <c:pt idx="3">
                  <c:v>16-20</c:v>
                </c:pt>
                <c:pt idx="4">
                  <c:v>21-25</c:v>
                </c:pt>
                <c:pt idx="5">
                  <c:v>26-30</c:v>
                </c:pt>
                <c:pt idx="6">
                  <c:v>31-35</c:v>
                </c:pt>
                <c:pt idx="7">
                  <c:v>36-40</c:v>
                </c:pt>
                <c:pt idx="8">
                  <c:v>41-45</c:v>
                </c:pt>
                <c:pt idx="9">
                  <c:v>46-50</c:v>
                </c:pt>
                <c:pt idx="10">
                  <c:v>51-55</c:v>
                </c:pt>
                <c:pt idx="11">
                  <c:v>56-60</c:v>
                </c:pt>
                <c:pt idx="12">
                  <c:v>61-65</c:v>
                </c:pt>
                <c:pt idx="13">
                  <c:v>66-70</c:v>
                </c:pt>
                <c:pt idx="14">
                  <c:v>71-75</c:v>
                </c:pt>
                <c:pt idx="15">
                  <c:v>76-80</c:v>
                </c:pt>
                <c:pt idx="16">
                  <c:v>81-85</c:v>
                </c:pt>
                <c:pt idx="17">
                  <c:v>86-90</c:v>
                </c:pt>
                <c:pt idx="18">
                  <c:v>91-95</c:v>
                </c:pt>
                <c:pt idx="19">
                  <c:v>96-100</c:v>
                </c:pt>
                <c:pt idx="20">
                  <c:v>101-105</c:v>
                </c:pt>
                <c:pt idx="21">
                  <c:v>106-110</c:v>
                </c:pt>
                <c:pt idx="22">
                  <c:v>111-115</c:v>
                </c:pt>
                <c:pt idx="23">
                  <c:v>116+</c:v>
                </c:pt>
              </c:strCache>
            </c:strRef>
          </c:cat>
          <c:val>
            <c:numRef>
              <c:f>'work f1'!$Q$2:$Q$25</c:f>
              <c:numCache>
                <c:formatCode>#,##0.0</c:formatCode>
                <c:ptCount val="24"/>
                <c:pt idx="0">
                  <c:v>1.8559509620296271</c:v>
                </c:pt>
                <c:pt idx="1">
                  <c:v>3.1244679039673082</c:v>
                </c:pt>
                <c:pt idx="2">
                  <c:v>3.9928486293206196</c:v>
                </c:pt>
                <c:pt idx="3">
                  <c:v>4.5802826494125659</c:v>
                </c:pt>
                <c:pt idx="4">
                  <c:v>4.9974459390430788</c:v>
                </c:pt>
                <c:pt idx="5">
                  <c:v>5.3039332538736588</c:v>
                </c:pt>
                <c:pt idx="6">
                  <c:v>5.6359611782734547</c:v>
                </c:pt>
                <c:pt idx="7">
                  <c:v>5.7892048356887456</c:v>
                </c:pt>
                <c:pt idx="8">
                  <c:v>5.9594755661501786</c:v>
                </c:pt>
                <c:pt idx="9">
                  <c:v>6.0701515409501106</c:v>
                </c:pt>
                <c:pt idx="10">
                  <c:v>6.1723139792269714</c:v>
                </c:pt>
                <c:pt idx="11">
                  <c:v>6.2404222714115445</c:v>
                </c:pt>
                <c:pt idx="12">
                  <c:v>6.3340711731653325</c:v>
                </c:pt>
                <c:pt idx="13">
                  <c:v>6.3681253192576195</c:v>
                </c:pt>
                <c:pt idx="14">
                  <c:v>6.4362336114421934</c:v>
                </c:pt>
                <c:pt idx="15">
                  <c:v>6.4702877575344795</c:v>
                </c:pt>
                <c:pt idx="16">
                  <c:v>6.4873148305806234</c:v>
                </c:pt>
                <c:pt idx="17">
                  <c:v>6.5213689766729104</c:v>
                </c:pt>
                <c:pt idx="18">
                  <c:v>6.5383960497190525</c:v>
                </c:pt>
                <c:pt idx="19">
                  <c:v>6.5639366592882675</c:v>
                </c:pt>
                <c:pt idx="20">
                  <c:v>6.5809637323344123</c:v>
                </c:pt>
                <c:pt idx="21">
                  <c:v>6.5894772688574843</c:v>
                </c:pt>
                <c:pt idx="22">
                  <c:v>6.5979908053805545</c:v>
                </c:pt>
                <c:pt idx="23">
                  <c:v>6.6660990975651284</c:v>
                </c:pt>
              </c:numCache>
            </c:numRef>
          </c:val>
          <c:smooth val="0"/>
          <c:extLst>
            <c:ext xmlns:c16="http://schemas.microsoft.com/office/drawing/2014/chart" uri="{C3380CC4-5D6E-409C-BE32-E72D297353CC}">
              <c16:uniqueId val="{00000001-3B78-4D8D-9AE6-75915A52558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808858447"/>
        <c:axId val="1808841391"/>
      </c:lineChart>
      <c:catAx>
        <c:axId val="1812081039"/>
        <c:scaling>
          <c:orientation val="minMax"/>
        </c:scaling>
        <c:delete val="0"/>
        <c:axPos val="b"/>
        <c:title>
          <c:tx>
            <c:rich>
              <a:bodyPr rot="0" spcFirstLastPara="1" vertOverflow="ellipsis" vert="horz" wrap="square" anchor="ctr" anchorCtr="1"/>
              <a:lstStyle/>
              <a:p>
                <a:pPr algn="ctr" rtl="0">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Units of blood transfused</a:t>
                </a:r>
              </a:p>
            </c:rich>
          </c:tx>
          <c:layout>
            <c:manualLayout>
              <c:xMode val="edge"/>
              <c:yMode val="edge"/>
              <c:x val="0.33713242130931215"/>
              <c:y val="0.93624611302660543"/>
            </c:manualLayout>
          </c:layout>
          <c:overlay val="0"/>
          <c:spPr>
            <a:noFill/>
            <a:ln>
              <a:noFill/>
            </a:ln>
            <a:effectLst/>
          </c:spPr>
          <c:txPr>
            <a:bodyPr rot="0" spcFirstLastPara="1" vertOverflow="ellipsis" vert="horz" wrap="square" anchor="ctr" anchorCtr="1"/>
            <a:lstStyle/>
            <a:p>
              <a:pPr algn="ctr" rtl="0">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2087279"/>
        <c:crosses val="autoZero"/>
        <c:auto val="1"/>
        <c:lblAlgn val="ctr"/>
        <c:lblOffset val="100"/>
        <c:noMultiLvlLbl val="0"/>
      </c:catAx>
      <c:valAx>
        <c:axId val="1812087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a:t>Patients</a:t>
                </a:r>
              </a:p>
            </c:rich>
          </c:tx>
          <c:layout>
            <c:manualLayout>
              <c:xMode val="edge"/>
              <c:yMode val="edge"/>
              <c:x val="0"/>
              <c:y val="0.3630731310890241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2081039"/>
        <c:crosses val="autoZero"/>
        <c:crossBetween val="between"/>
      </c:valAx>
      <c:valAx>
        <c:axId val="1808841391"/>
        <c:scaling>
          <c:orientation val="minMax"/>
        </c:scaling>
        <c:delete val="0"/>
        <c:axPos val="r"/>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a:t>Cummulative Mortality (%)</a:t>
                </a:r>
              </a:p>
            </c:rich>
          </c:tx>
          <c:layout>
            <c:manualLayout>
              <c:xMode val="edge"/>
              <c:yMode val="edge"/>
              <c:x val="0.96554482028951527"/>
              <c:y val="0.1673044578969884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8858447"/>
        <c:crosses val="max"/>
        <c:crossBetween val="between"/>
      </c:valAx>
      <c:catAx>
        <c:axId val="1808858447"/>
        <c:scaling>
          <c:orientation val="minMax"/>
        </c:scaling>
        <c:delete val="1"/>
        <c:axPos val="b"/>
        <c:numFmt formatCode="General" sourceLinked="1"/>
        <c:majorTickMark val="out"/>
        <c:minorTickMark val="none"/>
        <c:tickLblPos val="nextTo"/>
        <c:crossAx val="1808841391"/>
        <c:crosses val="autoZero"/>
        <c:auto val="1"/>
        <c:lblAlgn val="ctr"/>
        <c:lblOffset val="100"/>
        <c:noMultiLvlLbl val="0"/>
      </c:catAx>
      <c:spPr>
        <a:noFill/>
        <a:ln>
          <a:noFill/>
        </a:ln>
        <a:effectLst/>
      </c:spPr>
    </c:plotArea>
    <c:legend>
      <c:legendPos val="r"/>
      <c:layout>
        <c:manualLayout>
          <c:xMode val="edge"/>
          <c:yMode val="edge"/>
          <c:x val="0.52416474661308043"/>
          <c:y val="0.37072590968881025"/>
          <c:w val="0.36377258476278923"/>
          <c:h val="0.2328764588808587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Blood required</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2-001D-4406-997C-B185E60ED3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1D-4406-997C-B185E60ED3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001D-4406-997C-B185E60ED3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001D-4406-997C-B185E60ED3EC}"/>
              </c:ext>
            </c:extLst>
          </c:dPt>
          <c:dLbls>
            <c:dLbl>
              <c:idx val="0"/>
              <c:layout>
                <c:manualLayout>
                  <c:x val="3.6960629921259841E-2"/>
                  <c:y val="-1.811594202898550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823031496062993"/>
                      <c:h val="0.15991612461485794"/>
                    </c:manualLayout>
                  </c15:layout>
                </c:ext>
                <c:ext xmlns:c16="http://schemas.microsoft.com/office/drawing/2014/chart" uri="{C3380CC4-5D6E-409C-BE32-E72D297353CC}">
                  <c16:uniqueId val="{00000002-001D-4406-997C-B185E60ED3EC}"/>
                </c:ext>
              </c:extLst>
            </c:dLbl>
            <c:dLbl>
              <c:idx val="1"/>
              <c:layout>
                <c:manualLayout>
                  <c:x val="-8.6944397963287248E-2"/>
                  <c:y val="4.67580305731250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1D-4406-997C-B185E60ED3EC}"/>
                </c:ext>
              </c:extLst>
            </c:dLbl>
            <c:dLbl>
              <c:idx val="2"/>
              <c:layout>
                <c:manualLayout>
                  <c:x val="-9.583333333333334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01D-4406-997C-B185E60ED3EC}"/>
                </c:ext>
              </c:extLst>
            </c:dLbl>
            <c:dLbl>
              <c:idx val="3"/>
              <c:layout>
                <c:manualLayout>
                  <c:x val="0.43333333333333318"/>
                  <c:y val="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34883530183727"/>
                      <c:h val="0.15991612461485794"/>
                    </c:manualLayout>
                  </c15:layout>
                </c:ext>
                <c:ext xmlns:c16="http://schemas.microsoft.com/office/drawing/2014/chart" uri="{C3380CC4-5D6E-409C-BE32-E72D297353CC}">
                  <c16:uniqueId val="{00000001-001D-4406-997C-B185E60ED3EC}"/>
                </c:ext>
              </c:extLst>
            </c:dLbl>
            <c:spPr>
              <a:solidFill>
                <a:prstClr val="white"/>
              </a:solidFill>
              <a:ln>
                <a:solidFill>
                  <a:srgbClr val="283446">
                    <a:lumMod val="25000"/>
                    <a:lumOff val="75000"/>
                  </a:srgbClr>
                </a:solidFill>
              </a:ln>
              <a:effectLst/>
            </c:spPr>
            <c:txPr>
              <a:bodyPr rot="0" spcFirstLastPara="1" vertOverflow="clip" horzOverflow="clip" vert="horz" wrap="square" lIns="36576" tIns="18288" rIns="36576" bIns="18288" anchor="ctr" anchorCtr="1">
                <a:spAutoFit/>
              </a:bodyPr>
              <a:lstStyle/>
              <a:p>
                <a:pPr>
                  <a:defRPr sz="2400" b="1"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Greater than 10 units</c:v>
                </c:pt>
                <c:pt idx="1">
                  <c:v>5-10 units</c:v>
                </c:pt>
                <c:pt idx="2">
                  <c:v>1-4 units</c:v>
                </c:pt>
                <c:pt idx="3">
                  <c:v>Not recommended</c:v>
                </c:pt>
              </c:strCache>
            </c:strRef>
          </c:cat>
          <c:val>
            <c:numRef>
              <c:f>Sheet1!$B$2:$B$5</c:f>
              <c:numCache>
                <c:formatCode>General</c:formatCode>
                <c:ptCount val="4"/>
                <c:pt idx="0">
                  <c:v>74</c:v>
                </c:pt>
                <c:pt idx="1">
                  <c:v>20</c:v>
                </c:pt>
                <c:pt idx="2">
                  <c:v>1</c:v>
                </c:pt>
                <c:pt idx="3">
                  <c:v>5</c:v>
                </c:pt>
              </c:numCache>
            </c:numRef>
          </c:val>
          <c:extLst>
            <c:ext xmlns:c16="http://schemas.microsoft.com/office/drawing/2014/chart" uri="{C3380CC4-5D6E-409C-BE32-E72D297353CC}">
              <c16:uniqueId val="{00000000-001D-4406-997C-B185E60ED3E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8EF3B-CED1-4CB3-9FDC-25BBF5BB9D24}" type="datetimeFigureOut">
              <a:rPr lang="en-US" smtClean="0"/>
              <a:t>6/18/23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A4548-84FD-4280-8A1F-00CD1105C475}" type="slidenum">
              <a:rPr lang="en-US" smtClean="0"/>
              <a:t>‹#›</a:t>
            </a:fld>
            <a:endParaRPr lang="en-US"/>
          </a:p>
        </p:txBody>
      </p:sp>
    </p:spTree>
    <p:extLst>
      <p:ext uri="{BB962C8B-B14F-4D97-AF65-F5344CB8AC3E}">
        <p14:creationId xmlns:p14="http://schemas.microsoft.com/office/powerpoint/2010/main" val="337353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a:t>
            </a:fld>
            <a:endParaRPr lang="en-US"/>
          </a:p>
        </p:txBody>
      </p:sp>
    </p:spTree>
    <p:extLst>
      <p:ext uri="{BB962C8B-B14F-4D97-AF65-F5344CB8AC3E}">
        <p14:creationId xmlns:p14="http://schemas.microsoft.com/office/powerpoint/2010/main" val="199765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looking at our transfusion specific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160K units of blood transfused to CC – the majority was RBC….</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wgik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Median (IQR) units of total blood products transfused was 8 (3, 17)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Table 2</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maximum total units of blood product transfused was 290. When stratified by discharge status, deceased patients received more median blood products compared to patients who survived [median (IQR), 11(4, 26) versus 7(3, 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Broken down by type of blood product, median (IQR) was 4 (2, 9) units for red blood cells, 3 (1, 8) units for plasma, 0 (0, 1) units for platelets, and 0 (0, 0) units for whole blood.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blood products transfused were red blood cells (50.2%), followed by plasma (41.1%), platelets (5.5%), and whole blood (3.2%).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support of our initial hypotheses, and contrary to the findings by Loudon et al. (12), we identified no reliable threshold for the number of blood products transfused that would reliably indicate futility and that could be utilized to halt resuscitative efforts. Our results are consistent with several other studies that reported no evidence of medical futility in transfusing large quantities of blood products (6-8).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3,307 (28.2%) patients in the dataset received &gt;15 units of blood product. Historically, this coincides with recent military planning estimates of blood requirements per wounded in action for large scale combat operations. This demonstrates the importance of far forward blood transfusion capability for deployed military operations and that a reliable and robust transfusion capability is integral to saving the most lives from combat trauma.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Blood is a crucial to save lives from traumatic injury and maintaining an agile and plentiful blood supply, especially in far forward combat environments is expensive and substantially resource intensive. The military has added resilience in deployed trauma system with the implementation of pre-deployment donor testing to enable collections from a walking blood bank. Notably, several studies demonstrate that there is improved survival with the incorporation of warm, fresh whole blood (WFWB) into the transfusion strategy (14-17). WFWB is also resource intensive and is available in limited supply due to inconsistent donor availability. WFWB from walking blood bank counted for &lt;4% of blood units transfused and while it affords agility and resilience in the deployed trauma system, cold stored blood products are the backbone of blood product support from the Department of Defense’s Armed Services Blood Program. Excessive reliance on the walking blood bank invites risk of critical blood shortages and increased combat mortality. Thus, from a military operational context, small damage control resuscitation teams should be equipped with enough blood required to care for at least one massive transfusion patient- even in times with low operational tempo.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10</a:t>
            </a:fld>
            <a:endParaRPr lang="en-US"/>
          </a:p>
        </p:txBody>
      </p:sp>
    </p:spTree>
    <p:extLst>
      <p:ext uri="{BB962C8B-B14F-4D97-AF65-F5344CB8AC3E}">
        <p14:creationId xmlns:p14="http://schemas.microsoft.com/office/powerpoint/2010/main" val="207789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the distribution of the population the cumulative mortality.   The more blood you receive – the higher the chance of dying.  It’s the @ mortality in each group and it keeps adding up.  The cumulative percent 24-hour mortality by units of blood product transfused is shown in a combination graph with number of patients by units transfused in Figure 1. Most patients (60.9%) received less than or equal to 10 units.   This demonstrates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distrbutionand</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 mortality in the CCC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poupulatin</a:t>
            </a:r>
            <a:r>
              <a:rPr lang="en-US" sz="1200" dirty="0">
                <a:effectLst/>
                <a:latin typeface="Calibri" panose="020F0502020204030204" pitchFamily="34" charset="0"/>
                <a:ea typeface="Calibri" panose="020F0502020204030204" pitchFamily="34" charset="0"/>
                <a:cs typeface="Times New Roman" panose="02020603050405020304" pitchFamily="18" charset="0"/>
              </a:rPr>
              <a:t>….Also shows how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queitons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 bleeding patient can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reachc</a:t>
            </a:r>
            <a:r>
              <a:rPr lang="en-US" sz="1200" dirty="0">
                <a:effectLst/>
                <a:latin typeface="Calibri" panose="020F0502020204030204" pitchFamily="34" charset="0"/>
                <a:ea typeface="Calibri" panose="020F0502020204030204" pitchFamily="34" charset="0"/>
                <a:cs typeface="Times New Roman" panose="02020603050405020304" pitchFamily="18" charset="0"/>
              </a:rPr>
              <a:t> certain percentages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curse is not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suprirsing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b/c the more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untis</a:t>
            </a:r>
            <a:r>
              <a:rPr lang="en-US" sz="1200" dirty="0">
                <a:effectLst/>
                <a:latin typeface="Calibri" panose="020F0502020204030204" pitchFamily="34" charset="0"/>
                <a:ea typeface="Calibri" panose="020F0502020204030204" pitchFamily="34" charset="0"/>
                <a:cs typeface="Times New Roman" panose="02020603050405020304" pitchFamily="18" charset="0"/>
              </a:rPr>
              <a:t> receive the more likely the risk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exsanguiating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rauna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Dmonstrates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consistent percent mortality btw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groupps</a:t>
            </a:r>
            <a:r>
              <a:rPr lang="en-US" sz="1200" dirty="0">
                <a:effectLst/>
                <a:latin typeface="Calibri" panose="020F0502020204030204" pitchFamily="34" charset="0"/>
                <a:ea typeface="Calibri" panose="020F0502020204030204" pitchFamily="34" charset="0"/>
                <a:cs typeface="Times New Roman" panose="02020603050405020304" pitchFamily="18" charset="0"/>
              </a:rPr>
              <a:t>.  b/c of the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still a descriptive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grah</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shows that there is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ahuge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bumber</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blood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produtss</a:t>
            </a:r>
            <a:r>
              <a:rPr lang="en-US" sz="1200" dirty="0">
                <a:effectLst/>
                <a:latin typeface="Calibri" panose="020F0502020204030204" pitchFamily="34" charset="0"/>
                <a:ea typeface="Calibri" panose="020F0502020204030204" pitchFamily="34" charset="0"/>
                <a:cs typeface="Times New Roman" panose="02020603050405020304" pitchFamily="18" charset="0"/>
              </a:rPr>
              <a:t> need for some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ptients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Patient mortality was plotted against units of blood transfused to determine the point beyond which there were no survivors. Units of blood transfused were stratified into groups of 5 units transfused until 116 units, where the final group includes mortality among all patients who received 116 or more units of blood. The cut-point of 116 units was chosen because this was the point where data insufficiency made calculations of confidence intervals infeasible. </a:t>
            </a:r>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Units of blood transfused were summarized by number of patients, cumulative percent mortality, </a:t>
            </a:r>
          </a:p>
          <a:p>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from military populations demonstrate that there is not a clear-cut point or futility threshold for blood transfusion. In this retrospective analysis, survival among all patients requiring a transfusion was 93.3% and approximately one out of five survivors received more than 20 units of blood products in a 24-hour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those who died, 31.3% received &gt;20 units of blood products. Most patients who died received between 1-15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reason for the highest mortality proportions to be in the lowest transfusion recipients may be that the casualties did not have survivable injuries or that the casualties did not survive long enough to receive more blood products or to achieve hemorrhage control. Those who died early, prior to receiving large volume transfusion, demonstrates the existence of survival bias that confounds many efforts in transfusion outcomes research (13).  </a:t>
            </a:r>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11</a:t>
            </a:fld>
            <a:endParaRPr lang="en-US"/>
          </a:p>
        </p:txBody>
      </p:sp>
    </p:spTree>
    <p:extLst>
      <p:ext uri="{BB962C8B-B14F-4D97-AF65-F5344CB8AC3E}">
        <p14:creationId xmlns:p14="http://schemas.microsoft.com/office/powerpoint/2010/main" val="410746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err="1">
                <a:effectLst/>
                <a:latin typeface="Calibri" panose="020F0502020204030204" pitchFamily="34" charset="0"/>
                <a:ea typeface="Calibri" panose="020F0502020204030204" pitchFamily="34" charset="0"/>
                <a:cs typeface="Times New Roman" panose="02020603050405020304" pitchFamily="18" charset="0"/>
              </a:rPr>
              <a:t>Dhos</a:t>
            </a:r>
            <a:r>
              <a:rPr lang="en-US" sz="1200" dirty="0">
                <a:effectLst/>
                <a:latin typeface="Calibri" panose="020F0502020204030204" pitchFamily="34" charset="0"/>
                <a:ea typeface="Calibri" panose="020F0502020204030204" pitchFamily="34" charset="0"/>
                <a:cs typeface="Times New Roman" panose="02020603050405020304" pitchFamily="18" charset="0"/>
              </a:rPr>
              <a:t> @ mortality in each group….NOT cumulative. </a:t>
            </a:r>
          </a:p>
          <a:p>
            <a:r>
              <a:rPr lang="en-US" sz="1200" dirty="0" err="1">
                <a:effectLst/>
                <a:latin typeface="Calibri" panose="020F0502020204030204" pitchFamily="34" charset="0"/>
                <a:ea typeface="Calibri" panose="020F0502020204030204" pitchFamily="34" charset="0"/>
                <a:cs typeface="Times New Roman" panose="02020603050405020304" pitchFamily="18" charset="0"/>
              </a:rPr>
              <a:t>Numer</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people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deied</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each group and shows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chgances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 group and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bgieest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cahgnes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occur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Blue line shaded is 95% confidence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inerval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Units of blood transfused were summarized by percent mortality (95% confidence intervals),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Percent 24-hour mortality increased as units of blood product transfused increased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Figure 2</a:t>
            </a:r>
            <a:r>
              <a:rPr lang="en-US" sz="1800" dirty="0">
                <a:effectLst/>
                <a:latin typeface="Calibri" panose="020F0502020204030204" pitchFamily="34" charset="0"/>
                <a:ea typeface="Calibri" panose="020F0502020204030204" pitchFamily="34" charset="0"/>
                <a:cs typeface="Times New Roman" panose="02020603050405020304" pitchFamily="18" charset="0"/>
              </a:rPr>
              <a:t>). Less than 10% of the total patients received more than 30 units of blood products; therefore, confidence intervals in Figure 2 are wider as transfusion volume increases beyond 30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the 1,605 patients who received between 21-40 units, 8.9% died. Of the 493 patients who received between 41-60 units, 10.8% died. Of the 166 patients who received between 61-80 units of blood, 16.3% died. Of the 80 patients who received between 81-100 units, 13.8% died. Of the 58 patients who received over 100 units, 20.7% died.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support of our initial hypotheses, and contrary to the findings by Loudon et al. (12), we identified no reliable threshold for the number of blood products transfused that would reliably indicate futility and that could be utilized to halt resuscitative efforts. Our results are consistent with several other studies that reported no evidence of medical futility in transfusing large quantities of blood products (6-8).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analyzed by units of blood product transfused, the percent of patients who died increased steadily until about 80 units. Patients who received between 81 and 100 units had a lower mortality proportion than those who received 61-80 units (13.8% vs 16.3%). This inconsistency in percent mortality argues against a futility threshold in the combat casualty population. The group with the largest percent mortality was in the casualties who received greater than 100 units of blood (20.7%). However, close to 80% of patients who received greater than 100 units of blood survived, which supports the importance of an ultra-massive transfusion capability being present in the deployed environment. Concerns about blood wastage are reasonable given it is an expensive and precious resource, and deceased patients received about 50% more blood than those who survived; however, this represented only 10% of total blood transfusion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12</a:t>
            </a:fld>
            <a:endParaRPr lang="en-US"/>
          </a:p>
        </p:txBody>
      </p:sp>
    </p:spTree>
    <p:extLst>
      <p:ext uri="{BB962C8B-B14F-4D97-AF65-F5344CB8AC3E}">
        <p14:creationId xmlns:p14="http://schemas.microsoft.com/office/powerpoint/2010/main" val="171502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Then we wanted to get an idea of the top 10 of WHO received the highest # of units in the DOD….who lived and who died did not have to do with the number of blood units…..this exploratory analysis is step in building a model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underatnd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risk of  death.    (exploratory analysis with an intent of better understanding this population by building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regrsionns</a:t>
            </a:r>
            <a:r>
              <a:rPr lang="en-US" sz="1800" dirty="0">
                <a:effectLst/>
                <a:latin typeface="Calibri" panose="020F0502020204030204" pitchFamily="34" charset="0"/>
                <a:ea typeface="Calibri" panose="020F0502020204030204" pitchFamily="34" charset="0"/>
                <a:cs typeface="Times New Roman" panose="02020603050405020304" pitchFamily="18" charset="0"/>
              </a:rPr>
              <a:t> model….but this analysis started wand ended with one question:  is there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ftulity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cutpoint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transfusion….Among the 10 patients who received the most units of blood products (164 units to 290 units), 7 survived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Table 3</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The maximum total units of blood product transfused to a survivor was 276 units.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 futility threshold in the number of units of total blood products transfused may exist at 277 units, but our study population did not have enough patients who received more than 276 units to determine if patients can survive after being transfused 277 or more units of blood products.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Regarding specific types of transfusions among the 10 patients who received the largest number of units, 2 of the 3 decedents did not receive whole blood, while only 1 of the 7 survivors did not receive whole blood. </a:t>
            </a:r>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13</a:t>
            </a:fld>
            <a:endParaRPr lang="en-US"/>
          </a:p>
        </p:txBody>
      </p:sp>
    </p:spTree>
    <p:extLst>
      <p:ext uri="{BB962C8B-B14F-4D97-AF65-F5344CB8AC3E}">
        <p14:creationId xmlns:p14="http://schemas.microsoft.com/office/powerpoint/2010/main" val="308943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a:t>
            </a:r>
          </a:p>
          <a:p>
            <a:r>
              <a:rPr lang="en-US" dirty="0"/>
              <a:t> - survival bias from not having transfusion timing  </a:t>
            </a:r>
            <a:r>
              <a:rPr lang="en-US" dirty="0">
                <a:sym typeface="Wingdings" panose="05000000000000000000" pitchFamily="2" charset="2"/>
              </a:rPr>
              <a:t> not capturing the full amount of transfusions received if pts would have survived longer</a:t>
            </a:r>
          </a:p>
          <a:p>
            <a:pPr marL="171450" indent="-171450">
              <a:buFontTx/>
              <a:buChar char="-"/>
            </a:pPr>
            <a:r>
              <a:rPr lang="en-US" dirty="0">
                <a:sym typeface="Wingdings" panose="05000000000000000000" pitchFamily="2" charset="2"/>
              </a:rPr>
              <a:t>Further examination of </a:t>
            </a:r>
            <a:r>
              <a:rPr lang="en-US" dirty="0" err="1">
                <a:sym typeface="Wingdings" panose="05000000000000000000" pitchFamily="2" charset="2"/>
              </a:rPr>
              <a:t>isk</a:t>
            </a:r>
            <a:r>
              <a:rPr lang="en-US" dirty="0">
                <a:sym typeface="Wingdings" panose="05000000000000000000" pitchFamily="2" charset="2"/>
              </a:rPr>
              <a:t> factors for mortality   we do need to do further </a:t>
            </a:r>
            <a:r>
              <a:rPr lang="en-US" dirty="0" err="1">
                <a:sym typeface="Wingdings" panose="05000000000000000000" pitchFamily="2" charset="2"/>
              </a:rPr>
              <a:t>examinintin</a:t>
            </a:r>
            <a:r>
              <a:rPr lang="en-US" dirty="0">
                <a:sym typeface="Wingdings" panose="05000000000000000000" pitchFamily="2" charset="2"/>
              </a:rPr>
              <a:t> of risk </a:t>
            </a:r>
            <a:r>
              <a:rPr lang="en-US" dirty="0" err="1">
                <a:sym typeface="Wingdings" panose="05000000000000000000" pitchFamily="2" charset="2"/>
              </a:rPr>
              <a:t>fartors</a:t>
            </a:r>
            <a:r>
              <a:rPr lang="en-US" dirty="0">
                <a:sym typeface="Wingdings" panose="05000000000000000000" pitchFamily="2" charset="2"/>
              </a:rPr>
              <a:t> for </a:t>
            </a:r>
            <a:r>
              <a:rPr lang="en-US" dirty="0" err="1">
                <a:sym typeface="Wingdings" panose="05000000000000000000" pitchFamily="2" charset="2"/>
              </a:rPr>
              <a:t>moatrality</a:t>
            </a:r>
            <a:r>
              <a:rPr lang="en-US" dirty="0">
                <a:sym typeface="Wingdings" panose="05000000000000000000" pitchFamily="2" charset="2"/>
              </a:rPr>
              <a:t> of those who received transfusion.  The number of units of blood received ….physiologically you can receive an endless about of blood…so # of units transfused cannot be built into the regression model.  A regression model would include:  time, ISS, MOI….BUT CANNOT include # of units of blood transfused</a:t>
            </a:r>
          </a:p>
          <a:p>
            <a:pPr marL="171450" indent="-171450">
              <a:buFontTx/>
              <a:buChar char="-"/>
            </a:pPr>
            <a:r>
              <a:rPr lang="en-US" dirty="0">
                <a:sym typeface="Wingdings" panose="05000000000000000000" pitchFamily="2" charset="2"/>
              </a:rPr>
              <a:t>Number of confounders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14</a:t>
            </a:fld>
            <a:endParaRPr lang="en-US"/>
          </a:p>
        </p:txBody>
      </p:sp>
    </p:spTree>
    <p:extLst>
      <p:ext uri="{BB962C8B-B14F-4D97-AF65-F5344CB8AC3E}">
        <p14:creationId xmlns:p14="http://schemas.microsoft.com/office/powerpoint/2010/main" val="315951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Most patients who died received between 1-15 units of blood.  The reason for the highest mortality proportions to be in the lowest transfusion recipients include the fact that the vast majority of transfused patients had an ISS between 1-15 or that the casualties did not survive long enough to receive more blood products or to achieve hemorrhage control.  Those who died early, prior to receiving large volume transfusion, demonstrates the existence of survival bias that confounds many efforts in transfusion outcomes research </a:t>
            </a:r>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15</a:t>
            </a:fld>
            <a:endParaRPr lang="en-US"/>
          </a:p>
        </p:txBody>
      </p:sp>
    </p:spTree>
    <p:extLst>
      <p:ext uri="{BB962C8B-B14F-4D97-AF65-F5344CB8AC3E}">
        <p14:creationId xmlns:p14="http://schemas.microsoft.com/office/powerpoint/2010/main" val="293478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17</a:t>
            </a:fld>
            <a:endParaRPr lang="en-US"/>
          </a:p>
        </p:txBody>
      </p:sp>
    </p:spTree>
    <p:extLst>
      <p:ext uri="{BB962C8B-B14F-4D97-AF65-F5344CB8AC3E}">
        <p14:creationId xmlns:p14="http://schemas.microsoft.com/office/powerpoint/2010/main" val="99260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18</a:t>
            </a:fld>
            <a:endParaRPr lang="en-US"/>
          </a:p>
        </p:txBody>
      </p:sp>
    </p:spTree>
    <p:extLst>
      <p:ext uri="{BB962C8B-B14F-4D97-AF65-F5344CB8AC3E}">
        <p14:creationId xmlns:p14="http://schemas.microsoft.com/office/powerpoint/2010/main" val="55663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19</a:t>
            </a:fld>
            <a:endParaRPr lang="en-US"/>
          </a:p>
        </p:txBody>
      </p:sp>
    </p:spTree>
    <p:extLst>
      <p:ext uri="{BB962C8B-B14F-4D97-AF65-F5344CB8AC3E}">
        <p14:creationId xmlns:p14="http://schemas.microsoft.com/office/powerpoint/2010/main" val="591938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20</a:t>
            </a:fld>
            <a:endParaRPr lang="en-US"/>
          </a:p>
        </p:txBody>
      </p:sp>
    </p:spTree>
    <p:extLst>
      <p:ext uri="{BB962C8B-B14F-4D97-AF65-F5344CB8AC3E}">
        <p14:creationId xmlns:p14="http://schemas.microsoft.com/office/powerpoint/2010/main" val="166866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2</a:t>
            </a:fld>
            <a:endParaRPr lang="en-US"/>
          </a:p>
        </p:txBody>
      </p:sp>
    </p:spTree>
    <p:extLst>
      <p:ext uri="{BB962C8B-B14F-4D97-AF65-F5344CB8AC3E}">
        <p14:creationId xmlns:p14="http://schemas.microsoft.com/office/powerpoint/2010/main" val="42712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a:t>
            </a:r>
          </a:p>
          <a:p>
            <a:r>
              <a:rPr lang="en-US" dirty="0"/>
              <a:t> - survival bias from not having transfusion timing  </a:t>
            </a:r>
            <a:r>
              <a:rPr lang="en-US" dirty="0">
                <a:sym typeface="Wingdings" panose="05000000000000000000" pitchFamily="2" charset="2"/>
              </a:rPr>
              <a:t> not capturing the full amount of transfusions received if pts would have survived longer</a:t>
            </a:r>
          </a:p>
          <a:p>
            <a:pPr marL="171450" indent="-171450">
              <a:buFontTx/>
              <a:buChar char="-"/>
            </a:pPr>
            <a:r>
              <a:rPr lang="en-US" dirty="0">
                <a:sym typeface="Wingdings" panose="05000000000000000000" pitchFamily="2" charset="2"/>
              </a:rPr>
              <a:t>Further examination of </a:t>
            </a:r>
            <a:r>
              <a:rPr lang="en-US" dirty="0" err="1">
                <a:sym typeface="Wingdings" panose="05000000000000000000" pitchFamily="2" charset="2"/>
              </a:rPr>
              <a:t>isk</a:t>
            </a:r>
            <a:r>
              <a:rPr lang="en-US" dirty="0">
                <a:sym typeface="Wingdings" panose="05000000000000000000" pitchFamily="2" charset="2"/>
              </a:rPr>
              <a:t> factors for mortality   we do need to do further </a:t>
            </a:r>
            <a:r>
              <a:rPr lang="en-US" dirty="0" err="1">
                <a:sym typeface="Wingdings" panose="05000000000000000000" pitchFamily="2" charset="2"/>
              </a:rPr>
              <a:t>examinintin</a:t>
            </a:r>
            <a:r>
              <a:rPr lang="en-US" dirty="0">
                <a:sym typeface="Wingdings" panose="05000000000000000000" pitchFamily="2" charset="2"/>
              </a:rPr>
              <a:t> of risk </a:t>
            </a:r>
            <a:r>
              <a:rPr lang="en-US" dirty="0" err="1">
                <a:sym typeface="Wingdings" panose="05000000000000000000" pitchFamily="2" charset="2"/>
              </a:rPr>
              <a:t>fartors</a:t>
            </a:r>
            <a:r>
              <a:rPr lang="en-US" dirty="0">
                <a:sym typeface="Wingdings" panose="05000000000000000000" pitchFamily="2" charset="2"/>
              </a:rPr>
              <a:t> for </a:t>
            </a:r>
            <a:r>
              <a:rPr lang="en-US" dirty="0" err="1">
                <a:sym typeface="Wingdings" panose="05000000000000000000" pitchFamily="2" charset="2"/>
              </a:rPr>
              <a:t>moatrality</a:t>
            </a:r>
            <a:r>
              <a:rPr lang="en-US" dirty="0">
                <a:sym typeface="Wingdings" panose="05000000000000000000" pitchFamily="2" charset="2"/>
              </a:rPr>
              <a:t> of those who received transfusion.  The number of units of blood received ….physiologically you can receive an endless about of blood…so # of units transfused cannot be built into the regression model.  A regression model would include:  time, ISS, MOI….BUT CANNOT include # of units of blood transfused</a:t>
            </a:r>
          </a:p>
          <a:p>
            <a:pPr marL="171450" indent="-171450">
              <a:buFontTx/>
              <a:buChar char="-"/>
            </a:pPr>
            <a:r>
              <a:rPr lang="en-US" dirty="0">
                <a:sym typeface="Wingdings" panose="05000000000000000000" pitchFamily="2" charset="2"/>
              </a:rPr>
              <a:t>Number of confounders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24</a:t>
            </a:fld>
            <a:endParaRPr lang="en-US"/>
          </a:p>
        </p:txBody>
      </p:sp>
    </p:spTree>
    <p:extLst>
      <p:ext uri="{BB962C8B-B14F-4D97-AF65-F5344CB8AC3E}">
        <p14:creationId xmlns:p14="http://schemas.microsoft.com/office/powerpoint/2010/main" val="2737470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death – strategy for saving lives</a:t>
            </a:r>
          </a:p>
        </p:txBody>
      </p:sp>
      <p:sp>
        <p:nvSpPr>
          <p:cNvPr id="4" name="Slide Number Placeholder 3"/>
          <p:cNvSpPr>
            <a:spLocks noGrp="1"/>
          </p:cNvSpPr>
          <p:nvPr>
            <p:ph type="sldNum" sz="quarter" idx="5"/>
          </p:nvPr>
        </p:nvSpPr>
        <p:spPr/>
        <p:txBody>
          <a:bodyPr/>
          <a:lstStyle/>
          <a:p>
            <a:fld id="{31FA4548-84FD-4280-8A1F-00CD1105C475}" type="slidenum">
              <a:rPr lang="en-US" smtClean="0"/>
              <a:t>25</a:t>
            </a:fld>
            <a:endParaRPr lang="en-US"/>
          </a:p>
        </p:txBody>
      </p:sp>
    </p:spTree>
    <p:extLst>
      <p:ext uri="{BB962C8B-B14F-4D97-AF65-F5344CB8AC3E}">
        <p14:creationId xmlns:p14="http://schemas.microsoft.com/office/powerpoint/2010/main" val="151152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27</a:t>
            </a:fld>
            <a:endParaRPr lang="en-US"/>
          </a:p>
        </p:txBody>
      </p:sp>
    </p:spTree>
    <p:extLst>
      <p:ext uri="{BB962C8B-B14F-4D97-AF65-F5344CB8AC3E}">
        <p14:creationId xmlns:p14="http://schemas.microsoft.com/office/powerpoint/2010/main" val="100643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C00000"/>
                </a:solidFill>
                <a:latin typeface="Franklin Gothic Book" panose="020B0503020102020204" pitchFamily="34" charset="0"/>
              </a:rPr>
              <a:t>DHA-PI 6040.3 Joint Trauma Lexicon</a:t>
            </a:r>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29</a:t>
            </a:fld>
            <a:endParaRPr lang="en-US"/>
          </a:p>
        </p:txBody>
      </p:sp>
    </p:spTree>
    <p:extLst>
      <p:ext uri="{BB962C8B-B14F-4D97-AF65-F5344CB8AC3E}">
        <p14:creationId xmlns:p14="http://schemas.microsoft.com/office/powerpoint/2010/main" val="428792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161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34</a:t>
            </a:fld>
            <a:endParaRPr lang="en-US"/>
          </a:p>
        </p:txBody>
      </p:sp>
    </p:spTree>
    <p:extLst>
      <p:ext uri="{BB962C8B-B14F-4D97-AF65-F5344CB8AC3E}">
        <p14:creationId xmlns:p14="http://schemas.microsoft.com/office/powerpoint/2010/main" val="238763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35</a:t>
            </a:fld>
            <a:endParaRPr lang="en-US"/>
          </a:p>
        </p:txBody>
      </p:sp>
    </p:spTree>
    <p:extLst>
      <p:ext uri="{BB962C8B-B14F-4D97-AF65-F5344CB8AC3E}">
        <p14:creationId xmlns:p14="http://schemas.microsoft.com/office/powerpoint/2010/main" val="2491667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36</a:t>
            </a:fld>
            <a:endParaRPr lang="en-US"/>
          </a:p>
        </p:txBody>
      </p:sp>
    </p:spTree>
    <p:extLst>
      <p:ext uri="{BB962C8B-B14F-4D97-AF65-F5344CB8AC3E}">
        <p14:creationId xmlns:p14="http://schemas.microsoft.com/office/powerpoint/2010/main" val="960849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37</a:t>
            </a:fld>
            <a:endParaRPr lang="en-US"/>
          </a:p>
        </p:txBody>
      </p:sp>
    </p:spTree>
    <p:extLst>
      <p:ext uri="{BB962C8B-B14F-4D97-AF65-F5344CB8AC3E}">
        <p14:creationId xmlns:p14="http://schemas.microsoft.com/office/powerpoint/2010/main" val="853299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38</a:t>
            </a:fld>
            <a:endParaRPr lang="en-US"/>
          </a:p>
        </p:txBody>
      </p:sp>
    </p:spTree>
    <p:extLst>
      <p:ext uri="{BB962C8B-B14F-4D97-AF65-F5344CB8AC3E}">
        <p14:creationId xmlns:p14="http://schemas.microsoft.com/office/powerpoint/2010/main" val="283945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3</a:t>
            </a:fld>
            <a:endParaRPr lang="en-US"/>
          </a:p>
        </p:txBody>
      </p:sp>
    </p:spTree>
    <p:extLst>
      <p:ext uri="{BB962C8B-B14F-4D97-AF65-F5344CB8AC3E}">
        <p14:creationId xmlns:p14="http://schemas.microsoft.com/office/powerpoint/2010/main" val="3436189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39</a:t>
            </a:fld>
            <a:endParaRPr lang="en-US"/>
          </a:p>
        </p:txBody>
      </p:sp>
    </p:spTree>
    <p:extLst>
      <p:ext uri="{BB962C8B-B14F-4D97-AF65-F5344CB8AC3E}">
        <p14:creationId xmlns:p14="http://schemas.microsoft.com/office/powerpoint/2010/main" val="3690833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40</a:t>
            </a:fld>
            <a:endParaRPr lang="en-US"/>
          </a:p>
        </p:txBody>
      </p:sp>
    </p:spTree>
    <p:extLst>
      <p:ext uri="{BB962C8B-B14F-4D97-AF65-F5344CB8AC3E}">
        <p14:creationId xmlns:p14="http://schemas.microsoft.com/office/powerpoint/2010/main" val="309630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pPr marL="36900" indent="0">
              <a:buNone/>
            </a:pPr>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41</a:t>
            </a:fld>
            <a:endParaRPr lang="en-US"/>
          </a:p>
        </p:txBody>
      </p:sp>
    </p:spTree>
    <p:extLst>
      <p:ext uri="{BB962C8B-B14F-4D97-AF65-F5344CB8AC3E}">
        <p14:creationId xmlns:p14="http://schemas.microsoft.com/office/powerpoint/2010/main" val="342485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without tactics is</a:t>
            </a:r>
          </a:p>
          <a:p>
            <a:r>
              <a:rPr lang="en-US" b="1" dirty="0"/>
              <a:t>Tactics without strategy is the noise before defeat</a:t>
            </a:r>
          </a:p>
          <a:p>
            <a:r>
              <a:rPr lang="en-US" dirty="0"/>
              <a:t>To achieve our objectives need a strategy, an overall approach – a conceptual scaffolding informed by data , tailored to our goals and gives options.  Specific tactics flow from strategy and strategy derives from objective.  </a:t>
            </a:r>
          </a:p>
          <a:p>
            <a:endParaRPr lang="en-US" dirty="0"/>
          </a:p>
          <a:p>
            <a:r>
              <a:rPr lang="en-US" dirty="0"/>
              <a:t>Objective </a:t>
            </a:r>
            <a:r>
              <a:rPr lang="en-US" dirty="0">
                <a:sym typeface="Wingdings" pitchFamily="2" charset="2"/>
              </a:rPr>
              <a:t> save lives vs. increase operational end strength</a:t>
            </a:r>
          </a:p>
          <a:p>
            <a:endParaRPr lang="en-US" dirty="0"/>
          </a:p>
          <a:p>
            <a:endParaRPr lang="en-US" dirty="0"/>
          </a:p>
          <a:p>
            <a:endParaRPr lang="en-US" dirty="0"/>
          </a:p>
          <a:p>
            <a:r>
              <a:rPr lang="en-US" dirty="0"/>
              <a:t>Shortcut right to the tactics…..</a:t>
            </a:r>
          </a:p>
          <a:p>
            <a:r>
              <a:rPr lang="en-US" dirty="0"/>
              <a:t>Understand futility</a:t>
            </a:r>
          </a:p>
          <a:p>
            <a:endParaRPr lang="en-US" dirty="0"/>
          </a:p>
          <a:p>
            <a:r>
              <a:rPr lang="en-US" dirty="0"/>
              <a:t>Phase shift </a:t>
            </a:r>
            <a:r>
              <a:rPr lang="en-US" dirty="0">
                <a:sym typeface="Wingdings" pitchFamily="2" charset="2"/>
              </a:rPr>
              <a:t> physiology  to logistics  the strategy </a:t>
            </a:r>
            <a:endParaRPr lang="en-US" dirty="0"/>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42</a:t>
            </a:fld>
            <a:endParaRPr lang="en-US"/>
          </a:p>
        </p:txBody>
      </p:sp>
    </p:spTree>
    <p:extLst>
      <p:ext uri="{BB962C8B-B14F-4D97-AF65-F5344CB8AC3E}">
        <p14:creationId xmlns:p14="http://schemas.microsoft.com/office/powerpoint/2010/main" val="3784176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44</a:t>
            </a:fld>
            <a:endParaRPr lang="en-US"/>
          </a:p>
        </p:txBody>
      </p:sp>
    </p:spTree>
    <p:extLst>
      <p:ext uri="{BB962C8B-B14F-4D97-AF65-F5344CB8AC3E}">
        <p14:creationId xmlns:p14="http://schemas.microsoft.com/office/powerpoint/2010/main" val="2762781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45</a:t>
            </a:fld>
            <a:endParaRPr lang="en-US"/>
          </a:p>
        </p:txBody>
      </p:sp>
    </p:spTree>
    <p:extLst>
      <p:ext uri="{BB962C8B-B14F-4D97-AF65-F5344CB8AC3E}">
        <p14:creationId xmlns:p14="http://schemas.microsoft.com/office/powerpoint/2010/main" val="2537357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46</a:t>
            </a:fld>
            <a:endParaRPr lang="en-US"/>
          </a:p>
        </p:txBody>
      </p:sp>
    </p:spTree>
    <p:extLst>
      <p:ext uri="{BB962C8B-B14F-4D97-AF65-F5344CB8AC3E}">
        <p14:creationId xmlns:p14="http://schemas.microsoft.com/office/powerpoint/2010/main" val="1917178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48</a:t>
            </a:fld>
            <a:endParaRPr lang="en-US"/>
          </a:p>
        </p:txBody>
      </p:sp>
    </p:spTree>
    <p:extLst>
      <p:ext uri="{BB962C8B-B14F-4D97-AF65-F5344CB8AC3E}">
        <p14:creationId xmlns:p14="http://schemas.microsoft.com/office/powerpoint/2010/main" val="23077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the authors for looking at this crucial element of trauma care and resourcing….certainty from a military standpoint – resource limitations is something we always must consider</a:t>
            </a:r>
          </a:p>
          <a:p>
            <a:endParaRPr lang="en-US" dirty="0"/>
          </a:p>
          <a:p>
            <a:r>
              <a:rPr lang="en-US" dirty="0"/>
              <a:t>We saw this at the AAST and it did not make sense for the combat casualty population that the HEROES team was studying….therefore…..</a:t>
            </a:r>
          </a:p>
        </p:txBody>
      </p:sp>
      <p:sp>
        <p:nvSpPr>
          <p:cNvPr id="4" name="Slide Number Placeholder 3"/>
          <p:cNvSpPr>
            <a:spLocks noGrp="1"/>
          </p:cNvSpPr>
          <p:nvPr>
            <p:ph type="sldNum" sz="quarter" idx="5"/>
          </p:nvPr>
        </p:nvSpPr>
        <p:spPr/>
        <p:txBody>
          <a:bodyPr/>
          <a:lstStyle/>
          <a:p>
            <a:fld id="{31FA4548-84FD-4280-8A1F-00CD1105C475}" type="slidenum">
              <a:rPr lang="en-US" smtClean="0"/>
              <a:t>4</a:t>
            </a:fld>
            <a:endParaRPr lang="en-US"/>
          </a:p>
        </p:txBody>
      </p:sp>
    </p:spTree>
    <p:extLst>
      <p:ext uri="{BB962C8B-B14F-4D97-AF65-F5344CB8AC3E}">
        <p14:creationId xmlns:p14="http://schemas.microsoft.com/office/powerpoint/2010/main" val="108686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new questions….this is a questions that has been ongoing as we better understand the epidemiology of trauma and death from traumatic hemorrhage. </a:t>
            </a:r>
          </a:p>
          <a:p>
            <a:endParaRPr lang="en-US" dirty="0"/>
          </a:p>
          <a:p>
            <a:r>
              <a:rPr lang="en-US" dirty="0"/>
              <a:t>This study out of MHG is actually similar to our analysis…..they could not find a </a:t>
            </a:r>
            <a:r>
              <a:rPr lang="en-US" dirty="0" err="1"/>
              <a:t>futilitly</a:t>
            </a:r>
            <a:r>
              <a:rPr lang="en-US" dirty="0"/>
              <a:t> </a:t>
            </a:r>
            <a:r>
              <a:rPr lang="en-US" dirty="0" err="1"/>
              <a:t>threasholod</a:t>
            </a:r>
            <a:r>
              <a:rPr lang="en-US" dirty="0"/>
              <a:t> based on there data form over 25 years agoa….but the question still remains…based on the fact that globally blood is a limited </a:t>
            </a:r>
            <a:r>
              <a:rPr lang="en-US" dirty="0" err="1"/>
              <a:t>resourse</a:t>
            </a:r>
            <a:r>
              <a:rPr lang="en-US" dirty="0"/>
              <a:t>…if transfusion is known to be futile…then using blood on known </a:t>
            </a:r>
            <a:r>
              <a:rPr lang="en-US" dirty="0" err="1"/>
              <a:t>futilie</a:t>
            </a:r>
            <a:r>
              <a:rPr lang="en-US" dirty="0"/>
              <a:t> efforts is potentially not providing this precious resource for those with a chance of survival.  </a:t>
            </a:r>
          </a:p>
          <a:p>
            <a:r>
              <a:rPr lang="en-US" dirty="0"/>
              <a:t>(point…we are not criticizing anyone for asking the questions….AND these two studies have good data and good analysis and </a:t>
            </a:r>
            <a:r>
              <a:rPr lang="en-US" dirty="0" err="1"/>
              <a:t>theya</a:t>
            </a:r>
            <a:r>
              <a:rPr lang="en-US" dirty="0"/>
              <a:t> re completely contradictory…indicating that </a:t>
            </a:r>
            <a:r>
              <a:rPr lang="en-US" dirty="0" err="1"/>
              <a:t>addional</a:t>
            </a:r>
            <a:r>
              <a:rPr lang="en-US" dirty="0"/>
              <a:t> research needs to be done in this are. )</a:t>
            </a:r>
          </a:p>
        </p:txBody>
      </p:sp>
      <p:sp>
        <p:nvSpPr>
          <p:cNvPr id="4" name="Slide Number Placeholder 3"/>
          <p:cNvSpPr>
            <a:spLocks noGrp="1"/>
          </p:cNvSpPr>
          <p:nvPr>
            <p:ph type="sldNum" sz="quarter" idx="5"/>
          </p:nvPr>
        </p:nvSpPr>
        <p:spPr/>
        <p:txBody>
          <a:bodyPr/>
          <a:lstStyle/>
          <a:p>
            <a:fld id="{31FA4548-84FD-4280-8A1F-00CD1105C475}" type="slidenum">
              <a:rPr lang="en-US" smtClean="0"/>
              <a:t>5</a:t>
            </a:fld>
            <a:endParaRPr lang="en-US"/>
          </a:p>
        </p:txBody>
      </p:sp>
    </p:spTree>
    <p:extLst>
      <p:ext uri="{BB962C8B-B14F-4D97-AF65-F5344CB8AC3E}">
        <p14:creationId xmlns:p14="http://schemas.microsoft.com/office/powerpoint/2010/main" val="300550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of these disparate viewpoints, the know risk of death from hemorrhage in the military population and the total relevance of this question for the </a:t>
            </a:r>
            <a:r>
              <a:rPr lang="en-US" dirty="0" err="1"/>
              <a:t>miliatyr</a:t>
            </a:r>
            <a:r>
              <a:rPr lang="en-US" dirty="0"/>
              <a:t>  – the DH team decided to investigate if there was a clear futility threshold</a:t>
            </a:r>
          </a:p>
          <a:p>
            <a:r>
              <a:rPr lang="en-US" dirty="0"/>
              <a:t>And investigated the decedents …..IT IS SO IMPORTANTN TO LOOK AT THOSE WHO DIED…because if you really want to understand the epidemiology of trauma and hemorrhage…then, investigating those we do not see as trauma surgeons with PS injuries is part of the puzzle(when you are looking </a:t>
            </a:r>
            <a:r>
              <a:rPr lang="en-US" dirty="0" err="1"/>
              <a:t>retropsecitively</a:t>
            </a:r>
            <a:r>
              <a:rPr lang="en-US" dirty="0"/>
              <a:t> looking back the </a:t>
            </a:r>
            <a:r>
              <a:rPr lang="en-US" dirty="0" err="1"/>
              <a:t>the</a:t>
            </a:r>
            <a:r>
              <a:rPr lang="en-US" dirty="0"/>
              <a:t> clinical records…the ISS is could be very underestimated because they have to survive long enough to get the diagnosis…..these </a:t>
            </a:r>
            <a:r>
              <a:rPr lang="en-US" dirty="0" err="1"/>
              <a:t>decednets</a:t>
            </a:r>
            <a:r>
              <a:rPr lang="en-US" dirty="0"/>
              <a:t> were included in this analysis  which gives us a better </a:t>
            </a:r>
            <a:r>
              <a:rPr lang="en-US" dirty="0" err="1"/>
              <a:t>understanind</a:t>
            </a:r>
            <a:r>
              <a:rPr lang="en-US" dirty="0"/>
              <a:t> for the actually sever of their </a:t>
            </a:r>
            <a:r>
              <a:rPr lang="en-US" dirty="0" err="1"/>
              <a:t>injuies</a:t>
            </a:r>
            <a:r>
              <a:rPr lang="en-US" dirty="0"/>
              <a:t> and their mechanism of their death. ……and these patients were included in this analysis.  </a:t>
            </a:r>
          </a:p>
          <a:p>
            <a:r>
              <a:rPr lang="en-US" dirty="0"/>
              <a:t>You don’t know unless you looks. And similarly to the presentation yesterday by Dr. Schneider on the </a:t>
            </a:r>
            <a:r>
              <a:rPr lang="en-US" dirty="0" err="1"/>
              <a:t>elederly</a:t>
            </a:r>
            <a:r>
              <a:rPr lang="en-US" dirty="0"/>
              <a:t> patients who fell from standing and </a:t>
            </a:r>
            <a:r>
              <a:rPr lang="en-US" dirty="0" err="1"/>
              <a:t>receivined</a:t>
            </a:r>
            <a:r>
              <a:rPr lang="en-US" dirty="0"/>
              <a:t> a trauma pan scan…..you dint don’t know unless </a:t>
            </a:r>
            <a:r>
              <a:rPr lang="en-US" dirty="0" err="1"/>
              <a:t>youlook</a:t>
            </a:r>
            <a:r>
              <a:rPr lang="en-US" dirty="0"/>
              <a:t>…..this emphasizes the </a:t>
            </a:r>
            <a:r>
              <a:rPr lang="en-US" dirty="0" err="1"/>
              <a:t>imporatnet</a:t>
            </a:r>
            <a:r>
              <a:rPr lang="en-US" dirty="0"/>
              <a:t> of appropriate data driven decision making and analysis….have to look at the full data set…</a:t>
            </a:r>
          </a:p>
        </p:txBody>
      </p:sp>
      <p:sp>
        <p:nvSpPr>
          <p:cNvPr id="4" name="Slide Number Placeholder 3"/>
          <p:cNvSpPr>
            <a:spLocks noGrp="1"/>
          </p:cNvSpPr>
          <p:nvPr>
            <p:ph type="sldNum" sz="quarter" idx="5"/>
          </p:nvPr>
        </p:nvSpPr>
        <p:spPr/>
        <p:txBody>
          <a:bodyPr/>
          <a:lstStyle/>
          <a:p>
            <a:fld id="{31FA4548-84FD-4280-8A1F-00CD1105C475}" type="slidenum">
              <a:rPr lang="en-US" smtClean="0"/>
              <a:t>6</a:t>
            </a:fld>
            <a:endParaRPr lang="en-US"/>
          </a:p>
        </p:txBody>
      </p:sp>
    </p:spTree>
    <p:extLst>
      <p:ext uri="{BB962C8B-B14F-4D97-AF65-F5344CB8AC3E}">
        <p14:creationId xmlns:p14="http://schemas.microsoft.com/office/powerpoint/2010/main" val="221633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1 unit of any blood product</a:t>
            </a:r>
          </a:p>
          <a:p>
            <a:r>
              <a:rPr lang="en-US" dirty="0"/>
              <a:t>Variables:</a:t>
            </a:r>
          </a:p>
          <a:p>
            <a:pPr marL="457200" lvl="1">
              <a:lnSpc>
                <a:spcPct val="90000"/>
              </a:lnSpc>
              <a:spcBef>
                <a:spcPts val="0"/>
              </a:spcBef>
              <a:spcAft>
                <a:spcPts val="800"/>
              </a:spcAft>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Intervention- total blood product transfused from the point of injury until 24 hours after admission from the 1</a:t>
            </a:r>
            <a:r>
              <a:rPr lang="en-US" sz="12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st</a:t>
            </a: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MTF with DCR capabilities</a:t>
            </a:r>
          </a:p>
          <a:p>
            <a:pPr marL="457200" lvl="1">
              <a:lnSpc>
                <a:spcPct val="90000"/>
              </a:lnSpc>
              <a:spcBef>
                <a:spcPts val="0"/>
              </a:spcBef>
              <a:spcAft>
                <a:spcPts val="800"/>
              </a:spcAft>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Outcome- discharge status at 24 hours from time of injury</a:t>
            </a:r>
          </a:p>
          <a:p>
            <a:pPr marL="457200" lvl="1">
              <a:lnSpc>
                <a:spcPct val="90000"/>
              </a:lnSpc>
              <a:spcBef>
                <a:spcPts val="0"/>
              </a:spcBef>
              <a:spcAft>
                <a:spcPts val="800"/>
              </a:spcAft>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Medical futility was defined as a state in which an intervention (i.e., blood transfusion) provides no benefit (i.e., survival) to the intended patient </a:t>
            </a:r>
          </a:p>
          <a:p>
            <a:endParaRPr lang="en-US" dirty="0"/>
          </a:p>
        </p:txBody>
      </p:sp>
      <p:sp>
        <p:nvSpPr>
          <p:cNvPr id="4" name="Slide Number Placeholder 3"/>
          <p:cNvSpPr>
            <a:spLocks noGrp="1"/>
          </p:cNvSpPr>
          <p:nvPr>
            <p:ph type="sldNum" sz="quarter" idx="5"/>
          </p:nvPr>
        </p:nvSpPr>
        <p:spPr/>
        <p:txBody>
          <a:bodyPr/>
          <a:lstStyle/>
          <a:p>
            <a:fld id="{31FA4548-84FD-4280-8A1F-00CD1105C475}" type="slidenum">
              <a:rPr lang="en-US" smtClean="0"/>
              <a:t>7</a:t>
            </a:fld>
            <a:endParaRPr lang="en-US"/>
          </a:p>
        </p:txBody>
      </p:sp>
    </p:spTree>
    <p:extLst>
      <p:ext uri="{BB962C8B-B14F-4D97-AF65-F5344CB8AC3E}">
        <p14:creationId xmlns:p14="http://schemas.microsoft.com/office/powerpoint/2010/main" val="93228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not a complicated analysis….while in the DH study, we do sophistical analyses…this was not one of them.  We just wanted to determine if there was a transfusion futility threshold </a:t>
            </a:r>
          </a:p>
          <a:p>
            <a:r>
              <a:rPr lang="en-US" dirty="0"/>
              <a:t>We really waned to just answer one simple </a:t>
            </a:r>
            <a:r>
              <a:rPr lang="en-US" dirty="0" err="1"/>
              <a:t>queston</a:t>
            </a:r>
            <a:r>
              <a:rPr lang="en-US" dirty="0"/>
              <a:t> the combat casualty care </a:t>
            </a:r>
            <a:r>
              <a:rPr lang="en-US" dirty="0" err="1"/>
              <a:t>poupuation</a:t>
            </a:r>
            <a:r>
              <a:rPr lang="en-US" dirty="0"/>
              <a:t>. n </a:t>
            </a:r>
          </a:p>
        </p:txBody>
      </p:sp>
      <p:sp>
        <p:nvSpPr>
          <p:cNvPr id="4" name="Slide Number Placeholder 3"/>
          <p:cNvSpPr>
            <a:spLocks noGrp="1"/>
          </p:cNvSpPr>
          <p:nvPr>
            <p:ph type="sldNum" sz="quarter" idx="5"/>
          </p:nvPr>
        </p:nvSpPr>
        <p:spPr/>
        <p:txBody>
          <a:bodyPr/>
          <a:lstStyle/>
          <a:p>
            <a:fld id="{31FA4548-84FD-4280-8A1F-00CD1105C475}" type="slidenum">
              <a:rPr lang="en-US" smtClean="0"/>
              <a:t>8</a:t>
            </a:fld>
            <a:endParaRPr lang="en-US"/>
          </a:p>
        </p:txBody>
      </p:sp>
    </p:spTree>
    <p:extLst>
      <p:ext uri="{BB962C8B-B14F-4D97-AF65-F5344CB8AC3E}">
        <p14:creationId xmlns:p14="http://schemas.microsoft.com/office/powerpoint/2010/main" val="143904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So…Using descriptive statistics…. Our patient  population was compared by who lived and who died withing the first 24 hours.  As you can see….To our knowledge, this is the first Department of Defense-wide analysis of the relationship between the units of blood products transfused and mortality for patients injured during combat operations.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the 76,423 patients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DoDTR</a:t>
            </a:r>
            <a:r>
              <a:rPr lang="en-US" sz="1800" dirty="0">
                <a:effectLst/>
                <a:latin typeface="Calibri" panose="020F0502020204030204" pitchFamily="34" charset="0"/>
                <a:ea typeface="Calibri" panose="020F0502020204030204" pitchFamily="34" charset="0"/>
                <a:cs typeface="Times New Roman" panose="02020603050405020304" pitchFamily="18" charset="0"/>
              </a:rPr>
              <a:t>, 11,746 (15.4%) received at least one unit of blood and were included in this study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Table 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median (IQR) age was 24 (21, 30) years, and most patients were male (94.2%) with penetrating injury (84.7%). The primary mechanism of injury was explosion (56.0%) followed by gunshot wound (34.9%). The median ISS (IQR) was 17 (10, 25) with 57.2% of the study population having an ISS greater than 15. The study population was stratified by discharge status, and 783 (6.7%) patients died. Patients who died had higher ISS compared to patients who survived [median (IQR), 25(16, 34) versus 17(10, 25)]. Among the 296 fatalities with a definitive AFMES-assigned ISS (IQR), median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DoDTR</a:t>
            </a:r>
            <a:r>
              <a:rPr lang="en-US" sz="1800" dirty="0">
                <a:effectLst/>
                <a:latin typeface="Calibri" panose="020F0502020204030204" pitchFamily="34" charset="0"/>
                <a:ea typeface="Calibri" panose="020F0502020204030204" pitchFamily="34" charset="0"/>
                <a:cs typeface="Times New Roman" panose="02020603050405020304" pitchFamily="18" charset="0"/>
              </a:rPr>
              <a:t>-assigned ISS was lower (29 (22, 38)) than the median AFMES-assigned ISS (33 (26, 42)).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do not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stastiacal</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tests (p value) on things that are not our main object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1FA4548-84FD-4280-8A1F-00CD1105C475}" type="slidenum">
              <a:rPr lang="en-US" smtClean="0"/>
              <a:t>9</a:t>
            </a:fld>
            <a:endParaRPr lang="en-US"/>
          </a:p>
        </p:txBody>
      </p:sp>
    </p:spTree>
    <p:extLst>
      <p:ext uri="{BB962C8B-B14F-4D97-AF65-F5344CB8AC3E}">
        <p14:creationId xmlns:p14="http://schemas.microsoft.com/office/powerpoint/2010/main" val="86371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D204E-9650-4935-B178-BB76A3EF43B1}" type="datetimeFigureOut">
              <a:rPr lang="en-US" smtClean="0"/>
              <a:t>6/18/23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398207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D204E-9650-4935-B178-BB76A3EF43B1}" type="datetimeFigureOut">
              <a:rPr lang="en-US" smtClean="0"/>
              <a:t>6/18/23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32902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D204E-9650-4935-B178-BB76A3EF43B1}" type="datetimeFigureOut">
              <a:rPr lang="en-US" smtClean="0"/>
              <a:t>6/18/23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124406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D204E-9650-4935-B178-BB76A3EF43B1}" type="datetimeFigureOut">
              <a:rPr lang="en-US" smtClean="0"/>
              <a:t>6/18/23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136-3C16-47F5-A796-161A004FCD7B}"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91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D204E-9650-4935-B178-BB76A3EF43B1}" type="datetimeFigureOut">
              <a:rPr lang="en-US" smtClean="0"/>
              <a:t>6/18/23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268120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BD204E-9650-4935-B178-BB76A3EF43B1}" type="datetimeFigureOut">
              <a:rPr lang="en-US" smtClean="0"/>
              <a:t>6/18/23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2652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BD204E-9650-4935-B178-BB76A3EF43B1}" type="datetimeFigureOut">
              <a:rPr lang="en-US" smtClean="0"/>
              <a:t>6/18/23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33051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D204E-9650-4935-B178-BB76A3EF43B1}" type="datetimeFigureOut">
              <a:rPr lang="en-US" smtClean="0"/>
              <a:t>6/18/23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239415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D204E-9650-4935-B178-BB76A3EF43B1}" type="datetimeFigureOut">
              <a:rPr lang="en-US" smtClean="0"/>
              <a:t>6/18/23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199396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D9CF-D8EE-48A5-804C-7C9ACF913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5587D4-5190-4B30-9784-AED37B11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D078B0-545F-45A6-8F18-314F466BE2F2}"/>
              </a:ext>
            </a:extLst>
          </p:cNvPr>
          <p:cNvSpPr>
            <a:spLocks noGrp="1"/>
          </p:cNvSpPr>
          <p:nvPr>
            <p:ph type="dt" sz="half" idx="10"/>
          </p:nvPr>
        </p:nvSpPr>
        <p:spPr>
          <a:xfrm>
            <a:off x="838200" y="6345717"/>
            <a:ext cx="2743200" cy="365125"/>
          </a:xfrm>
          <a:prstGeom prst="rect">
            <a:avLst/>
          </a:prstGeom>
        </p:spPr>
        <p:txBody>
          <a:bodyPr/>
          <a:lstStyle/>
          <a:p>
            <a:fld id="{A80D97BA-7C24-45A3-A86D-F1B4D36709B1}" type="datetimeFigureOut">
              <a:rPr lang="en-US" smtClean="0"/>
              <a:t>6/18/23</a:t>
            </a:fld>
            <a:endParaRPr lang="en-US"/>
          </a:p>
        </p:txBody>
      </p:sp>
      <p:sp>
        <p:nvSpPr>
          <p:cNvPr id="5" name="Footer Placeholder 4">
            <a:extLst>
              <a:ext uri="{FF2B5EF4-FFF2-40B4-BE49-F238E27FC236}">
                <a16:creationId xmlns:a16="http://schemas.microsoft.com/office/drawing/2014/main" id="{871A72D7-8165-487F-BA8F-8C76A1C21D1A}"/>
              </a:ext>
            </a:extLst>
          </p:cNvPr>
          <p:cNvSpPr>
            <a:spLocks noGrp="1"/>
          </p:cNvSpPr>
          <p:nvPr>
            <p:ph type="ftr" sz="quarter" idx="11"/>
          </p:nvPr>
        </p:nvSpPr>
        <p:spPr>
          <a:xfrm>
            <a:off x="4038600" y="6345717"/>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9F2DAB-A978-4AB1-A7ED-84F86B6A6BDF}"/>
              </a:ext>
            </a:extLst>
          </p:cNvPr>
          <p:cNvSpPr>
            <a:spLocks noGrp="1"/>
          </p:cNvSpPr>
          <p:nvPr>
            <p:ph type="sldNum" sz="quarter" idx="12"/>
          </p:nvPr>
        </p:nvSpPr>
        <p:spPr>
          <a:xfrm>
            <a:off x="8610600" y="6345717"/>
            <a:ext cx="2743200" cy="365125"/>
          </a:xfrm>
          <a:prstGeom prst="rect">
            <a:avLst/>
          </a:prstGeom>
        </p:spPr>
        <p:txBody>
          <a:bodyPr/>
          <a:lstStyle/>
          <a:p>
            <a:fld id="{810F1E92-3120-4447-A2A0-645954FCAD47}" type="slidenum">
              <a:rPr lang="en-US" smtClean="0"/>
              <a:t>‹#›</a:t>
            </a:fld>
            <a:endParaRPr lang="en-US"/>
          </a:p>
        </p:txBody>
      </p:sp>
    </p:spTree>
    <p:extLst>
      <p:ext uri="{BB962C8B-B14F-4D97-AF65-F5344CB8AC3E}">
        <p14:creationId xmlns:p14="http://schemas.microsoft.com/office/powerpoint/2010/main" val="237390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4D0A-37A6-45C0-A9A1-417C49ADE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6CB53-0BE1-4C21-90EA-0BAA71A0A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01CEB-DB4B-4862-B0E4-A876D422CC0A}"/>
              </a:ext>
            </a:extLst>
          </p:cNvPr>
          <p:cNvSpPr>
            <a:spLocks noGrp="1"/>
          </p:cNvSpPr>
          <p:nvPr>
            <p:ph type="dt" sz="half" idx="10"/>
          </p:nvPr>
        </p:nvSpPr>
        <p:spPr>
          <a:xfrm>
            <a:off x="838200" y="6345717"/>
            <a:ext cx="2743200" cy="365125"/>
          </a:xfrm>
          <a:prstGeom prst="rect">
            <a:avLst/>
          </a:prstGeom>
        </p:spPr>
        <p:txBody>
          <a:bodyPr/>
          <a:lstStyle/>
          <a:p>
            <a:fld id="{A80D97BA-7C24-45A3-A86D-F1B4D36709B1}" type="datetimeFigureOut">
              <a:rPr lang="en-US" smtClean="0"/>
              <a:t>6/18/23</a:t>
            </a:fld>
            <a:endParaRPr lang="en-US"/>
          </a:p>
        </p:txBody>
      </p:sp>
      <p:sp>
        <p:nvSpPr>
          <p:cNvPr id="5" name="Footer Placeholder 4">
            <a:extLst>
              <a:ext uri="{FF2B5EF4-FFF2-40B4-BE49-F238E27FC236}">
                <a16:creationId xmlns:a16="http://schemas.microsoft.com/office/drawing/2014/main" id="{BD46FDDD-7BFF-4877-BB51-BAB9C31B1555}"/>
              </a:ext>
            </a:extLst>
          </p:cNvPr>
          <p:cNvSpPr>
            <a:spLocks noGrp="1"/>
          </p:cNvSpPr>
          <p:nvPr>
            <p:ph type="ftr" sz="quarter" idx="11"/>
          </p:nvPr>
        </p:nvSpPr>
        <p:spPr>
          <a:xfrm>
            <a:off x="4038600" y="6345717"/>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657D11-DCC2-49E4-BEBB-E2C38F1C21DE}"/>
              </a:ext>
            </a:extLst>
          </p:cNvPr>
          <p:cNvSpPr>
            <a:spLocks noGrp="1"/>
          </p:cNvSpPr>
          <p:nvPr>
            <p:ph type="sldNum" sz="quarter" idx="12"/>
          </p:nvPr>
        </p:nvSpPr>
        <p:spPr>
          <a:xfrm>
            <a:off x="8610600" y="6345717"/>
            <a:ext cx="2743200" cy="365125"/>
          </a:xfrm>
          <a:prstGeom prst="rect">
            <a:avLst/>
          </a:prstGeom>
        </p:spPr>
        <p:txBody>
          <a:bodyPr/>
          <a:lstStyle/>
          <a:p>
            <a:fld id="{810F1E92-3120-4447-A2A0-645954FCAD47}" type="slidenum">
              <a:rPr lang="en-US" smtClean="0"/>
              <a:t>‹#›</a:t>
            </a:fld>
            <a:endParaRPr lang="en-US"/>
          </a:p>
        </p:txBody>
      </p:sp>
    </p:spTree>
    <p:extLst>
      <p:ext uri="{BB962C8B-B14F-4D97-AF65-F5344CB8AC3E}">
        <p14:creationId xmlns:p14="http://schemas.microsoft.com/office/powerpoint/2010/main" val="54554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D204E-9650-4935-B178-BB76A3EF43B1}" type="datetimeFigureOut">
              <a:rPr lang="en-US" smtClean="0"/>
              <a:t>6/18/23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98709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5D06-9A5C-4C3D-A599-159EF88D5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D7625B-80B1-479F-96AC-FE4F03687216}"/>
              </a:ext>
            </a:extLst>
          </p:cNvPr>
          <p:cNvSpPr>
            <a:spLocks noGrp="1"/>
          </p:cNvSpPr>
          <p:nvPr>
            <p:ph sz="half" idx="1"/>
          </p:nvPr>
        </p:nvSpPr>
        <p:spPr>
          <a:xfrm>
            <a:off x="838200" y="1200947"/>
            <a:ext cx="5181600" cy="4455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7028DE-83E8-4646-83E2-9225C917A414}"/>
              </a:ext>
            </a:extLst>
          </p:cNvPr>
          <p:cNvSpPr>
            <a:spLocks noGrp="1"/>
          </p:cNvSpPr>
          <p:nvPr>
            <p:ph sz="half" idx="2"/>
          </p:nvPr>
        </p:nvSpPr>
        <p:spPr>
          <a:xfrm>
            <a:off x="6172202" y="1200947"/>
            <a:ext cx="5181600" cy="44555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17FB595-2EB4-4BCB-8D72-3B99FF6BC5AA}"/>
              </a:ext>
            </a:extLst>
          </p:cNvPr>
          <p:cNvSpPr>
            <a:spLocks noGrp="1"/>
          </p:cNvSpPr>
          <p:nvPr>
            <p:ph type="dt" sz="half" idx="10"/>
          </p:nvPr>
        </p:nvSpPr>
        <p:spPr>
          <a:xfrm>
            <a:off x="838200" y="6345717"/>
            <a:ext cx="2743200" cy="365125"/>
          </a:xfrm>
          <a:prstGeom prst="rect">
            <a:avLst/>
          </a:prstGeom>
        </p:spPr>
        <p:txBody>
          <a:bodyPr/>
          <a:lstStyle/>
          <a:p>
            <a:fld id="{A80D97BA-7C24-45A3-A86D-F1B4D36709B1}" type="datetimeFigureOut">
              <a:rPr lang="en-US" smtClean="0"/>
              <a:t>6/18/23</a:t>
            </a:fld>
            <a:endParaRPr lang="en-US"/>
          </a:p>
        </p:txBody>
      </p:sp>
      <p:sp>
        <p:nvSpPr>
          <p:cNvPr id="6" name="Footer Placeholder 5">
            <a:extLst>
              <a:ext uri="{FF2B5EF4-FFF2-40B4-BE49-F238E27FC236}">
                <a16:creationId xmlns:a16="http://schemas.microsoft.com/office/drawing/2014/main" id="{DFB17B20-4D7A-4EE7-BBB2-0AF14E535A22}"/>
              </a:ext>
            </a:extLst>
          </p:cNvPr>
          <p:cNvSpPr>
            <a:spLocks noGrp="1"/>
          </p:cNvSpPr>
          <p:nvPr>
            <p:ph type="ftr" sz="quarter" idx="11"/>
          </p:nvPr>
        </p:nvSpPr>
        <p:spPr>
          <a:xfrm>
            <a:off x="4038600" y="6345717"/>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7811FE-6EC9-4F86-9FD8-F176815FB087}"/>
              </a:ext>
            </a:extLst>
          </p:cNvPr>
          <p:cNvSpPr>
            <a:spLocks noGrp="1"/>
          </p:cNvSpPr>
          <p:nvPr>
            <p:ph type="sldNum" sz="quarter" idx="12"/>
          </p:nvPr>
        </p:nvSpPr>
        <p:spPr>
          <a:xfrm>
            <a:off x="8610600" y="6345717"/>
            <a:ext cx="2743200" cy="365125"/>
          </a:xfrm>
          <a:prstGeom prst="rect">
            <a:avLst/>
          </a:prstGeom>
        </p:spPr>
        <p:txBody>
          <a:bodyPr/>
          <a:lstStyle/>
          <a:p>
            <a:fld id="{810F1E92-3120-4447-A2A0-645954FCAD47}" type="slidenum">
              <a:rPr lang="en-US" smtClean="0"/>
              <a:t>‹#›</a:t>
            </a:fld>
            <a:endParaRPr lang="en-US"/>
          </a:p>
        </p:txBody>
      </p:sp>
    </p:spTree>
    <p:extLst>
      <p:ext uri="{BB962C8B-B14F-4D97-AF65-F5344CB8AC3E}">
        <p14:creationId xmlns:p14="http://schemas.microsoft.com/office/powerpoint/2010/main" val="3801356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5A69-FEC1-494E-A83C-89D979590B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064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D204E-9650-4935-B178-BB76A3EF43B1}" type="datetimeFigureOut">
              <a:rPr lang="en-US" smtClean="0"/>
              <a:t>6/18/23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36973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D204E-9650-4935-B178-BB76A3EF43B1}" type="datetimeFigureOut">
              <a:rPr lang="en-US" smtClean="0"/>
              <a:t>6/18/23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272041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D204E-9650-4935-B178-BB76A3EF43B1}" type="datetimeFigureOut">
              <a:rPr lang="en-US" smtClean="0"/>
              <a:t>6/18/23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125579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D204E-9650-4935-B178-BB76A3EF43B1}" type="datetimeFigureOut">
              <a:rPr lang="en-US" smtClean="0"/>
              <a:t>6/18/23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218099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D204E-9650-4935-B178-BB76A3EF43B1}" type="datetimeFigureOut">
              <a:rPr lang="en-US" smtClean="0"/>
              <a:t>6/18/23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190491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D204E-9650-4935-B178-BB76A3EF43B1}" type="datetimeFigureOut">
              <a:rPr lang="en-US" smtClean="0"/>
              <a:t>6/18/23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35658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D204E-9650-4935-B178-BB76A3EF43B1}" type="datetimeFigureOut">
              <a:rPr lang="en-US" smtClean="0"/>
              <a:t>6/18/23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48D136-3C16-47F5-A796-161A004FCD7B}" type="slidenum">
              <a:rPr lang="en-US" smtClean="0"/>
              <a:t>‹#›</a:t>
            </a:fld>
            <a:endParaRPr lang="en-US"/>
          </a:p>
        </p:txBody>
      </p:sp>
    </p:spTree>
    <p:extLst>
      <p:ext uri="{BB962C8B-B14F-4D97-AF65-F5344CB8AC3E}">
        <p14:creationId xmlns:p14="http://schemas.microsoft.com/office/powerpoint/2010/main" val="2966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4BD204E-9650-4935-B178-BB76A3EF43B1}" type="datetimeFigureOut">
              <a:rPr lang="en-US" smtClean="0"/>
              <a:t>6/18/23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B48D136-3C16-47F5-A796-161A004FCD7B}" type="slidenum">
              <a:rPr lang="en-US" smtClean="0"/>
              <a:t>‹#›</a:t>
            </a:fld>
            <a:endParaRPr lang="en-US"/>
          </a:p>
        </p:txBody>
      </p:sp>
    </p:spTree>
    <p:extLst>
      <p:ext uri="{BB962C8B-B14F-4D97-AF65-F5344CB8AC3E}">
        <p14:creationId xmlns:p14="http://schemas.microsoft.com/office/powerpoint/2010/main" val="894589300"/>
      </p:ext>
    </p:extLst>
  </p:cSld>
  <p:clrMap bg1="dk1" tx1="lt1" bg2="dk2" tx2="lt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A387B-57AC-4E5A-A17D-06402719CAFD}"/>
              </a:ext>
            </a:extLst>
          </p:cNvPr>
          <p:cNvSpPr>
            <a:spLocks noGrp="1"/>
          </p:cNvSpPr>
          <p:nvPr>
            <p:ph type="title"/>
          </p:nvPr>
        </p:nvSpPr>
        <p:spPr>
          <a:xfrm>
            <a:off x="838200" y="35515"/>
            <a:ext cx="10515600" cy="9966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017CA3-5A11-403E-8B8C-590506F9D97F}"/>
              </a:ext>
            </a:extLst>
          </p:cNvPr>
          <p:cNvSpPr>
            <a:spLocks noGrp="1"/>
          </p:cNvSpPr>
          <p:nvPr>
            <p:ph type="body" idx="1"/>
          </p:nvPr>
        </p:nvSpPr>
        <p:spPr>
          <a:xfrm>
            <a:off x="423530" y="1052818"/>
            <a:ext cx="11357343" cy="47523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AAF3154-E4ED-4FC6-8306-4D3D7696F974}"/>
              </a:ext>
            </a:extLst>
          </p:cNvPr>
          <p:cNvSpPr/>
          <p:nvPr userDrawn="1"/>
        </p:nvSpPr>
        <p:spPr>
          <a:xfrm>
            <a:off x="1" y="1032192"/>
            <a:ext cx="12192000" cy="4772990"/>
          </a:xfrm>
          <a:prstGeom prst="rect">
            <a:avLst/>
          </a:prstGeom>
          <a:gradFill>
            <a:gsLst>
              <a:gs pos="61000">
                <a:srgbClr val="FFF1C5"/>
              </a:gs>
              <a:gs pos="0">
                <a:srgbClr val="FFF1C5"/>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BF0551DE-BE93-4C61-9EA5-BD0F3DC1BDE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42035" y="5962504"/>
            <a:ext cx="2915814" cy="685216"/>
          </a:xfrm>
          <a:prstGeom prst="rect">
            <a:avLst/>
          </a:prstGeom>
        </p:spPr>
      </p:pic>
    </p:spTree>
    <p:extLst>
      <p:ext uri="{BB962C8B-B14F-4D97-AF65-F5344CB8AC3E}">
        <p14:creationId xmlns:p14="http://schemas.microsoft.com/office/powerpoint/2010/main" val="3111776333"/>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tiff"/><Relationship Id="rId4" Type="http://schemas.openxmlformats.org/officeDocument/2006/relationships/image" Target="../media/image43.tiff"/></Relationships>
</file>

<file path=ppt/slides/_rels/slide4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tiff"/><Relationship Id="rId7" Type="http://schemas.openxmlformats.org/officeDocument/2006/relationships/image" Target="../media/image48.tif"/><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tiff"/><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6" name="Picture 25" descr="A picture containing text, sign&#10;&#10;Description automatically generated">
            <a:extLst>
              <a:ext uri="{FF2B5EF4-FFF2-40B4-BE49-F238E27FC236}">
                <a16:creationId xmlns:a16="http://schemas.microsoft.com/office/drawing/2014/main" id="{1D1ADE6C-7F22-6E2A-DE1D-F53ED756DD83}"/>
              </a:ext>
            </a:extLst>
          </p:cNvPr>
          <p:cNvPicPr>
            <a:picLocks noChangeAspect="1"/>
          </p:cNvPicPr>
          <p:nvPr/>
        </p:nvPicPr>
        <p:blipFill rotWithShape="1">
          <a:blip r:embed="rId4">
            <a:alphaModFix amt="35000"/>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986" r="4569"/>
          <a:stretch/>
        </p:blipFill>
        <p:spPr>
          <a:xfrm>
            <a:off x="-54315" y="-124261"/>
            <a:ext cx="12191980" cy="6857990"/>
          </a:xfrm>
          <a:prstGeom prst="rect">
            <a:avLst/>
          </a:prstGeom>
        </p:spPr>
      </p:pic>
      <p:sp>
        <p:nvSpPr>
          <p:cNvPr id="2" name="Title 1">
            <a:extLst>
              <a:ext uri="{FF2B5EF4-FFF2-40B4-BE49-F238E27FC236}">
                <a16:creationId xmlns:a16="http://schemas.microsoft.com/office/drawing/2014/main" id="{E6B85905-0DB2-030D-BB07-6BB1C358FDFE}"/>
              </a:ext>
            </a:extLst>
          </p:cNvPr>
          <p:cNvSpPr>
            <a:spLocks noGrp="1"/>
          </p:cNvSpPr>
          <p:nvPr>
            <p:ph type="ctrTitle"/>
          </p:nvPr>
        </p:nvSpPr>
        <p:spPr>
          <a:xfrm>
            <a:off x="2259495" y="1090210"/>
            <a:ext cx="7673009" cy="731519"/>
          </a:xfrm>
          <a:solidFill>
            <a:schemeClr val="tx2">
              <a:alpha val="35000"/>
            </a:schemeClr>
          </a:solidFill>
          <a:ln>
            <a:noFill/>
          </a:ln>
        </p:spPr>
        <p:txBody>
          <a:bodyPr lIns="0" tIns="0" rIns="0" bIns="0">
            <a:normAutofit/>
          </a:bodyPr>
          <a:lstStyle/>
          <a:p>
            <a:pPr>
              <a:lnSpc>
                <a:spcPct val="90000"/>
              </a:lnSpc>
            </a:pPr>
            <a:r>
              <a:rPr lang="en-US" sz="4800" b="1" dirty="0">
                <a:solidFill>
                  <a:srgbClr val="FF0000"/>
                </a:solidFill>
              </a:rPr>
              <a:t>Finding the Bleeding Edge:</a:t>
            </a:r>
            <a:r>
              <a:rPr lang="en-US" sz="4800" b="1" dirty="0"/>
              <a:t> </a:t>
            </a:r>
            <a:endParaRPr lang="en-US" sz="4800" b="1" dirty="0">
              <a:solidFill>
                <a:schemeClr val="bg1"/>
              </a:solidFill>
            </a:endParaRPr>
          </a:p>
        </p:txBody>
      </p:sp>
      <p:sp>
        <p:nvSpPr>
          <p:cNvPr id="3" name="Subtitle 2">
            <a:extLst>
              <a:ext uri="{FF2B5EF4-FFF2-40B4-BE49-F238E27FC236}">
                <a16:creationId xmlns:a16="http://schemas.microsoft.com/office/drawing/2014/main" id="{FDEDC533-1C5F-C3DB-2B2F-FBA9D556D20E}"/>
              </a:ext>
            </a:extLst>
          </p:cNvPr>
          <p:cNvSpPr>
            <a:spLocks noGrp="1"/>
          </p:cNvSpPr>
          <p:nvPr>
            <p:ph type="subTitle" idx="1"/>
          </p:nvPr>
        </p:nvSpPr>
        <p:spPr>
          <a:xfrm>
            <a:off x="3664225" y="3617151"/>
            <a:ext cx="4093596" cy="1402080"/>
          </a:xfrm>
          <a:solidFill>
            <a:schemeClr val="tx1">
              <a:lumMod val="75000"/>
              <a:alpha val="31000"/>
            </a:schemeClr>
          </a:solidFill>
          <a:ln>
            <a:noFill/>
          </a:ln>
        </p:spPr>
        <p:txBody>
          <a:bodyPr lIns="0" tIns="91440" rIns="0" bIns="0">
            <a:normAutofit/>
          </a:bodyPr>
          <a:lstStyle/>
          <a:p>
            <a:pPr>
              <a:lnSpc>
                <a:spcPct val="90000"/>
              </a:lnSpc>
              <a:spcBef>
                <a:spcPts val="0"/>
              </a:spcBef>
              <a:spcAft>
                <a:spcPts val="0"/>
              </a:spcAft>
            </a:pPr>
            <a:r>
              <a:rPr lang="en-US" sz="2800" b="1" dirty="0">
                <a:solidFill>
                  <a:schemeClr val="tx1">
                    <a:lumMod val="95000"/>
                  </a:schemeClr>
                </a:solidFill>
              </a:rPr>
              <a:t>Jennifer M. Gurney</a:t>
            </a:r>
          </a:p>
          <a:p>
            <a:pPr>
              <a:lnSpc>
                <a:spcPct val="90000"/>
              </a:lnSpc>
              <a:spcBef>
                <a:spcPts val="0"/>
              </a:spcBef>
              <a:spcAft>
                <a:spcPts val="0"/>
              </a:spcAft>
            </a:pPr>
            <a:r>
              <a:rPr lang="en-US" sz="2800" b="1" dirty="0">
                <a:solidFill>
                  <a:schemeClr val="tx1">
                    <a:lumMod val="95000"/>
                  </a:schemeClr>
                </a:solidFill>
              </a:rPr>
              <a:t>COL, MD, US Army</a:t>
            </a:r>
          </a:p>
          <a:p>
            <a:pPr>
              <a:lnSpc>
                <a:spcPct val="90000"/>
              </a:lnSpc>
              <a:spcBef>
                <a:spcPts val="0"/>
              </a:spcBef>
              <a:spcAft>
                <a:spcPts val="0"/>
              </a:spcAft>
            </a:pPr>
            <a:r>
              <a:rPr lang="en-US" sz="2800" b="1" dirty="0">
                <a:solidFill>
                  <a:schemeClr val="tx1">
                    <a:lumMod val="95000"/>
                  </a:schemeClr>
                </a:solidFill>
              </a:rPr>
              <a:t>Joint Trauma System </a:t>
            </a:r>
          </a:p>
        </p:txBody>
      </p:sp>
      <p:sp>
        <p:nvSpPr>
          <p:cNvPr id="4" name="Title 1">
            <a:extLst>
              <a:ext uri="{FF2B5EF4-FFF2-40B4-BE49-F238E27FC236}">
                <a16:creationId xmlns:a16="http://schemas.microsoft.com/office/drawing/2014/main" id="{2F33BB79-6016-5806-5653-5696C085A988}"/>
              </a:ext>
            </a:extLst>
          </p:cNvPr>
          <p:cNvSpPr txBox="1">
            <a:spLocks/>
          </p:cNvSpPr>
          <p:nvPr/>
        </p:nvSpPr>
        <p:spPr>
          <a:xfrm>
            <a:off x="1593570" y="1821729"/>
            <a:ext cx="9004858" cy="1402067"/>
          </a:xfrm>
          <a:prstGeom prst="rect">
            <a:avLst/>
          </a:prstGeom>
          <a:solidFill>
            <a:schemeClr val="tx2">
              <a:alpha val="35000"/>
            </a:schemeClr>
          </a:solidFill>
          <a:ln>
            <a:noFill/>
          </a:ln>
          <a:effectLst>
            <a:outerShdw blurRad="25400" dir="17880000">
              <a:srgbClr val="000000">
                <a:alpha val="46000"/>
              </a:srgbClr>
            </a:outerShdw>
          </a:effectLst>
        </p:spPr>
        <p:txBody>
          <a:bodyPr vert="horz" lIns="0" tIns="182880" rIns="0" bIns="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endParaRPr lang="en-US" sz="4800" b="1" dirty="0">
              <a:solidFill>
                <a:schemeClr val="bg1"/>
              </a:solidFill>
            </a:endParaRPr>
          </a:p>
          <a:p>
            <a:pPr>
              <a:lnSpc>
                <a:spcPct val="90000"/>
              </a:lnSpc>
            </a:pPr>
            <a:endParaRPr lang="en-US" sz="4800" b="1" dirty="0">
              <a:solidFill>
                <a:schemeClr val="bg1"/>
              </a:solidFill>
            </a:endParaRPr>
          </a:p>
          <a:p>
            <a:pPr>
              <a:lnSpc>
                <a:spcPct val="90000"/>
              </a:lnSpc>
            </a:pPr>
            <a:r>
              <a:rPr lang="en-US" sz="4800" b="1" dirty="0">
                <a:solidFill>
                  <a:schemeClr val="bg1"/>
                </a:solidFill>
              </a:rPr>
              <a:t>Blood Transfusion and Futility ….is there a point of no return?</a:t>
            </a:r>
          </a:p>
        </p:txBody>
      </p:sp>
    </p:spTree>
    <p:extLst>
      <p:ext uri="{BB962C8B-B14F-4D97-AF65-F5344CB8AC3E}">
        <p14:creationId xmlns:p14="http://schemas.microsoft.com/office/powerpoint/2010/main" val="368104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CAC8F-276F-476E-616D-AF108E0BE769}"/>
              </a:ext>
            </a:extLst>
          </p:cNvPr>
          <p:cNvPicPr>
            <a:picLocks noChangeAspect="1"/>
          </p:cNvPicPr>
          <p:nvPr/>
        </p:nvPicPr>
        <p:blipFill>
          <a:blip r:embed="rId3"/>
          <a:stretch>
            <a:fillRect/>
          </a:stretch>
        </p:blipFill>
        <p:spPr>
          <a:xfrm>
            <a:off x="1602694" y="16479"/>
            <a:ext cx="8986611" cy="6915784"/>
          </a:xfrm>
          <a:prstGeom prst="rect">
            <a:avLst/>
          </a:prstGeom>
        </p:spPr>
      </p:pic>
      <p:sp>
        <p:nvSpPr>
          <p:cNvPr id="4" name="Rectangle 3">
            <a:extLst>
              <a:ext uri="{FF2B5EF4-FFF2-40B4-BE49-F238E27FC236}">
                <a16:creationId xmlns:a16="http://schemas.microsoft.com/office/drawing/2014/main" id="{F64C4849-65CE-BBDD-3983-775FEADF6C94}"/>
              </a:ext>
            </a:extLst>
          </p:cNvPr>
          <p:cNvSpPr/>
          <p:nvPr/>
        </p:nvSpPr>
        <p:spPr>
          <a:xfrm>
            <a:off x="3812945" y="2466543"/>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FCB591E-9597-86AC-D797-FC9B95F8995D}"/>
              </a:ext>
            </a:extLst>
          </p:cNvPr>
          <p:cNvSpPr/>
          <p:nvPr/>
        </p:nvSpPr>
        <p:spPr>
          <a:xfrm>
            <a:off x="3812945" y="1451155"/>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567F45-DB3A-82AC-50BE-6B073FB3CB23}"/>
              </a:ext>
            </a:extLst>
          </p:cNvPr>
          <p:cNvSpPr/>
          <p:nvPr/>
        </p:nvSpPr>
        <p:spPr>
          <a:xfrm>
            <a:off x="9299345" y="2466543"/>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616695-7246-2807-F205-FF48D4CCE44D}"/>
              </a:ext>
            </a:extLst>
          </p:cNvPr>
          <p:cNvSpPr/>
          <p:nvPr/>
        </p:nvSpPr>
        <p:spPr>
          <a:xfrm>
            <a:off x="3812945" y="4458759"/>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A67A3B-D05E-E5F6-ED6E-AA225397A522}"/>
              </a:ext>
            </a:extLst>
          </p:cNvPr>
          <p:cNvSpPr/>
          <p:nvPr/>
        </p:nvSpPr>
        <p:spPr>
          <a:xfrm>
            <a:off x="9299345" y="6512748"/>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C5088C-C89B-85ED-8521-B288DB670A61}"/>
              </a:ext>
            </a:extLst>
          </p:cNvPr>
          <p:cNvSpPr/>
          <p:nvPr/>
        </p:nvSpPr>
        <p:spPr>
          <a:xfrm>
            <a:off x="3965345" y="5125827"/>
            <a:ext cx="942112"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3B4EC7-A3B0-E0A9-5A6E-F6455DB0AB63}"/>
              </a:ext>
            </a:extLst>
          </p:cNvPr>
          <p:cNvSpPr/>
          <p:nvPr/>
        </p:nvSpPr>
        <p:spPr>
          <a:xfrm>
            <a:off x="3812945" y="3145598"/>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6AD144-9490-9AC1-1F22-F34C3CE19563}"/>
              </a:ext>
            </a:extLst>
          </p:cNvPr>
          <p:cNvSpPr/>
          <p:nvPr/>
        </p:nvSpPr>
        <p:spPr>
          <a:xfrm>
            <a:off x="9299345" y="4452566"/>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C01F09-DEB8-5A70-C91B-5DFA4637D8E9}"/>
              </a:ext>
            </a:extLst>
          </p:cNvPr>
          <p:cNvSpPr/>
          <p:nvPr/>
        </p:nvSpPr>
        <p:spPr>
          <a:xfrm>
            <a:off x="3809250" y="6512747"/>
            <a:ext cx="1094513" cy="328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33DCF5-E382-B9D2-83CE-39AD6C38D7CA}"/>
              </a:ext>
            </a:extLst>
          </p:cNvPr>
          <p:cNvSpPr/>
          <p:nvPr/>
        </p:nvSpPr>
        <p:spPr>
          <a:xfrm>
            <a:off x="1602693" y="2852784"/>
            <a:ext cx="8986611" cy="196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0FB596-EEAD-3488-CE9E-C76D40205F45}"/>
              </a:ext>
            </a:extLst>
          </p:cNvPr>
          <p:cNvSpPr/>
          <p:nvPr/>
        </p:nvSpPr>
        <p:spPr>
          <a:xfrm>
            <a:off x="1602693" y="4818303"/>
            <a:ext cx="8986611" cy="211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70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3DF1952-C65C-47DB-B98A-CAD94C7442DB}"/>
              </a:ext>
            </a:extLst>
          </p:cNvPr>
          <p:cNvGraphicFramePr>
            <a:graphicFrameLocks/>
          </p:cNvGraphicFramePr>
          <p:nvPr>
            <p:extLst>
              <p:ext uri="{D42A27DB-BD31-4B8C-83A1-F6EECF244321}">
                <p14:modId xmlns:p14="http://schemas.microsoft.com/office/powerpoint/2010/main" val="2601274766"/>
              </p:ext>
            </p:extLst>
          </p:nvPr>
        </p:nvGraphicFramePr>
        <p:xfrm>
          <a:off x="141514" y="544283"/>
          <a:ext cx="11723915" cy="63137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B4C5D73-4F21-89AA-4B29-595CC4E37E8E}"/>
              </a:ext>
            </a:extLst>
          </p:cNvPr>
          <p:cNvSpPr txBox="1"/>
          <p:nvPr/>
        </p:nvSpPr>
        <p:spPr>
          <a:xfrm>
            <a:off x="326572" y="-81578"/>
            <a:ext cx="11723914"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Cumulative mortality and number of patients by units of blood transfused</a:t>
            </a:r>
          </a:p>
        </p:txBody>
      </p:sp>
    </p:spTree>
    <p:extLst>
      <p:ext uri="{BB962C8B-B14F-4D97-AF65-F5344CB8AC3E}">
        <p14:creationId xmlns:p14="http://schemas.microsoft.com/office/powerpoint/2010/main" val="36700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7FF309-A690-4202-A358-AB1DFD9EB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452" y="927604"/>
            <a:ext cx="9528313" cy="5903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007734-A6F3-4E8D-138F-7548907244F4}"/>
              </a:ext>
            </a:extLst>
          </p:cNvPr>
          <p:cNvSpPr txBox="1"/>
          <p:nvPr/>
        </p:nvSpPr>
        <p:spPr>
          <a:xfrm>
            <a:off x="344558" y="2"/>
            <a:ext cx="11847442" cy="1323439"/>
          </a:xfrm>
          <a:prstGeom prst="rect">
            <a:avLst/>
          </a:prstGeom>
          <a:solidFill>
            <a:schemeClr val="bg1"/>
          </a:solidFill>
        </p:spPr>
        <p:txBody>
          <a:bodyPr wrap="square">
            <a:spAutoFit/>
          </a:bodyPr>
          <a:lstStyle/>
          <a:p>
            <a:pPr algn="ctr"/>
            <a:r>
              <a:rPr lang="en-US" sz="4000" b="1" dirty="0">
                <a:latin typeface="Arial" panose="020B0604020202020204" pitchFamily="34" charset="0"/>
                <a:cs typeface="Arial" panose="020B0604020202020204" pitchFamily="34" charset="0"/>
              </a:rPr>
              <a:t>Percent mortality with 95% confidence intervals by units of blood transfused</a:t>
            </a:r>
          </a:p>
        </p:txBody>
      </p:sp>
      <p:sp>
        <p:nvSpPr>
          <p:cNvPr id="2" name="TextBox 1">
            <a:extLst>
              <a:ext uri="{FF2B5EF4-FFF2-40B4-BE49-F238E27FC236}">
                <a16:creationId xmlns:a16="http://schemas.microsoft.com/office/drawing/2014/main" id="{60307DC6-E282-3782-434A-C1790020316B}"/>
              </a:ext>
            </a:extLst>
          </p:cNvPr>
          <p:cNvSpPr txBox="1"/>
          <p:nvPr/>
        </p:nvSpPr>
        <p:spPr>
          <a:xfrm>
            <a:off x="2478157" y="4518024"/>
            <a:ext cx="3114261" cy="677108"/>
          </a:xfrm>
          <a:prstGeom prst="rect">
            <a:avLst/>
          </a:prstGeom>
          <a:solidFill>
            <a:schemeClr val="tx1">
              <a:lumMod val="85000"/>
            </a:schemeClr>
          </a:solidFill>
          <a:ln w="38100">
            <a:solidFill>
              <a:srgbClr val="C00000"/>
            </a:solidFill>
          </a:ln>
        </p:spPr>
        <p:txBody>
          <a:bodyPr wrap="square" tIns="0" bIns="0" rtlCol="0">
            <a:spAutoFit/>
          </a:bodyPr>
          <a:lstStyle/>
          <a:p>
            <a:pPr algn="ctr"/>
            <a:r>
              <a:rPr lang="en-US" sz="2200" dirty="0">
                <a:solidFill>
                  <a:schemeClr val="bg1"/>
                </a:solidFill>
                <a:latin typeface="Arial" panose="020B0604020202020204" pitchFamily="34" charset="0"/>
                <a:cs typeface="Arial" panose="020B0604020202020204" pitchFamily="34" charset="0"/>
              </a:rPr>
              <a:t>1605 pts </a:t>
            </a: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 21-40 units</a:t>
            </a:r>
          </a:p>
          <a:p>
            <a:pPr algn="ct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8.9% mortality</a:t>
            </a:r>
            <a:endParaRPr lang="en-US" sz="22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89BC3F-E392-680B-49B9-EEB94E30385C}"/>
              </a:ext>
            </a:extLst>
          </p:cNvPr>
          <p:cNvSpPr txBox="1"/>
          <p:nvPr/>
        </p:nvSpPr>
        <p:spPr>
          <a:xfrm>
            <a:off x="3597966" y="3754726"/>
            <a:ext cx="3114261" cy="677108"/>
          </a:xfrm>
          <a:prstGeom prst="rect">
            <a:avLst/>
          </a:prstGeom>
          <a:solidFill>
            <a:schemeClr val="tx1">
              <a:lumMod val="85000"/>
            </a:schemeClr>
          </a:solidFill>
          <a:ln w="38100">
            <a:solidFill>
              <a:srgbClr val="C00000"/>
            </a:solidFill>
          </a:ln>
        </p:spPr>
        <p:txBody>
          <a:bodyPr wrap="square" tIns="0" bIns="0" rtlCol="0">
            <a:spAutoFit/>
          </a:bodyPr>
          <a:lstStyle/>
          <a:p>
            <a:pPr algn="ctr"/>
            <a:r>
              <a:rPr lang="en-US" sz="2200" dirty="0">
                <a:solidFill>
                  <a:schemeClr val="bg1"/>
                </a:solidFill>
                <a:latin typeface="Arial" panose="020B0604020202020204" pitchFamily="34" charset="0"/>
                <a:cs typeface="Arial" panose="020B0604020202020204" pitchFamily="34" charset="0"/>
              </a:rPr>
              <a:t>493 pts </a:t>
            </a: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 41-60 units</a:t>
            </a:r>
          </a:p>
          <a:p>
            <a:pPr algn="ct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10.8% mortality</a:t>
            </a:r>
            <a:endParaRPr lang="en-US" sz="22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1378C41-DCC5-FABC-E166-5552FDFEC95A}"/>
              </a:ext>
            </a:extLst>
          </p:cNvPr>
          <p:cNvSpPr txBox="1"/>
          <p:nvPr/>
        </p:nvSpPr>
        <p:spPr>
          <a:xfrm>
            <a:off x="4731027" y="2991428"/>
            <a:ext cx="3114261" cy="677108"/>
          </a:xfrm>
          <a:prstGeom prst="rect">
            <a:avLst/>
          </a:prstGeom>
          <a:solidFill>
            <a:schemeClr val="tx1">
              <a:lumMod val="85000"/>
            </a:schemeClr>
          </a:solidFill>
          <a:ln w="38100">
            <a:solidFill>
              <a:srgbClr val="C00000"/>
            </a:solidFill>
          </a:ln>
        </p:spPr>
        <p:txBody>
          <a:bodyPr wrap="square" tIns="0" bIns="0" rtlCol="0">
            <a:spAutoFit/>
          </a:bodyPr>
          <a:lstStyle/>
          <a:p>
            <a:pPr algn="ctr"/>
            <a:r>
              <a:rPr lang="en-US" sz="2200" dirty="0">
                <a:solidFill>
                  <a:schemeClr val="bg1"/>
                </a:solidFill>
                <a:latin typeface="Arial" panose="020B0604020202020204" pitchFamily="34" charset="0"/>
                <a:cs typeface="Arial" panose="020B0604020202020204" pitchFamily="34" charset="0"/>
              </a:rPr>
              <a:t>166 pts </a:t>
            </a: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 61-80 units</a:t>
            </a:r>
          </a:p>
          <a:p>
            <a:pPr algn="ct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16.3% mortality</a:t>
            </a:r>
            <a:endParaRPr lang="en-US" sz="2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A8F61B-EDCF-DBDD-5F95-6CF7B4155792}"/>
              </a:ext>
            </a:extLst>
          </p:cNvPr>
          <p:cNvSpPr txBox="1"/>
          <p:nvPr/>
        </p:nvSpPr>
        <p:spPr>
          <a:xfrm>
            <a:off x="6142383" y="2253340"/>
            <a:ext cx="3114261" cy="677108"/>
          </a:xfrm>
          <a:prstGeom prst="rect">
            <a:avLst/>
          </a:prstGeom>
          <a:solidFill>
            <a:schemeClr val="tx1">
              <a:lumMod val="85000"/>
            </a:schemeClr>
          </a:solidFill>
          <a:ln w="38100">
            <a:solidFill>
              <a:srgbClr val="C00000"/>
            </a:solidFill>
          </a:ln>
        </p:spPr>
        <p:txBody>
          <a:bodyPr wrap="square" tIns="0" bIns="0" rtlCol="0">
            <a:spAutoFit/>
          </a:bodyPr>
          <a:lstStyle/>
          <a:p>
            <a:pPr algn="ctr"/>
            <a:r>
              <a:rPr lang="en-US" sz="2200" dirty="0">
                <a:solidFill>
                  <a:schemeClr val="bg1"/>
                </a:solidFill>
                <a:latin typeface="Arial" panose="020B0604020202020204" pitchFamily="34" charset="0"/>
                <a:cs typeface="Arial" panose="020B0604020202020204" pitchFamily="34" charset="0"/>
              </a:rPr>
              <a:t>80 pts </a:t>
            </a: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 81-100 units</a:t>
            </a:r>
          </a:p>
          <a:p>
            <a:pPr algn="ct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13.8% mortality</a:t>
            </a:r>
            <a:endParaRPr lang="en-US" sz="22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ADB493-16F9-576F-9A7E-3A80DE831B0C}"/>
              </a:ext>
            </a:extLst>
          </p:cNvPr>
          <p:cNvSpPr txBox="1"/>
          <p:nvPr/>
        </p:nvSpPr>
        <p:spPr>
          <a:xfrm>
            <a:off x="7301948" y="1515297"/>
            <a:ext cx="3114261" cy="677108"/>
          </a:xfrm>
          <a:prstGeom prst="rect">
            <a:avLst/>
          </a:prstGeom>
          <a:solidFill>
            <a:schemeClr val="tx1">
              <a:lumMod val="85000"/>
            </a:schemeClr>
          </a:solidFill>
          <a:ln w="38100">
            <a:solidFill>
              <a:srgbClr val="C00000"/>
            </a:solidFill>
          </a:ln>
        </p:spPr>
        <p:txBody>
          <a:bodyPr wrap="square" tIns="0" bIns="0" rtlCol="0">
            <a:spAutoFit/>
          </a:bodyPr>
          <a:lstStyle/>
          <a:p>
            <a:pPr algn="ctr"/>
            <a:r>
              <a:rPr lang="en-US" sz="2200" dirty="0">
                <a:solidFill>
                  <a:schemeClr val="bg1"/>
                </a:solidFill>
                <a:latin typeface="Arial" panose="020B0604020202020204" pitchFamily="34" charset="0"/>
                <a:cs typeface="Arial" panose="020B0604020202020204" pitchFamily="34" charset="0"/>
              </a:rPr>
              <a:t>58 pts </a:t>
            </a: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 &gt; 100 units</a:t>
            </a:r>
          </a:p>
          <a:p>
            <a:pPr algn="ct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20.7% mortality</a:t>
            </a:r>
            <a:endParaRPr lang="en-US"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0C15CF-053F-B8CB-5905-1BBC74D2AA78}"/>
              </a:ext>
            </a:extLst>
          </p:cNvPr>
          <p:cNvSpPr txBox="1"/>
          <p:nvPr/>
        </p:nvSpPr>
        <p:spPr>
          <a:xfrm>
            <a:off x="6142383" y="2245769"/>
            <a:ext cx="3114261" cy="677108"/>
          </a:xfrm>
          <a:prstGeom prst="rect">
            <a:avLst/>
          </a:prstGeom>
          <a:solidFill>
            <a:schemeClr val="accent1">
              <a:lumMod val="20000"/>
              <a:lumOff val="80000"/>
            </a:schemeClr>
          </a:solidFill>
          <a:ln w="38100">
            <a:solidFill>
              <a:srgbClr val="C00000"/>
            </a:solidFill>
          </a:ln>
        </p:spPr>
        <p:txBody>
          <a:bodyPr wrap="square" tIns="0" bIns="0" rtlCol="0">
            <a:spAutoFit/>
          </a:bodyPr>
          <a:lstStyle/>
          <a:p>
            <a:pPr algn="ctr"/>
            <a:r>
              <a:rPr lang="en-US" sz="2200" dirty="0">
                <a:solidFill>
                  <a:schemeClr val="bg1"/>
                </a:solidFill>
                <a:latin typeface="Arial" panose="020B0604020202020204" pitchFamily="34" charset="0"/>
                <a:cs typeface="Arial" panose="020B0604020202020204" pitchFamily="34" charset="0"/>
              </a:rPr>
              <a:t>80 pts </a:t>
            </a: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 81-100 units</a:t>
            </a:r>
          </a:p>
          <a:p>
            <a:pPr algn="ctr"/>
            <a:r>
              <a:rPr lang="en-US" sz="2200" dirty="0">
                <a:solidFill>
                  <a:schemeClr val="bg1"/>
                </a:solidFill>
                <a:latin typeface="Arial" panose="020B0604020202020204" pitchFamily="34" charset="0"/>
                <a:cs typeface="Arial" panose="020B0604020202020204" pitchFamily="34" charset="0"/>
                <a:sym typeface="Wingdings" panose="05000000000000000000" pitchFamily="2" charset="2"/>
              </a:rPr>
              <a:t>13.8% mortality</a:t>
            </a:r>
            <a:endParaRPr lang="en-US" sz="2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1E52020-5E0A-EA02-BE65-7FABD2ED54EA}"/>
              </a:ext>
            </a:extLst>
          </p:cNvPr>
          <p:cNvSpPr txBox="1"/>
          <p:nvPr/>
        </p:nvSpPr>
        <p:spPr>
          <a:xfrm rot="19720957">
            <a:off x="1806127" y="2450776"/>
            <a:ext cx="4023018" cy="861774"/>
          </a:xfrm>
          <a:prstGeom prst="rect">
            <a:avLst/>
          </a:prstGeom>
          <a:solidFill>
            <a:schemeClr val="accent1">
              <a:lumMod val="20000"/>
              <a:lumOff val="80000"/>
            </a:schemeClr>
          </a:solidFill>
          <a:ln w="38100">
            <a:solidFill>
              <a:srgbClr val="C00000"/>
            </a:solidFill>
          </a:ln>
        </p:spPr>
        <p:txBody>
          <a:bodyPr wrap="square" tIns="91440" bIns="91440" rtlCol="0">
            <a:spAutoFit/>
          </a:bodyPr>
          <a:lstStyle/>
          <a:p>
            <a:pPr algn="ctr"/>
            <a:r>
              <a:rPr lang="en-US" sz="2200" dirty="0">
                <a:solidFill>
                  <a:schemeClr val="bg1"/>
                </a:solidFill>
                <a:latin typeface="Arial" panose="020B0604020202020204" pitchFamily="34" charset="0"/>
                <a:cs typeface="Arial" panose="020B0604020202020204" pitchFamily="34" charset="0"/>
              </a:rPr>
              <a:t>No reliable futility threshold to suggest halting resuscitation </a:t>
            </a:r>
          </a:p>
        </p:txBody>
      </p:sp>
    </p:spTree>
    <p:extLst>
      <p:ext uri="{BB962C8B-B14F-4D97-AF65-F5344CB8AC3E}">
        <p14:creationId xmlns:p14="http://schemas.microsoft.com/office/powerpoint/2010/main" val="54132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230DD-9F0C-87D3-47A3-E9FE2C0BF8D2}"/>
              </a:ext>
            </a:extLst>
          </p:cNvPr>
          <p:cNvPicPr>
            <a:picLocks noChangeAspect="1"/>
          </p:cNvPicPr>
          <p:nvPr/>
        </p:nvPicPr>
        <p:blipFill>
          <a:blip r:embed="rId3"/>
          <a:stretch>
            <a:fillRect/>
          </a:stretch>
        </p:blipFill>
        <p:spPr>
          <a:xfrm>
            <a:off x="43545" y="18219"/>
            <a:ext cx="12071753" cy="6839781"/>
          </a:xfrm>
          <a:prstGeom prst="rect">
            <a:avLst/>
          </a:prstGeom>
        </p:spPr>
      </p:pic>
      <p:grpSp>
        <p:nvGrpSpPr>
          <p:cNvPr id="36" name="Group 35">
            <a:extLst>
              <a:ext uri="{FF2B5EF4-FFF2-40B4-BE49-F238E27FC236}">
                <a16:creationId xmlns:a16="http://schemas.microsoft.com/office/drawing/2014/main" id="{3AAE70B0-5B9A-8307-3B3A-200349183362}"/>
              </a:ext>
            </a:extLst>
          </p:cNvPr>
          <p:cNvGrpSpPr/>
          <p:nvPr/>
        </p:nvGrpSpPr>
        <p:grpSpPr>
          <a:xfrm>
            <a:off x="8172675" y="1544075"/>
            <a:ext cx="3691814" cy="5271472"/>
            <a:chOff x="8172675" y="1544075"/>
            <a:chExt cx="3691814" cy="5271472"/>
          </a:xfrm>
        </p:grpSpPr>
        <p:sp>
          <p:nvSpPr>
            <p:cNvPr id="16" name="Rectangle 15">
              <a:extLst>
                <a:ext uri="{FF2B5EF4-FFF2-40B4-BE49-F238E27FC236}">
                  <a16:creationId xmlns:a16="http://schemas.microsoft.com/office/drawing/2014/main" id="{F49E2B6E-17AA-49F3-3496-6DA4A2F4EF1D}"/>
                </a:ext>
              </a:extLst>
            </p:cNvPr>
            <p:cNvSpPr/>
            <p:nvPr/>
          </p:nvSpPr>
          <p:spPr>
            <a:xfrm>
              <a:off x="8254692" y="4731315"/>
              <a:ext cx="2956647" cy="29847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DE4E547-8B30-3DF0-4968-699FC85EBE85}"/>
                </a:ext>
              </a:extLst>
            </p:cNvPr>
            <p:cNvGrpSpPr/>
            <p:nvPr/>
          </p:nvGrpSpPr>
          <p:grpSpPr>
            <a:xfrm>
              <a:off x="8172675" y="1544075"/>
              <a:ext cx="3691814" cy="5271472"/>
              <a:chOff x="8169337" y="1463929"/>
              <a:chExt cx="3691814" cy="5271472"/>
            </a:xfrm>
          </p:grpSpPr>
          <p:grpSp>
            <p:nvGrpSpPr>
              <p:cNvPr id="20" name="Group 19">
                <a:extLst>
                  <a:ext uri="{FF2B5EF4-FFF2-40B4-BE49-F238E27FC236}">
                    <a16:creationId xmlns:a16="http://schemas.microsoft.com/office/drawing/2014/main" id="{3CFC5C36-BF3C-2BC1-DF16-1C6B9A33904C}"/>
                  </a:ext>
                </a:extLst>
              </p:cNvPr>
              <p:cNvGrpSpPr/>
              <p:nvPr/>
            </p:nvGrpSpPr>
            <p:grpSpPr>
              <a:xfrm>
                <a:off x="8169337" y="2040833"/>
                <a:ext cx="3691814" cy="4694568"/>
                <a:chOff x="8169337" y="1987825"/>
                <a:chExt cx="3691814" cy="4694568"/>
              </a:xfrm>
            </p:grpSpPr>
            <p:sp>
              <p:nvSpPr>
                <p:cNvPr id="2" name="Rectangle 1">
                  <a:extLst>
                    <a:ext uri="{FF2B5EF4-FFF2-40B4-BE49-F238E27FC236}">
                      <a16:creationId xmlns:a16="http://schemas.microsoft.com/office/drawing/2014/main" id="{58FCC6D5-C089-B3F1-BC9B-BF7BF309F51E}"/>
                    </a:ext>
                  </a:extLst>
                </p:cNvPr>
                <p:cNvSpPr/>
                <p:nvPr/>
              </p:nvSpPr>
              <p:spPr>
                <a:xfrm>
                  <a:off x="9329985" y="1987825"/>
                  <a:ext cx="2531166" cy="42407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AEA4FC-70B5-4D4A-9C5E-0C5A100E89FA}"/>
                    </a:ext>
                  </a:extLst>
                </p:cNvPr>
                <p:cNvSpPr/>
                <p:nvPr/>
              </p:nvSpPr>
              <p:spPr>
                <a:xfrm>
                  <a:off x="8632362" y="2385393"/>
                  <a:ext cx="1094840" cy="3710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DE7687-0945-0833-D640-F47FC29EE7BC}"/>
                    </a:ext>
                  </a:extLst>
                </p:cNvPr>
                <p:cNvSpPr/>
                <p:nvPr/>
              </p:nvSpPr>
              <p:spPr>
                <a:xfrm>
                  <a:off x="10595568" y="2703447"/>
                  <a:ext cx="907319" cy="29155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9B6959-AE4D-E859-8AA4-FB0CD6574695}"/>
                    </a:ext>
                  </a:extLst>
                </p:cNvPr>
                <p:cNvSpPr/>
                <p:nvPr/>
              </p:nvSpPr>
              <p:spPr>
                <a:xfrm>
                  <a:off x="8262407" y="2994999"/>
                  <a:ext cx="2948932" cy="3710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463571-AE1C-2293-3957-6054B120A797}"/>
                    </a:ext>
                  </a:extLst>
                </p:cNvPr>
                <p:cNvSpPr/>
                <p:nvPr/>
              </p:nvSpPr>
              <p:spPr>
                <a:xfrm>
                  <a:off x="8983818" y="3677472"/>
                  <a:ext cx="2625086" cy="3710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3FC210-AF0E-8023-3577-AD636A43A40A}"/>
                    </a:ext>
                  </a:extLst>
                </p:cNvPr>
                <p:cNvSpPr/>
                <p:nvPr/>
              </p:nvSpPr>
              <p:spPr>
                <a:xfrm>
                  <a:off x="9004128" y="4050177"/>
                  <a:ext cx="1410304" cy="3710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62D14C-2BBB-31F7-5580-558FFAF67BC0}"/>
                    </a:ext>
                  </a:extLst>
                </p:cNvPr>
                <p:cNvSpPr/>
                <p:nvPr/>
              </p:nvSpPr>
              <p:spPr>
                <a:xfrm>
                  <a:off x="9801034" y="3366060"/>
                  <a:ext cx="1807869" cy="29155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B81D28-4C0E-7467-E137-227ADBAC5056}"/>
                    </a:ext>
                  </a:extLst>
                </p:cNvPr>
                <p:cNvSpPr/>
                <p:nvPr/>
              </p:nvSpPr>
              <p:spPr>
                <a:xfrm>
                  <a:off x="9031721" y="5947521"/>
                  <a:ext cx="2471166" cy="3710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39E68B-667E-A415-D87B-D26976D2E43E}"/>
                    </a:ext>
                  </a:extLst>
                </p:cNvPr>
                <p:cNvSpPr/>
                <p:nvPr/>
              </p:nvSpPr>
              <p:spPr>
                <a:xfrm>
                  <a:off x="9031721" y="6311333"/>
                  <a:ext cx="1382711" cy="3710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DF183B-28D0-3F18-1BCF-AA61CBE78D93}"/>
                    </a:ext>
                  </a:extLst>
                </p:cNvPr>
                <p:cNvSpPr/>
                <p:nvPr/>
              </p:nvSpPr>
              <p:spPr>
                <a:xfrm>
                  <a:off x="10638468" y="4347003"/>
                  <a:ext cx="745149" cy="37106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89623BE-CE5B-3346-0972-2B20E6DFF2EF}"/>
                    </a:ext>
                  </a:extLst>
                </p:cNvPr>
                <p:cNvSpPr/>
                <p:nvPr/>
              </p:nvSpPr>
              <p:spPr>
                <a:xfrm>
                  <a:off x="8169337" y="5321855"/>
                  <a:ext cx="2956647" cy="29847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E90B4D-71DF-4046-AB60-B2D7E6002F7F}"/>
                    </a:ext>
                  </a:extLst>
                </p:cNvPr>
                <p:cNvSpPr/>
                <p:nvPr/>
              </p:nvSpPr>
              <p:spPr>
                <a:xfrm>
                  <a:off x="10663458" y="5045258"/>
                  <a:ext cx="745149" cy="28825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71A661-C839-A861-5158-512F5AE950C9}"/>
                    </a:ext>
                  </a:extLst>
                </p:cNvPr>
                <p:cNvSpPr/>
                <p:nvPr/>
              </p:nvSpPr>
              <p:spPr>
                <a:xfrm>
                  <a:off x="9801033" y="5714789"/>
                  <a:ext cx="1701853" cy="22218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76D4229-1F41-00FF-C087-5E4F66B81948}"/>
                  </a:ext>
                </a:extLst>
              </p:cNvPr>
              <p:cNvSpPr/>
              <p:nvPr/>
            </p:nvSpPr>
            <p:spPr>
              <a:xfrm>
                <a:off x="9733470" y="1463929"/>
                <a:ext cx="1875433" cy="24971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049DAB-D138-DCA9-27AB-D26988810CA4}"/>
                  </a:ext>
                </a:extLst>
              </p:cNvPr>
              <p:cNvSpPr/>
              <p:nvPr/>
            </p:nvSpPr>
            <p:spPr>
              <a:xfrm>
                <a:off x="9429222" y="1815183"/>
                <a:ext cx="1875433" cy="24971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806FAB62-DF96-E429-0383-FDCF3FB0FCD8}"/>
              </a:ext>
            </a:extLst>
          </p:cNvPr>
          <p:cNvGrpSpPr/>
          <p:nvPr/>
        </p:nvGrpSpPr>
        <p:grpSpPr>
          <a:xfrm>
            <a:off x="7816754" y="1351710"/>
            <a:ext cx="2850484" cy="4916205"/>
            <a:chOff x="7816754" y="1351710"/>
            <a:chExt cx="2850484" cy="4916205"/>
          </a:xfrm>
        </p:grpSpPr>
        <p:sp>
          <p:nvSpPr>
            <p:cNvPr id="22" name="Rectangle 21">
              <a:extLst>
                <a:ext uri="{FF2B5EF4-FFF2-40B4-BE49-F238E27FC236}">
                  <a16:creationId xmlns:a16="http://schemas.microsoft.com/office/drawing/2014/main" id="{FB347E0E-3A86-5DBF-AE03-88BC0DA38850}"/>
                </a:ext>
              </a:extLst>
            </p:cNvPr>
            <p:cNvSpPr/>
            <p:nvPr/>
          </p:nvSpPr>
          <p:spPr>
            <a:xfrm>
              <a:off x="8618638" y="1351710"/>
              <a:ext cx="1094840" cy="39065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680C49-2A6D-7E88-E74A-D8189BD075D0}"/>
                </a:ext>
              </a:extLst>
            </p:cNvPr>
            <p:cNvSpPr/>
            <p:nvPr/>
          </p:nvSpPr>
          <p:spPr>
            <a:xfrm>
              <a:off x="8267554" y="1719316"/>
              <a:ext cx="1094840" cy="39065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EA802D-47BA-5D1F-4A20-421A7FA7D4A1}"/>
                </a:ext>
              </a:extLst>
            </p:cNvPr>
            <p:cNvSpPr/>
            <p:nvPr/>
          </p:nvSpPr>
          <p:spPr>
            <a:xfrm>
              <a:off x="8188723" y="2061168"/>
              <a:ext cx="1094840" cy="39065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3B393F3-A99C-B61E-5429-D34D6A9FDC19}"/>
                </a:ext>
              </a:extLst>
            </p:cNvPr>
            <p:cNvSpPr/>
            <p:nvPr/>
          </p:nvSpPr>
          <p:spPr>
            <a:xfrm>
              <a:off x="9572398" y="2667803"/>
              <a:ext cx="1094840" cy="39065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09C282E-C395-34C6-E41B-9CED65BB2319}"/>
                </a:ext>
              </a:extLst>
            </p:cNvPr>
            <p:cNvSpPr/>
            <p:nvPr/>
          </p:nvSpPr>
          <p:spPr>
            <a:xfrm>
              <a:off x="8647478" y="3376163"/>
              <a:ext cx="1094840" cy="39065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9619255-0E6E-B57A-43F2-01DAB30B599C}"/>
                </a:ext>
              </a:extLst>
            </p:cNvPr>
            <p:cNvSpPr/>
            <p:nvPr/>
          </p:nvSpPr>
          <p:spPr>
            <a:xfrm>
              <a:off x="7830262" y="3687746"/>
              <a:ext cx="1094840" cy="39065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C390FE2-AF70-96B8-EB9B-2ABC842111B6}"/>
                </a:ext>
              </a:extLst>
            </p:cNvPr>
            <p:cNvSpPr/>
            <p:nvPr/>
          </p:nvSpPr>
          <p:spPr>
            <a:xfrm>
              <a:off x="9486035" y="4359965"/>
              <a:ext cx="1094840" cy="34848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64318CB-8249-703C-A590-B0F5362F99F1}"/>
                </a:ext>
              </a:extLst>
            </p:cNvPr>
            <p:cNvSpPr/>
            <p:nvPr/>
          </p:nvSpPr>
          <p:spPr>
            <a:xfrm>
              <a:off x="9486035" y="5052541"/>
              <a:ext cx="1094840" cy="261384"/>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91E4E8C-507C-6B74-CC39-314DD8F4207C}"/>
                </a:ext>
              </a:extLst>
            </p:cNvPr>
            <p:cNvSpPr/>
            <p:nvPr/>
          </p:nvSpPr>
          <p:spPr>
            <a:xfrm>
              <a:off x="8647478" y="5678764"/>
              <a:ext cx="1094840" cy="261384"/>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9222D4-C5D4-36DA-B593-9F854F44FEFF}"/>
                </a:ext>
              </a:extLst>
            </p:cNvPr>
            <p:cNvSpPr/>
            <p:nvPr/>
          </p:nvSpPr>
          <p:spPr>
            <a:xfrm>
              <a:off x="7816754" y="6006531"/>
              <a:ext cx="1094840" cy="261384"/>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0A6182A2-6197-3909-1773-B9EF7D6C6D49}"/>
              </a:ext>
            </a:extLst>
          </p:cNvPr>
          <p:cNvGrpSpPr/>
          <p:nvPr/>
        </p:nvGrpSpPr>
        <p:grpSpPr>
          <a:xfrm>
            <a:off x="7765536" y="1378850"/>
            <a:ext cx="1815786" cy="4669672"/>
            <a:chOff x="7765536" y="1378850"/>
            <a:chExt cx="1815786" cy="4669672"/>
          </a:xfrm>
        </p:grpSpPr>
        <p:sp>
          <p:nvSpPr>
            <p:cNvPr id="37" name="Rectangle 36">
              <a:extLst>
                <a:ext uri="{FF2B5EF4-FFF2-40B4-BE49-F238E27FC236}">
                  <a16:creationId xmlns:a16="http://schemas.microsoft.com/office/drawing/2014/main" id="{AA49A902-A3AD-B544-659F-80F9C83D0AA4}"/>
                </a:ext>
              </a:extLst>
            </p:cNvPr>
            <p:cNvSpPr/>
            <p:nvPr/>
          </p:nvSpPr>
          <p:spPr>
            <a:xfrm>
              <a:off x="7765536" y="1378850"/>
              <a:ext cx="782935" cy="41471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9D11D1B-5254-D170-7EF9-F3838DD63869}"/>
                </a:ext>
              </a:extLst>
            </p:cNvPr>
            <p:cNvSpPr/>
            <p:nvPr/>
          </p:nvSpPr>
          <p:spPr>
            <a:xfrm>
              <a:off x="8712582" y="2669930"/>
              <a:ext cx="868740" cy="43107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CFCA035-C6BB-42CC-7388-FE0F3C6356C5}"/>
                </a:ext>
              </a:extLst>
            </p:cNvPr>
            <p:cNvSpPr/>
            <p:nvPr/>
          </p:nvSpPr>
          <p:spPr>
            <a:xfrm>
              <a:off x="7784363" y="3377743"/>
              <a:ext cx="868740" cy="43107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2E6365-4471-E6DD-0350-DDE7B8B4255C}"/>
                </a:ext>
              </a:extLst>
            </p:cNvPr>
            <p:cNvSpPr/>
            <p:nvPr/>
          </p:nvSpPr>
          <p:spPr>
            <a:xfrm>
              <a:off x="8635700" y="4335625"/>
              <a:ext cx="868740" cy="43107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009CC57-CB2E-2ACF-A7C3-B68EE4ED71C1}"/>
                </a:ext>
              </a:extLst>
            </p:cNvPr>
            <p:cNvSpPr/>
            <p:nvPr/>
          </p:nvSpPr>
          <p:spPr>
            <a:xfrm>
              <a:off x="8669241" y="4924421"/>
              <a:ext cx="868740" cy="43107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A382FE6-DECD-2532-8E07-CC44E24129EE}"/>
                </a:ext>
              </a:extLst>
            </p:cNvPr>
            <p:cNvSpPr/>
            <p:nvPr/>
          </p:nvSpPr>
          <p:spPr>
            <a:xfrm>
              <a:off x="7843842" y="5617443"/>
              <a:ext cx="868740" cy="43107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2C16830B-2163-EE91-14BF-DCE6CAB7DA65}"/>
              </a:ext>
            </a:extLst>
          </p:cNvPr>
          <p:cNvSpPr/>
          <p:nvPr/>
        </p:nvSpPr>
        <p:spPr>
          <a:xfrm>
            <a:off x="1853559" y="3300057"/>
            <a:ext cx="5473645" cy="3876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F67CDB4-AD04-8DAF-818F-E8E483376398}"/>
              </a:ext>
            </a:extLst>
          </p:cNvPr>
          <p:cNvSpPr/>
          <p:nvPr/>
        </p:nvSpPr>
        <p:spPr>
          <a:xfrm>
            <a:off x="1853559" y="1392361"/>
            <a:ext cx="5473645" cy="326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EF89D9A-C0F9-D700-865C-BF4A8C741339}"/>
              </a:ext>
            </a:extLst>
          </p:cNvPr>
          <p:cNvSpPr/>
          <p:nvPr/>
        </p:nvSpPr>
        <p:spPr>
          <a:xfrm>
            <a:off x="1853559" y="6084573"/>
            <a:ext cx="5473645" cy="3876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6735B28-98FD-17EA-F391-2766E8ED9C89}"/>
              </a:ext>
            </a:extLst>
          </p:cNvPr>
          <p:cNvSpPr/>
          <p:nvPr/>
        </p:nvSpPr>
        <p:spPr>
          <a:xfrm>
            <a:off x="3697357" y="3766818"/>
            <a:ext cx="2660546" cy="22397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D9065D3-29BE-0612-3C0F-D168C43547AA}"/>
              </a:ext>
            </a:extLst>
          </p:cNvPr>
          <p:cNvSpPr/>
          <p:nvPr/>
        </p:nvSpPr>
        <p:spPr>
          <a:xfrm>
            <a:off x="3698359" y="2034336"/>
            <a:ext cx="2660546" cy="12657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05B9B9F-8BBA-824E-E722-DA4B47339351}"/>
              </a:ext>
            </a:extLst>
          </p:cNvPr>
          <p:cNvSpPr/>
          <p:nvPr/>
        </p:nvSpPr>
        <p:spPr>
          <a:xfrm>
            <a:off x="3705081" y="1392361"/>
            <a:ext cx="2660546" cy="6419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C96634A-6AD7-394B-5871-DDD5CBE8037F}"/>
              </a:ext>
            </a:extLst>
          </p:cNvPr>
          <p:cNvSpPr/>
          <p:nvPr/>
        </p:nvSpPr>
        <p:spPr>
          <a:xfrm>
            <a:off x="3697357" y="3296204"/>
            <a:ext cx="2660546" cy="4310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4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par>
                                <p:cTn id="28" presetID="1" presetClass="exit"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7" grpId="0" animBg="1"/>
      <p:bldP spid="47" grpId="1" animBg="1"/>
      <p:bldP spid="48" grpId="0" animBg="1"/>
      <p:bldP spid="48" grpId="1" animBg="1"/>
      <p:bldP spid="49"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639E8-F079-12E3-42C3-081DA5B040E2}"/>
              </a:ext>
            </a:extLst>
          </p:cNvPr>
          <p:cNvSpPr>
            <a:spLocks noGrp="1"/>
          </p:cNvSpPr>
          <p:nvPr>
            <p:ph type="title"/>
          </p:nvPr>
        </p:nvSpPr>
        <p:spPr>
          <a:xfrm>
            <a:off x="184924" y="132522"/>
            <a:ext cx="4161789"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Limitations</a:t>
            </a:r>
          </a:p>
        </p:txBody>
      </p:sp>
      <p:pic>
        <p:nvPicPr>
          <p:cNvPr id="35" name="Picture 31">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5" name="Content Placeholder 2">
            <a:extLst>
              <a:ext uri="{FF2B5EF4-FFF2-40B4-BE49-F238E27FC236}">
                <a16:creationId xmlns:a16="http://schemas.microsoft.com/office/drawing/2014/main" id="{6AF5318B-2C52-C7CB-BA01-EBEF0E9522D2}"/>
              </a:ext>
            </a:extLst>
          </p:cNvPr>
          <p:cNvSpPr>
            <a:spLocks noGrp="1"/>
          </p:cNvSpPr>
          <p:nvPr>
            <p:ph idx="1"/>
          </p:nvPr>
        </p:nvSpPr>
        <p:spPr>
          <a:xfrm>
            <a:off x="184925" y="1643270"/>
            <a:ext cx="11821545" cy="4913941"/>
          </a:xfrm>
        </p:spPr>
        <p:txBody>
          <a:bodyPr>
            <a:normAutofit fontScale="92500" lnSpcReduction="10000"/>
          </a:bodyPr>
          <a:lstStyle/>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Very basic descriptive analysis; needs more study</a:t>
            </a:r>
          </a:p>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Did not look at ratios or other factors that impact survival</a:t>
            </a:r>
          </a:p>
          <a:p>
            <a:pPr>
              <a:lnSpc>
                <a:spcPct val="90000"/>
              </a:lnSpc>
            </a:pPr>
            <a:endParaRPr lang="en-US" sz="7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Transfusion timing is not available; yet…</a:t>
            </a:r>
          </a:p>
          <a:p>
            <a:pPr lvl="1">
              <a:lnSpc>
                <a:spcPct val="90000"/>
              </a:lnSpc>
              <a:buFont typeface="Wingdings" panose="05000000000000000000" pitchFamily="2" charset="2"/>
              <a:buChar char="Ø"/>
            </a:pPr>
            <a:r>
              <a:rPr lang="en-US" sz="3400" dirty="0">
                <a:solidFill>
                  <a:schemeClr val="tx1"/>
                </a:solidFill>
                <a:latin typeface="Arial" panose="020B0604020202020204" pitchFamily="34" charset="0"/>
                <a:ea typeface="Calibri" panose="020F0502020204030204" pitchFamily="34" charset="0"/>
                <a:cs typeface="Arial" panose="020B0604020202020204" pitchFamily="34" charset="0"/>
              </a:rPr>
              <a:t>Blood transfusion measured from the point of injury until 24 hours after admission from the 1st MTF with DCR capabilities  </a:t>
            </a:r>
            <a:r>
              <a:rPr lang="en-US" sz="3400" dirty="0">
                <a:solidFill>
                  <a:schemeClr val="tx1"/>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3400" u="sng" dirty="0">
                <a:solidFill>
                  <a:schemeClr val="tx1"/>
                </a:solidFill>
                <a:latin typeface="Arial" panose="020B0604020202020204" pitchFamily="34" charset="0"/>
                <a:ea typeface="Calibri" panose="020F0502020204030204" pitchFamily="34" charset="0"/>
                <a:cs typeface="Arial" panose="020B0604020202020204" pitchFamily="34" charset="0"/>
              </a:rPr>
              <a:t>ideal measurement would be from point of injury to the end of damage control resuscitation</a:t>
            </a:r>
            <a:endParaRPr lang="en-US" sz="3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Survival may be better in military population </a:t>
            </a: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young, few comorbidities, and good physiologic reserve</a:t>
            </a:r>
          </a:p>
          <a:p>
            <a:pPr>
              <a:lnSpc>
                <a:spcPct val="90000"/>
              </a:lnSpc>
            </a:pPr>
            <a:endParaRPr lang="en-US" sz="36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741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639E8-F079-12E3-42C3-081DA5B040E2}"/>
              </a:ext>
            </a:extLst>
          </p:cNvPr>
          <p:cNvSpPr>
            <a:spLocks noGrp="1"/>
          </p:cNvSpPr>
          <p:nvPr>
            <p:ph type="title"/>
          </p:nvPr>
        </p:nvSpPr>
        <p:spPr>
          <a:xfrm>
            <a:off x="184924" y="132522"/>
            <a:ext cx="4161789"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Conclusions</a:t>
            </a:r>
          </a:p>
        </p:txBody>
      </p:sp>
      <p:pic>
        <p:nvPicPr>
          <p:cNvPr id="35" name="Picture 31">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5" name="Content Placeholder 2">
            <a:extLst>
              <a:ext uri="{FF2B5EF4-FFF2-40B4-BE49-F238E27FC236}">
                <a16:creationId xmlns:a16="http://schemas.microsoft.com/office/drawing/2014/main" id="{6AF5318B-2C52-C7CB-BA01-EBEF0E9522D2}"/>
              </a:ext>
            </a:extLst>
          </p:cNvPr>
          <p:cNvSpPr>
            <a:spLocks noGrp="1"/>
          </p:cNvSpPr>
          <p:nvPr>
            <p:ph idx="1"/>
          </p:nvPr>
        </p:nvSpPr>
        <p:spPr>
          <a:xfrm>
            <a:off x="184925" y="1643270"/>
            <a:ext cx="11821545" cy="4913941"/>
          </a:xfrm>
        </p:spPr>
        <p:txBody>
          <a:bodyPr>
            <a:normAutofit/>
          </a:bodyPr>
          <a:lstStyle/>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First DoD study to examine relationship between unit of blood transfused and mortality; needs further analysis</a:t>
            </a:r>
          </a:p>
          <a:p>
            <a:pPr>
              <a:lnSpc>
                <a:spcPct val="90000"/>
              </a:lnSpc>
            </a:pPr>
            <a:endParaRPr lang="en-US" sz="7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No clear threshold for futility</a:t>
            </a:r>
          </a:p>
          <a:p>
            <a:pPr>
              <a:lnSpc>
                <a:spcPct val="90000"/>
              </a:lnSpc>
            </a:pPr>
            <a:endParaRPr lang="en-US" sz="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Survival for all combat casualties that required transfusion was 93%</a:t>
            </a:r>
          </a:p>
          <a:p>
            <a:pPr>
              <a:lnSpc>
                <a:spcPct val="90000"/>
              </a:lnSpc>
            </a:pPr>
            <a:endParaRPr lang="en-US" sz="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Of those who died, 31% received &gt; 20 units of blood – most patients who died received 1-15 units of blood</a:t>
            </a:r>
          </a:p>
        </p:txBody>
      </p:sp>
    </p:spTree>
    <p:extLst>
      <p:ext uri="{BB962C8B-B14F-4D97-AF65-F5344CB8AC3E}">
        <p14:creationId xmlns:p14="http://schemas.microsoft.com/office/powerpoint/2010/main" val="309048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1">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25" name="Content Placeholder 2">
            <a:extLst>
              <a:ext uri="{FF2B5EF4-FFF2-40B4-BE49-F238E27FC236}">
                <a16:creationId xmlns:a16="http://schemas.microsoft.com/office/drawing/2014/main" id="{CAFDE50B-FEAE-B214-7004-87260548E74D}"/>
              </a:ext>
            </a:extLst>
          </p:cNvPr>
          <p:cNvSpPr>
            <a:spLocks noGrp="1"/>
          </p:cNvSpPr>
          <p:nvPr>
            <p:ph idx="1"/>
          </p:nvPr>
        </p:nvSpPr>
        <p:spPr>
          <a:xfrm>
            <a:off x="184925" y="1643270"/>
            <a:ext cx="11821545" cy="4913941"/>
          </a:xfrm>
        </p:spPr>
        <p:txBody>
          <a:bodyPr>
            <a:normAutofit lnSpcReduction="10000"/>
          </a:bodyPr>
          <a:lstStyle/>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79.3% of combat casualties who received &gt;100 units survived</a:t>
            </a:r>
          </a:p>
          <a:p>
            <a:pPr>
              <a:lnSpc>
                <a:spcPct val="90000"/>
              </a:lnSpc>
            </a:pPr>
            <a:endParaRPr lang="en-US" sz="7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Discontinuation of short-term care cannot be justified based on the need for transfusion…. of up to 176 units</a:t>
            </a:r>
          </a:p>
          <a:p>
            <a:pPr>
              <a:lnSpc>
                <a:spcPct val="90000"/>
              </a:lnSpc>
            </a:pPr>
            <a:endParaRPr lang="en-US" sz="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rgbClr val="FF0000"/>
                </a:solidFill>
                <a:latin typeface="Arial" panose="020B0604020202020204" pitchFamily="34" charset="0"/>
                <a:ea typeface="Calibri" panose="020F0502020204030204" pitchFamily="34" charset="0"/>
                <a:cs typeface="Arial" panose="020B0604020202020204" pitchFamily="34" charset="0"/>
              </a:rPr>
              <a:t>These findings underscore the importance of adequate on-hand blood product supplies for massive transfusion</a:t>
            </a:r>
          </a:p>
          <a:p>
            <a:pPr>
              <a:lnSpc>
                <a:spcPct val="90000"/>
              </a:lnSpc>
            </a:pPr>
            <a:endParaRPr lang="en-US" sz="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Planning factors and resourcing for the combat environment </a:t>
            </a:r>
          </a:p>
        </p:txBody>
      </p:sp>
      <p:sp>
        <p:nvSpPr>
          <p:cNvPr id="5" name="Title 1">
            <a:extLst>
              <a:ext uri="{FF2B5EF4-FFF2-40B4-BE49-F238E27FC236}">
                <a16:creationId xmlns:a16="http://schemas.microsoft.com/office/drawing/2014/main" id="{1B5F770D-DCCD-702A-537D-BAD73AFAF6D2}"/>
              </a:ext>
            </a:extLst>
          </p:cNvPr>
          <p:cNvSpPr>
            <a:spLocks noGrp="1"/>
          </p:cNvSpPr>
          <p:nvPr>
            <p:ph type="title"/>
          </p:nvPr>
        </p:nvSpPr>
        <p:spPr>
          <a:xfrm>
            <a:off x="184924" y="132522"/>
            <a:ext cx="4161789"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2468079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1B763F-49D5-543B-B7FB-D505C7DD1DF5}"/>
              </a:ext>
            </a:extLst>
          </p:cNvPr>
          <p:cNvSpPr txBox="1"/>
          <p:nvPr/>
        </p:nvSpPr>
        <p:spPr>
          <a:xfrm>
            <a:off x="130659" y="46739"/>
            <a:ext cx="6540983" cy="2215991"/>
          </a:xfrm>
          <a:prstGeom prst="rect">
            <a:avLst/>
          </a:prstGeom>
          <a:noFill/>
        </p:spPr>
        <p:txBody>
          <a:bodyPr wrap="square" rtlCol="0">
            <a:spAutoFit/>
          </a:bodyPr>
          <a:lstStyle/>
          <a:p>
            <a:r>
              <a:rPr lang="en-US" sz="13800" b="1" dirty="0">
                <a:solidFill>
                  <a:srgbClr val="FF0000"/>
                </a:solidFill>
                <a:latin typeface="Copperplate" panose="02000504000000020004" pitchFamily="2" charset="77"/>
              </a:rPr>
              <a:t>Saving  </a:t>
            </a:r>
          </a:p>
        </p:txBody>
      </p:sp>
      <p:sp>
        <p:nvSpPr>
          <p:cNvPr id="4" name="TextBox 3">
            <a:extLst>
              <a:ext uri="{FF2B5EF4-FFF2-40B4-BE49-F238E27FC236}">
                <a16:creationId xmlns:a16="http://schemas.microsoft.com/office/drawing/2014/main" id="{FB6712A8-D173-10E5-7AE0-69605A2C93C1}"/>
              </a:ext>
            </a:extLst>
          </p:cNvPr>
          <p:cNvSpPr txBox="1"/>
          <p:nvPr/>
        </p:nvSpPr>
        <p:spPr>
          <a:xfrm>
            <a:off x="3104892" y="1817468"/>
            <a:ext cx="4837043" cy="1862048"/>
          </a:xfrm>
          <a:prstGeom prst="rect">
            <a:avLst/>
          </a:prstGeom>
          <a:noFill/>
        </p:spPr>
        <p:txBody>
          <a:bodyPr wrap="square" rtlCol="0">
            <a:spAutoFit/>
          </a:bodyPr>
          <a:lstStyle/>
          <a:p>
            <a:r>
              <a:rPr lang="en-US" sz="11500" b="1" dirty="0">
                <a:solidFill>
                  <a:srgbClr val="FF0000"/>
                </a:solidFill>
                <a:latin typeface="Copperplate" panose="02000504000000020004" pitchFamily="2" charset="77"/>
              </a:rPr>
              <a:t>Lives  </a:t>
            </a:r>
          </a:p>
        </p:txBody>
      </p:sp>
      <p:sp>
        <p:nvSpPr>
          <p:cNvPr id="5" name="TextBox 4">
            <a:extLst>
              <a:ext uri="{FF2B5EF4-FFF2-40B4-BE49-F238E27FC236}">
                <a16:creationId xmlns:a16="http://schemas.microsoft.com/office/drawing/2014/main" id="{E3FA292E-6ED5-6498-908C-8EA73998D3A8}"/>
              </a:ext>
            </a:extLst>
          </p:cNvPr>
          <p:cNvSpPr txBox="1"/>
          <p:nvPr/>
        </p:nvSpPr>
        <p:spPr>
          <a:xfrm>
            <a:off x="5354292" y="3279560"/>
            <a:ext cx="4247321" cy="1862048"/>
          </a:xfrm>
          <a:prstGeom prst="rect">
            <a:avLst/>
          </a:prstGeom>
          <a:noFill/>
        </p:spPr>
        <p:txBody>
          <a:bodyPr wrap="square" rtlCol="0">
            <a:spAutoFit/>
          </a:bodyPr>
          <a:lstStyle/>
          <a:p>
            <a:r>
              <a:rPr lang="en-US" sz="11500" b="1" dirty="0">
                <a:solidFill>
                  <a:srgbClr val="FF0000"/>
                </a:solidFill>
                <a:latin typeface="Copperplate" panose="02000504000000020004" pitchFamily="2" charset="77"/>
              </a:rPr>
              <a:t>With  </a:t>
            </a:r>
          </a:p>
        </p:txBody>
      </p:sp>
      <p:sp>
        <p:nvSpPr>
          <p:cNvPr id="6" name="TextBox 5">
            <a:extLst>
              <a:ext uri="{FF2B5EF4-FFF2-40B4-BE49-F238E27FC236}">
                <a16:creationId xmlns:a16="http://schemas.microsoft.com/office/drawing/2014/main" id="{437D9BFD-A91D-D35B-D1D1-D4DF921F5A00}"/>
              </a:ext>
            </a:extLst>
          </p:cNvPr>
          <p:cNvSpPr txBox="1"/>
          <p:nvPr/>
        </p:nvSpPr>
        <p:spPr>
          <a:xfrm>
            <a:off x="6994351" y="4642009"/>
            <a:ext cx="5081175" cy="2215991"/>
          </a:xfrm>
          <a:prstGeom prst="rect">
            <a:avLst/>
          </a:prstGeom>
          <a:noFill/>
        </p:spPr>
        <p:txBody>
          <a:bodyPr wrap="square" rtlCol="0">
            <a:spAutoFit/>
          </a:bodyPr>
          <a:lstStyle/>
          <a:p>
            <a:r>
              <a:rPr lang="en-US" sz="13800" b="1" dirty="0">
                <a:solidFill>
                  <a:srgbClr val="FF0000"/>
                </a:solidFill>
                <a:latin typeface="Copperplate" panose="02000504000000020004" pitchFamily="2" charset="77"/>
              </a:rPr>
              <a:t>Data  </a:t>
            </a:r>
          </a:p>
        </p:txBody>
      </p:sp>
      <p:pic>
        <p:nvPicPr>
          <p:cNvPr id="8" name="Picture 7">
            <a:extLst>
              <a:ext uri="{FF2B5EF4-FFF2-40B4-BE49-F238E27FC236}">
                <a16:creationId xmlns:a16="http://schemas.microsoft.com/office/drawing/2014/main" id="{10A51E17-9514-FB89-5FC7-69B6783B9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596" y="5239246"/>
            <a:ext cx="1569554" cy="1590669"/>
          </a:xfrm>
          <a:prstGeom prst="rect">
            <a:avLst/>
          </a:prstGeom>
        </p:spPr>
      </p:pic>
      <p:pic>
        <p:nvPicPr>
          <p:cNvPr id="2" name="Picture 1">
            <a:extLst>
              <a:ext uri="{FF2B5EF4-FFF2-40B4-BE49-F238E27FC236}">
                <a16:creationId xmlns:a16="http://schemas.microsoft.com/office/drawing/2014/main" id="{020BABAB-DC59-4B0D-0BCD-860C31FAA4D1}"/>
              </a:ext>
            </a:extLst>
          </p:cNvPr>
          <p:cNvPicPr>
            <a:picLocks noChangeAspect="1"/>
          </p:cNvPicPr>
          <p:nvPr/>
        </p:nvPicPr>
        <p:blipFill>
          <a:blip r:embed="rId4"/>
          <a:stretch>
            <a:fillRect/>
          </a:stretch>
        </p:blipFill>
        <p:spPr>
          <a:xfrm>
            <a:off x="8840875" y="7302"/>
            <a:ext cx="3351125" cy="1755829"/>
          </a:xfrm>
          <a:prstGeom prst="rect">
            <a:avLst/>
          </a:prstGeom>
        </p:spPr>
      </p:pic>
      <p:pic>
        <p:nvPicPr>
          <p:cNvPr id="18" name="Picture 17">
            <a:extLst>
              <a:ext uri="{FF2B5EF4-FFF2-40B4-BE49-F238E27FC236}">
                <a16:creationId xmlns:a16="http://schemas.microsoft.com/office/drawing/2014/main" id="{5730D1E6-134D-D366-C91C-A9F1B45F8D05}"/>
              </a:ext>
            </a:extLst>
          </p:cNvPr>
          <p:cNvPicPr>
            <a:picLocks noChangeAspect="1"/>
          </p:cNvPicPr>
          <p:nvPr/>
        </p:nvPicPr>
        <p:blipFill>
          <a:blip r:embed="rId5"/>
          <a:stretch>
            <a:fillRect/>
          </a:stretch>
        </p:blipFill>
        <p:spPr>
          <a:xfrm>
            <a:off x="9527691" y="2011997"/>
            <a:ext cx="2533650" cy="1666875"/>
          </a:xfrm>
          <a:prstGeom prst="rect">
            <a:avLst/>
          </a:prstGeom>
        </p:spPr>
      </p:pic>
      <p:pic>
        <p:nvPicPr>
          <p:cNvPr id="19" name="Picture 18">
            <a:extLst>
              <a:ext uri="{FF2B5EF4-FFF2-40B4-BE49-F238E27FC236}">
                <a16:creationId xmlns:a16="http://schemas.microsoft.com/office/drawing/2014/main" id="{015A8B92-BD1C-A815-49DD-8107E3593B6E}"/>
              </a:ext>
            </a:extLst>
          </p:cNvPr>
          <p:cNvPicPr>
            <a:picLocks noChangeAspect="1"/>
          </p:cNvPicPr>
          <p:nvPr/>
        </p:nvPicPr>
        <p:blipFill>
          <a:blip r:embed="rId6"/>
          <a:stretch>
            <a:fillRect/>
          </a:stretch>
        </p:blipFill>
        <p:spPr>
          <a:xfrm>
            <a:off x="130659" y="5225998"/>
            <a:ext cx="1526433" cy="1603917"/>
          </a:xfrm>
          <a:prstGeom prst="rect">
            <a:avLst/>
          </a:prstGeom>
        </p:spPr>
      </p:pic>
    </p:spTree>
    <p:extLst>
      <p:ext uri="{BB962C8B-B14F-4D97-AF65-F5344CB8AC3E}">
        <p14:creationId xmlns:p14="http://schemas.microsoft.com/office/powerpoint/2010/main" val="832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9" presetClass="entr" presetSubtype="0" fill="hold" nodeType="after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1000"/>
                                        <p:tgtEl>
                                          <p:spTgt spid="19"/>
                                        </p:tgtEl>
                                      </p:cBhvr>
                                    </p:animEffect>
                                  </p:childTnLst>
                                </p:cTn>
                              </p:par>
                              <p:par>
                                <p:cTn id="20" presetID="9" presetClass="entr" presetSubtype="0" repeatCount="0"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1700"/>
                                        <p:tgtEl>
                                          <p:spTgt spid="8"/>
                                        </p:tgtEl>
                                      </p:cBhvr>
                                    </p:animEffect>
                                  </p:childTnLst>
                                </p:cTn>
                              </p:par>
                              <p:par>
                                <p:cTn id="23" presetID="9" presetClass="entr" presetSubtype="0" repeatCount="0" fill="hold"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1700"/>
                                        <p:tgtEl>
                                          <p:spTgt spid="2"/>
                                        </p:tgtEl>
                                      </p:cBhvr>
                                    </p:animEffect>
                                  </p:childTnLst>
                                </p:cTn>
                              </p:par>
                              <p:par>
                                <p:cTn id="26" presetID="9" presetClass="entr" presetSubtype="0" repeatCount="0" fill="hold" nodeType="with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1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1B763F-49D5-543B-B7FB-D505C7DD1DF5}"/>
              </a:ext>
            </a:extLst>
          </p:cNvPr>
          <p:cNvSpPr txBox="1"/>
          <p:nvPr/>
        </p:nvSpPr>
        <p:spPr>
          <a:xfrm>
            <a:off x="0" y="45317"/>
            <a:ext cx="3748933" cy="1323439"/>
          </a:xfrm>
          <a:prstGeom prst="rect">
            <a:avLst/>
          </a:prstGeom>
          <a:noFill/>
        </p:spPr>
        <p:txBody>
          <a:bodyPr wrap="square" rtlCol="0">
            <a:spAutoFit/>
          </a:bodyPr>
          <a:lstStyle/>
          <a:p>
            <a:r>
              <a:rPr lang="en-US" sz="8000" b="1" dirty="0">
                <a:solidFill>
                  <a:srgbClr val="FF0000"/>
                </a:solidFill>
                <a:latin typeface="Copperplate" panose="02000504000000020004" pitchFamily="2" charset="77"/>
              </a:rPr>
              <a:t>Saving  </a:t>
            </a:r>
          </a:p>
        </p:txBody>
      </p:sp>
      <p:sp>
        <p:nvSpPr>
          <p:cNvPr id="4" name="TextBox 3">
            <a:extLst>
              <a:ext uri="{FF2B5EF4-FFF2-40B4-BE49-F238E27FC236}">
                <a16:creationId xmlns:a16="http://schemas.microsoft.com/office/drawing/2014/main" id="{FB6712A8-D173-10E5-7AE0-69605A2C93C1}"/>
              </a:ext>
            </a:extLst>
          </p:cNvPr>
          <p:cNvSpPr txBox="1"/>
          <p:nvPr/>
        </p:nvSpPr>
        <p:spPr>
          <a:xfrm>
            <a:off x="3748933" y="169849"/>
            <a:ext cx="2768134" cy="1200329"/>
          </a:xfrm>
          <a:prstGeom prst="rect">
            <a:avLst/>
          </a:prstGeom>
          <a:noFill/>
        </p:spPr>
        <p:txBody>
          <a:bodyPr wrap="square" rtlCol="0">
            <a:spAutoFit/>
          </a:bodyPr>
          <a:lstStyle/>
          <a:p>
            <a:r>
              <a:rPr lang="en-US" sz="7200" b="1" dirty="0">
                <a:solidFill>
                  <a:srgbClr val="FF0000"/>
                </a:solidFill>
                <a:latin typeface="Copperplate" panose="02000504000000020004" pitchFamily="2" charset="77"/>
              </a:rPr>
              <a:t>Lives  </a:t>
            </a:r>
          </a:p>
        </p:txBody>
      </p:sp>
      <p:sp>
        <p:nvSpPr>
          <p:cNvPr id="5" name="TextBox 4">
            <a:extLst>
              <a:ext uri="{FF2B5EF4-FFF2-40B4-BE49-F238E27FC236}">
                <a16:creationId xmlns:a16="http://schemas.microsoft.com/office/drawing/2014/main" id="{E3FA292E-6ED5-6498-908C-8EA73998D3A8}"/>
              </a:ext>
            </a:extLst>
          </p:cNvPr>
          <p:cNvSpPr txBox="1"/>
          <p:nvPr/>
        </p:nvSpPr>
        <p:spPr>
          <a:xfrm>
            <a:off x="6471893" y="169849"/>
            <a:ext cx="2634008" cy="1200329"/>
          </a:xfrm>
          <a:prstGeom prst="rect">
            <a:avLst/>
          </a:prstGeom>
          <a:noFill/>
        </p:spPr>
        <p:txBody>
          <a:bodyPr wrap="square" rtlCol="0">
            <a:spAutoFit/>
          </a:bodyPr>
          <a:lstStyle/>
          <a:p>
            <a:r>
              <a:rPr lang="en-US" sz="7200" b="1" dirty="0">
                <a:solidFill>
                  <a:srgbClr val="FF0000"/>
                </a:solidFill>
                <a:latin typeface="Copperplate" panose="02000504000000020004" pitchFamily="2" charset="77"/>
              </a:rPr>
              <a:t>With  </a:t>
            </a:r>
          </a:p>
        </p:txBody>
      </p:sp>
      <p:sp>
        <p:nvSpPr>
          <p:cNvPr id="6" name="TextBox 5">
            <a:extLst>
              <a:ext uri="{FF2B5EF4-FFF2-40B4-BE49-F238E27FC236}">
                <a16:creationId xmlns:a16="http://schemas.microsoft.com/office/drawing/2014/main" id="{437D9BFD-A91D-D35B-D1D1-D4DF921F5A00}"/>
              </a:ext>
            </a:extLst>
          </p:cNvPr>
          <p:cNvSpPr txBox="1"/>
          <p:nvPr/>
        </p:nvSpPr>
        <p:spPr>
          <a:xfrm>
            <a:off x="8928100" y="45316"/>
            <a:ext cx="3162300" cy="1323439"/>
          </a:xfrm>
          <a:prstGeom prst="rect">
            <a:avLst/>
          </a:prstGeom>
          <a:noFill/>
        </p:spPr>
        <p:txBody>
          <a:bodyPr wrap="square" rtlCol="0">
            <a:spAutoFit/>
          </a:bodyPr>
          <a:lstStyle/>
          <a:p>
            <a:r>
              <a:rPr lang="en-US" sz="8000" b="1" dirty="0">
                <a:solidFill>
                  <a:srgbClr val="FF0000"/>
                </a:solidFill>
                <a:latin typeface="Copperplate" panose="02000504000000020004" pitchFamily="2" charset="77"/>
              </a:rPr>
              <a:t>Data  </a:t>
            </a:r>
          </a:p>
        </p:txBody>
      </p:sp>
      <p:sp>
        <p:nvSpPr>
          <p:cNvPr id="7" name="Title 1">
            <a:extLst>
              <a:ext uri="{FF2B5EF4-FFF2-40B4-BE49-F238E27FC236}">
                <a16:creationId xmlns:a16="http://schemas.microsoft.com/office/drawing/2014/main" id="{567C554E-687D-65BB-A73F-B226357C6183}"/>
              </a:ext>
            </a:extLst>
          </p:cNvPr>
          <p:cNvSpPr txBox="1">
            <a:spLocks/>
          </p:cNvSpPr>
          <p:nvPr/>
        </p:nvSpPr>
        <p:spPr>
          <a:xfrm>
            <a:off x="5133000" y="2159783"/>
            <a:ext cx="6195694" cy="1164772"/>
          </a:xfrm>
          <a:prstGeom prst="rect">
            <a:avLst/>
          </a:prstGeom>
          <a:ln w="12700">
            <a:solidFill>
              <a:schemeClr val="tx1"/>
            </a:solidFill>
          </a:ln>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tx1"/>
                </a:solidFill>
                <a:latin typeface="Arial" panose="020B0604020202020204" pitchFamily="34" charset="0"/>
                <a:cs typeface="Arial" panose="020B0604020202020204" pitchFamily="34" charset="0"/>
              </a:rPr>
              <a:t>Requires good data</a:t>
            </a:r>
          </a:p>
        </p:txBody>
      </p:sp>
    </p:spTree>
    <p:extLst>
      <p:ext uri="{BB962C8B-B14F-4D97-AF65-F5344CB8AC3E}">
        <p14:creationId xmlns:p14="http://schemas.microsoft.com/office/powerpoint/2010/main" val="30159018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1B763F-49D5-543B-B7FB-D505C7DD1DF5}"/>
              </a:ext>
            </a:extLst>
          </p:cNvPr>
          <p:cNvSpPr txBox="1"/>
          <p:nvPr/>
        </p:nvSpPr>
        <p:spPr>
          <a:xfrm>
            <a:off x="0" y="45317"/>
            <a:ext cx="9144000" cy="1323439"/>
          </a:xfrm>
          <a:prstGeom prst="rect">
            <a:avLst/>
          </a:prstGeom>
          <a:noFill/>
        </p:spPr>
        <p:txBody>
          <a:bodyPr wrap="square" rtlCol="0">
            <a:spAutoFit/>
          </a:bodyPr>
          <a:lstStyle/>
          <a:p>
            <a:r>
              <a:rPr lang="en-US" sz="8000" b="1" dirty="0">
                <a:solidFill>
                  <a:srgbClr val="FF0000"/>
                </a:solidFill>
                <a:latin typeface="Copperplate" panose="02000504000000020004" pitchFamily="2" charset="77"/>
              </a:rPr>
              <a:t>Bad use of Data  </a:t>
            </a:r>
          </a:p>
        </p:txBody>
      </p:sp>
      <p:pic>
        <p:nvPicPr>
          <p:cNvPr id="2" name="Picture 1">
            <a:extLst>
              <a:ext uri="{FF2B5EF4-FFF2-40B4-BE49-F238E27FC236}">
                <a16:creationId xmlns:a16="http://schemas.microsoft.com/office/drawing/2014/main" id="{8EF83B98-90B8-3665-B2B8-E4FF00015C77}"/>
              </a:ext>
            </a:extLst>
          </p:cNvPr>
          <p:cNvPicPr>
            <a:picLocks noChangeAspect="1"/>
          </p:cNvPicPr>
          <p:nvPr/>
        </p:nvPicPr>
        <p:blipFill>
          <a:blip r:embed="rId3"/>
          <a:stretch>
            <a:fillRect/>
          </a:stretch>
        </p:blipFill>
        <p:spPr>
          <a:xfrm>
            <a:off x="133350" y="1368756"/>
            <a:ext cx="9808814" cy="2984500"/>
          </a:xfrm>
          <a:prstGeom prst="rect">
            <a:avLst/>
          </a:prstGeom>
        </p:spPr>
      </p:pic>
      <p:grpSp>
        <p:nvGrpSpPr>
          <p:cNvPr id="10" name="Group 9">
            <a:extLst>
              <a:ext uri="{FF2B5EF4-FFF2-40B4-BE49-F238E27FC236}">
                <a16:creationId xmlns:a16="http://schemas.microsoft.com/office/drawing/2014/main" id="{69A858C4-4F5E-DB9D-D445-9EC408D94AD5}"/>
              </a:ext>
            </a:extLst>
          </p:cNvPr>
          <p:cNvGrpSpPr/>
          <p:nvPr/>
        </p:nvGrpSpPr>
        <p:grpSpPr>
          <a:xfrm>
            <a:off x="5397500" y="3911600"/>
            <a:ext cx="6388100" cy="2616200"/>
            <a:chOff x="6096000" y="3429000"/>
            <a:chExt cx="5029200" cy="1933039"/>
          </a:xfrm>
        </p:grpSpPr>
        <p:pic>
          <p:nvPicPr>
            <p:cNvPr id="8" name="Picture 7">
              <a:extLst>
                <a:ext uri="{FF2B5EF4-FFF2-40B4-BE49-F238E27FC236}">
                  <a16:creationId xmlns:a16="http://schemas.microsoft.com/office/drawing/2014/main" id="{A2D675A6-E166-E728-2EB0-19BB93A3DCC0}"/>
                </a:ext>
              </a:extLst>
            </p:cNvPr>
            <p:cNvPicPr>
              <a:picLocks noChangeAspect="1"/>
            </p:cNvPicPr>
            <p:nvPr/>
          </p:nvPicPr>
          <p:blipFill>
            <a:blip r:embed="rId4"/>
            <a:stretch>
              <a:fillRect/>
            </a:stretch>
          </p:blipFill>
          <p:spPr>
            <a:xfrm>
              <a:off x="6096000" y="3429000"/>
              <a:ext cx="5029200" cy="1524000"/>
            </a:xfrm>
            <a:prstGeom prst="rect">
              <a:avLst/>
            </a:prstGeom>
          </p:spPr>
        </p:pic>
        <p:pic>
          <p:nvPicPr>
            <p:cNvPr id="9" name="Picture 8">
              <a:extLst>
                <a:ext uri="{FF2B5EF4-FFF2-40B4-BE49-F238E27FC236}">
                  <a16:creationId xmlns:a16="http://schemas.microsoft.com/office/drawing/2014/main" id="{D332C8ED-B0C6-7ADB-C2D5-9406D1A7182A}"/>
                </a:ext>
              </a:extLst>
            </p:cNvPr>
            <p:cNvPicPr>
              <a:picLocks noChangeAspect="1"/>
            </p:cNvPicPr>
            <p:nvPr/>
          </p:nvPicPr>
          <p:blipFill>
            <a:blip r:embed="rId5"/>
            <a:stretch>
              <a:fillRect/>
            </a:stretch>
          </p:blipFill>
          <p:spPr>
            <a:xfrm>
              <a:off x="6096000" y="4714339"/>
              <a:ext cx="5029200" cy="647700"/>
            </a:xfrm>
            <a:prstGeom prst="rect">
              <a:avLst/>
            </a:prstGeom>
          </p:spPr>
        </p:pic>
      </p:grpSp>
    </p:spTree>
    <p:extLst>
      <p:ext uri="{BB962C8B-B14F-4D97-AF65-F5344CB8AC3E}">
        <p14:creationId xmlns:p14="http://schemas.microsoft.com/office/powerpoint/2010/main" val="2529094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6" name="Picture 25" descr="A picture containing text, sign&#10;&#10;Description automatically generated">
            <a:extLst>
              <a:ext uri="{FF2B5EF4-FFF2-40B4-BE49-F238E27FC236}">
                <a16:creationId xmlns:a16="http://schemas.microsoft.com/office/drawing/2014/main" id="{1D1ADE6C-7F22-6E2A-DE1D-F53ED756DD83}"/>
              </a:ext>
            </a:extLst>
          </p:cNvPr>
          <p:cNvPicPr>
            <a:picLocks noChangeAspect="1"/>
          </p:cNvPicPr>
          <p:nvPr/>
        </p:nvPicPr>
        <p:blipFill rotWithShape="1">
          <a:blip r:embed="rId4">
            <a:duotone>
              <a:schemeClr val="accent1">
                <a:shade val="45000"/>
                <a:satMod val="135000"/>
              </a:schemeClr>
              <a:prstClr val="white"/>
            </a:duotone>
            <a:alphaModFix amt="24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986" r="4569"/>
          <a:stretch/>
        </p:blipFill>
        <p:spPr>
          <a:xfrm>
            <a:off x="20" y="-167636"/>
            <a:ext cx="12191980" cy="6857990"/>
          </a:xfrm>
          <a:prstGeom prst="rect">
            <a:avLst/>
          </a:prstGeom>
        </p:spPr>
      </p:pic>
      <p:sp>
        <p:nvSpPr>
          <p:cNvPr id="6" name="Title 5">
            <a:extLst>
              <a:ext uri="{FF2B5EF4-FFF2-40B4-BE49-F238E27FC236}">
                <a16:creationId xmlns:a16="http://schemas.microsoft.com/office/drawing/2014/main" id="{31064F29-C3B1-5A4D-A398-FE9DE9977D3B}"/>
              </a:ext>
            </a:extLst>
          </p:cNvPr>
          <p:cNvSpPr>
            <a:spLocks noGrp="1"/>
          </p:cNvSpPr>
          <p:nvPr>
            <p:ph type="ctrTitle"/>
          </p:nvPr>
        </p:nvSpPr>
        <p:spPr>
          <a:xfrm>
            <a:off x="1708484" y="-167636"/>
            <a:ext cx="8253664" cy="1442983"/>
          </a:xfrm>
        </p:spPr>
        <p:txBody>
          <a:bodyPr/>
          <a:lstStyle/>
          <a:p>
            <a:r>
              <a:rPr lang="en-US" b="1" dirty="0">
                <a:solidFill>
                  <a:schemeClr val="tx1"/>
                </a:solidFill>
                <a:latin typeface="Arial" panose="020B0604020202020204" pitchFamily="34" charset="0"/>
                <a:cs typeface="Arial" panose="020B0604020202020204" pitchFamily="34" charset="0"/>
              </a:rPr>
              <a:t>Disclosures</a:t>
            </a:r>
          </a:p>
        </p:txBody>
      </p:sp>
      <p:sp>
        <p:nvSpPr>
          <p:cNvPr id="3" name="Content Placeholder 2">
            <a:extLst>
              <a:ext uri="{FF2B5EF4-FFF2-40B4-BE49-F238E27FC236}">
                <a16:creationId xmlns:a16="http://schemas.microsoft.com/office/drawing/2014/main" id="{32810820-93E8-7C67-09B5-4402F4610D4C}"/>
              </a:ext>
            </a:extLst>
          </p:cNvPr>
          <p:cNvSpPr txBox="1">
            <a:spLocks/>
          </p:cNvSpPr>
          <p:nvPr/>
        </p:nvSpPr>
        <p:spPr>
          <a:xfrm>
            <a:off x="697832" y="1874252"/>
            <a:ext cx="10912642" cy="386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3200" b="0" i="1" u="none" strike="noStrike" kern="1200" cap="none" spc="0" normalizeH="0" baseline="0" noProof="0" dirty="0">
                <a:ln>
                  <a:noFill/>
                </a:ln>
                <a:solidFill>
                  <a:sysClr val="window" lastClr="FFFFFF"/>
                </a:solidFill>
                <a:effectLst/>
                <a:uLnTx/>
                <a:uFillTx/>
                <a:latin typeface="Arial"/>
                <a:ea typeface="+mn-ea"/>
                <a:cs typeface="+mn-cs"/>
              </a:rPr>
              <a:t>The following are the private views of the author and are not intended as official policy of the Department of the Army, Defense Health Agency,  or the Department of Defense.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en-US" sz="711" b="0" i="1" u="none" strike="noStrike" kern="1200" cap="none" spc="0" normalizeH="0" baseline="0" noProof="0" dirty="0">
              <a:ln>
                <a:noFill/>
              </a:ln>
              <a:solidFill>
                <a:sysClr val="window" lastClr="FFFFFF"/>
              </a:solidFill>
              <a:effectLst/>
              <a:uLnTx/>
              <a:uFillTx/>
              <a:latin typeface="Arial"/>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3200" b="0" i="1" u="none" strike="noStrike" kern="1200" cap="none" spc="0" normalizeH="0" baseline="0" noProof="0" dirty="0">
                <a:ln>
                  <a:noFill/>
                </a:ln>
                <a:solidFill>
                  <a:sysClr val="window" lastClr="FFFFFF"/>
                </a:solidFill>
                <a:effectLst/>
                <a:uLnTx/>
                <a:uFillTx/>
                <a:latin typeface="Arial"/>
                <a:ea typeface="+mn-ea"/>
                <a:cs typeface="+mn-cs"/>
              </a:rPr>
              <a:t>No financial disclosures.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altLang="en-US" i="1" dirty="0">
                <a:solidFill>
                  <a:sysClr val="window" lastClr="FFFFFF"/>
                </a:solidFill>
                <a:latin typeface="Arial"/>
              </a:rPr>
              <a:t>No conflicts of interest.</a:t>
            </a:r>
            <a:endParaRPr kumimoji="0" lang="en-US" altLang="en-US" sz="3200" b="0" i="1" u="none" strike="noStrike" kern="1200" cap="none" spc="0" normalizeH="0" baseline="0" noProof="0" dirty="0">
              <a:ln>
                <a:noFill/>
              </a:ln>
              <a:solidFill>
                <a:sysClr val="window" lastClr="FFFFFF"/>
              </a:solidFill>
              <a:effectLst/>
              <a:uLnTx/>
              <a:uFillTx/>
              <a:latin typeface="Arial"/>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en-US" sz="711" b="0" i="1" u="none" strike="noStrike" kern="120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5106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56808-F909-EA8A-2E48-9D3F6D02A7A2}"/>
              </a:ext>
            </a:extLst>
          </p:cNvPr>
          <p:cNvPicPr>
            <a:picLocks noChangeAspect="1"/>
          </p:cNvPicPr>
          <p:nvPr/>
        </p:nvPicPr>
        <p:blipFill>
          <a:blip r:embed="rId3"/>
          <a:stretch>
            <a:fillRect/>
          </a:stretch>
        </p:blipFill>
        <p:spPr>
          <a:xfrm>
            <a:off x="38100" y="139700"/>
            <a:ext cx="8904492" cy="5002763"/>
          </a:xfrm>
          <a:prstGeom prst="rect">
            <a:avLst/>
          </a:prstGeom>
        </p:spPr>
      </p:pic>
      <p:pic>
        <p:nvPicPr>
          <p:cNvPr id="4" name="Picture 3">
            <a:extLst>
              <a:ext uri="{FF2B5EF4-FFF2-40B4-BE49-F238E27FC236}">
                <a16:creationId xmlns:a16="http://schemas.microsoft.com/office/drawing/2014/main" id="{057DF5A7-293E-F576-8954-F38EA65EF77F}"/>
              </a:ext>
            </a:extLst>
          </p:cNvPr>
          <p:cNvPicPr>
            <a:picLocks noChangeAspect="1"/>
          </p:cNvPicPr>
          <p:nvPr/>
        </p:nvPicPr>
        <p:blipFill>
          <a:blip r:embed="rId4"/>
          <a:stretch>
            <a:fillRect/>
          </a:stretch>
        </p:blipFill>
        <p:spPr>
          <a:xfrm>
            <a:off x="76199" y="5448300"/>
            <a:ext cx="6080369" cy="812800"/>
          </a:xfrm>
          <a:prstGeom prst="rect">
            <a:avLst/>
          </a:prstGeom>
        </p:spPr>
      </p:pic>
      <p:grpSp>
        <p:nvGrpSpPr>
          <p:cNvPr id="7" name="Group 6">
            <a:extLst>
              <a:ext uri="{FF2B5EF4-FFF2-40B4-BE49-F238E27FC236}">
                <a16:creationId xmlns:a16="http://schemas.microsoft.com/office/drawing/2014/main" id="{1EF513EA-B07F-A907-D4EE-63FE38F3A86C}"/>
              </a:ext>
            </a:extLst>
          </p:cNvPr>
          <p:cNvGrpSpPr/>
          <p:nvPr/>
        </p:nvGrpSpPr>
        <p:grpSpPr>
          <a:xfrm>
            <a:off x="6220068" y="5448300"/>
            <a:ext cx="5832232" cy="1252960"/>
            <a:chOff x="6220068" y="5448300"/>
            <a:chExt cx="5832232" cy="1252960"/>
          </a:xfrm>
        </p:grpSpPr>
        <p:pic>
          <p:nvPicPr>
            <p:cNvPr id="5" name="Picture 4">
              <a:extLst>
                <a:ext uri="{FF2B5EF4-FFF2-40B4-BE49-F238E27FC236}">
                  <a16:creationId xmlns:a16="http://schemas.microsoft.com/office/drawing/2014/main" id="{BC3DCCBC-0477-5905-FBA7-7CD943B64ACE}"/>
                </a:ext>
              </a:extLst>
            </p:cNvPr>
            <p:cNvPicPr>
              <a:picLocks noChangeAspect="1"/>
            </p:cNvPicPr>
            <p:nvPr/>
          </p:nvPicPr>
          <p:blipFill>
            <a:blip r:embed="rId5"/>
            <a:stretch>
              <a:fillRect/>
            </a:stretch>
          </p:blipFill>
          <p:spPr>
            <a:xfrm>
              <a:off x="6220068" y="5448300"/>
              <a:ext cx="5832232" cy="1252960"/>
            </a:xfrm>
            <a:prstGeom prst="rect">
              <a:avLst/>
            </a:prstGeom>
          </p:spPr>
        </p:pic>
        <p:sp>
          <p:nvSpPr>
            <p:cNvPr id="6" name="Rectangle 5">
              <a:extLst>
                <a:ext uri="{FF2B5EF4-FFF2-40B4-BE49-F238E27FC236}">
                  <a16:creationId xmlns:a16="http://schemas.microsoft.com/office/drawing/2014/main" id="{D19B0441-6905-1BEB-7F7E-ADC78A140E00}"/>
                </a:ext>
              </a:extLst>
            </p:cNvPr>
            <p:cNvSpPr/>
            <p:nvPr/>
          </p:nvSpPr>
          <p:spPr>
            <a:xfrm>
              <a:off x="10883900" y="6320260"/>
              <a:ext cx="116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05DFA64-FA30-7ADE-82B3-7C123A066283}"/>
              </a:ext>
            </a:extLst>
          </p:cNvPr>
          <p:cNvGrpSpPr/>
          <p:nvPr/>
        </p:nvGrpSpPr>
        <p:grpSpPr>
          <a:xfrm>
            <a:off x="6096000" y="2565399"/>
            <a:ext cx="6040642" cy="2577063"/>
            <a:chOff x="6096000" y="3429000"/>
            <a:chExt cx="5029200" cy="1933039"/>
          </a:xfrm>
        </p:grpSpPr>
        <p:pic>
          <p:nvPicPr>
            <p:cNvPr id="9" name="Picture 8">
              <a:extLst>
                <a:ext uri="{FF2B5EF4-FFF2-40B4-BE49-F238E27FC236}">
                  <a16:creationId xmlns:a16="http://schemas.microsoft.com/office/drawing/2014/main" id="{09B5245A-C0A3-BA0B-64C7-F6DA8D5A9B92}"/>
                </a:ext>
              </a:extLst>
            </p:cNvPr>
            <p:cNvPicPr>
              <a:picLocks noChangeAspect="1"/>
            </p:cNvPicPr>
            <p:nvPr/>
          </p:nvPicPr>
          <p:blipFill>
            <a:blip r:embed="rId6"/>
            <a:stretch>
              <a:fillRect/>
            </a:stretch>
          </p:blipFill>
          <p:spPr>
            <a:xfrm>
              <a:off x="6096000" y="3429000"/>
              <a:ext cx="5029200" cy="1524000"/>
            </a:xfrm>
            <a:prstGeom prst="rect">
              <a:avLst/>
            </a:prstGeom>
            <a:ln>
              <a:solidFill>
                <a:schemeClr val="tx1"/>
              </a:solidFill>
            </a:ln>
          </p:spPr>
        </p:pic>
        <p:pic>
          <p:nvPicPr>
            <p:cNvPr id="10" name="Picture 9">
              <a:extLst>
                <a:ext uri="{FF2B5EF4-FFF2-40B4-BE49-F238E27FC236}">
                  <a16:creationId xmlns:a16="http://schemas.microsoft.com/office/drawing/2014/main" id="{B567BCF9-40EE-252D-E331-A0C53F05ABD4}"/>
                </a:ext>
              </a:extLst>
            </p:cNvPr>
            <p:cNvPicPr>
              <a:picLocks noChangeAspect="1"/>
            </p:cNvPicPr>
            <p:nvPr/>
          </p:nvPicPr>
          <p:blipFill>
            <a:blip r:embed="rId7"/>
            <a:stretch>
              <a:fillRect/>
            </a:stretch>
          </p:blipFill>
          <p:spPr>
            <a:xfrm>
              <a:off x="6096000" y="4714339"/>
              <a:ext cx="5029200" cy="647700"/>
            </a:xfrm>
            <a:prstGeom prst="rect">
              <a:avLst/>
            </a:prstGeom>
            <a:ln>
              <a:solidFill>
                <a:schemeClr val="tx1"/>
              </a:solidFill>
            </a:ln>
          </p:spPr>
        </p:pic>
      </p:grpSp>
    </p:spTree>
    <p:extLst>
      <p:ext uri="{BB962C8B-B14F-4D97-AF65-F5344CB8AC3E}">
        <p14:creationId xmlns:p14="http://schemas.microsoft.com/office/powerpoint/2010/main" val="20929909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54F60-A2AF-7EE5-1E5E-7B8A6A93EC9E}"/>
              </a:ext>
            </a:extLst>
          </p:cNvPr>
          <p:cNvPicPr>
            <a:picLocks noChangeAspect="1"/>
          </p:cNvPicPr>
          <p:nvPr/>
        </p:nvPicPr>
        <p:blipFill>
          <a:blip r:embed="rId2"/>
          <a:stretch>
            <a:fillRect/>
          </a:stretch>
        </p:blipFill>
        <p:spPr>
          <a:xfrm>
            <a:off x="1168400" y="1471008"/>
            <a:ext cx="9359900" cy="5386992"/>
          </a:xfrm>
          <a:prstGeom prst="rect">
            <a:avLst/>
          </a:prstGeom>
        </p:spPr>
      </p:pic>
      <p:sp>
        <p:nvSpPr>
          <p:cNvPr id="3" name="TextBox 2">
            <a:extLst>
              <a:ext uri="{FF2B5EF4-FFF2-40B4-BE49-F238E27FC236}">
                <a16:creationId xmlns:a16="http://schemas.microsoft.com/office/drawing/2014/main" id="{CA11F06A-321C-A2E4-481F-4D0AECA1ABDB}"/>
              </a:ext>
            </a:extLst>
          </p:cNvPr>
          <p:cNvSpPr txBox="1"/>
          <p:nvPr/>
        </p:nvSpPr>
        <p:spPr>
          <a:xfrm>
            <a:off x="0" y="45317"/>
            <a:ext cx="9144000" cy="1323439"/>
          </a:xfrm>
          <a:prstGeom prst="rect">
            <a:avLst/>
          </a:prstGeom>
          <a:noFill/>
        </p:spPr>
        <p:txBody>
          <a:bodyPr wrap="square" rtlCol="0">
            <a:spAutoFit/>
          </a:bodyPr>
          <a:lstStyle/>
          <a:p>
            <a:r>
              <a:rPr lang="en-US" sz="8000" b="1" dirty="0">
                <a:solidFill>
                  <a:srgbClr val="FF0000"/>
                </a:solidFill>
                <a:latin typeface="Copperplate" panose="02000504000000020004" pitchFamily="2" charset="77"/>
              </a:rPr>
              <a:t>Good Data  </a:t>
            </a:r>
          </a:p>
        </p:txBody>
      </p:sp>
    </p:spTree>
    <p:extLst>
      <p:ext uri="{BB962C8B-B14F-4D97-AF65-F5344CB8AC3E}">
        <p14:creationId xmlns:p14="http://schemas.microsoft.com/office/powerpoint/2010/main" val="694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CAFDE50B-FEAE-B214-7004-87260548E74D}"/>
              </a:ext>
            </a:extLst>
          </p:cNvPr>
          <p:cNvSpPr>
            <a:spLocks noGrp="1"/>
          </p:cNvSpPr>
          <p:nvPr>
            <p:ph idx="1"/>
          </p:nvPr>
        </p:nvSpPr>
        <p:spPr>
          <a:xfrm>
            <a:off x="184925" y="1643270"/>
            <a:ext cx="11821545" cy="4913941"/>
          </a:xfrm>
        </p:spPr>
        <p:txBody>
          <a:bodyPr>
            <a:normAutofit lnSpcReduction="10000"/>
          </a:bodyPr>
          <a:lstStyle/>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79.3% of combat casualties who received &gt;100 units survived</a:t>
            </a:r>
          </a:p>
          <a:p>
            <a:pPr>
              <a:lnSpc>
                <a:spcPct val="90000"/>
              </a:lnSpc>
            </a:pPr>
            <a:endParaRPr lang="en-US" sz="7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chemeClr val="tx1"/>
                </a:solidFill>
                <a:latin typeface="Arial" panose="020B0604020202020204" pitchFamily="34" charset="0"/>
                <a:ea typeface="Calibri" panose="020F0502020204030204" pitchFamily="34" charset="0"/>
                <a:cs typeface="Arial" panose="020B0604020202020204" pitchFamily="34" charset="0"/>
              </a:rPr>
              <a:t>Discontinuation of short-term care cannot be justified based on the need for transfusion…. of up to 176 units</a:t>
            </a:r>
          </a:p>
          <a:p>
            <a:pPr>
              <a:lnSpc>
                <a:spcPct val="90000"/>
              </a:lnSpc>
            </a:pPr>
            <a:endParaRPr lang="en-US" sz="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rgbClr val="FF0000"/>
                </a:solidFill>
                <a:latin typeface="Arial" panose="020B0604020202020204" pitchFamily="34" charset="0"/>
                <a:ea typeface="Calibri" panose="020F0502020204030204" pitchFamily="34" charset="0"/>
                <a:cs typeface="Arial" panose="020B0604020202020204" pitchFamily="34" charset="0"/>
              </a:rPr>
              <a:t>These findings underscore the importance of adequate on-hand blood product supplies for massive transfusion</a:t>
            </a:r>
          </a:p>
          <a:p>
            <a:pPr>
              <a:lnSpc>
                <a:spcPct val="90000"/>
              </a:lnSpc>
            </a:pPr>
            <a:endParaRPr lang="en-US" sz="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Planning factors and resourcing for the combat environment </a:t>
            </a:r>
          </a:p>
        </p:txBody>
      </p:sp>
      <p:sp>
        <p:nvSpPr>
          <p:cNvPr id="5" name="Title 1">
            <a:extLst>
              <a:ext uri="{FF2B5EF4-FFF2-40B4-BE49-F238E27FC236}">
                <a16:creationId xmlns:a16="http://schemas.microsoft.com/office/drawing/2014/main" id="{1B5F770D-DCCD-702A-537D-BAD73AFAF6D2}"/>
              </a:ext>
            </a:extLst>
          </p:cNvPr>
          <p:cNvSpPr>
            <a:spLocks noGrp="1"/>
          </p:cNvSpPr>
          <p:nvPr>
            <p:ph type="title"/>
          </p:nvPr>
        </p:nvSpPr>
        <p:spPr>
          <a:xfrm>
            <a:off x="184924" y="132522"/>
            <a:ext cx="4161789"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210651353"/>
      </p:ext>
    </p:extLst>
  </p:cSld>
  <p:clrMapOvr>
    <a:masterClrMapping/>
  </p:clrMapOvr>
  <p:transition spd="slow" advClick="0" advTm="1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25">
                                            <p:txEl>
                                              <p:pRg st="4" end="4"/>
                                            </p:txEl>
                                          </p:spTgt>
                                        </p:tgtEl>
                                        <p:attrNameLst>
                                          <p:attrName>ppt_w</p:attrName>
                                        </p:attrNameLst>
                                      </p:cBhvr>
                                      <p:tavLst>
                                        <p:tav tm="0">
                                          <p:val>
                                            <p:strVal val="ppt_w"/>
                                          </p:val>
                                        </p:tav>
                                        <p:tav tm="100000">
                                          <p:val>
                                            <p:strVal val="ppt_w*0.70"/>
                                          </p:val>
                                        </p:tav>
                                      </p:tavLst>
                                    </p:anim>
                                    <p:anim calcmode="lin" valueType="num">
                                      <p:cBhvr>
                                        <p:cTn id="7" dur="1000"/>
                                        <p:tgtEl>
                                          <p:spTgt spid="25">
                                            <p:txEl>
                                              <p:pRg st="4" end="4"/>
                                            </p:txEl>
                                          </p:spTgt>
                                        </p:tgtEl>
                                        <p:attrNameLst>
                                          <p:attrName>ppt_h</p:attrName>
                                        </p:attrNameLst>
                                      </p:cBhvr>
                                      <p:tavLst>
                                        <p:tav tm="0">
                                          <p:val>
                                            <p:strVal val="ppt_h"/>
                                          </p:val>
                                        </p:tav>
                                        <p:tav tm="100000">
                                          <p:val>
                                            <p:strVal val="ppt_h"/>
                                          </p:val>
                                        </p:tav>
                                      </p:tavLst>
                                    </p:anim>
                                    <p:animEffect transition="out" filter="fade">
                                      <p:cBhvr>
                                        <p:cTn id="8" dur="1000"/>
                                        <p:tgtEl>
                                          <p:spTgt spid="25">
                                            <p:txEl>
                                              <p:pRg st="4" end="4"/>
                                            </p:txEl>
                                          </p:spTgt>
                                        </p:tgtEl>
                                      </p:cBhvr>
                                    </p:animEffect>
                                    <p:set>
                                      <p:cBhvr>
                                        <p:cTn id="9" dur="1" fill="hold">
                                          <p:stCondLst>
                                            <p:cond delay="999"/>
                                          </p:stCondLst>
                                        </p:cTn>
                                        <p:tgtEl>
                                          <p:spTgt spid="25">
                                            <p:txEl>
                                              <p:pRg st="4" end="4"/>
                                            </p:txEl>
                                          </p:spTgt>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1000"/>
                                        <p:tgtEl>
                                          <p:spTgt spid="25">
                                            <p:txEl>
                                              <p:pRg st="6" end="6"/>
                                            </p:txEl>
                                          </p:spTgt>
                                        </p:tgtEl>
                                        <p:attrNameLst>
                                          <p:attrName>ppt_w</p:attrName>
                                        </p:attrNameLst>
                                      </p:cBhvr>
                                      <p:tavLst>
                                        <p:tav tm="0">
                                          <p:val>
                                            <p:strVal val="ppt_w"/>
                                          </p:val>
                                        </p:tav>
                                        <p:tav tm="100000">
                                          <p:val>
                                            <p:strVal val="ppt_w*0.70"/>
                                          </p:val>
                                        </p:tav>
                                      </p:tavLst>
                                    </p:anim>
                                    <p:anim calcmode="lin" valueType="num">
                                      <p:cBhvr>
                                        <p:cTn id="12" dur="1000"/>
                                        <p:tgtEl>
                                          <p:spTgt spid="25">
                                            <p:txEl>
                                              <p:pRg st="6" end="6"/>
                                            </p:txEl>
                                          </p:spTgt>
                                        </p:tgtEl>
                                        <p:attrNameLst>
                                          <p:attrName>ppt_h</p:attrName>
                                        </p:attrNameLst>
                                      </p:cBhvr>
                                      <p:tavLst>
                                        <p:tav tm="0">
                                          <p:val>
                                            <p:strVal val="ppt_h"/>
                                          </p:val>
                                        </p:tav>
                                        <p:tav tm="100000">
                                          <p:val>
                                            <p:strVal val="ppt_h"/>
                                          </p:val>
                                        </p:tav>
                                      </p:tavLst>
                                    </p:anim>
                                    <p:animEffect transition="out" filter="fade">
                                      <p:cBhvr>
                                        <p:cTn id="13" dur="1000"/>
                                        <p:tgtEl>
                                          <p:spTgt spid="25">
                                            <p:txEl>
                                              <p:pRg st="6" end="6"/>
                                            </p:txEl>
                                          </p:spTgt>
                                        </p:tgtEl>
                                      </p:cBhvr>
                                    </p:animEffect>
                                    <p:set>
                                      <p:cBhvr>
                                        <p:cTn id="14" dur="1" fill="hold">
                                          <p:stCondLst>
                                            <p:cond delay="999"/>
                                          </p:stCondLst>
                                        </p:cTn>
                                        <p:tgtEl>
                                          <p:spTgt spid="2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CAFDE50B-FEAE-B214-7004-87260548E74D}"/>
              </a:ext>
            </a:extLst>
          </p:cNvPr>
          <p:cNvSpPr>
            <a:spLocks noGrp="1"/>
          </p:cNvSpPr>
          <p:nvPr>
            <p:ph idx="1"/>
          </p:nvPr>
        </p:nvSpPr>
        <p:spPr>
          <a:xfrm>
            <a:off x="184925" y="1643270"/>
            <a:ext cx="11821545" cy="4913941"/>
          </a:xfrm>
        </p:spPr>
        <p:txBody>
          <a:bodyPr>
            <a:normAutofit/>
          </a:bodyPr>
          <a:lstStyle/>
          <a:p>
            <a:pPr>
              <a:lnSpc>
                <a:spcPct val="90000"/>
              </a:lnSpc>
            </a:pPr>
            <a:r>
              <a:rPr lang="en-US" sz="3600" dirty="0">
                <a:solidFill>
                  <a:srgbClr val="FF0000"/>
                </a:solidFill>
                <a:latin typeface="Arial" panose="020B0604020202020204" pitchFamily="34" charset="0"/>
                <a:ea typeface="Calibri" panose="020F0502020204030204" pitchFamily="34" charset="0"/>
                <a:cs typeface="Arial" panose="020B0604020202020204" pitchFamily="34" charset="0"/>
              </a:rPr>
              <a:t>79.3% of combat casualties who received &gt;100 units survived</a:t>
            </a:r>
          </a:p>
          <a:p>
            <a:pPr>
              <a:lnSpc>
                <a:spcPct val="90000"/>
              </a:lnSpc>
            </a:pPr>
            <a:endParaRPr lang="en-US" sz="7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dirty="0">
                <a:solidFill>
                  <a:srgbClr val="FF0000"/>
                </a:solidFill>
                <a:latin typeface="Arial" panose="020B0604020202020204" pitchFamily="34" charset="0"/>
                <a:ea typeface="Calibri" panose="020F0502020204030204" pitchFamily="34" charset="0"/>
                <a:cs typeface="Arial" panose="020B0604020202020204" pitchFamily="34" charset="0"/>
              </a:rPr>
              <a:t>Discontinuation of short-term care cannot be justified based on the need for transfusion…. of up to 176 units</a:t>
            </a:r>
          </a:p>
          <a:p>
            <a:pPr>
              <a:lnSpc>
                <a:spcPct val="90000"/>
              </a:lnSpc>
            </a:pPr>
            <a:endParaRPr lang="en-US" sz="3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3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3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3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a16="http://schemas.microsoft.com/office/drawing/2014/main" id="{1B5F770D-DCCD-702A-537D-BAD73AFAF6D2}"/>
              </a:ext>
            </a:extLst>
          </p:cNvPr>
          <p:cNvSpPr>
            <a:spLocks noGrp="1"/>
          </p:cNvSpPr>
          <p:nvPr>
            <p:ph type="title"/>
          </p:nvPr>
        </p:nvSpPr>
        <p:spPr>
          <a:xfrm>
            <a:off x="184924" y="132522"/>
            <a:ext cx="4161789"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23356851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639E8-F079-12E3-42C3-081DA5B040E2}"/>
              </a:ext>
            </a:extLst>
          </p:cNvPr>
          <p:cNvSpPr>
            <a:spLocks noGrp="1"/>
          </p:cNvSpPr>
          <p:nvPr>
            <p:ph type="title"/>
          </p:nvPr>
        </p:nvSpPr>
        <p:spPr>
          <a:xfrm>
            <a:off x="184924" y="132522"/>
            <a:ext cx="4161789"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So what?</a:t>
            </a:r>
          </a:p>
        </p:txBody>
      </p:sp>
      <p:pic>
        <p:nvPicPr>
          <p:cNvPr id="35" name="Picture 31">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pic>
        <p:nvPicPr>
          <p:cNvPr id="7" name="Picture 6">
            <a:extLst>
              <a:ext uri="{FF2B5EF4-FFF2-40B4-BE49-F238E27FC236}">
                <a16:creationId xmlns:a16="http://schemas.microsoft.com/office/drawing/2014/main" id="{0D00A654-F2F6-05AE-2D62-03A5F177B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633" y="933771"/>
            <a:ext cx="4990457" cy="4990457"/>
          </a:xfrm>
          <a:prstGeom prst="rect">
            <a:avLst/>
          </a:prstGeom>
        </p:spPr>
      </p:pic>
      <p:sp>
        <p:nvSpPr>
          <p:cNvPr id="9" name="Title 1">
            <a:extLst>
              <a:ext uri="{FF2B5EF4-FFF2-40B4-BE49-F238E27FC236}">
                <a16:creationId xmlns:a16="http://schemas.microsoft.com/office/drawing/2014/main" id="{331D585C-1CD6-3A75-A5E8-DBC7EF6B021F}"/>
              </a:ext>
            </a:extLst>
          </p:cNvPr>
          <p:cNvSpPr txBox="1">
            <a:spLocks/>
          </p:cNvSpPr>
          <p:nvPr/>
        </p:nvSpPr>
        <p:spPr>
          <a:xfrm>
            <a:off x="505910" y="5341842"/>
            <a:ext cx="5338251" cy="1164772"/>
          </a:xfrm>
          <a:prstGeom prst="rect">
            <a:avLst/>
          </a:prstGeom>
          <a:ln w="12700">
            <a:noFill/>
          </a:ln>
          <a:effectLst>
            <a:outerShdw blurRad="25400" dir="17880000">
              <a:srgbClr val="000000">
                <a:alpha val="46000"/>
              </a:srgbClr>
            </a:outerShdw>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rgbClr val="FFFF00"/>
                </a:solidFill>
                <a:latin typeface="Arial" panose="020B0604020202020204" pitchFamily="34" charset="0"/>
                <a:cs typeface="Arial" panose="020B0604020202020204" pitchFamily="34" charset="0"/>
              </a:rPr>
              <a:t>Can this be operationalized?</a:t>
            </a:r>
          </a:p>
        </p:txBody>
      </p:sp>
    </p:spTree>
    <p:extLst>
      <p:ext uri="{BB962C8B-B14F-4D97-AF65-F5344CB8AC3E}">
        <p14:creationId xmlns:p14="http://schemas.microsoft.com/office/powerpoint/2010/main" val="443318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639E8-F079-12E3-42C3-081DA5B040E2}"/>
              </a:ext>
            </a:extLst>
          </p:cNvPr>
          <p:cNvSpPr>
            <a:spLocks noGrp="1"/>
          </p:cNvSpPr>
          <p:nvPr>
            <p:ph type="title"/>
          </p:nvPr>
        </p:nvSpPr>
        <p:spPr>
          <a:xfrm>
            <a:off x="184924" y="132522"/>
            <a:ext cx="6678863"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Understanding death</a:t>
            </a:r>
          </a:p>
        </p:txBody>
      </p:sp>
      <p:pic>
        <p:nvPicPr>
          <p:cNvPr id="35" name="Picture 31">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pic>
        <p:nvPicPr>
          <p:cNvPr id="3074" name="Picture 2" descr="Artificial intelligence shows what life after death would look like - The  Storiest">
            <a:extLst>
              <a:ext uri="{FF2B5EF4-FFF2-40B4-BE49-F238E27FC236}">
                <a16:creationId xmlns:a16="http://schemas.microsoft.com/office/drawing/2014/main" id="{860DC9B3-C920-E62A-5781-666ACB169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24" y="2046513"/>
            <a:ext cx="5524433" cy="36829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fe is Meaningless - Christian Espinosa">
            <a:extLst>
              <a:ext uri="{FF2B5EF4-FFF2-40B4-BE49-F238E27FC236}">
                <a16:creationId xmlns:a16="http://schemas.microsoft.com/office/drawing/2014/main" id="{E2254D96-4F3F-5488-AACD-EA3431DB5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645" y="2046513"/>
            <a:ext cx="5524432" cy="366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32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out)">
                                      <p:cBhvr>
                                        <p:cTn id="7" dur="1500"/>
                                        <p:tgtEl>
                                          <p:spTgt spid="3074"/>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895" y="124375"/>
            <a:ext cx="9957405" cy="970450"/>
          </a:xfrm>
          <a:ln>
            <a:solidFill>
              <a:schemeClr val="tx1"/>
            </a:solidFill>
          </a:ln>
        </p:spPr>
        <p:txBody>
          <a:bodyPr/>
          <a:lstStyle/>
          <a:p>
            <a:pPr algn="l"/>
            <a:r>
              <a:rPr lang="en-US" dirty="0">
                <a:solidFill>
                  <a:schemeClr val="tx1"/>
                </a:solidFill>
                <a:latin typeface="Arial" panose="020B0604020202020204" pitchFamily="34" charset="0"/>
                <a:cs typeface="Arial" panose="020B0604020202020204" pitchFamily="34" charset="0"/>
              </a:rPr>
              <a:t>What USSCOM mortality data do we have?</a:t>
            </a:r>
          </a:p>
        </p:txBody>
      </p:sp>
      <p:pic>
        <p:nvPicPr>
          <p:cNvPr id="5" name="Content Placeholder 4">
            <a:extLst>
              <a:ext uri="{FF2B5EF4-FFF2-40B4-BE49-F238E27FC236}">
                <a16:creationId xmlns:a16="http://schemas.microsoft.com/office/drawing/2014/main" id="{7891759E-37A2-05E7-099D-475F7FC31127}"/>
              </a:ext>
            </a:extLst>
          </p:cNvPr>
          <p:cNvPicPr>
            <a:picLocks noGrp="1" noChangeAspect="1"/>
          </p:cNvPicPr>
          <p:nvPr>
            <p:ph idx="1"/>
          </p:nvPr>
        </p:nvPicPr>
        <p:blipFill>
          <a:blip r:embed="rId2"/>
          <a:stretch>
            <a:fillRect/>
          </a:stretch>
        </p:blipFill>
        <p:spPr>
          <a:xfrm>
            <a:off x="553657" y="1580050"/>
            <a:ext cx="10927143" cy="4668350"/>
          </a:xfrm>
        </p:spPr>
      </p:pic>
      <p:sp>
        <p:nvSpPr>
          <p:cNvPr id="6" name="Rectangle 5">
            <a:extLst>
              <a:ext uri="{FF2B5EF4-FFF2-40B4-BE49-F238E27FC236}">
                <a16:creationId xmlns:a16="http://schemas.microsoft.com/office/drawing/2014/main" id="{33358B5B-45D6-B6B7-3A60-6BCDEAC5875F}"/>
              </a:ext>
            </a:extLst>
          </p:cNvPr>
          <p:cNvSpPr/>
          <p:nvPr/>
        </p:nvSpPr>
        <p:spPr>
          <a:xfrm>
            <a:off x="6794500" y="5544650"/>
            <a:ext cx="4686300" cy="970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17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8B32-C2C1-F74D-3EA4-B17C144F58CF}"/>
              </a:ext>
            </a:extLst>
          </p:cNvPr>
          <p:cNvSpPr>
            <a:spLocks noGrp="1"/>
          </p:cNvSpPr>
          <p:nvPr>
            <p:ph type="title"/>
          </p:nvPr>
        </p:nvSpPr>
        <p:spPr>
          <a:xfrm>
            <a:off x="202595" y="165100"/>
            <a:ext cx="6134705" cy="970450"/>
          </a:xfrm>
          <a:ln>
            <a:solidFill>
              <a:schemeClr val="tx1"/>
            </a:solidFill>
          </a:ln>
        </p:spPr>
        <p:txBody>
          <a:bodyPr>
            <a:normAutofit/>
          </a:bodyPr>
          <a:lstStyle/>
          <a:p>
            <a:r>
              <a:rPr lang="en-US" sz="4400" dirty="0">
                <a:solidFill>
                  <a:schemeClr val="tx1"/>
                </a:solidFill>
                <a:latin typeface="Arial" panose="020B0604020202020204" pitchFamily="34" charset="0"/>
                <a:cs typeface="Arial" panose="020B0604020202020204" pitchFamily="34" charset="0"/>
              </a:rPr>
              <a:t>100 Cases for Review</a:t>
            </a:r>
          </a:p>
        </p:txBody>
      </p:sp>
      <p:pic>
        <p:nvPicPr>
          <p:cNvPr id="5" name="Content Placeholder 4">
            <a:extLst>
              <a:ext uri="{FF2B5EF4-FFF2-40B4-BE49-F238E27FC236}">
                <a16:creationId xmlns:a16="http://schemas.microsoft.com/office/drawing/2014/main" id="{8B3D8EF9-2A99-3EAF-AA43-2EB39B6027F2}"/>
              </a:ext>
            </a:extLst>
          </p:cNvPr>
          <p:cNvPicPr>
            <a:picLocks noGrp="1" noChangeAspect="1"/>
          </p:cNvPicPr>
          <p:nvPr>
            <p:ph idx="1"/>
          </p:nvPr>
        </p:nvPicPr>
        <p:blipFill>
          <a:blip r:embed="rId3"/>
          <a:stretch>
            <a:fillRect/>
          </a:stretch>
        </p:blipFill>
        <p:spPr>
          <a:xfrm>
            <a:off x="57150" y="1498600"/>
            <a:ext cx="11487149" cy="4928240"/>
          </a:xfrm>
        </p:spPr>
      </p:pic>
      <p:sp>
        <p:nvSpPr>
          <p:cNvPr id="6" name="Rectangle 5">
            <a:extLst>
              <a:ext uri="{FF2B5EF4-FFF2-40B4-BE49-F238E27FC236}">
                <a16:creationId xmlns:a16="http://schemas.microsoft.com/office/drawing/2014/main" id="{7D01C2E6-C9EB-8B50-3B33-CD206B402B60}"/>
              </a:ext>
            </a:extLst>
          </p:cNvPr>
          <p:cNvSpPr/>
          <p:nvPr/>
        </p:nvSpPr>
        <p:spPr>
          <a:xfrm>
            <a:off x="6426200" y="1498600"/>
            <a:ext cx="5511800" cy="639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5313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253395" y="134450"/>
            <a:ext cx="5410805" cy="970450"/>
          </a:xfrm>
          <a:ln>
            <a:solidFill>
              <a:schemeClr val="tx1"/>
            </a:solidFill>
          </a:ln>
        </p:spPr>
        <p:txBody>
          <a:bodyPr>
            <a:normAutofit/>
          </a:bodyPr>
          <a:lstStyle/>
          <a:p>
            <a:pPr algn="l"/>
            <a:r>
              <a:rPr lang="en-US" altLang="en-US" sz="4800" dirty="0">
                <a:solidFill>
                  <a:schemeClr val="tx1"/>
                </a:solidFill>
                <a:latin typeface="Arial" panose="020B0604020202020204" pitchFamily="34" charset="0"/>
                <a:cs typeface="Arial" panose="020B0604020202020204" pitchFamily="34" charset="0"/>
              </a:rPr>
              <a:t>Preventable Death</a:t>
            </a:r>
          </a:p>
        </p:txBody>
      </p:sp>
      <p:sp>
        <p:nvSpPr>
          <p:cNvPr id="3" name="Content Placeholder 2"/>
          <p:cNvSpPr>
            <a:spLocks noGrp="1"/>
          </p:cNvSpPr>
          <p:nvPr>
            <p:ph idx="1"/>
          </p:nvPr>
        </p:nvSpPr>
        <p:spPr>
          <a:xfrm>
            <a:off x="317500" y="1541949"/>
            <a:ext cx="11557000" cy="4719151"/>
          </a:xfrm>
        </p:spPr>
        <p:txBody>
          <a:bodyPr>
            <a:noAutofit/>
          </a:bodyPr>
          <a:lstStyle/>
          <a:p>
            <a:pPr>
              <a:defRPr/>
            </a:pPr>
            <a:r>
              <a:rPr lang="en-US" sz="2800" b="1" dirty="0">
                <a:solidFill>
                  <a:schemeClr val="tx1"/>
                </a:solidFill>
                <a:latin typeface="Arial" panose="020B0604020202020204" pitchFamily="34" charset="0"/>
                <a:cs typeface="Arial" panose="020B0604020202020204" pitchFamily="34" charset="0"/>
              </a:rPr>
              <a:t>Non-preventable death</a:t>
            </a:r>
            <a:r>
              <a:rPr lang="en-US" sz="2800" dirty="0">
                <a:solidFill>
                  <a:schemeClr val="tx1"/>
                </a:solidFill>
                <a:latin typeface="Arial" panose="020B0604020202020204" pitchFamily="34" charset="0"/>
                <a:cs typeface="Arial" panose="020B0604020202020204" pitchFamily="34" charset="0"/>
              </a:rPr>
              <a:t>:  A death that occurred from a </a:t>
            </a:r>
            <a:r>
              <a:rPr lang="en-US" sz="2800" i="1" u="sng" dirty="0">
                <a:solidFill>
                  <a:schemeClr val="tx1"/>
                </a:solidFill>
                <a:latin typeface="Arial" panose="020B0604020202020204" pitchFamily="34" charset="0"/>
                <a:cs typeface="Arial" panose="020B0604020202020204" pitchFamily="34" charset="0"/>
              </a:rPr>
              <a:t>survivable or potentially </a:t>
            </a:r>
            <a:r>
              <a:rPr lang="en-US" sz="2800" u="sng" dirty="0">
                <a:solidFill>
                  <a:schemeClr val="tx1"/>
                </a:solidFill>
                <a:latin typeface="Arial" panose="020B0604020202020204" pitchFamily="34" charset="0"/>
                <a:cs typeface="Arial" panose="020B0604020202020204" pitchFamily="34" charset="0"/>
              </a:rPr>
              <a:t>survivable injury</a:t>
            </a:r>
            <a:r>
              <a:rPr lang="en-US" sz="2800" dirty="0">
                <a:solidFill>
                  <a:schemeClr val="tx1"/>
                </a:solidFill>
                <a:latin typeface="Arial" panose="020B0604020202020204" pitchFamily="34" charset="0"/>
                <a:cs typeface="Arial" panose="020B0604020202020204" pitchFamily="34" charset="0"/>
              </a:rPr>
              <a:t> when the tactical situation </a:t>
            </a:r>
            <a:r>
              <a:rPr lang="en-US" sz="2800" i="1" u="sng" dirty="0">
                <a:solidFill>
                  <a:schemeClr val="tx1"/>
                </a:solidFill>
                <a:latin typeface="Arial" panose="020B0604020202020204" pitchFamily="34" charset="0"/>
                <a:cs typeface="Arial" panose="020B0604020202020204" pitchFamily="34" charset="0"/>
              </a:rPr>
              <a:t>prevented</a:t>
            </a:r>
            <a:r>
              <a:rPr lang="en-US" sz="2800" dirty="0">
                <a:solidFill>
                  <a:schemeClr val="tx1"/>
                </a:solidFill>
                <a:latin typeface="Arial" panose="020B0604020202020204" pitchFamily="34" charset="0"/>
                <a:cs typeface="Arial" panose="020B0604020202020204" pitchFamily="34" charset="0"/>
              </a:rPr>
              <a:t> prompt or optimal medical care.</a:t>
            </a:r>
          </a:p>
          <a:p>
            <a:pPr marL="0" indent="0">
              <a:buNone/>
              <a:defRPr/>
            </a:pPr>
            <a:endParaRPr lang="en-US" sz="1200" dirty="0">
              <a:solidFill>
                <a:schemeClr val="tx1"/>
              </a:solidFill>
              <a:latin typeface="Arial" panose="020B0604020202020204" pitchFamily="34" charset="0"/>
              <a:cs typeface="Arial" panose="020B0604020202020204" pitchFamily="34" charset="0"/>
            </a:endParaRPr>
          </a:p>
          <a:p>
            <a:pPr>
              <a:defRPr/>
            </a:pPr>
            <a:r>
              <a:rPr lang="en-US" sz="2800" b="1" dirty="0">
                <a:solidFill>
                  <a:schemeClr val="tx1"/>
                </a:solidFill>
                <a:latin typeface="Arial" panose="020B0604020202020204" pitchFamily="34" charset="0"/>
                <a:cs typeface="Arial" panose="020B0604020202020204" pitchFamily="34" charset="0"/>
              </a:rPr>
              <a:t>Potentially preventable death</a:t>
            </a:r>
            <a:r>
              <a:rPr lang="en-US" sz="2800" dirty="0">
                <a:solidFill>
                  <a:schemeClr val="tx1"/>
                </a:solidFill>
                <a:latin typeface="Arial" panose="020B0604020202020204" pitchFamily="34" charset="0"/>
                <a:cs typeface="Arial" panose="020B0604020202020204" pitchFamily="34" charset="0"/>
              </a:rPr>
              <a:t>:  A death that occurred from a </a:t>
            </a:r>
            <a:r>
              <a:rPr lang="en-US" sz="2800" i="1" u="sng" dirty="0">
                <a:solidFill>
                  <a:schemeClr val="tx1"/>
                </a:solidFill>
                <a:latin typeface="Arial" panose="020B0604020202020204" pitchFamily="34" charset="0"/>
                <a:cs typeface="Arial" panose="020B0604020202020204" pitchFamily="34" charset="0"/>
              </a:rPr>
              <a:t>survivable or potentially survivable </a:t>
            </a:r>
            <a:r>
              <a:rPr lang="en-US" sz="2800" u="sng" dirty="0">
                <a:solidFill>
                  <a:schemeClr val="tx1"/>
                </a:solidFill>
                <a:latin typeface="Arial" panose="020B0604020202020204" pitchFamily="34" charset="0"/>
                <a:cs typeface="Arial" panose="020B0604020202020204" pitchFamily="34" charset="0"/>
              </a:rPr>
              <a:t>injury</a:t>
            </a:r>
            <a:r>
              <a:rPr lang="en-US" sz="2800" dirty="0">
                <a:solidFill>
                  <a:schemeClr val="tx1"/>
                </a:solidFill>
                <a:latin typeface="Arial" panose="020B0604020202020204" pitchFamily="34" charset="0"/>
                <a:cs typeface="Arial" panose="020B0604020202020204" pitchFamily="34" charset="0"/>
              </a:rPr>
              <a:t> when the tactical situation </a:t>
            </a:r>
            <a:r>
              <a:rPr lang="en-US" sz="2800" i="1" u="sng" dirty="0">
                <a:solidFill>
                  <a:schemeClr val="tx1"/>
                </a:solidFill>
                <a:latin typeface="Arial" panose="020B0604020202020204" pitchFamily="34" charset="0"/>
                <a:cs typeface="Arial" panose="020B0604020202020204" pitchFamily="34" charset="0"/>
              </a:rPr>
              <a:t>limited</a:t>
            </a:r>
            <a:r>
              <a:rPr lang="en-US" sz="2800" dirty="0">
                <a:solidFill>
                  <a:schemeClr val="tx1"/>
                </a:solidFill>
                <a:latin typeface="Arial" panose="020B0604020202020204" pitchFamily="34" charset="0"/>
                <a:cs typeface="Arial" panose="020B0604020202020204" pitchFamily="34" charset="0"/>
              </a:rPr>
              <a:t> prompt or optimal medical care.</a:t>
            </a:r>
          </a:p>
          <a:p>
            <a:pPr marL="0" indent="0">
              <a:buNone/>
              <a:defRPr/>
            </a:pPr>
            <a:endParaRPr lang="en-US" sz="1200" dirty="0">
              <a:solidFill>
                <a:schemeClr val="tx1"/>
              </a:solidFill>
              <a:latin typeface="Arial" panose="020B0604020202020204" pitchFamily="34" charset="0"/>
              <a:cs typeface="Arial" panose="020B0604020202020204" pitchFamily="34" charset="0"/>
            </a:endParaRPr>
          </a:p>
          <a:p>
            <a:pPr>
              <a:defRPr/>
            </a:pPr>
            <a:r>
              <a:rPr lang="en-US" sz="2800" b="1" dirty="0">
                <a:solidFill>
                  <a:schemeClr val="tx1"/>
                </a:solidFill>
                <a:latin typeface="Arial" panose="020B0604020202020204" pitchFamily="34" charset="0"/>
                <a:cs typeface="Arial" panose="020B0604020202020204" pitchFamily="34" charset="0"/>
              </a:rPr>
              <a:t>Preventable death</a:t>
            </a:r>
            <a:r>
              <a:rPr lang="en-US" sz="2800" dirty="0">
                <a:solidFill>
                  <a:schemeClr val="tx1"/>
                </a:solidFill>
                <a:latin typeface="Arial" panose="020B0604020202020204" pitchFamily="34" charset="0"/>
                <a:cs typeface="Arial" panose="020B0604020202020204" pitchFamily="34" charset="0"/>
              </a:rPr>
              <a:t>: A death that occurred from a </a:t>
            </a:r>
            <a:r>
              <a:rPr lang="en-US" sz="2800" i="1" u="sng" dirty="0">
                <a:solidFill>
                  <a:schemeClr val="tx1"/>
                </a:solidFill>
                <a:latin typeface="Arial" panose="020B0604020202020204" pitchFamily="34" charset="0"/>
                <a:cs typeface="Arial" panose="020B0604020202020204" pitchFamily="34" charset="0"/>
              </a:rPr>
              <a:t>survivable</a:t>
            </a:r>
            <a:r>
              <a:rPr lang="en-US" sz="2800" u="sng" dirty="0">
                <a:solidFill>
                  <a:schemeClr val="tx1"/>
                </a:solidFill>
                <a:latin typeface="Arial" panose="020B0604020202020204" pitchFamily="34" charset="0"/>
                <a:cs typeface="Arial" panose="020B0604020202020204" pitchFamily="34" charset="0"/>
              </a:rPr>
              <a:t> injury</a:t>
            </a:r>
            <a:r>
              <a:rPr lang="en-US" sz="2800" dirty="0">
                <a:solidFill>
                  <a:schemeClr val="tx1"/>
                </a:solidFill>
                <a:latin typeface="Arial" panose="020B0604020202020204" pitchFamily="34" charset="0"/>
                <a:cs typeface="Arial" panose="020B0604020202020204" pitchFamily="34" charset="0"/>
              </a:rPr>
              <a:t> when the tactical situation </a:t>
            </a:r>
            <a:r>
              <a:rPr lang="en-US" sz="2800" i="1" u="sng" dirty="0">
                <a:solidFill>
                  <a:schemeClr val="tx1"/>
                </a:solidFill>
                <a:latin typeface="Arial" panose="020B0604020202020204" pitchFamily="34" charset="0"/>
                <a:cs typeface="Arial" panose="020B0604020202020204" pitchFamily="34" charset="0"/>
              </a:rPr>
              <a:t>did not limit</a:t>
            </a:r>
            <a:r>
              <a:rPr lang="en-US" sz="2800" dirty="0">
                <a:solidFill>
                  <a:schemeClr val="tx1"/>
                </a:solidFill>
                <a:latin typeface="Arial" panose="020B0604020202020204" pitchFamily="34" charset="0"/>
                <a:cs typeface="Arial" panose="020B0604020202020204" pitchFamily="34" charset="0"/>
              </a:rPr>
              <a:t> prompt or optimal medical care.</a:t>
            </a:r>
          </a:p>
        </p:txBody>
      </p:sp>
    </p:spTree>
    <p:extLst>
      <p:ext uri="{BB962C8B-B14F-4D97-AF65-F5344CB8AC3E}">
        <p14:creationId xmlns:p14="http://schemas.microsoft.com/office/powerpoint/2010/main" val="17764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53395" y="1471430"/>
            <a:ext cx="11798905" cy="4850569"/>
          </a:xfrm>
        </p:spPr>
        <p:txBody>
          <a:bodyPr>
            <a:noAutofit/>
          </a:bodyPr>
          <a:lstStyle/>
          <a:p>
            <a:pPr>
              <a:spcBef>
                <a:spcPts val="1200"/>
              </a:spcBef>
            </a:pPr>
            <a:r>
              <a:rPr lang="en-US" altLang="en-US" sz="2800" b="1" dirty="0">
                <a:solidFill>
                  <a:schemeClr val="tx1"/>
                </a:solidFill>
                <a:latin typeface="Arial" panose="020B0604020202020204" pitchFamily="34" charset="0"/>
                <a:cs typeface="Arial" panose="020B0604020202020204" pitchFamily="34" charset="0"/>
              </a:rPr>
              <a:t>Non-survivable injury</a:t>
            </a:r>
            <a:r>
              <a:rPr lang="en-US" altLang="en-US" sz="2800" dirty="0">
                <a:solidFill>
                  <a:schemeClr val="tx1"/>
                </a:solidFill>
                <a:latin typeface="Arial" panose="020B0604020202020204" pitchFamily="34" charset="0"/>
                <a:cs typeface="Arial" panose="020B0604020202020204" pitchFamily="34" charset="0"/>
              </a:rPr>
              <a:t>:  An injury so severe the casualty </a:t>
            </a:r>
            <a:r>
              <a:rPr lang="en-US" altLang="en-US" sz="2800" i="1" u="sng" dirty="0">
                <a:solidFill>
                  <a:schemeClr val="tx1"/>
                </a:solidFill>
                <a:latin typeface="Arial" panose="020B0604020202020204" pitchFamily="34" charset="0"/>
                <a:cs typeface="Arial" panose="020B0604020202020204" pitchFamily="34" charset="0"/>
              </a:rPr>
              <a:t>would not have</a:t>
            </a:r>
            <a:r>
              <a:rPr lang="en-US" altLang="en-US" sz="2800" dirty="0">
                <a:solidFill>
                  <a:schemeClr val="tx1"/>
                </a:solidFill>
                <a:latin typeface="Arial" panose="020B0604020202020204" pitchFamily="34" charset="0"/>
                <a:cs typeface="Arial" panose="020B0604020202020204" pitchFamily="34" charset="0"/>
              </a:rPr>
              <a:t> survived even if all required medical resources were available and appropriate medical care was optimally administered.  </a:t>
            </a:r>
            <a:endParaRPr lang="en-US" altLang="en-US" sz="1200" dirty="0">
              <a:solidFill>
                <a:schemeClr val="tx1"/>
              </a:solidFill>
              <a:latin typeface="Arial" panose="020B0604020202020204" pitchFamily="34" charset="0"/>
              <a:cs typeface="Arial" panose="020B0604020202020204" pitchFamily="34" charset="0"/>
            </a:endParaRPr>
          </a:p>
          <a:p>
            <a:pPr>
              <a:spcBef>
                <a:spcPts val="1200"/>
              </a:spcBef>
            </a:pPr>
            <a:r>
              <a:rPr lang="en-US" altLang="en-US" sz="2800" b="1" dirty="0">
                <a:solidFill>
                  <a:schemeClr val="tx1"/>
                </a:solidFill>
                <a:latin typeface="Arial" panose="020B0604020202020204" pitchFamily="34" charset="0"/>
                <a:cs typeface="Arial" panose="020B0604020202020204" pitchFamily="34" charset="0"/>
              </a:rPr>
              <a:t>Potentially survivable injury</a:t>
            </a:r>
            <a:r>
              <a:rPr lang="en-US" altLang="en-US" sz="2800" dirty="0">
                <a:solidFill>
                  <a:schemeClr val="tx1"/>
                </a:solidFill>
                <a:latin typeface="Arial" panose="020B0604020202020204" pitchFamily="34" charset="0"/>
                <a:cs typeface="Arial" panose="020B0604020202020204" pitchFamily="34" charset="0"/>
              </a:rPr>
              <a:t>:  An injury that the casualty </a:t>
            </a:r>
            <a:r>
              <a:rPr lang="en-US" altLang="en-US" sz="2800" i="1" u="sng" dirty="0">
                <a:solidFill>
                  <a:schemeClr val="tx1"/>
                </a:solidFill>
                <a:latin typeface="Arial" panose="020B0604020202020204" pitchFamily="34" charset="0"/>
                <a:cs typeface="Arial" panose="020B0604020202020204" pitchFamily="34" charset="0"/>
              </a:rPr>
              <a:t>might have</a:t>
            </a:r>
            <a:r>
              <a:rPr lang="en-US" altLang="en-US" sz="2800" i="1" dirty="0">
                <a:solidFill>
                  <a:schemeClr val="tx1"/>
                </a:solidFill>
                <a:latin typeface="Arial" panose="020B0604020202020204" pitchFamily="34" charset="0"/>
                <a:cs typeface="Arial" panose="020B0604020202020204" pitchFamily="34" charset="0"/>
              </a:rPr>
              <a:t> </a:t>
            </a:r>
            <a:r>
              <a:rPr lang="en-US" altLang="en-US" sz="2800" dirty="0">
                <a:solidFill>
                  <a:schemeClr val="tx1"/>
                </a:solidFill>
                <a:latin typeface="Arial" panose="020B0604020202020204" pitchFamily="34" charset="0"/>
                <a:cs typeface="Arial" panose="020B0604020202020204" pitchFamily="34" charset="0"/>
              </a:rPr>
              <a:t>survived if all required medical resources were available &amp; appropriate medical care was optimally administered.</a:t>
            </a:r>
            <a:endParaRPr lang="en-US" altLang="en-US" sz="1200" dirty="0">
              <a:solidFill>
                <a:schemeClr val="tx1"/>
              </a:solidFill>
              <a:latin typeface="Arial" panose="020B0604020202020204" pitchFamily="34" charset="0"/>
              <a:cs typeface="Arial" panose="020B0604020202020204" pitchFamily="34" charset="0"/>
            </a:endParaRPr>
          </a:p>
          <a:p>
            <a:pPr>
              <a:spcBef>
                <a:spcPts val="1200"/>
              </a:spcBef>
            </a:pPr>
            <a:r>
              <a:rPr lang="en-US" altLang="en-US" sz="2800" b="1" dirty="0">
                <a:solidFill>
                  <a:schemeClr val="tx1"/>
                </a:solidFill>
                <a:latin typeface="Arial" panose="020B0604020202020204" pitchFamily="34" charset="0"/>
                <a:cs typeface="Arial" panose="020B0604020202020204" pitchFamily="34" charset="0"/>
              </a:rPr>
              <a:t>Survivable injury</a:t>
            </a:r>
            <a:r>
              <a:rPr lang="en-US" altLang="en-US" sz="2800" dirty="0">
                <a:solidFill>
                  <a:schemeClr val="tx1"/>
                </a:solidFill>
                <a:latin typeface="Arial" panose="020B0604020202020204" pitchFamily="34" charset="0"/>
                <a:cs typeface="Arial" panose="020B0604020202020204" pitchFamily="34" charset="0"/>
              </a:rPr>
              <a:t>: An injury that the casualty </a:t>
            </a:r>
            <a:r>
              <a:rPr lang="en-US" altLang="en-US" sz="2800" i="1" u="sng" dirty="0">
                <a:solidFill>
                  <a:schemeClr val="tx1"/>
                </a:solidFill>
                <a:latin typeface="Arial" panose="020B0604020202020204" pitchFamily="34" charset="0"/>
                <a:cs typeface="Arial" panose="020B0604020202020204" pitchFamily="34" charset="0"/>
              </a:rPr>
              <a:t>should have</a:t>
            </a:r>
            <a:r>
              <a:rPr lang="en-US" altLang="en-US" sz="2800" i="1" dirty="0">
                <a:solidFill>
                  <a:schemeClr val="tx1"/>
                </a:solidFill>
                <a:latin typeface="Arial" panose="020B0604020202020204" pitchFamily="34" charset="0"/>
                <a:cs typeface="Arial" panose="020B0604020202020204" pitchFamily="34" charset="0"/>
              </a:rPr>
              <a:t> </a:t>
            </a:r>
            <a:r>
              <a:rPr lang="en-US" altLang="en-US" sz="2800" dirty="0">
                <a:solidFill>
                  <a:schemeClr val="tx1"/>
                </a:solidFill>
                <a:latin typeface="Arial" panose="020B0604020202020204" pitchFamily="34" charset="0"/>
                <a:cs typeface="Arial" panose="020B0604020202020204" pitchFamily="34" charset="0"/>
              </a:rPr>
              <a:t>survived if all required medical resources were available and appropriate medical care was optimally administered. </a:t>
            </a:r>
          </a:p>
        </p:txBody>
      </p:sp>
      <p:sp>
        <p:nvSpPr>
          <p:cNvPr id="5" name="Title 1">
            <a:extLst>
              <a:ext uri="{FF2B5EF4-FFF2-40B4-BE49-F238E27FC236}">
                <a16:creationId xmlns:a16="http://schemas.microsoft.com/office/drawing/2014/main" id="{8A474290-D50C-E243-9CBE-D5F70DA250BC}"/>
              </a:ext>
            </a:extLst>
          </p:cNvPr>
          <p:cNvSpPr>
            <a:spLocks noGrp="1"/>
          </p:cNvSpPr>
          <p:nvPr>
            <p:ph type="title"/>
          </p:nvPr>
        </p:nvSpPr>
        <p:spPr>
          <a:xfrm>
            <a:off x="253395" y="134450"/>
            <a:ext cx="3442305" cy="970450"/>
          </a:xfrm>
          <a:ln>
            <a:solidFill>
              <a:schemeClr val="tx1"/>
            </a:solidFill>
          </a:ln>
        </p:spPr>
        <p:txBody>
          <a:bodyPr>
            <a:normAutofit/>
          </a:bodyPr>
          <a:lstStyle/>
          <a:p>
            <a:pPr algn="l"/>
            <a:r>
              <a:rPr lang="en-US" altLang="en-US" sz="4800" dirty="0">
                <a:solidFill>
                  <a:schemeClr val="tx1"/>
                </a:solidFill>
                <a:latin typeface="Arial" panose="020B0604020202020204" pitchFamily="34" charset="0"/>
                <a:cs typeface="Arial" panose="020B0604020202020204" pitchFamily="34" charset="0"/>
              </a:rPr>
              <a:t>Survivability</a:t>
            </a:r>
          </a:p>
        </p:txBody>
      </p:sp>
    </p:spTree>
    <p:extLst>
      <p:ext uri="{BB962C8B-B14F-4D97-AF65-F5344CB8AC3E}">
        <p14:creationId xmlns:p14="http://schemas.microsoft.com/office/powerpoint/2010/main" val="21048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4EA8E22-EC94-E3EC-6DC0-188860FCB992}"/>
              </a:ext>
            </a:extLst>
          </p:cNvPr>
          <p:cNvSpPr txBox="1"/>
          <p:nvPr/>
        </p:nvSpPr>
        <p:spPr>
          <a:xfrm>
            <a:off x="540074" y="802862"/>
            <a:ext cx="11479406" cy="1510747"/>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This work is supported by the Assistant Secretary of Defense for Health Affairs through the Defense Medical Research and Development Program under Award No. W81XWH2020045</a:t>
            </a:r>
          </a:p>
        </p:txBody>
      </p:sp>
      <p:sp>
        <p:nvSpPr>
          <p:cNvPr id="7" name="TextBox 6">
            <a:extLst>
              <a:ext uri="{FF2B5EF4-FFF2-40B4-BE49-F238E27FC236}">
                <a16:creationId xmlns:a16="http://schemas.microsoft.com/office/drawing/2014/main" id="{43E81F91-863C-272A-3DE2-AE9E150B3A90}"/>
              </a:ext>
            </a:extLst>
          </p:cNvPr>
          <p:cNvSpPr txBox="1"/>
          <p:nvPr/>
        </p:nvSpPr>
        <p:spPr>
          <a:xfrm>
            <a:off x="1287217" y="2921002"/>
            <a:ext cx="4625008" cy="3946212"/>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Amanda M. Staudt, PhD</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Andrew P. Cap, MD, PhD</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Philip C. </a:t>
            </a:r>
            <a:r>
              <a:rPr lang="en-US" sz="2800" dirty="0" err="1">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Spinella</a:t>
            </a: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 MD</a:t>
            </a:r>
          </a:p>
          <a:p>
            <a:pPr>
              <a:spcBef>
                <a:spcPct val="20000"/>
              </a:spcBef>
              <a:spcAft>
                <a:spcPts val="600"/>
              </a:spcAft>
              <a:buClr>
                <a:schemeClr val="tx2"/>
              </a:buClr>
              <a:buSzPct val="70000"/>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Matthew J. Martin, MD</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John B. Holcomb, MD</a:t>
            </a:r>
          </a:p>
          <a:p>
            <a:pPr>
              <a:spcBef>
                <a:spcPct val="20000"/>
              </a:spcBef>
              <a:spcAft>
                <a:spcPts val="600"/>
              </a:spcAft>
              <a:buClr>
                <a:schemeClr val="tx2"/>
              </a:buClr>
              <a:buSzPct val="70000"/>
              <a:buFont typeface="Wingdings 2" charset="2"/>
            </a:pPr>
            <a:endPar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549C9EC-C191-1B51-3C23-000B8F742656}"/>
              </a:ext>
            </a:extLst>
          </p:cNvPr>
          <p:cNvSpPr txBox="1"/>
          <p:nvPr/>
        </p:nvSpPr>
        <p:spPr>
          <a:xfrm>
            <a:off x="6279777" y="2921001"/>
            <a:ext cx="4625008" cy="3973222"/>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Jennifer D. Trevino, MBA</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Deborah J. Del Junco, PhD</a:t>
            </a:r>
          </a:p>
          <a:p>
            <a:pPr>
              <a:spcBef>
                <a:spcPct val="20000"/>
              </a:spcBef>
              <a:spcAft>
                <a:spcPts val="600"/>
              </a:spcAft>
              <a:buClr>
                <a:schemeClr val="tx2"/>
              </a:buClr>
              <a:buSzPct val="70000"/>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Andrew J. Rohrer, DO</a:t>
            </a:r>
          </a:p>
          <a:p>
            <a:pPr>
              <a:spcBef>
                <a:spcPct val="20000"/>
              </a:spcBef>
              <a:spcAft>
                <a:spcPts val="600"/>
              </a:spcAft>
              <a:buClr>
                <a:schemeClr val="tx2"/>
              </a:buClr>
              <a:buSzPct val="70000"/>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Martin A. Schreiber, MD</a:t>
            </a:r>
          </a:p>
          <a:p>
            <a:pPr>
              <a:spcBef>
                <a:spcPct val="20000"/>
              </a:spcBef>
              <a:spcAft>
                <a:spcPts val="600"/>
              </a:spcAft>
              <a:buClr>
                <a:schemeClr val="tx2"/>
              </a:buClr>
              <a:buSzPct val="70000"/>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Jason B. Corley, MS</a:t>
            </a:r>
          </a:p>
          <a:p>
            <a:pPr>
              <a:spcBef>
                <a:spcPct val="20000"/>
              </a:spcBef>
              <a:spcAft>
                <a:spcPts val="600"/>
              </a:spcAft>
              <a:buClr>
                <a:schemeClr val="tx2"/>
              </a:buClr>
              <a:buSzPct val="70000"/>
            </a:pPr>
            <a:endPar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endParaRPr>
          </a:p>
          <a:p>
            <a:pPr>
              <a:spcBef>
                <a:spcPct val="20000"/>
              </a:spcBef>
              <a:spcAft>
                <a:spcPts val="600"/>
              </a:spcAft>
              <a:buClr>
                <a:schemeClr val="tx2"/>
              </a:buClr>
              <a:buSzPct val="70000"/>
            </a:pPr>
            <a:endPar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endParaRPr>
          </a:p>
          <a:p>
            <a:pPr>
              <a:spcBef>
                <a:spcPct val="20000"/>
              </a:spcBef>
              <a:spcAft>
                <a:spcPts val="600"/>
              </a:spcAft>
              <a:buClr>
                <a:schemeClr val="tx2"/>
              </a:buClr>
              <a:buSzPct val="70000"/>
              <a:buFont typeface="Wingdings 2" charset="2"/>
            </a:pPr>
            <a:endPar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04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7100" y="1873250"/>
            <a:ext cx="7797800" cy="3111500"/>
          </a:xfrm>
        </p:spPr>
        <p:txBody>
          <a:bodyPr>
            <a:normAutofit/>
          </a:bodyPr>
          <a:lstStyle/>
          <a:p>
            <a:pPr marL="0" indent="0" algn="ctr">
              <a:buNone/>
            </a:pPr>
            <a:r>
              <a:rPr lang="en-US" sz="4800" dirty="0">
                <a:solidFill>
                  <a:schemeClr val="tx1"/>
                </a:solidFill>
                <a:latin typeface="Arial" panose="020B0604020202020204" pitchFamily="34" charset="0"/>
                <a:cs typeface="Arial" panose="020B0604020202020204" pitchFamily="34" charset="0"/>
              </a:rPr>
              <a:t>Injuries are survivable.</a:t>
            </a:r>
          </a:p>
          <a:p>
            <a:pPr marL="0" indent="0" algn="ctr">
              <a:buNone/>
            </a:pPr>
            <a:endParaRPr lang="en-US" sz="4800" dirty="0">
              <a:solidFill>
                <a:schemeClr val="tx1"/>
              </a:solidFill>
              <a:latin typeface="Arial" panose="020B0604020202020204" pitchFamily="34" charset="0"/>
              <a:cs typeface="Arial" panose="020B0604020202020204" pitchFamily="34" charset="0"/>
            </a:endParaRPr>
          </a:p>
          <a:p>
            <a:pPr marL="0" indent="0" algn="ctr">
              <a:buNone/>
            </a:pPr>
            <a:r>
              <a:rPr lang="en-US" sz="4800" dirty="0">
                <a:solidFill>
                  <a:schemeClr val="tx1"/>
                </a:solidFill>
                <a:latin typeface="Arial" panose="020B0604020202020204" pitchFamily="34" charset="0"/>
                <a:cs typeface="Arial" panose="020B0604020202020204" pitchFamily="34" charset="0"/>
              </a:rPr>
              <a:t>Death is preventable.</a:t>
            </a:r>
          </a:p>
        </p:txBody>
      </p:sp>
    </p:spTree>
    <p:extLst>
      <p:ext uri="{BB962C8B-B14F-4D97-AF65-F5344CB8AC3E}">
        <p14:creationId xmlns:p14="http://schemas.microsoft.com/office/powerpoint/2010/main" val="1530456611"/>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8B32-C2C1-F74D-3EA4-B17C144F58CF}"/>
              </a:ext>
            </a:extLst>
          </p:cNvPr>
          <p:cNvSpPr>
            <a:spLocks noGrp="1"/>
          </p:cNvSpPr>
          <p:nvPr>
            <p:ph type="title"/>
          </p:nvPr>
        </p:nvSpPr>
        <p:spPr>
          <a:xfrm>
            <a:off x="151795" y="104233"/>
            <a:ext cx="10008205" cy="970450"/>
          </a:xfrm>
          <a:ln>
            <a:solidFill>
              <a:schemeClr val="tx1"/>
            </a:solidFill>
          </a:ln>
        </p:spPr>
        <p:txBody>
          <a:bodyPr/>
          <a:lstStyle/>
          <a:p>
            <a:r>
              <a:rPr lang="en-US" dirty="0">
                <a:solidFill>
                  <a:schemeClr val="tx1"/>
                </a:solidFill>
                <a:latin typeface="Arial" panose="020B0604020202020204" pitchFamily="34" charset="0"/>
                <a:cs typeface="Arial" panose="020B0604020202020204" pitchFamily="34" charset="0"/>
              </a:rPr>
              <a:t>MTMR – Military Trauma Mortality Review</a:t>
            </a:r>
          </a:p>
        </p:txBody>
      </p:sp>
      <p:sp>
        <p:nvSpPr>
          <p:cNvPr id="6" name="Rectangle 5">
            <a:extLst>
              <a:ext uri="{FF2B5EF4-FFF2-40B4-BE49-F238E27FC236}">
                <a16:creationId xmlns:a16="http://schemas.microsoft.com/office/drawing/2014/main" id="{7D01C2E6-C9EB-8B50-3B33-CD206B402B60}"/>
              </a:ext>
            </a:extLst>
          </p:cNvPr>
          <p:cNvSpPr/>
          <p:nvPr/>
        </p:nvSpPr>
        <p:spPr>
          <a:xfrm>
            <a:off x="6807200" y="1455683"/>
            <a:ext cx="45720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Content Placeholder 3">
            <a:extLst>
              <a:ext uri="{FF2B5EF4-FFF2-40B4-BE49-F238E27FC236}">
                <a16:creationId xmlns:a16="http://schemas.microsoft.com/office/drawing/2014/main" id="{D99E0656-6643-9718-8A18-C79EC6CF8B30}"/>
              </a:ext>
            </a:extLst>
          </p:cNvPr>
          <p:cNvSpPr>
            <a:spLocks noGrp="1"/>
          </p:cNvSpPr>
          <p:nvPr>
            <p:ph idx="1"/>
          </p:nvPr>
        </p:nvSpPr>
        <p:spPr>
          <a:xfrm>
            <a:off x="495300" y="1732449"/>
            <a:ext cx="10772257" cy="4904059"/>
          </a:xfrm>
        </p:spPr>
        <p:txBody>
          <a:bodyPr>
            <a:normAutofit lnSpcReduction="10000"/>
          </a:bodyPr>
          <a:lstStyle/>
          <a:p>
            <a:r>
              <a:rPr lang="en-US" sz="2800" dirty="0">
                <a:solidFill>
                  <a:schemeClr val="tx1"/>
                </a:solidFill>
                <a:latin typeface="Arial" panose="020B0604020202020204" pitchFamily="34" charset="0"/>
                <a:cs typeface="Arial" panose="020B0604020202020204" pitchFamily="34" charset="0"/>
              </a:rPr>
              <a:t>Panel reviews pertinent data from:</a:t>
            </a:r>
          </a:p>
          <a:p>
            <a:pPr lvl="1"/>
            <a:r>
              <a:rPr lang="en-US" sz="2400" dirty="0">
                <a:solidFill>
                  <a:schemeClr val="tx1"/>
                </a:solidFill>
                <a:latin typeface="Arial" panose="020B0604020202020204" pitchFamily="34" charset="0"/>
                <a:cs typeface="Arial" panose="020B0604020202020204" pitchFamily="34" charset="0"/>
              </a:rPr>
              <a:t>Medical records</a:t>
            </a:r>
          </a:p>
          <a:p>
            <a:pPr lvl="1"/>
            <a:r>
              <a:rPr lang="en-US" sz="2400" dirty="0">
                <a:solidFill>
                  <a:schemeClr val="tx1"/>
                </a:solidFill>
                <a:latin typeface="Arial" panose="020B0604020202020204" pitchFamily="34" charset="0"/>
                <a:cs typeface="Arial" panose="020B0604020202020204" pitchFamily="34" charset="0"/>
              </a:rPr>
              <a:t>Autopsy reports</a:t>
            </a:r>
          </a:p>
          <a:p>
            <a:pPr lvl="1"/>
            <a:r>
              <a:rPr lang="en-US" sz="2400" dirty="0">
                <a:solidFill>
                  <a:schemeClr val="tx1"/>
                </a:solidFill>
                <a:latin typeface="Arial" panose="020B0604020202020204" pitchFamily="34" charset="0"/>
                <a:cs typeface="Arial" panose="020B0604020202020204" pitchFamily="34" charset="0"/>
              </a:rPr>
              <a:t>Autopsy photos</a:t>
            </a:r>
          </a:p>
          <a:p>
            <a:pPr marL="609585" lvl="1" indent="0">
              <a:buNone/>
            </a:pPr>
            <a:endParaRPr lang="en-US" sz="24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Panel historically consists of:</a:t>
            </a:r>
          </a:p>
          <a:p>
            <a:pPr lvl="1"/>
            <a:r>
              <a:rPr lang="en-US" sz="2400" dirty="0">
                <a:solidFill>
                  <a:schemeClr val="tx1"/>
                </a:solidFill>
                <a:latin typeface="Arial" panose="020B0604020202020204" pitchFamily="34" charset="0"/>
                <a:cs typeface="Arial" panose="020B0604020202020204" pitchFamily="34" charset="0"/>
              </a:rPr>
              <a:t>Trauma surgeons</a:t>
            </a:r>
          </a:p>
          <a:p>
            <a:pPr lvl="1"/>
            <a:r>
              <a:rPr lang="en-US" sz="2400" dirty="0">
                <a:solidFill>
                  <a:schemeClr val="tx1"/>
                </a:solidFill>
                <a:latin typeface="Arial" panose="020B0604020202020204" pitchFamily="34" charset="0"/>
                <a:cs typeface="Arial" panose="020B0604020202020204" pitchFamily="34" charset="0"/>
              </a:rPr>
              <a:t>Forensic pathologists</a:t>
            </a:r>
          </a:p>
          <a:p>
            <a:pPr lvl="1"/>
            <a:r>
              <a:rPr lang="en-US" sz="2400" dirty="0">
                <a:solidFill>
                  <a:schemeClr val="tx1"/>
                </a:solidFill>
                <a:latin typeface="Arial" panose="020B0604020202020204" pitchFamily="34" charset="0"/>
                <a:cs typeface="Arial" panose="020B0604020202020204" pitchFamily="34" charset="0"/>
              </a:rPr>
              <a:t>Prehospital and emergency medicine specialists</a:t>
            </a:r>
          </a:p>
          <a:p>
            <a:pPr lvl="1"/>
            <a:r>
              <a:rPr lang="en-US" sz="2400" dirty="0">
                <a:solidFill>
                  <a:schemeClr val="tx1"/>
                </a:solidFill>
                <a:latin typeface="Arial" panose="020B0604020202020204" pitchFamily="34" charset="0"/>
                <a:cs typeface="Arial" panose="020B0604020202020204" pitchFamily="34" charset="0"/>
              </a:rPr>
              <a:t>Epidemiologist</a:t>
            </a:r>
          </a:p>
        </p:txBody>
      </p:sp>
      <p:pic>
        <p:nvPicPr>
          <p:cNvPr id="3" name="Picture 2">
            <a:extLst>
              <a:ext uri="{FF2B5EF4-FFF2-40B4-BE49-F238E27FC236}">
                <a16:creationId xmlns:a16="http://schemas.microsoft.com/office/drawing/2014/main" id="{5DFB882E-90EB-EEB2-B866-B66BC6F3B028}"/>
              </a:ext>
            </a:extLst>
          </p:cNvPr>
          <p:cNvPicPr>
            <a:picLocks noChangeAspect="1"/>
          </p:cNvPicPr>
          <p:nvPr/>
        </p:nvPicPr>
        <p:blipFill>
          <a:blip r:embed="rId2"/>
          <a:stretch>
            <a:fillRect/>
          </a:stretch>
        </p:blipFill>
        <p:spPr>
          <a:xfrm>
            <a:off x="5903627" y="2039883"/>
            <a:ext cx="6379145" cy="3060700"/>
          </a:xfrm>
          <a:prstGeom prst="rect">
            <a:avLst/>
          </a:prstGeom>
        </p:spPr>
      </p:pic>
    </p:spTree>
    <p:extLst>
      <p:ext uri="{BB962C8B-B14F-4D97-AF65-F5344CB8AC3E}">
        <p14:creationId xmlns:p14="http://schemas.microsoft.com/office/powerpoint/2010/main" val="204320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CCC227-36C4-1082-A469-3009DA422BE7}"/>
              </a:ext>
            </a:extLst>
          </p:cNvPr>
          <p:cNvSpPr/>
          <p:nvPr/>
        </p:nvSpPr>
        <p:spPr>
          <a:xfrm>
            <a:off x="508000" y="990600"/>
            <a:ext cx="111760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7D01C2E6-C9EB-8B50-3B33-CD206B402B60}"/>
              </a:ext>
            </a:extLst>
          </p:cNvPr>
          <p:cNvSpPr/>
          <p:nvPr/>
        </p:nvSpPr>
        <p:spPr>
          <a:xfrm>
            <a:off x="6807200" y="1455683"/>
            <a:ext cx="45720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itle 1">
            <a:extLst>
              <a:ext uri="{FF2B5EF4-FFF2-40B4-BE49-F238E27FC236}">
                <a16:creationId xmlns:a16="http://schemas.microsoft.com/office/drawing/2014/main" id="{5A8BE808-A03A-527E-EBBF-A3BE9CE98423}"/>
              </a:ext>
            </a:extLst>
          </p:cNvPr>
          <p:cNvSpPr>
            <a:spLocks noGrp="1"/>
          </p:cNvSpPr>
          <p:nvPr>
            <p:ph type="title"/>
          </p:nvPr>
        </p:nvSpPr>
        <p:spPr>
          <a:xfrm>
            <a:off x="599879" y="169434"/>
            <a:ext cx="11081407" cy="1143000"/>
          </a:xfrm>
          <a:ln>
            <a:solidFill>
              <a:schemeClr val="tx1"/>
            </a:solidFill>
          </a:ln>
        </p:spPr>
        <p:txBody>
          <a:bodyPr>
            <a:normAutofit/>
          </a:bodyPr>
          <a:lstStyle/>
          <a:p>
            <a:pPr algn="ctr"/>
            <a:r>
              <a:rPr lang="en-US" sz="3800" dirty="0">
                <a:solidFill>
                  <a:schemeClr val="tx1"/>
                </a:solidFill>
                <a:latin typeface="Arial" panose="020B0604020202020204" pitchFamily="34" charset="0"/>
                <a:cs typeface="Arial" panose="020B0604020202020204" pitchFamily="34" charset="0"/>
              </a:rPr>
              <a:t>Potential Prehospital Interventions  (n=74 fatalities)</a:t>
            </a:r>
          </a:p>
        </p:txBody>
      </p:sp>
      <p:pic>
        <p:nvPicPr>
          <p:cNvPr id="26" name="Content Placeholder 25">
            <a:extLst>
              <a:ext uri="{FF2B5EF4-FFF2-40B4-BE49-F238E27FC236}">
                <a16:creationId xmlns:a16="http://schemas.microsoft.com/office/drawing/2014/main" id="{613BE3BA-96B7-67EA-9762-53D1B7BD978D}"/>
              </a:ext>
            </a:extLst>
          </p:cNvPr>
          <p:cNvPicPr>
            <a:picLocks noGrp="1" noChangeAspect="1"/>
          </p:cNvPicPr>
          <p:nvPr>
            <p:ph idx="1"/>
          </p:nvPr>
        </p:nvPicPr>
        <p:blipFill>
          <a:blip r:embed="rId2"/>
          <a:stretch>
            <a:fillRect/>
          </a:stretch>
        </p:blipFill>
        <p:spPr>
          <a:xfrm>
            <a:off x="845472" y="1742181"/>
            <a:ext cx="10835814" cy="4734819"/>
          </a:xfrm>
        </p:spPr>
      </p:pic>
      <p:sp>
        <p:nvSpPr>
          <p:cNvPr id="2" name="Rectangle 1">
            <a:extLst>
              <a:ext uri="{FF2B5EF4-FFF2-40B4-BE49-F238E27FC236}">
                <a16:creationId xmlns:a16="http://schemas.microsoft.com/office/drawing/2014/main" id="{1F9E57FF-54C6-A093-B312-E4D069D9548D}"/>
              </a:ext>
            </a:extLst>
          </p:cNvPr>
          <p:cNvSpPr/>
          <p:nvPr/>
        </p:nvSpPr>
        <p:spPr>
          <a:xfrm rot="20644543">
            <a:off x="3830794" y="3430695"/>
            <a:ext cx="4530412" cy="914400"/>
          </a:xfrm>
          <a:prstGeom prst="rect">
            <a:avLst/>
          </a:prstGeom>
          <a:solidFill>
            <a:schemeClr val="bg2"/>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169 Interventions</a:t>
            </a:r>
          </a:p>
        </p:txBody>
      </p:sp>
    </p:spTree>
    <p:extLst>
      <p:ext uri="{BB962C8B-B14F-4D97-AF65-F5344CB8AC3E}">
        <p14:creationId xmlns:p14="http://schemas.microsoft.com/office/powerpoint/2010/main" val="735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CCC227-36C4-1082-A469-3009DA422BE7}"/>
              </a:ext>
            </a:extLst>
          </p:cNvPr>
          <p:cNvSpPr/>
          <p:nvPr/>
        </p:nvSpPr>
        <p:spPr>
          <a:xfrm>
            <a:off x="508000" y="990600"/>
            <a:ext cx="1117600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 name="Title 1">
            <a:extLst>
              <a:ext uri="{FF2B5EF4-FFF2-40B4-BE49-F238E27FC236}">
                <a16:creationId xmlns:a16="http://schemas.microsoft.com/office/drawing/2014/main" id="{3FF68B32-C2C1-F74D-3EA4-B17C144F58CF}"/>
              </a:ext>
            </a:extLst>
          </p:cNvPr>
          <p:cNvSpPr>
            <a:spLocks noGrp="1"/>
          </p:cNvSpPr>
          <p:nvPr>
            <p:ph type="title"/>
          </p:nvPr>
        </p:nvSpPr>
        <p:spPr>
          <a:xfrm>
            <a:off x="196192" y="228600"/>
            <a:ext cx="11785599" cy="1143000"/>
          </a:xfrm>
        </p:spPr>
        <p:txBody>
          <a:bodyPr>
            <a:noAutofit/>
          </a:bodyPr>
          <a:lstStyle/>
          <a:p>
            <a:pPr algn="ctr"/>
            <a:r>
              <a:rPr lang="en-US" sz="4400" dirty="0">
                <a:solidFill>
                  <a:schemeClr val="tx1"/>
                </a:solidFill>
                <a:latin typeface="Arial" panose="020B0604020202020204" pitchFamily="34" charset="0"/>
                <a:cs typeface="Arial" panose="020B0604020202020204" pitchFamily="34" charset="0"/>
              </a:rPr>
              <a:t>Approximately how much whole blood </a:t>
            </a:r>
            <a:br>
              <a:rPr lang="en-US" sz="4400" dirty="0">
                <a:solidFill>
                  <a:schemeClr val="tx1"/>
                </a:solidFill>
                <a:latin typeface="Arial" panose="020B0604020202020204" pitchFamily="34" charset="0"/>
                <a:cs typeface="Arial" panose="020B0604020202020204" pitchFamily="34" charset="0"/>
              </a:rPr>
            </a:br>
            <a:r>
              <a:rPr lang="en-US" sz="4400" dirty="0">
                <a:solidFill>
                  <a:schemeClr val="tx1"/>
                </a:solidFill>
                <a:latin typeface="Arial" panose="020B0604020202020204" pitchFamily="34" charset="0"/>
                <a:cs typeface="Arial" panose="020B0604020202020204" pitchFamily="34" charset="0"/>
              </a:rPr>
              <a:t>would have been needed for each casualty?</a:t>
            </a:r>
          </a:p>
        </p:txBody>
      </p:sp>
      <p:sp>
        <p:nvSpPr>
          <p:cNvPr id="6" name="Rectangle 5">
            <a:extLst>
              <a:ext uri="{FF2B5EF4-FFF2-40B4-BE49-F238E27FC236}">
                <a16:creationId xmlns:a16="http://schemas.microsoft.com/office/drawing/2014/main" id="{7D01C2E6-C9EB-8B50-3B33-CD206B402B60}"/>
              </a:ext>
            </a:extLst>
          </p:cNvPr>
          <p:cNvSpPr/>
          <p:nvPr/>
        </p:nvSpPr>
        <p:spPr>
          <a:xfrm>
            <a:off x="6807200" y="1455683"/>
            <a:ext cx="45720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 name="Content Placeholder 3">
            <a:extLst>
              <a:ext uri="{FF2B5EF4-FFF2-40B4-BE49-F238E27FC236}">
                <a16:creationId xmlns:a16="http://schemas.microsoft.com/office/drawing/2014/main" id="{D99E0656-6643-9718-8A18-C79EC6CF8B30}"/>
              </a:ext>
            </a:extLst>
          </p:cNvPr>
          <p:cNvSpPr>
            <a:spLocks noGrp="1"/>
          </p:cNvSpPr>
          <p:nvPr>
            <p:ph idx="1"/>
          </p:nvPr>
        </p:nvSpPr>
        <p:spPr>
          <a:xfrm>
            <a:off x="371365" y="3683000"/>
            <a:ext cx="11785600" cy="2685391"/>
          </a:xfrm>
        </p:spPr>
        <p:txBody>
          <a:bodyPr>
            <a:normAutofit/>
          </a:bodyPr>
          <a:lstStyle/>
          <a:p>
            <a:pPr marL="0" indent="0">
              <a:buNone/>
            </a:pPr>
            <a:r>
              <a:rPr lang="en-US" sz="2800" u="sng" dirty="0">
                <a:solidFill>
                  <a:schemeClr val="tx1"/>
                </a:solidFill>
              </a:rPr>
              <a:t>&gt;10 units (74%)</a:t>
            </a:r>
          </a:p>
          <a:p>
            <a:pPr marL="0" indent="0">
              <a:buNone/>
            </a:pPr>
            <a:r>
              <a:rPr lang="en-US" sz="2800" u="sng" dirty="0">
                <a:solidFill>
                  <a:schemeClr val="tx1"/>
                </a:solidFill>
              </a:rPr>
              <a:t>5-10 units (20%)</a:t>
            </a:r>
          </a:p>
          <a:p>
            <a:pPr marL="0" indent="0">
              <a:buNone/>
            </a:pPr>
            <a:r>
              <a:rPr lang="en-US" sz="2800" u="sng" dirty="0">
                <a:solidFill>
                  <a:schemeClr val="tx1"/>
                </a:solidFill>
              </a:rPr>
              <a:t>1-4 units (1%)</a:t>
            </a:r>
          </a:p>
          <a:p>
            <a:pPr marL="0" indent="0">
              <a:buNone/>
            </a:pPr>
            <a:r>
              <a:rPr lang="en-US" sz="2800" u="sng" dirty="0">
                <a:solidFill>
                  <a:schemeClr val="tx1"/>
                </a:solidFill>
              </a:rPr>
              <a:t>Not recommended (5%)</a:t>
            </a:r>
          </a:p>
        </p:txBody>
      </p:sp>
      <p:graphicFrame>
        <p:nvGraphicFramePr>
          <p:cNvPr id="8" name="Chart 7">
            <a:extLst>
              <a:ext uri="{FF2B5EF4-FFF2-40B4-BE49-F238E27FC236}">
                <a16:creationId xmlns:a16="http://schemas.microsoft.com/office/drawing/2014/main" id="{830E72B8-961F-5259-60A5-EE03F0E08E9B}"/>
              </a:ext>
            </a:extLst>
          </p:cNvPr>
          <p:cNvGraphicFramePr/>
          <p:nvPr>
            <p:extLst>
              <p:ext uri="{D42A27DB-BD31-4B8C-83A1-F6EECF244321}">
                <p14:modId xmlns:p14="http://schemas.microsoft.com/office/powerpoint/2010/main" val="2518395550"/>
              </p:ext>
            </p:extLst>
          </p:nvPr>
        </p:nvGraphicFramePr>
        <p:xfrm>
          <a:off x="3256892" y="2133600"/>
          <a:ext cx="8724899" cy="4480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204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88EB00-7963-579D-16F8-8288156CFF2B}"/>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33590" y="50799"/>
            <a:ext cx="7922389" cy="3776623"/>
          </a:xfrm>
          <a:prstGeom prst="rect">
            <a:avLst/>
          </a:prstGeom>
        </p:spPr>
      </p:pic>
    </p:spTree>
    <p:extLst>
      <p:ext uri="{BB962C8B-B14F-4D97-AF65-F5344CB8AC3E}">
        <p14:creationId xmlns:p14="http://schemas.microsoft.com/office/powerpoint/2010/main" val="132412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88EB00-7963-579D-16F8-8288156CFF2B}"/>
              </a:ext>
            </a:extLst>
          </p:cNvPr>
          <p:cNvPicPr>
            <a:picLocks noChangeAspect="1"/>
          </p:cNvPicPr>
          <p:nvPr/>
        </p:nvPicPr>
        <p:blipFill>
          <a:blip r:embed="rId3"/>
          <a:stretch>
            <a:fillRect/>
          </a:stretch>
        </p:blipFill>
        <p:spPr>
          <a:xfrm>
            <a:off x="4269611" y="2999098"/>
            <a:ext cx="7922389" cy="3776623"/>
          </a:xfrm>
          <a:prstGeom prst="rect">
            <a:avLst/>
          </a:prstGeom>
        </p:spPr>
      </p:pic>
      <p:sp>
        <p:nvSpPr>
          <p:cNvPr id="2" name="Title 1">
            <a:extLst>
              <a:ext uri="{FF2B5EF4-FFF2-40B4-BE49-F238E27FC236}">
                <a16:creationId xmlns:a16="http://schemas.microsoft.com/office/drawing/2014/main" id="{70ADBB21-11A3-C99F-E8DA-ADBFE1FCE224}"/>
              </a:ext>
            </a:extLst>
          </p:cNvPr>
          <p:cNvSpPr>
            <a:spLocks noGrp="1"/>
          </p:cNvSpPr>
          <p:nvPr>
            <p:ph type="title"/>
          </p:nvPr>
        </p:nvSpPr>
        <p:spPr>
          <a:xfrm>
            <a:off x="184924" y="132522"/>
            <a:ext cx="7153425"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What’s the Objective?</a:t>
            </a:r>
          </a:p>
        </p:txBody>
      </p:sp>
    </p:spTree>
    <p:extLst>
      <p:ext uri="{BB962C8B-B14F-4D97-AF65-F5344CB8AC3E}">
        <p14:creationId xmlns:p14="http://schemas.microsoft.com/office/powerpoint/2010/main" val="2168806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BB21-11A3-C99F-E8DA-ADBFE1FCE224}"/>
              </a:ext>
            </a:extLst>
          </p:cNvPr>
          <p:cNvSpPr>
            <a:spLocks noGrp="1"/>
          </p:cNvSpPr>
          <p:nvPr>
            <p:ph type="title"/>
          </p:nvPr>
        </p:nvSpPr>
        <p:spPr>
          <a:xfrm>
            <a:off x="2519287" y="183242"/>
            <a:ext cx="7153425"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What’s the Objective?</a:t>
            </a:r>
          </a:p>
        </p:txBody>
      </p:sp>
      <p:sp>
        <p:nvSpPr>
          <p:cNvPr id="3" name="Oval 2">
            <a:extLst>
              <a:ext uri="{FF2B5EF4-FFF2-40B4-BE49-F238E27FC236}">
                <a16:creationId xmlns:a16="http://schemas.microsoft.com/office/drawing/2014/main" id="{640B13BB-1B17-01A0-8D33-129A60BB195E}"/>
              </a:ext>
            </a:extLst>
          </p:cNvPr>
          <p:cNvSpPr/>
          <p:nvPr/>
        </p:nvSpPr>
        <p:spPr>
          <a:xfrm>
            <a:off x="279402" y="2759528"/>
            <a:ext cx="4787900" cy="39878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Save Lives</a:t>
            </a:r>
          </a:p>
        </p:txBody>
      </p:sp>
      <p:sp>
        <p:nvSpPr>
          <p:cNvPr id="5" name="Oval 4">
            <a:extLst>
              <a:ext uri="{FF2B5EF4-FFF2-40B4-BE49-F238E27FC236}">
                <a16:creationId xmlns:a16="http://schemas.microsoft.com/office/drawing/2014/main" id="{D172CC8C-D674-3052-7B17-489E8F808613}"/>
              </a:ext>
            </a:extLst>
          </p:cNvPr>
          <p:cNvSpPr/>
          <p:nvPr/>
        </p:nvSpPr>
        <p:spPr>
          <a:xfrm>
            <a:off x="7188200" y="2759528"/>
            <a:ext cx="4787900" cy="39878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400" dirty="0">
                <a:latin typeface="Arial" panose="020B0604020202020204" pitchFamily="34" charset="0"/>
                <a:cs typeface="Arial" panose="020B0604020202020204" pitchFamily="34" charset="0"/>
              </a:rPr>
              <a:t>Preserve Operational (Combat) end strength</a:t>
            </a:r>
          </a:p>
        </p:txBody>
      </p:sp>
      <p:pic>
        <p:nvPicPr>
          <p:cNvPr id="7" name="Graphic 6" descr="Arrow: Rotate left with solid fill">
            <a:extLst>
              <a:ext uri="{FF2B5EF4-FFF2-40B4-BE49-F238E27FC236}">
                <a16:creationId xmlns:a16="http://schemas.microsoft.com/office/drawing/2014/main" id="{9B274329-4A1D-DEA0-7F10-1B509EC8B3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219" y="420410"/>
            <a:ext cx="3292022" cy="3847848"/>
          </a:xfrm>
          <a:prstGeom prst="rect">
            <a:avLst/>
          </a:prstGeom>
        </p:spPr>
      </p:pic>
      <p:pic>
        <p:nvPicPr>
          <p:cNvPr id="11" name="Graphic 10" descr="Arrow: Rotate right with solid fill">
            <a:extLst>
              <a:ext uri="{FF2B5EF4-FFF2-40B4-BE49-F238E27FC236}">
                <a16:creationId xmlns:a16="http://schemas.microsoft.com/office/drawing/2014/main" id="{5BC39550-BD23-CA3B-84BA-D0DA1DA013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9978" y="562680"/>
            <a:ext cx="3292022" cy="3563309"/>
          </a:xfrm>
          <a:prstGeom prst="rect">
            <a:avLst/>
          </a:prstGeom>
        </p:spPr>
      </p:pic>
    </p:spTree>
    <p:extLst>
      <p:ext uri="{BB962C8B-B14F-4D97-AF65-F5344CB8AC3E}">
        <p14:creationId xmlns:p14="http://schemas.microsoft.com/office/powerpoint/2010/main" val="13163184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500"/>
                            </p:stCondLst>
                            <p:childTnLst>
                              <p:par>
                                <p:cTn id="11" presetID="55"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BB21-11A3-C99F-E8DA-ADBFE1FCE224}"/>
              </a:ext>
            </a:extLst>
          </p:cNvPr>
          <p:cNvSpPr>
            <a:spLocks noGrp="1"/>
          </p:cNvSpPr>
          <p:nvPr>
            <p:ph type="title"/>
          </p:nvPr>
        </p:nvSpPr>
        <p:spPr>
          <a:xfrm>
            <a:off x="2519287" y="183242"/>
            <a:ext cx="7153425"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What’s the Objective?</a:t>
            </a:r>
          </a:p>
        </p:txBody>
      </p:sp>
      <p:sp>
        <p:nvSpPr>
          <p:cNvPr id="3" name="Oval 2">
            <a:extLst>
              <a:ext uri="{FF2B5EF4-FFF2-40B4-BE49-F238E27FC236}">
                <a16:creationId xmlns:a16="http://schemas.microsoft.com/office/drawing/2014/main" id="{640B13BB-1B17-01A0-8D33-129A60BB195E}"/>
              </a:ext>
            </a:extLst>
          </p:cNvPr>
          <p:cNvSpPr/>
          <p:nvPr/>
        </p:nvSpPr>
        <p:spPr>
          <a:xfrm>
            <a:off x="279402" y="2759528"/>
            <a:ext cx="4787900" cy="39878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CENTCOM  </a:t>
            </a:r>
          </a:p>
          <a:p>
            <a:pPr algn="ctr"/>
            <a:r>
              <a:rPr lang="en-US" sz="4800" dirty="0">
                <a:latin typeface="Arial" panose="020B0604020202020204" pitchFamily="34" charset="0"/>
                <a:cs typeface="Arial" panose="020B0604020202020204" pitchFamily="34" charset="0"/>
              </a:rPr>
              <a:t> </a:t>
            </a:r>
          </a:p>
          <a:p>
            <a:pPr algn="ctr"/>
            <a:r>
              <a:rPr lang="en-US" sz="5400" dirty="0">
                <a:latin typeface="Arial" panose="020B0604020202020204" pitchFamily="34" charset="0"/>
                <a:cs typeface="Arial" panose="020B0604020202020204" pitchFamily="34" charset="0"/>
              </a:rPr>
              <a:t>COIN</a:t>
            </a:r>
          </a:p>
        </p:txBody>
      </p:sp>
      <p:sp>
        <p:nvSpPr>
          <p:cNvPr id="5" name="Oval 4">
            <a:extLst>
              <a:ext uri="{FF2B5EF4-FFF2-40B4-BE49-F238E27FC236}">
                <a16:creationId xmlns:a16="http://schemas.microsoft.com/office/drawing/2014/main" id="{D172CC8C-D674-3052-7B17-489E8F808613}"/>
              </a:ext>
            </a:extLst>
          </p:cNvPr>
          <p:cNvSpPr/>
          <p:nvPr/>
        </p:nvSpPr>
        <p:spPr>
          <a:xfrm>
            <a:off x="7188200" y="2759528"/>
            <a:ext cx="4787900" cy="39878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200" dirty="0">
                <a:latin typeface="Arial" panose="020B0604020202020204" pitchFamily="34" charset="0"/>
                <a:cs typeface="Arial" panose="020B0604020202020204" pitchFamily="34" charset="0"/>
              </a:rPr>
              <a:t>LSCO</a:t>
            </a:r>
          </a:p>
        </p:txBody>
      </p:sp>
      <p:pic>
        <p:nvPicPr>
          <p:cNvPr id="7" name="Graphic 6" descr="Arrow: Rotate left with solid fill">
            <a:extLst>
              <a:ext uri="{FF2B5EF4-FFF2-40B4-BE49-F238E27FC236}">
                <a16:creationId xmlns:a16="http://schemas.microsoft.com/office/drawing/2014/main" id="{9B274329-4A1D-DEA0-7F10-1B509EC8B3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219" y="420410"/>
            <a:ext cx="3292022" cy="3847848"/>
          </a:xfrm>
          <a:prstGeom prst="rect">
            <a:avLst/>
          </a:prstGeom>
        </p:spPr>
      </p:pic>
      <p:pic>
        <p:nvPicPr>
          <p:cNvPr id="11" name="Graphic 10" descr="Arrow: Rotate right with solid fill">
            <a:extLst>
              <a:ext uri="{FF2B5EF4-FFF2-40B4-BE49-F238E27FC236}">
                <a16:creationId xmlns:a16="http://schemas.microsoft.com/office/drawing/2014/main" id="{5BC39550-BD23-CA3B-84BA-D0DA1DA013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9978" y="562680"/>
            <a:ext cx="3292022" cy="3563309"/>
          </a:xfrm>
          <a:prstGeom prst="rect">
            <a:avLst/>
          </a:prstGeom>
        </p:spPr>
      </p:pic>
    </p:spTree>
    <p:extLst>
      <p:ext uri="{BB962C8B-B14F-4D97-AF65-F5344CB8AC3E}">
        <p14:creationId xmlns:p14="http://schemas.microsoft.com/office/powerpoint/2010/main" val="819588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88EB00-7963-579D-16F8-8288156CFF2B}"/>
              </a:ext>
            </a:extLst>
          </p:cNvPr>
          <p:cNvPicPr>
            <a:picLocks noChangeAspect="1"/>
          </p:cNvPicPr>
          <p:nvPr/>
        </p:nvPicPr>
        <p:blipFill>
          <a:blip r:embed="rId3"/>
          <a:stretch>
            <a:fillRect/>
          </a:stretch>
        </p:blipFill>
        <p:spPr>
          <a:xfrm>
            <a:off x="3173335" y="2476500"/>
            <a:ext cx="9018666" cy="4299221"/>
          </a:xfrm>
          <a:prstGeom prst="rect">
            <a:avLst/>
          </a:prstGeom>
        </p:spPr>
      </p:pic>
      <p:sp>
        <p:nvSpPr>
          <p:cNvPr id="2" name="Title 1">
            <a:extLst>
              <a:ext uri="{FF2B5EF4-FFF2-40B4-BE49-F238E27FC236}">
                <a16:creationId xmlns:a16="http://schemas.microsoft.com/office/drawing/2014/main" id="{70ADBB21-11A3-C99F-E8DA-ADBFE1FCE224}"/>
              </a:ext>
            </a:extLst>
          </p:cNvPr>
          <p:cNvSpPr>
            <a:spLocks noGrp="1"/>
          </p:cNvSpPr>
          <p:nvPr>
            <p:ph type="title"/>
          </p:nvPr>
        </p:nvSpPr>
        <p:spPr>
          <a:xfrm>
            <a:off x="184924" y="132522"/>
            <a:ext cx="7153425"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What’s the Objective?</a:t>
            </a:r>
          </a:p>
        </p:txBody>
      </p:sp>
    </p:spTree>
    <p:extLst>
      <p:ext uri="{BB962C8B-B14F-4D97-AF65-F5344CB8AC3E}">
        <p14:creationId xmlns:p14="http://schemas.microsoft.com/office/powerpoint/2010/main" val="589747085"/>
      </p:ext>
    </p:extLst>
  </p:cSld>
  <p:clrMapOvr>
    <a:masterClrMapping/>
  </p:clrMapOvr>
  <mc:AlternateContent xmlns:mc="http://schemas.openxmlformats.org/markup-compatibility/2006">
    <mc:Choice xmlns:p14="http://schemas.microsoft.com/office/powerpoint/2010/main" Requires="p14">
      <p:transition spd="med" p14:dur="700" advClick="0" advTm="1500">
        <p:fade/>
      </p:transition>
    </mc:Choice>
    <mc:Fallback>
      <p:transition spd="med" advClick="0" advTm="15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88EB00-7963-579D-16F8-8288156CFF2B}"/>
              </a:ext>
            </a:extLst>
          </p:cNvPr>
          <p:cNvPicPr>
            <a:picLocks noChangeAspect="1"/>
          </p:cNvPicPr>
          <p:nvPr/>
        </p:nvPicPr>
        <p:blipFill rotWithShape="1">
          <a:blip r:embed="rId3"/>
          <a:srcRect l="32407" t="35153"/>
          <a:stretch/>
        </p:blipFill>
        <p:spPr>
          <a:xfrm>
            <a:off x="6095999" y="3987800"/>
            <a:ext cx="6096001" cy="2787921"/>
          </a:xfrm>
          <a:prstGeom prst="rect">
            <a:avLst/>
          </a:prstGeom>
        </p:spPr>
      </p:pic>
      <p:sp>
        <p:nvSpPr>
          <p:cNvPr id="5" name="Oval 4">
            <a:extLst>
              <a:ext uri="{FF2B5EF4-FFF2-40B4-BE49-F238E27FC236}">
                <a16:creationId xmlns:a16="http://schemas.microsoft.com/office/drawing/2014/main" id="{5DAAC831-A5D7-DE1B-63CC-75F2307E8FEC}"/>
              </a:ext>
            </a:extLst>
          </p:cNvPr>
          <p:cNvSpPr/>
          <p:nvPr/>
        </p:nvSpPr>
        <p:spPr>
          <a:xfrm>
            <a:off x="533402" y="0"/>
            <a:ext cx="4457700" cy="37338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CENTCOM  </a:t>
            </a:r>
          </a:p>
          <a:p>
            <a:pPr algn="ctr"/>
            <a:r>
              <a:rPr lang="en-US" sz="4400" dirty="0">
                <a:latin typeface="Arial" panose="020B0604020202020204" pitchFamily="34" charset="0"/>
                <a:cs typeface="Arial" panose="020B0604020202020204" pitchFamily="34" charset="0"/>
              </a:rPr>
              <a:t> </a:t>
            </a:r>
          </a:p>
          <a:p>
            <a:pPr algn="ctr"/>
            <a:r>
              <a:rPr lang="en-US" sz="4800" dirty="0">
                <a:latin typeface="Arial" panose="020B0604020202020204" pitchFamily="34" charset="0"/>
                <a:cs typeface="Arial" panose="020B0604020202020204" pitchFamily="34" charset="0"/>
              </a:rPr>
              <a:t>COIN</a:t>
            </a:r>
          </a:p>
        </p:txBody>
      </p:sp>
      <p:sp>
        <p:nvSpPr>
          <p:cNvPr id="6" name="Oval 5">
            <a:extLst>
              <a:ext uri="{FF2B5EF4-FFF2-40B4-BE49-F238E27FC236}">
                <a16:creationId xmlns:a16="http://schemas.microsoft.com/office/drawing/2014/main" id="{CE71FFC6-7244-51EF-ED19-C76898C71AE7}"/>
              </a:ext>
            </a:extLst>
          </p:cNvPr>
          <p:cNvSpPr/>
          <p:nvPr/>
        </p:nvSpPr>
        <p:spPr>
          <a:xfrm>
            <a:off x="7442200" y="0"/>
            <a:ext cx="4457700" cy="37338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600" dirty="0">
                <a:latin typeface="Arial" panose="020B0604020202020204" pitchFamily="34" charset="0"/>
                <a:cs typeface="Arial" panose="020B0604020202020204" pitchFamily="34" charset="0"/>
              </a:rPr>
              <a:t>LSCO</a:t>
            </a:r>
          </a:p>
        </p:txBody>
      </p:sp>
      <p:sp>
        <p:nvSpPr>
          <p:cNvPr id="7" name="Title 1">
            <a:extLst>
              <a:ext uri="{FF2B5EF4-FFF2-40B4-BE49-F238E27FC236}">
                <a16:creationId xmlns:a16="http://schemas.microsoft.com/office/drawing/2014/main" id="{3BB4A158-5CFE-F533-9948-A5EA92F6F9F3}"/>
              </a:ext>
            </a:extLst>
          </p:cNvPr>
          <p:cNvSpPr>
            <a:spLocks noGrp="1"/>
          </p:cNvSpPr>
          <p:nvPr>
            <p:ph type="title"/>
          </p:nvPr>
        </p:nvSpPr>
        <p:spPr>
          <a:xfrm>
            <a:off x="146824" y="5381760"/>
            <a:ext cx="7153425" cy="1164772"/>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What’s the Objective?</a:t>
            </a:r>
          </a:p>
        </p:txBody>
      </p:sp>
      <p:sp>
        <p:nvSpPr>
          <p:cNvPr id="9" name="Oval 8">
            <a:extLst>
              <a:ext uri="{FF2B5EF4-FFF2-40B4-BE49-F238E27FC236}">
                <a16:creationId xmlns:a16="http://schemas.microsoft.com/office/drawing/2014/main" id="{C72F123A-DF50-E386-D37F-0F2C4B808C19}"/>
              </a:ext>
            </a:extLst>
          </p:cNvPr>
          <p:cNvSpPr/>
          <p:nvPr/>
        </p:nvSpPr>
        <p:spPr>
          <a:xfrm>
            <a:off x="292102" y="0"/>
            <a:ext cx="4699000" cy="38862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Arial" panose="020B0604020202020204" pitchFamily="34" charset="0"/>
                <a:cs typeface="Arial" panose="020B0604020202020204" pitchFamily="34" charset="0"/>
              </a:rPr>
              <a:t>No Futility Cut point</a:t>
            </a:r>
          </a:p>
          <a:p>
            <a:pPr algn="ctr"/>
            <a:endParaRPr lang="en-US" sz="2000" dirty="0">
              <a:solidFill>
                <a:srgbClr val="FF0000"/>
              </a:solidFill>
              <a:latin typeface="Arial" panose="020B0604020202020204" pitchFamily="34" charset="0"/>
              <a:cs typeface="Arial" panose="020B0604020202020204" pitchFamily="34" charset="0"/>
            </a:endParaRPr>
          </a:p>
          <a:p>
            <a:pPr algn="ctr"/>
            <a:r>
              <a:rPr lang="en-US" sz="4400" b="1" dirty="0">
                <a:solidFill>
                  <a:srgbClr val="FF0000"/>
                </a:solidFill>
                <a:latin typeface="Arial" panose="020B0604020202020204" pitchFamily="34" charset="0"/>
                <a:cs typeface="Arial" panose="020B0604020202020204" pitchFamily="34" charset="0"/>
              </a:rPr>
              <a:t>Physiology Prevails</a:t>
            </a:r>
            <a:endParaRPr lang="en-US" sz="4800" b="1" dirty="0">
              <a:solidFill>
                <a:srgbClr val="FF0000"/>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6911DB1-6746-E2B2-1D4B-AAD6A6F2694D}"/>
              </a:ext>
            </a:extLst>
          </p:cNvPr>
          <p:cNvSpPr/>
          <p:nvPr/>
        </p:nvSpPr>
        <p:spPr>
          <a:xfrm>
            <a:off x="7200900" y="0"/>
            <a:ext cx="4699000" cy="38862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Arial" panose="020B0604020202020204" pitchFamily="34" charset="0"/>
                <a:cs typeface="Arial" panose="020B0604020202020204" pitchFamily="34" charset="0"/>
              </a:rPr>
              <a:t>Prolonged Casualty Care</a:t>
            </a:r>
          </a:p>
          <a:p>
            <a:pPr algn="ctr"/>
            <a:endParaRPr lang="en-US" sz="1050" dirty="0">
              <a:solidFill>
                <a:srgbClr val="FF0000"/>
              </a:solidFill>
              <a:latin typeface="Arial" panose="020B0604020202020204" pitchFamily="34" charset="0"/>
              <a:cs typeface="Arial" panose="020B0604020202020204" pitchFamily="34" charset="0"/>
            </a:endParaRPr>
          </a:p>
          <a:p>
            <a:pPr algn="ctr"/>
            <a:r>
              <a:rPr lang="en-US" sz="4400" b="1" dirty="0">
                <a:solidFill>
                  <a:srgbClr val="FF0000"/>
                </a:solidFill>
                <a:latin typeface="Arial" panose="020B0604020202020204" pitchFamily="34" charset="0"/>
                <a:cs typeface="Arial" panose="020B0604020202020204" pitchFamily="34" charset="0"/>
              </a:rPr>
              <a:t>Logistics Prevail</a:t>
            </a:r>
            <a:endParaRPr lang="en-US"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448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CDCD-AB94-D411-A81E-920D49D844BF}"/>
              </a:ext>
            </a:extLst>
          </p:cNvPr>
          <p:cNvSpPr>
            <a:spLocks noGrp="1"/>
          </p:cNvSpPr>
          <p:nvPr>
            <p:ph type="title"/>
          </p:nvPr>
        </p:nvSpPr>
        <p:spPr>
          <a:xfrm>
            <a:off x="167263" y="75967"/>
            <a:ext cx="4536817" cy="970450"/>
          </a:xfrm>
          <a:ln w="12700">
            <a:solidFill>
              <a:schemeClr val="tx1"/>
            </a:solidFill>
          </a:ln>
        </p:spPr>
        <p:txBody>
          <a:bodyPr>
            <a:normAutofit fontScale="90000"/>
          </a:bodyPr>
          <a:lstStyle/>
          <a:p>
            <a:r>
              <a:rPr lang="en-US" sz="6000" dirty="0">
                <a:solidFill>
                  <a:schemeClr val="tx1"/>
                </a:solidFill>
                <a:latin typeface="Arial" panose="020B0604020202020204" pitchFamily="34" charset="0"/>
                <a:cs typeface="Arial" panose="020B0604020202020204" pitchFamily="34" charset="0"/>
              </a:rPr>
              <a:t>Background</a:t>
            </a:r>
          </a:p>
        </p:txBody>
      </p:sp>
      <p:pic>
        <p:nvPicPr>
          <p:cNvPr id="7" name="Picture 6">
            <a:extLst>
              <a:ext uri="{FF2B5EF4-FFF2-40B4-BE49-F238E27FC236}">
                <a16:creationId xmlns:a16="http://schemas.microsoft.com/office/drawing/2014/main" id="{600F9C99-C255-B598-DDA0-9ED5A7DE0B9A}"/>
              </a:ext>
            </a:extLst>
          </p:cNvPr>
          <p:cNvPicPr>
            <a:picLocks noChangeAspect="1"/>
          </p:cNvPicPr>
          <p:nvPr/>
        </p:nvPicPr>
        <p:blipFill rotWithShape="1">
          <a:blip r:embed="rId3"/>
          <a:srcRect b="41764"/>
          <a:stretch/>
        </p:blipFill>
        <p:spPr>
          <a:xfrm>
            <a:off x="167263" y="1330477"/>
            <a:ext cx="7994708" cy="1637345"/>
          </a:xfrm>
          <a:prstGeom prst="rect">
            <a:avLst/>
          </a:prstGeom>
        </p:spPr>
      </p:pic>
      <p:pic>
        <p:nvPicPr>
          <p:cNvPr id="15" name="Picture 14">
            <a:extLst>
              <a:ext uri="{FF2B5EF4-FFF2-40B4-BE49-F238E27FC236}">
                <a16:creationId xmlns:a16="http://schemas.microsoft.com/office/drawing/2014/main" id="{76C0F360-B579-0457-B78F-0FD8123BDDBF}"/>
              </a:ext>
            </a:extLst>
          </p:cNvPr>
          <p:cNvPicPr>
            <a:picLocks noChangeAspect="1"/>
          </p:cNvPicPr>
          <p:nvPr/>
        </p:nvPicPr>
        <p:blipFill>
          <a:blip r:embed="rId4"/>
          <a:stretch>
            <a:fillRect/>
          </a:stretch>
        </p:blipFill>
        <p:spPr>
          <a:xfrm>
            <a:off x="2516167" y="3087538"/>
            <a:ext cx="8507012" cy="2838846"/>
          </a:xfrm>
          <a:prstGeom prst="rect">
            <a:avLst/>
          </a:prstGeom>
        </p:spPr>
      </p:pic>
      <p:pic>
        <p:nvPicPr>
          <p:cNvPr id="19" name="Content Placeholder 18">
            <a:extLst>
              <a:ext uri="{FF2B5EF4-FFF2-40B4-BE49-F238E27FC236}">
                <a16:creationId xmlns:a16="http://schemas.microsoft.com/office/drawing/2014/main" id="{33CF68EE-FFE1-2AF5-C9F5-3B52C15D9D66}"/>
              </a:ext>
            </a:extLst>
          </p:cNvPr>
          <p:cNvPicPr>
            <a:picLocks noGrp="1" noChangeAspect="1"/>
          </p:cNvPicPr>
          <p:nvPr>
            <p:ph idx="1"/>
          </p:nvPr>
        </p:nvPicPr>
        <p:blipFill>
          <a:blip r:embed="rId5"/>
          <a:stretch>
            <a:fillRect/>
          </a:stretch>
        </p:blipFill>
        <p:spPr>
          <a:xfrm>
            <a:off x="1960279" y="5066736"/>
            <a:ext cx="10083938" cy="1466144"/>
          </a:xfrm>
        </p:spPr>
      </p:pic>
      <p:sp>
        <p:nvSpPr>
          <p:cNvPr id="3" name="Rectangle 2">
            <a:extLst>
              <a:ext uri="{FF2B5EF4-FFF2-40B4-BE49-F238E27FC236}">
                <a16:creationId xmlns:a16="http://schemas.microsoft.com/office/drawing/2014/main" id="{DC8C50C1-9F33-635C-480C-0F1725F835D9}"/>
              </a:ext>
            </a:extLst>
          </p:cNvPr>
          <p:cNvSpPr/>
          <p:nvPr/>
        </p:nvSpPr>
        <p:spPr>
          <a:xfrm>
            <a:off x="3403600" y="5124507"/>
            <a:ext cx="5455920" cy="296388"/>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7757E2-A616-8ED6-347C-9CFC48A78C71}"/>
              </a:ext>
            </a:extLst>
          </p:cNvPr>
          <p:cNvSpPr/>
          <p:nvPr/>
        </p:nvSpPr>
        <p:spPr>
          <a:xfrm>
            <a:off x="4078169" y="5785050"/>
            <a:ext cx="5455919" cy="296388"/>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67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8" fill="hold" grpId="0" nodeType="after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2500"/>
                            </p:stCondLst>
                            <p:childTnLst>
                              <p:par>
                                <p:cTn id="29" presetID="22" presetClass="entr" presetSubtype="8" fill="hold" grpId="0" nodeType="after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BB4A158-5CFE-F533-9948-A5EA92F6F9F3}"/>
              </a:ext>
            </a:extLst>
          </p:cNvPr>
          <p:cNvSpPr>
            <a:spLocks noGrp="1"/>
          </p:cNvSpPr>
          <p:nvPr>
            <p:ph type="title"/>
          </p:nvPr>
        </p:nvSpPr>
        <p:spPr>
          <a:xfrm>
            <a:off x="237977" y="103414"/>
            <a:ext cx="4219723" cy="950686"/>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Phase Shift</a:t>
            </a:r>
          </a:p>
        </p:txBody>
      </p:sp>
      <p:sp>
        <p:nvSpPr>
          <p:cNvPr id="9" name="Oval 8">
            <a:extLst>
              <a:ext uri="{FF2B5EF4-FFF2-40B4-BE49-F238E27FC236}">
                <a16:creationId xmlns:a16="http://schemas.microsoft.com/office/drawing/2014/main" id="{C72F123A-DF50-E386-D37F-0F2C4B808C19}"/>
              </a:ext>
            </a:extLst>
          </p:cNvPr>
          <p:cNvSpPr/>
          <p:nvPr/>
        </p:nvSpPr>
        <p:spPr>
          <a:xfrm>
            <a:off x="101599" y="2868386"/>
            <a:ext cx="4699000" cy="38862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COIN</a:t>
            </a:r>
          </a:p>
          <a:p>
            <a:pPr algn="ctr"/>
            <a:endParaRPr lang="en-US" sz="1050" dirty="0">
              <a:solidFill>
                <a:srgbClr val="FF0000"/>
              </a:solidFill>
              <a:latin typeface="Arial" panose="020B0604020202020204" pitchFamily="34" charset="0"/>
              <a:cs typeface="Arial" panose="020B0604020202020204" pitchFamily="34" charset="0"/>
            </a:endParaRPr>
          </a:p>
          <a:p>
            <a:pPr algn="ctr"/>
            <a:r>
              <a:rPr lang="en-US" sz="4400" u="sng" dirty="0">
                <a:solidFill>
                  <a:srgbClr val="FF0000"/>
                </a:solidFill>
                <a:latin typeface="Arial" panose="020B0604020202020204" pitchFamily="34" charset="0"/>
                <a:cs typeface="Arial" panose="020B0604020202020204" pitchFamily="34" charset="0"/>
              </a:rPr>
              <a:t>No Futility Cut point</a:t>
            </a:r>
          </a:p>
          <a:p>
            <a:pPr algn="ctr"/>
            <a:endParaRPr lang="en-US" sz="1200" dirty="0">
              <a:solidFill>
                <a:srgbClr val="FF0000"/>
              </a:solidFill>
              <a:latin typeface="Arial" panose="020B0604020202020204" pitchFamily="34" charset="0"/>
              <a:cs typeface="Arial" panose="020B0604020202020204" pitchFamily="34" charset="0"/>
            </a:endParaRPr>
          </a:p>
          <a:p>
            <a:pPr algn="ctr"/>
            <a:r>
              <a:rPr lang="en-US" sz="4400" b="1" dirty="0">
                <a:solidFill>
                  <a:srgbClr val="FF0000"/>
                </a:solidFill>
                <a:latin typeface="Arial" panose="020B0604020202020204" pitchFamily="34" charset="0"/>
                <a:cs typeface="Arial" panose="020B0604020202020204" pitchFamily="34" charset="0"/>
              </a:rPr>
              <a:t>Physiology Prevails</a:t>
            </a:r>
            <a:endParaRPr lang="en-US" sz="4800" b="1" dirty="0">
              <a:solidFill>
                <a:srgbClr val="FF0000"/>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6911DB1-6746-E2B2-1D4B-AAD6A6F2694D}"/>
              </a:ext>
            </a:extLst>
          </p:cNvPr>
          <p:cNvSpPr/>
          <p:nvPr/>
        </p:nvSpPr>
        <p:spPr>
          <a:xfrm>
            <a:off x="7391401" y="2971800"/>
            <a:ext cx="4699000" cy="38862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LSCO</a:t>
            </a:r>
          </a:p>
          <a:p>
            <a:pPr algn="ctr"/>
            <a:r>
              <a:rPr lang="en-US" sz="4400" u="sng" dirty="0">
                <a:solidFill>
                  <a:srgbClr val="FF0000"/>
                </a:solidFill>
                <a:latin typeface="Arial" panose="020B0604020202020204" pitchFamily="34" charset="0"/>
                <a:cs typeface="Arial" panose="020B0604020202020204" pitchFamily="34" charset="0"/>
              </a:rPr>
              <a:t>Futility </a:t>
            </a:r>
          </a:p>
          <a:p>
            <a:pPr algn="ctr"/>
            <a:r>
              <a:rPr lang="en-US" sz="4400" u="sng" dirty="0">
                <a:solidFill>
                  <a:srgbClr val="FF0000"/>
                </a:solidFill>
                <a:latin typeface="Arial" panose="020B0604020202020204" pitchFamily="34" charset="0"/>
                <a:cs typeface="Arial" panose="020B0604020202020204" pitchFamily="34" charset="0"/>
              </a:rPr>
              <a:t>Cut point</a:t>
            </a:r>
          </a:p>
          <a:p>
            <a:pPr algn="ctr"/>
            <a:endParaRPr lang="en-US" sz="1000" u="sng" dirty="0">
              <a:solidFill>
                <a:srgbClr val="FF0000"/>
              </a:solidFill>
              <a:latin typeface="Arial" panose="020B0604020202020204" pitchFamily="34" charset="0"/>
              <a:cs typeface="Arial" panose="020B0604020202020204" pitchFamily="34" charset="0"/>
            </a:endParaRPr>
          </a:p>
          <a:p>
            <a:pPr algn="ctr"/>
            <a:r>
              <a:rPr lang="en-US" sz="4400" b="1" dirty="0">
                <a:solidFill>
                  <a:srgbClr val="FF0000"/>
                </a:solidFill>
                <a:latin typeface="Arial" panose="020B0604020202020204" pitchFamily="34" charset="0"/>
                <a:cs typeface="Arial" panose="020B0604020202020204" pitchFamily="34" charset="0"/>
              </a:rPr>
              <a:t>Logistics Prevail</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2A7A55-F477-4349-CF4D-A0DFB779A70F}"/>
              </a:ext>
            </a:extLst>
          </p:cNvPr>
          <p:cNvSpPr txBox="1"/>
          <p:nvPr/>
        </p:nvSpPr>
        <p:spPr>
          <a:xfrm>
            <a:off x="330200" y="1113722"/>
            <a:ext cx="11645900" cy="1785104"/>
          </a:xfrm>
          <a:prstGeom prst="rect">
            <a:avLst/>
          </a:prstGeom>
          <a:noFill/>
        </p:spPr>
        <p:txBody>
          <a:bodyPr wrap="square">
            <a:spAutoFit/>
          </a:bodyPr>
          <a:lstStyle/>
          <a:p>
            <a:r>
              <a:rPr lang="en-US" sz="2200" i="0" u="none" strike="noStrike" dirty="0">
                <a:solidFill>
                  <a:schemeClr val="bg1">
                    <a:lumMod val="65000"/>
                    <a:lumOff val="35000"/>
                  </a:schemeClr>
                </a:solidFill>
                <a:effectLst/>
                <a:latin typeface="Verdana" panose="020B0604030504040204" pitchFamily="34" charset="0"/>
              </a:rPr>
              <a:t>Phase shift is a common term in the study of waveforms and communication of signals. It refers to the displacement of two signals when propagated in a time domain. This displacement can be caused by a signal processing device or a low- or high-pass filter that performs certain operations on the signal, causing the output signal phase to shift from its original input signal phase.</a:t>
            </a:r>
            <a:endParaRPr lang="en-US" sz="2200" dirty="0">
              <a:solidFill>
                <a:schemeClr val="bg1">
                  <a:lumMod val="65000"/>
                  <a:lumOff val="35000"/>
                </a:schemeClr>
              </a:solidFill>
            </a:endParaRPr>
          </a:p>
        </p:txBody>
      </p:sp>
    </p:spTree>
    <p:extLst>
      <p:ext uri="{BB962C8B-B14F-4D97-AF65-F5344CB8AC3E}">
        <p14:creationId xmlns:p14="http://schemas.microsoft.com/office/powerpoint/2010/main" val="353870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BB4A158-5CFE-F533-9948-A5EA92F6F9F3}"/>
              </a:ext>
            </a:extLst>
          </p:cNvPr>
          <p:cNvSpPr>
            <a:spLocks noGrp="1"/>
          </p:cNvSpPr>
          <p:nvPr>
            <p:ph type="title"/>
          </p:nvPr>
        </p:nvSpPr>
        <p:spPr>
          <a:xfrm>
            <a:off x="237977" y="103414"/>
            <a:ext cx="4219723" cy="950686"/>
          </a:xfrm>
          <a:ln w="12700">
            <a:solidFill>
              <a:schemeClr val="tx1"/>
            </a:solidFill>
          </a:ln>
        </p:spPr>
        <p:txBody>
          <a:bodyPr>
            <a:normAutofit/>
          </a:bodyPr>
          <a:lstStyle/>
          <a:p>
            <a:r>
              <a:rPr lang="en-US" sz="5400" dirty="0">
                <a:solidFill>
                  <a:schemeClr val="tx1"/>
                </a:solidFill>
                <a:latin typeface="Arial" panose="020B0604020202020204" pitchFamily="34" charset="0"/>
                <a:cs typeface="Arial" panose="020B0604020202020204" pitchFamily="34" charset="0"/>
              </a:rPr>
              <a:t>Phase Shift</a:t>
            </a:r>
          </a:p>
        </p:txBody>
      </p:sp>
      <p:sp>
        <p:nvSpPr>
          <p:cNvPr id="9" name="Oval 8">
            <a:extLst>
              <a:ext uri="{FF2B5EF4-FFF2-40B4-BE49-F238E27FC236}">
                <a16:creationId xmlns:a16="http://schemas.microsoft.com/office/drawing/2014/main" id="{C72F123A-DF50-E386-D37F-0F2C4B808C19}"/>
              </a:ext>
            </a:extLst>
          </p:cNvPr>
          <p:cNvSpPr/>
          <p:nvPr/>
        </p:nvSpPr>
        <p:spPr>
          <a:xfrm>
            <a:off x="101599" y="2868386"/>
            <a:ext cx="4699000" cy="38862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COIN</a:t>
            </a:r>
          </a:p>
          <a:p>
            <a:pPr algn="ctr"/>
            <a:endParaRPr lang="en-US" sz="1050" dirty="0">
              <a:solidFill>
                <a:srgbClr val="FF0000"/>
              </a:solidFill>
              <a:latin typeface="Arial" panose="020B0604020202020204" pitchFamily="34" charset="0"/>
              <a:cs typeface="Arial" panose="020B0604020202020204" pitchFamily="34" charset="0"/>
            </a:endParaRPr>
          </a:p>
          <a:p>
            <a:pPr algn="ctr"/>
            <a:r>
              <a:rPr lang="en-US" sz="4400" u="sng" dirty="0">
                <a:solidFill>
                  <a:srgbClr val="FF0000"/>
                </a:solidFill>
                <a:latin typeface="Arial" panose="020B0604020202020204" pitchFamily="34" charset="0"/>
                <a:cs typeface="Arial" panose="020B0604020202020204" pitchFamily="34" charset="0"/>
              </a:rPr>
              <a:t>No Futility Cut point</a:t>
            </a:r>
          </a:p>
          <a:p>
            <a:pPr algn="ctr"/>
            <a:endParaRPr lang="en-US" sz="1200" dirty="0">
              <a:solidFill>
                <a:srgbClr val="FF0000"/>
              </a:solidFill>
              <a:latin typeface="Arial" panose="020B0604020202020204" pitchFamily="34" charset="0"/>
              <a:cs typeface="Arial" panose="020B0604020202020204" pitchFamily="34" charset="0"/>
            </a:endParaRPr>
          </a:p>
          <a:p>
            <a:pPr algn="ctr"/>
            <a:r>
              <a:rPr lang="en-US" sz="4400" b="1" dirty="0">
                <a:solidFill>
                  <a:srgbClr val="FFFF00"/>
                </a:solidFill>
                <a:latin typeface="Arial" panose="020B0604020202020204" pitchFamily="34" charset="0"/>
                <a:cs typeface="Arial" panose="020B0604020202020204" pitchFamily="34" charset="0"/>
              </a:rPr>
              <a:t>Physiology Prevails</a:t>
            </a:r>
            <a:endParaRPr lang="en-US" sz="4800" b="1" dirty="0">
              <a:solidFill>
                <a:srgbClr val="FFFF00"/>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6911DB1-6746-E2B2-1D4B-AAD6A6F2694D}"/>
              </a:ext>
            </a:extLst>
          </p:cNvPr>
          <p:cNvSpPr/>
          <p:nvPr/>
        </p:nvSpPr>
        <p:spPr>
          <a:xfrm>
            <a:off x="7391401" y="2971800"/>
            <a:ext cx="4699000" cy="3886200"/>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LSCO</a:t>
            </a:r>
            <a:endParaRPr lang="en-US" sz="4400" dirty="0">
              <a:solidFill>
                <a:srgbClr val="FF0000"/>
              </a:solidFill>
              <a:latin typeface="Arial" panose="020B0604020202020204" pitchFamily="34" charset="0"/>
              <a:cs typeface="Arial" panose="020B0604020202020204" pitchFamily="34" charset="0"/>
            </a:endParaRPr>
          </a:p>
          <a:p>
            <a:pPr algn="ctr"/>
            <a:endParaRPr lang="en-US" sz="1050" dirty="0">
              <a:solidFill>
                <a:srgbClr val="FF0000"/>
              </a:solidFill>
              <a:latin typeface="Arial" panose="020B0604020202020204" pitchFamily="34" charset="0"/>
              <a:cs typeface="Arial" panose="020B0604020202020204" pitchFamily="34" charset="0"/>
            </a:endParaRPr>
          </a:p>
          <a:p>
            <a:pPr algn="ctr"/>
            <a:r>
              <a:rPr lang="en-US" sz="4400" b="1" dirty="0">
                <a:solidFill>
                  <a:srgbClr val="FFFF00"/>
                </a:solidFill>
                <a:latin typeface="Arial" panose="020B0604020202020204" pitchFamily="34" charset="0"/>
                <a:cs typeface="Arial" panose="020B0604020202020204" pitchFamily="34" charset="0"/>
              </a:rPr>
              <a:t>Logistics Prevail</a:t>
            </a:r>
          </a:p>
          <a:p>
            <a:pPr algn="ctr"/>
            <a:r>
              <a:rPr lang="en-US" sz="4400" u="sng" dirty="0">
                <a:solidFill>
                  <a:srgbClr val="FF0000"/>
                </a:solidFill>
                <a:latin typeface="Arial" panose="020B0604020202020204" pitchFamily="34" charset="0"/>
                <a:cs typeface="Arial" panose="020B0604020202020204" pitchFamily="34" charset="0"/>
              </a:rPr>
              <a:t>Futility Cut point </a:t>
            </a:r>
            <a:endParaRPr lang="en-US" sz="4800" u="sng"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2A7A55-F477-4349-CF4D-A0DFB779A70F}"/>
              </a:ext>
            </a:extLst>
          </p:cNvPr>
          <p:cNvSpPr txBox="1"/>
          <p:nvPr/>
        </p:nvSpPr>
        <p:spPr>
          <a:xfrm>
            <a:off x="330200" y="1113722"/>
            <a:ext cx="11645900" cy="1785104"/>
          </a:xfrm>
          <a:prstGeom prst="rect">
            <a:avLst/>
          </a:prstGeom>
          <a:noFill/>
        </p:spPr>
        <p:txBody>
          <a:bodyPr wrap="square">
            <a:spAutoFit/>
          </a:bodyPr>
          <a:lstStyle/>
          <a:p>
            <a:r>
              <a:rPr lang="en-US" sz="2200" b="1" i="0" u="none" strike="noStrike" dirty="0">
                <a:effectLst/>
                <a:latin typeface="Verdana" panose="020B0604030504040204" pitchFamily="34" charset="0"/>
              </a:rPr>
              <a:t>Phase shift </a:t>
            </a:r>
            <a:r>
              <a:rPr lang="en-US" sz="2200" b="0" i="0" u="none" strike="noStrike" dirty="0">
                <a:solidFill>
                  <a:srgbClr val="424242"/>
                </a:solidFill>
                <a:effectLst/>
                <a:latin typeface="Verdana" panose="020B0604030504040204" pitchFamily="34" charset="0"/>
              </a:rPr>
              <a:t>is a common term in the </a:t>
            </a:r>
            <a:r>
              <a:rPr lang="en-US" sz="2200" b="1" i="0" u="none" strike="noStrike" dirty="0">
                <a:effectLst/>
                <a:latin typeface="Verdana" panose="020B0604030504040204" pitchFamily="34" charset="0"/>
              </a:rPr>
              <a:t>study of </a:t>
            </a:r>
            <a:r>
              <a:rPr lang="en-US" sz="2200" b="0" i="0" u="none" strike="noStrike" dirty="0">
                <a:solidFill>
                  <a:srgbClr val="424242"/>
                </a:solidFill>
                <a:effectLst/>
                <a:latin typeface="Verdana" panose="020B0604030504040204" pitchFamily="34" charset="0"/>
              </a:rPr>
              <a:t>waveforms and </a:t>
            </a:r>
            <a:r>
              <a:rPr lang="en-US" sz="2200" b="1" i="0" u="none" strike="noStrike" dirty="0">
                <a:effectLst/>
                <a:latin typeface="Verdana" panose="020B0604030504040204" pitchFamily="34" charset="0"/>
              </a:rPr>
              <a:t>communication of signals.</a:t>
            </a:r>
            <a:r>
              <a:rPr lang="en-US" sz="2200" b="0" i="0" u="none" strike="noStrike" dirty="0">
                <a:solidFill>
                  <a:srgbClr val="424242"/>
                </a:solidFill>
                <a:effectLst/>
                <a:latin typeface="Verdana" panose="020B0604030504040204" pitchFamily="34" charset="0"/>
              </a:rPr>
              <a:t> It </a:t>
            </a:r>
            <a:r>
              <a:rPr lang="en-US" sz="2200" b="1" i="0" u="none" strike="noStrike" dirty="0">
                <a:effectLst/>
                <a:latin typeface="Verdana" panose="020B0604030504040204" pitchFamily="34" charset="0"/>
              </a:rPr>
              <a:t>refers to the displacement of two signals </a:t>
            </a:r>
            <a:r>
              <a:rPr lang="en-US" sz="2200" b="0" i="0" u="none" strike="noStrike" dirty="0">
                <a:solidFill>
                  <a:srgbClr val="424242"/>
                </a:solidFill>
                <a:effectLst/>
                <a:latin typeface="Verdana" panose="020B0604030504040204" pitchFamily="34" charset="0"/>
              </a:rPr>
              <a:t>when propagated in a time domain. This displacement can be caused by a signal processing device or a low- or high-pass filter that performs certain operations on the signal, </a:t>
            </a:r>
            <a:r>
              <a:rPr lang="en-US" sz="2200" b="1" i="0" u="none" strike="noStrike" dirty="0">
                <a:effectLst/>
                <a:latin typeface="Verdana" panose="020B0604030504040204" pitchFamily="34" charset="0"/>
              </a:rPr>
              <a:t>causing the output signal phase to shift from its original input signal phase.</a:t>
            </a:r>
            <a:endParaRPr lang="en-US" sz="2200" b="1" dirty="0"/>
          </a:p>
        </p:txBody>
      </p:sp>
    </p:spTree>
    <p:extLst>
      <p:ext uri="{BB962C8B-B14F-4D97-AF65-F5344CB8AC3E}">
        <p14:creationId xmlns:p14="http://schemas.microsoft.com/office/powerpoint/2010/main" val="1480158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22488D-DD66-A0FC-EEA8-D4ABDE587B80}"/>
              </a:ext>
            </a:extLst>
          </p:cNvPr>
          <p:cNvSpPr>
            <a:spLocks noGrp="1"/>
          </p:cNvSpPr>
          <p:nvPr>
            <p:ph idx="1"/>
          </p:nvPr>
        </p:nvSpPr>
        <p:spPr>
          <a:xfrm>
            <a:off x="237978" y="1331700"/>
            <a:ext cx="11954022" cy="4058751"/>
          </a:xfrm>
        </p:spPr>
        <p:txBody>
          <a:bodyPr>
            <a:normAutofit fontScale="92500"/>
          </a:bodyPr>
          <a:lstStyle/>
          <a:p>
            <a:pPr marL="36900" indent="0">
              <a:buNone/>
            </a:pPr>
            <a:r>
              <a:rPr lang="en-US" sz="3600" dirty="0">
                <a:solidFill>
                  <a:schemeClr val="tx1"/>
                </a:solidFill>
                <a:latin typeface="Arial" panose="020B0604020202020204" pitchFamily="34" charset="0"/>
                <a:cs typeface="Arial" panose="020B0604020202020204" pitchFamily="34" charset="0"/>
              </a:rPr>
              <a:t>Tactics are derived from strategy </a:t>
            </a:r>
          </a:p>
          <a:p>
            <a:pPr marL="2800200" lvl="8" indent="0">
              <a:buNone/>
            </a:pPr>
            <a:r>
              <a:rPr lang="en-US" sz="3600" dirty="0">
                <a:solidFill>
                  <a:schemeClr val="tx1"/>
                </a:solidFill>
                <a:latin typeface="Arial" panose="020B0604020202020204" pitchFamily="34" charset="0"/>
                <a:cs typeface="Arial" panose="020B0604020202020204" pitchFamily="34" charset="0"/>
              </a:rPr>
              <a:t>			</a:t>
            </a:r>
            <a:r>
              <a:rPr lang="en-US" sz="3600" i="1" dirty="0">
                <a:solidFill>
                  <a:schemeClr val="tx1"/>
                </a:solidFill>
                <a:latin typeface="Arial" panose="020B0604020202020204" pitchFamily="34" charset="0"/>
                <a:cs typeface="Arial" panose="020B0604020202020204" pitchFamily="34" charset="0"/>
              </a:rPr>
              <a:t>strategy is derived from the objective</a:t>
            </a:r>
          </a:p>
          <a:p>
            <a:pPr marL="36900" indent="0">
              <a:buNone/>
            </a:pPr>
            <a:r>
              <a:rPr lang="en-US" sz="3200" dirty="0">
                <a:solidFill>
                  <a:schemeClr val="tx1"/>
                </a:solidFill>
                <a:latin typeface="Arial" panose="020B0604020202020204" pitchFamily="34" charset="0"/>
                <a:cs typeface="Arial" panose="020B0604020202020204" pitchFamily="34" charset="0"/>
              </a:rPr>
              <a:t>What are the medical objectives for Large Scale Combat Operations?</a:t>
            </a:r>
          </a:p>
          <a:p>
            <a:pPr marL="36900" indent="0">
              <a:buNone/>
            </a:pPr>
            <a:r>
              <a:rPr lang="en-US" sz="3200" dirty="0">
                <a:solidFill>
                  <a:schemeClr val="tx1"/>
                </a:solidFill>
                <a:latin typeface="Arial" panose="020B0604020202020204" pitchFamily="34" charset="0"/>
                <a:cs typeface="Arial" panose="020B0604020202020204" pitchFamily="34" charset="0"/>
              </a:rPr>
              <a:t>What are the medical objectives for PCC?</a:t>
            </a:r>
          </a:p>
          <a:p>
            <a:pPr marL="450000" lvl="1" indent="0">
              <a:buNone/>
            </a:pPr>
            <a:r>
              <a:rPr lang="en-US" sz="2800" b="1" dirty="0">
                <a:solidFill>
                  <a:schemeClr val="tx1"/>
                </a:solidFill>
                <a:latin typeface="Arial" panose="020B0604020202020204" pitchFamily="34" charset="0"/>
                <a:cs typeface="Arial" panose="020B0604020202020204" pitchFamily="34" charset="0"/>
              </a:rPr>
              <a:t> </a:t>
            </a:r>
            <a:r>
              <a:rPr lang="en-US" sz="3000" b="1" i="1" dirty="0">
                <a:solidFill>
                  <a:schemeClr val="tx1"/>
                </a:solidFill>
                <a:latin typeface="Arial" panose="020B0604020202020204" pitchFamily="34" charset="0"/>
                <a:cs typeface="Arial" panose="020B0604020202020204" pitchFamily="34" charset="0"/>
                <a:sym typeface="Wingdings" pitchFamily="2" charset="2"/>
              </a:rPr>
              <a:t> </a:t>
            </a:r>
            <a:r>
              <a:rPr lang="en-US" sz="3000" b="1" i="1" dirty="0">
                <a:solidFill>
                  <a:schemeClr val="tx1"/>
                </a:solidFill>
                <a:latin typeface="Arial" panose="020B0604020202020204" pitchFamily="34" charset="0"/>
                <a:cs typeface="Arial" panose="020B0604020202020204" pitchFamily="34" charset="0"/>
              </a:rPr>
              <a:t>Physiology vs. Logistical Constraints</a:t>
            </a:r>
          </a:p>
          <a:p>
            <a:pPr marL="450000" lvl="1" indent="0">
              <a:buNone/>
            </a:pPr>
            <a:endParaRPr lang="en-US" sz="500" b="1" i="1" dirty="0">
              <a:solidFill>
                <a:schemeClr val="tx1"/>
              </a:solidFill>
              <a:latin typeface="Arial" panose="020B0604020202020204" pitchFamily="34" charset="0"/>
              <a:cs typeface="Arial" panose="020B0604020202020204" pitchFamily="34" charset="0"/>
            </a:endParaRPr>
          </a:p>
          <a:p>
            <a:pPr marL="36900" indent="0">
              <a:buNone/>
            </a:pPr>
            <a:r>
              <a:rPr lang="en-US" sz="3200" u="sng" dirty="0">
                <a:solidFill>
                  <a:srgbClr val="FF0000"/>
                </a:solidFill>
                <a:latin typeface="Arial" panose="020B0604020202020204" pitchFamily="34" charset="0"/>
                <a:cs typeface="Arial" panose="020B0604020202020204" pitchFamily="34" charset="0"/>
              </a:rPr>
              <a:t>Life saving interventions delivered too late are no longer life saving</a:t>
            </a:r>
          </a:p>
        </p:txBody>
      </p:sp>
      <p:sp>
        <p:nvSpPr>
          <p:cNvPr id="8" name="Title 1">
            <a:extLst>
              <a:ext uri="{FF2B5EF4-FFF2-40B4-BE49-F238E27FC236}">
                <a16:creationId xmlns:a16="http://schemas.microsoft.com/office/drawing/2014/main" id="{7E3D1166-2B28-0E2F-F2E0-E6E018FFBF07}"/>
              </a:ext>
            </a:extLst>
          </p:cNvPr>
          <p:cNvSpPr txBox="1">
            <a:spLocks/>
          </p:cNvSpPr>
          <p:nvPr/>
        </p:nvSpPr>
        <p:spPr>
          <a:xfrm>
            <a:off x="214238" y="5591851"/>
            <a:ext cx="11763523" cy="1266149"/>
          </a:xfrm>
          <a:prstGeom prst="rect">
            <a:avLst/>
          </a:prstGeom>
          <a:ln w="12700">
            <a:noFill/>
          </a:ln>
          <a:effectLst>
            <a:outerShdw blurRad="25400" dir="17880000">
              <a:srgbClr val="000000">
                <a:alpha val="46000"/>
              </a:srgbClr>
            </a:outerShdw>
          </a:effectLst>
        </p:spPr>
        <p:txBody>
          <a:bodyPr vert="horz" lIns="91440" tIns="45720" rIns="91440" bIns="45720" rtlCol="0" anchor="ctr">
            <a:normAutofit fontScale="625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rgbClr val="FFFF00"/>
                </a:solidFill>
                <a:latin typeface="Arial" panose="020B0604020202020204" pitchFamily="34" charset="0"/>
                <a:cs typeface="Arial" panose="020B0604020202020204" pitchFamily="34" charset="0"/>
              </a:rPr>
              <a:t>Strategy without tactics is the slowest route to victory.  </a:t>
            </a:r>
          </a:p>
          <a:p>
            <a:r>
              <a:rPr lang="en-US" sz="5400" dirty="0">
                <a:solidFill>
                  <a:srgbClr val="FFFF00"/>
                </a:solidFill>
                <a:latin typeface="Arial" panose="020B0604020202020204" pitchFamily="34" charset="0"/>
                <a:cs typeface="Arial" panose="020B0604020202020204" pitchFamily="34" charset="0"/>
              </a:rPr>
              <a:t>Tactics without strategy is the noise before defeat</a:t>
            </a:r>
          </a:p>
          <a:p>
            <a:pPr algn="r"/>
            <a:r>
              <a:rPr lang="en-US" sz="4400" dirty="0">
                <a:solidFill>
                  <a:srgbClr val="FFFF00"/>
                </a:solidFill>
                <a:latin typeface="Arial" panose="020B0604020202020204" pitchFamily="34" charset="0"/>
                <a:cs typeface="Arial" panose="020B0604020202020204" pitchFamily="34" charset="0"/>
              </a:rPr>
              <a:t>Sun Tzu</a:t>
            </a:r>
          </a:p>
        </p:txBody>
      </p:sp>
      <p:sp>
        <p:nvSpPr>
          <p:cNvPr id="9" name="Title 1">
            <a:extLst>
              <a:ext uri="{FF2B5EF4-FFF2-40B4-BE49-F238E27FC236}">
                <a16:creationId xmlns:a16="http://schemas.microsoft.com/office/drawing/2014/main" id="{1F0807C0-5411-689C-1112-91D6EBEFF684}"/>
              </a:ext>
            </a:extLst>
          </p:cNvPr>
          <p:cNvSpPr txBox="1">
            <a:spLocks/>
          </p:cNvSpPr>
          <p:nvPr/>
        </p:nvSpPr>
        <p:spPr>
          <a:xfrm>
            <a:off x="237977" y="103414"/>
            <a:ext cx="5184923" cy="950686"/>
          </a:xfrm>
          <a:prstGeom prst="rect">
            <a:avLst/>
          </a:prstGeom>
          <a:ln w="12700">
            <a:solidFill>
              <a:schemeClr val="tx1"/>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tx1"/>
                </a:solidFill>
                <a:latin typeface="Arial" panose="020B0604020202020204" pitchFamily="34" charset="0"/>
                <a:cs typeface="Arial" panose="020B0604020202020204" pitchFamily="34" charset="0"/>
              </a:rPr>
              <a:t>Medical Tactics</a:t>
            </a:r>
          </a:p>
        </p:txBody>
      </p:sp>
    </p:spTree>
    <p:extLst>
      <p:ext uri="{BB962C8B-B14F-4D97-AF65-F5344CB8AC3E}">
        <p14:creationId xmlns:p14="http://schemas.microsoft.com/office/powerpoint/2010/main" val="11381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0"/>
                            </p:stCondLst>
                            <p:childTnLst>
                              <p:par>
                                <p:cTn id="12" presetID="47"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639E8-F079-12E3-42C3-081DA5B040E2}"/>
              </a:ext>
            </a:extLst>
          </p:cNvPr>
          <p:cNvSpPr>
            <a:spLocks noGrp="1"/>
          </p:cNvSpPr>
          <p:nvPr>
            <p:ph type="title"/>
          </p:nvPr>
        </p:nvSpPr>
        <p:spPr>
          <a:xfrm>
            <a:off x="184924" y="132522"/>
            <a:ext cx="5301475" cy="1164772"/>
          </a:xfrm>
          <a:ln w="12700">
            <a:solidFill>
              <a:schemeClr val="tx1"/>
            </a:solidFill>
          </a:ln>
        </p:spPr>
        <p:txBody>
          <a:bodyPr>
            <a:normAutofit fontScale="90000"/>
          </a:bodyPr>
          <a:lstStyle/>
          <a:p>
            <a:r>
              <a:rPr lang="en-US" sz="5400" dirty="0">
                <a:solidFill>
                  <a:schemeClr val="tx1"/>
                </a:solidFill>
                <a:latin typeface="Arial" panose="020B0604020202020204" pitchFamily="34" charset="0"/>
                <a:cs typeface="Arial" panose="020B0604020202020204" pitchFamily="34" charset="0"/>
              </a:rPr>
              <a:t>Future Directions</a:t>
            </a:r>
          </a:p>
        </p:txBody>
      </p:sp>
      <p:pic>
        <p:nvPicPr>
          <p:cNvPr id="35" name="Picture 31">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25" name="Content Placeholder 2">
            <a:extLst>
              <a:ext uri="{FF2B5EF4-FFF2-40B4-BE49-F238E27FC236}">
                <a16:creationId xmlns:a16="http://schemas.microsoft.com/office/drawing/2014/main" id="{CAFDE50B-FEAE-B214-7004-87260548E74D}"/>
              </a:ext>
            </a:extLst>
          </p:cNvPr>
          <p:cNvSpPr>
            <a:spLocks noGrp="1"/>
          </p:cNvSpPr>
          <p:nvPr>
            <p:ph idx="1"/>
          </p:nvPr>
        </p:nvSpPr>
        <p:spPr>
          <a:xfrm>
            <a:off x="278294" y="1602685"/>
            <a:ext cx="11635409" cy="3652629"/>
          </a:xfrm>
        </p:spPr>
        <p:txBody>
          <a:bodyPr>
            <a:normAutofit/>
          </a:bodyPr>
          <a:lstStyle/>
          <a:p>
            <a:pPr>
              <a:lnSpc>
                <a:spcPct val="9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Better understanding of injury patterns</a:t>
            </a:r>
          </a:p>
          <a:p>
            <a:pPr>
              <a:lnSpc>
                <a:spcPct val="9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Risk factors for massive transfusion</a:t>
            </a:r>
          </a:p>
          <a:p>
            <a:pPr>
              <a:lnSpc>
                <a:spcPct val="9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Understand futility in the operational context</a:t>
            </a:r>
          </a:p>
          <a:p>
            <a:pPr>
              <a:lnSpc>
                <a:spcPct val="9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Triage / Physiological predicators of mortality</a:t>
            </a:r>
          </a:p>
          <a:p>
            <a:pPr>
              <a:lnSpc>
                <a:spcPct val="9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Timing of interventions / understanding futility</a:t>
            </a:r>
          </a:p>
        </p:txBody>
      </p:sp>
      <p:sp>
        <p:nvSpPr>
          <p:cNvPr id="3" name="Content Placeholder 2">
            <a:extLst>
              <a:ext uri="{FF2B5EF4-FFF2-40B4-BE49-F238E27FC236}">
                <a16:creationId xmlns:a16="http://schemas.microsoft.com/office/drawing/2014/main" id="{79FD762B-0662-0ECA-9B79-2E235EE7A067}"/>
              </a:ext>
            </a:extLst>
          </p:cNvPr>
          <p:cNvSpPr txBox="1">
            <a:spLocks/>
          </p:cNvSpPr>
          <p:nvPr/>
        </p:nvSpPr>
        <p:spPr>
          <a:xfrm>
            <a:off x="184924" y="5560705"/>
            <a:ext cx="12007076" cy="1164773"/>
          </a:xfrm>
          <a:prstGeom prst="rect">
            <a:avLst/>
          </a:prstGeom>
          <a:effectLst>
            <a:outerShdw blurRad="25400" dir="17880000">
              <a:srgbClr val="000000">
                <a:alpha val="46000"/>
              </a:srgbClr>
            </a:outerShdw>
          </a:effectLst>
        </p:spPr>
        <p:txBody>
          <a:bodyPr vert="horz" lIns="91440" tIns="45720" rIns="91440" bIns="45720" rtlCol="0" anchor="t">
            <a:normAutofit fontScale="5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lnSpc>
                <a:spcPct val="90000"/>
              </a:lnSpc>
              <a:buNone/>
            </a:pPr>
            <a:r>
              <a:rPr lang="en-US" sz="5100" b="1" i="1" dirty="0">
                <a:solidFill>
                  <a:srgbClr val="FFFF00"/>
                </a:solidFill>
                <a:latin typeface="Arial" panose="020B0604020202020204" pitchFamily="34" charset="0"/>
                <a:ea typeface="Calibri" panose="020F0502020204030204" pitchFamily="34" charset="0"/>
                <a:cs typeface="Arial" panose="020B0604020202020204" pitchFamily="34" charset="0"/>
              </a:rPr>
              <a:t>Lifesaving interventions delivered too late are no longer lifesaving</a:t>
            </a:r>
          </a:p>
          <a:p>
            <a:pPr marL="36900" indent="0" algn="ctr">
              <a:lnSpc>
                <a:spcPct val="90000"/>
              </a:lnSpc>
              <a:buNone/>
            </a:pPr>
            <a:endParaRPr lang="en-US" sz="700" b="1" i="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6900" indent="0" algn="ctr">
              <a:lnSpc>
                <a:spcPct val="90000"/>
              </a:lnSpc>
              <a:buNone/>
            </a:pPr>
            <a:r>
              <a:rPr lang="en-US" sz="5800" b="1" i="1" dirty="0">
                <a:solidFill>
                  <a:srgbClr val="FFFF00"/>
                </a:solidFill>
                <a:latin typeface="Arial" panose="020B0604020202020204" pitchFamily="34" charset="0"/>
                <a:ea typeface="Calibri" panose="020F0502020204030204" pitchFamily="34" charset="0"/>
                <a:cs typeface="Arial" panose="020B0604020202020204" pitchFamily="34" charset="0"/>
              </a:rPr>
              <a:t>Time is a triage tool</a:t>
            </a:r>
          </a:p>
        </p:txBody>
      </p:sp>
    </p:spTree>
    <p:extLst>
      <p:ext uri="{BB962C8B-B14F-4D97-AF65-F5344CB8AC3E}">
        <p14:creationId xmlns:p14="http://schemas.microsoft.com/office/powerpoint/2010/main" val="3368730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childTnLst>
                                </p:cTn>
                              </p:par>
                            </p:childTnLst>
                          </p:cTn>
                        </p:par>
                        <p:par>
                          <p:cTn id="19" fill="hold">
                            <p:stCondLst>
                              <p:cond delay="0"/>
                            </p:stCondLst>
                            <p:childTnLst>
                              <p:par>
                                <p:cTn id="20" presetID="42" presetClass="entr" presetSubtype="0" repeatCount="0" fill="hold" grpId="0" nodeType="afterEffect">
                                  <p:stCondLst>
                                    <p:cond delay="1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500"/>
                                        <p:tgtEl>
                                          <p:spTgt spid="3">
                                            <p:txEl>
                                              <p:pRg st="2" end="2"/>
                                            </p:txEl>
                                          </p:spTgt>
                                        </p:tgtEl>
                                      </p:cBhvr>
                                    </p:animEffect>
                                    <p:anim calcmode="lin" valueType="num">
                                      <p:cBhvr>
                                        <p:cTn id="23"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1B763F-49D5-543B-B7FB-D505C7DD1DF5}"/>
              </a:ext>
            </a:extLst>
          </p:cNvPr>
          <p:cNvSpPr txBox="1"/>
          <p:nvPr/>
        </p:nvSpPr>
        <p:spPr>
          <a:xfrm>
            <a:off x="130659" y="46739"/>
            <a:ext cx="6540983" cy="2215991"/>
          </a:xfrm>
          <a:prstGeom prst="rect">
            <a:avLst/>
          </a:prstGeom>
          <a:noFill/>
        </p:spPr>
        <p:txBody>
          <a:bodyPr wrap="square" rtlCol="0">
            <a:spAutoFit/>
          </a:bodyPr>
          <a:lstStyle/>
          <a:p>
            <a:r>
              <a:rPr lang="en-US" sz="13800" b="1" dirty="0">
                <a:solidFill>
                  <a:srgbClr val="FF0000"/>
                </a:solidFill>
                <a:latin typeface="Copperplate" panose="02000504000000020004" pitchFamily="2" charset="77"/>
              </a:rPr>
              <a:t>Saving  </a:t>
            </a:r>
          </a:p>
        </p:txBody>
      </p:sp>
      <p:sp>
        <p:nvSpPr>
          <p:cNvPr id="4" name="TextBox 3">
            <a:extLst>
              <a:ext uri="{FF2B5EF4-FFF2-40B4-BE49-F238E27FC236}">
                <a16:creationId xmlns:a16="http://schemas.microsoft.com/office/drawing/2014/main" id="{FB6712A8-D173-10E5-7AE0-69605A2C93C1}"/>
              </a:ext>
            </a:extLst>
          </p:cNvPr>
          <p:cNvSpPr txBox="1"/>
          <p:nvPr/>
        </p:nvSpPr>
        <p:spPr>
          <a:xfrm>
            <a:off x="3104892" y="1817468"/>
            <a:ext cx="4837043" cy="1862048"/>
          </a:xfrm>
          <a:prstGeom prst="rect">
            <a:avLst/>
          </a:prstGeom>
          <a:noFill/>
        </p:spPr>
        <p:txBody>
          <a:bodyPr wrap="square" rtlCol="0">
            <a:spAutoFit/>
          </a:bodyPr>
          <a:lstStyle/>
          <a:p>
            <a:r>
              <a:rPr lang="en-US" sz="11500" b="1" dirty="0">
                <a:solidFill>
                  <a:srgbClr val="FF0000"/>
                </a:solidFill>
                <a:latin typeface="Copperplate" panose="02000504000000020004" pitchFamily="2" charset="77"/>
              </a:rPr>
              <a:t>Lives  </a:t>
            </a:r>
          </a:p>
        </p:txBody>
      </p:sp>
      <p:sp>
        <p:nvSpPr>
          <p:cNvPr id="5" name="TextBox 4">
            <a:extLst>
              <a:ext uri="{FF2B5EF4-FFF2-40B4-BE49-F238E27FC236}">
                <a16:creationId xmlns:a16="http://schemas.microsoft.com/office/drawing/2014/main" id="{E3FA292E-6ED5-6498-908C-8EA73998D3A8}"/>
              </a:ext>
            </a:extLst>
          </p:cNvPr>
          <p:cNvSpPr txBox="1"/>
          <p:nvPr/>
        </p:nvSpPr>
        <p:spPr>
          <a:xfrm>
            <a:off x="5354292" y="3279560"/>
            <a:ext cx="4247321" cy="1862048"/>
          </a:xfrm>
          <a:prstGeom prst="rect">
            <a:avLst/>
          </a:prstGeom>
          <a:noFill/>
        </p:spPr>
        <p:txBody>
          <a:bodyPr wrap="square" rtlCol="0">
            <a:spAutoFit/>
          </a:bodyPr>
          <a:lstStyle/>
          <a:p>
            <a:r>
              <a:rPr lang="en-US" sz="11500" b="1" dirty="0">
                <a:solidFill>
                  <a:srgbClr val="FF0000"/>
                </a:solidFill>
                <a:latin typeface="Copperplate" panose="02000504000000020004" pitchFamily="2" charset="77"/>
              </a:rPr>
              <a:t>With  </a:t>
            </a:r>
          </a:p>
        </p:txBody>
      </p:sp>
      <p:sp>
        <p:nvSpPr>
          <p:cNvPr id="6" name="TextBox 5">
            <a:extLst>
              <a:ext uri="{FF2B5EF4-FFF2-40B4-BE49-F238E27FC236}">
                <a16:creationId xmlns:a16="http://schemas.microsoft.com/office/drawing/2014/main" id="{437D9BFD-A91D-D35B-D1D1-D4DF921F5A00}"/>
              </a:ext>
            </a:extLst>
          </p:cNvPr>
          <p:cNvSpPr txBox="1"/>
          <p:nvPr/>
        </p:nvSpPr>
        <p:spPr>
          <a:xfrm>
            <a:off x="6994351" y="4642009"/>
            <a:ext cx="5081175" cy="2215991"/>
          </a:xfrm>
          <a:prstGeom prst="rect">
            <a:avLst/>
          </a:prstGeom>
          <a:noFill/>
        </p:spPr>
        <p:txBody>
          <a:bodyPr wrap="square" rtlCol="0">
            <a:spAutoFit/>
          </a:bodyPr>
          <a:lstStyle/>
          <a:p>
            <a:r>
              <a:rPr lang="en-US" sz="13800" b="1" dirty="0">
                <a:solidFill>
                  <a:srgbClr val="FF0000"/>
                </a:solidFill>
                <a:latin typeface="Copperplate" panose="02000504000000020004" pitchFamily="2" charset="77"/>
              </a:rPr>
              <a:t>Data  </a:t>
            </a:r>
          </a:p>
        </p:txBody>
      </p:sp>
    </p:spTree>
    <p:extLst>
      <p:ext uri="{BB962C8B-B14F-4D97-AF65-F5344CB8AC3E}">
        <p14:creationId xmlns:p14="http://schemas.microsoft.com/office/powerpoint/2010/main" val="1328238999"/>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6" name="Picture 25" descr="A picture containing text, sign&#10;&#10;Description automatically generated">
            <a:extLst>
              <a:ext uri="{FF2B5EF4-FFF2-40B4-BE49-F238E27FC236}">
                <a16:creationId xmlns:a16="http://schemas.microsoft.com/office/drawing/2014/main" id="{1D1ADE6C-7F22-6E2A-DE1D-F53ED756DD83}"/>
              </a:ext>
            </a:extLst>
          </p:cNvPr>
          <p:cNvPicPr>
            <a:picLocks noChangeAspect="1"/>
          </p:cNvPicPr>
          <p:nvPr/>
        </p:nvPicPr>
        <p:blipFill rotWithShape="1">
          <a:blip r:embed="rId4">
            <a:alphaModFix amt="35000"/>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986" r="4569"/>
          <a:stretch/>
        </p:blipFill>
        <p:spPr>
          <a:xfrm>
            <a:off x="20" y="10"/>
            <a:ext cx="12191980" cy="6857990"/>
          </a:xfrm>
          <a:prstGeom prst="rect">
            <a:avLst/>
          </a:prstGeom>
        </p:spPr>
      </p:pic>
      <p:sp>
        <p:nvSpPr>
          <p:cNvPr id="8" name="Title 1">
            <a:extLst>
              <a:ext uri="{FF2B5EF4-FFF2-40B4-BE49-F238E27FC236}">
                <a16:creationId xmlns:a16="http://schemas.microsoft.com/office/drawing/2014/main" id="{E7353D75-30D3-7FFF-9C29-5507E80188F6}"/>
              </a:ext>
            </a:extLst>
          </p:cNvPr>
          <p:cNvSpPr txBox="1">
            <a:spLocks/>
          </p:cNvSpPr>
          <p:nvPr/>
        </p:nvSpPr>
        <p:spPr>
          <a:xfrm>
            <a:off x="1375983" y="2514599"/>
            <a:ext cx="9440034" cy="1828801"/>
          </a:xfrm>
          <a:prstGeom prst="rect">
            <a:avLst/>
          </a:prstGeom>
          <a:effectLst>
            <a:outerShdw blurRad="25400" dir="17880000">
              <a:srgbClr val="000000">
                <a:alpha val="46000"/>
              </a:srgbClr>
            </a:outerShdw>
          </a:effectLst>
        </p:spPr>
        <p:txBody>
          <a:bodyPr vert="horz" lIns="91440" tIns="45720" rIns="91440" bIns="45720" rtlCol="0" anchor="b">
            <a:normAutofit fontScale="90000" lnSpcReduction="1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solidFill>
                  <a:schemeClr val="tx1"/>
                </a:solidFill>
                <a:latin typeface="HelveticaNeueforSAS" panose="020B0604020202020204" pitchFamily="34" charset="0"/>
              </a:rPr>
              <a:t>Thank you!</a:t>
            </a:r>
          </a:p>
        </p:txBody>
      </p:sp>
      <p:pic>
        <p:nvPicPr>
          <p:cNvPr id="2" name="Picture 1">
            <a:extLst>
              <a:ext uri="{FF2B5EF4-FFF2-40B4-BE49-F238E27FC236}">
                <a16:creationId xmlns:a16="http://schemas.microsoft.com/office/drawing/2014/main" id="{C4C7DBB3-1781-E05A-B61A-7BBB0FDC7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600" y="7302"/>
            <a:ext cx="1267550" cy="1284603"/>
          </a:xfrm>
          <a:prstGeom prst="rect">
            <a:avLst/>
          </a:prstGeom>
        </p:spPr>
      </p:pic>
      <p:pic>
        <p:nvPicPr>
          <p:cNvPr id="3" name="Picture 2">
            <a:extLst>
              <a:ext uri="{FF2B5EF4-FFF2-40B4-BE49-F238E27FC236}">
                <a16:creationId xmlns:a16="http://schemas.microsoft.com/office/drawing/2014/main" id="{8B2D4AE5-051A-797D-7C0E-4EA9D255BD17}"/>
              </a:ext>
            </a:extLst>
          </p:cNvPr>
          <p:cNvPicPr>
            <a:picLocks noChangeAspect="1"/>
          </p:cNvPicPr>
          <p:nvPr/>
        </p:nvPicPr>
        <p:blipFill>
          <a:blip r:embed="rId7"/>
          <a:stretch>
            <a:fillRect/>
          </a:stretch>
        </p:blipFill>
        <p:spPr>
          <a:xfrm>
            <a:off x="9766300" y="7302"/>
            <a:ext cx="2425700" cy="1270950"/>
          </a:xfrm>
          <a:prstGeom prst="rect">
            <a:avLst/>
          </a:prstGeom>
        </p:spPr>
      </p:pic>
      <p:pic>
        <p:nvPicPr>
          <p:cNvPr id="5" name="Picture 4">
            <a:extLst>
              <a:ext uri="{FF2B5EF4-FFF2-40B4-BE49-F238E27FC236}">
                <a16:creationId xmlns:a16="http://schemas.microsoft.com/office/drawing/2014/main" id="{B47543C9-88FC-216E-FBCC-CC24222F2BC8}"/>
              </a:ext>
            </a:extLst>
          </p:cNvPr>
          <p:cNvPicPr>
            <a:picLocks noChangeAspect="1"/>
          </p:cNvPicPr>
          <p:nvPr/>
        </p:nvPicPr>
        <p:blipFill>
          <a:blip r:embed="rId8"/>
          <a:stretch>
            <a:fillRect/>
          </a:stretch>
        </p:blipFill>
        <p:spPr>
          <a:xfrm>
            <a:off x="1" y="5994400"/>
            <a:ext cx="821870" cy="863589"/>
          </a:xfrm>
          <a:prstGeom prst="rect">
            <a:avLst/>
          </a:prstGeom>
        </p:spPr>
      </p:pic>
    </p:spTree>
    <p:extLst>
      <p:ext uri="{BB962C8B-B14F-4D97-AF65-F5344CB8AC3E}">
        <p14:creationId xmlns:p14="http://schemas.microsoft.com/office/powerpoint/2010/main" val="37039140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4000">
        <p15:prstTrans prst="fallOver"/>
      </p:transition>
    </mc:Choice>
    <mc:Fallback>
      <p:transition spd="slow" advClick="0"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ext, sign&#10;&#10;Description automatically generated">
            <a:extLst>
              <a:ext uri="{FF2B5EF4-FFF2-40B4-BE49-F238E27FC236}">
                <a16:creationId xmlns:a16="http://schemas.microsoft.com/office/drawing/2014/main" id="{1D1ADE6C-7F22-6E2A-DE1D-F53ED756DD83}"/>
              </a:ext>
            </a:extLst>
          </p:cNvPr>
          <p:cNvPicPr>
            <a:picLocks noChangeAspect="1"/>
          </p:cNvPicPr>
          <p:nvPr/>
        </p:nvPicPr>
        <p:blipFill rotWithShape="1">
          <a:blip r:embed="rId3">
            <a:alphaModFix amt="35000"/>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986" r="4569"/>
          <a:stretch/>
        </p:blipFill>
        <p:spPr>
          <a:xfrm>
            <a:off x="-54315" y="-124261"/>
            <a:ext cx="12191980" cy="6857990"/>
          </a:xfrm>
          <a:prstGeom prst="rect">
            <a:avLst/>
          </a:prstGeom>
        </p:spPr>
      </p:pic>
      <p:sp>
        <p:nvSpPr>
          <p:cNvPr id="2" name="Title 1">
            <a:extLst>
              <a:ext uri="{FF2B5EF4-FFF2-40B4-BE49-F238E27FC236}">
                <a16:creationId xmlns:a16="http://schemas.microsoft.com/office/drawing/2014/main" id="{E6B85905-0DB2-030D-BB07-6BB1C358FDFE}"/>
              </a:ext>
            </a:extLst>
          </p:cNvPr>
          <p:cNvSpPr>
            <a:spLocks noGrp="1"/>
          </p:cNvSpPr>
          <p:nvPr>
            <p:ph type="ctrTitle"/>
          </p:nvPr>
        </p:nvSpPr>
        <p:spPr>
          <a:xfrm>
            <a:off x="2259495" y="1090210"/>
            <a:ext cx="7673009" cy="731519"/>
          </a:xfrm>
          <a:solidFill>
            <a:schemeClr val="tx2">
              <a:alpha val="35000"/>
            </a:schemeClr>
          </a:solidFill>
          <a:ln>
            <a:noFill/>
          </a:ln>
        </p:spPr>
        <p:txBody>
          <a:bodyPr lIns="0" tIns="0" rIns="0" bIns="0">
            <a:normAutofit/>
          </a:bodyPr>
          <a:lstStyle/>
          <a:p>
            <a:pPr>
              <a:lnSpc>
                <a:spcPct val="90000"/>
              </a:lnSpc>
            </a:pPr>
            <a:r>
              <a:rPr lang="en-US" sz="4800" b="1" dirty="0">
                <a:solidFill>
                  <a:srgbClr val="FF0000"/>
                </a:solidFill>
              </a:rPr>
              <a:t>Finding the Bleeding Edge:</a:t>
            </a:r>
            <a:r>
              <a:rPr lang="en-US" sz="4800" b="1" dirty="0"/>
              <a:t> </a:t>
            </a:r>
            <a:endParaRPr lang="en-US" sz="4800" b="1" dirty="0">
              <a:solidFill>
                <a:schemeClr val="bg1"/>
              </a:solidFill>
            </a:endParaRPr>
          </a:p>
        </p:txBody>
      </p:sp>
      <p:sp>
        <p:nvSpPr>
          <p:cNvPr id="3" name="Subtitle 2">
            <a:extLst>
              <a:ext uri="{FF2B5EF4-FFF2-40B4-BE49-F238E27FC236}">
                <a16:creationId xmlns:a16="http://schemas.microsoft.com/office/drawing/2014/main" id="{FDEDC533-1C5F-C3DB-2B2F-FBA9D556D20E}"/>
              </a:ext>
            </a:extLst>
          </p:cNvPr>
          <p:cNvSpPr>
            <a:spLocks noGrp="1"/>
          </p:cNvSpPr>
          <p:nvPr>
            <p:ph type="subTitle" idx="1"/>
          </p:nvPr>
        </p:nvSpPr>
        <p:spPr>
          <a:xfrm>
            <a:off x="3664225" y="3617151"/>
            <a:ext cx="4093596" cy="1402080"/>
          </a:xfrm>
          <a:solidFill>
            <a:schemeClr val="tx1">
              <a:lumMod val="75000"/>
              <a:alpha val="31000"/>
            </a:schemeClr>
          </a:solidFill>
          <a:ln>
            <a:noFill/>
          </a:ln>
        </p:spPr>
        <p:txBody>
          <a:bodyPr lIns="0" tIns="91440" rIns="0" bIns="0">
            <a:normAutofit/>
          </a:bodyPr>
          <a:lstStyle/>
          <a:p>
            <a:pPr>
              <a:lnSpc>
                <a:spcPct val="90000"/>
              </a:lnSpc>
              <a:spcBef>
                <a:spcPts val="0"/>
              </a:spcBef>
              <a:spcAft>
                <a:spcPts val="0"/>
              </a:spcAft>
            </a:pPr>
            <a:r>
              <a:rPr lang="en-US" sz="2800" b="1" dirty="0">
                <a:solidFill>
                  <a:schemeClr val="tx1">
                    <a:lumMod val="95000"/>
                  </a:schemeClr>
                </a:solidFill>
              </a:rPr>
              <a:t>Jennifer M. Gurney</a:t>
            </a:r>
          </a:p>
          <a:p>
            <a:pPr>
              <a:lnSpc>
                <a:spcPct val="90000"/>
              </a:lnSpc>
              <a:spcBef>
                <a:spcPts val="0"/>
              </a:spcBef>
              <a:spcAft>
                <a:spcPts val="0"/>
              </a:spcAft>
            </a:pPr>
            <a:r>
              <a:rPr lang="en-US" sz="2800" b="1" dirty="0">
                <a:solidFill>
                  <a:schemeClr val="tx1">
                    <a:lumMod val="95000"/>
                  </a:schemeClr>
                </a:solidFill>
              </a:rPr>
              <a:t>COL, MD, US Army</a:t>
            </a:r>
          </a:p>
          <a:p>
            <a:pPr>
              <a:lnSpc>
                <a:spcPct val="90000"/>
              </a:lnSpc>
              <a:spcBef>
                <a:spcPts val="0"/>
              </a:spcBef>
              <a:spcAft>
                <a:spcPts val="0"/>
              </a:spcAft>
            </a:pPr>
            <a:r>
              <a:rPr lang="en-US" sz="2800" b="1" dirty="0">
                <a:solidFill>
                  <a:schemeClr val="tx1">
                    <a:lumMod val="95000"/>
                  </a:schemeClr>
                </a:solidFill>
              </a:rPr>
              <a:t>Joint Trauma System </a:t>
            </a:r>
          </a:p>
        </p:txBody>
      </p:sp>
      <p:sp>
        <p:nvSpPr>
          <p:cNvPr id="4" name="Title 1">
            <a:extLst>
              <a:ext uri="{FF2B5EF4-FFF2-40B4-BE49-F238E27FC236}">
                <a16:creationId xmlns:a16="http://schemas.microsoft.com/office/drawing/2014/main" id="{2F33BB79-6016-5806-5653-5696C085A988}"/>
              </a:ext>
            </a:extLst>
          </p:cNvPr>
          <p:cNvSpPr txBox="1">
            <a:spLocks/>
          </p:cNvSpPr>
          <p:nvPr/>
        </p:nvSpPr>
        <p:spPr>
          <a:xfrm>
            <a:off x="1593570" y="1821729"/>
            <a:ext cx="9004858" cy="1402067"/>
          </a:xfrm>
          <a:prstGeom prst="rect">
            <a:avLst/>
          </a:prstGeom>
          <a:solidFill>
            <a:schemeClr val="tx2">
              <a:alpha val="35000"/>
            </a:schemeClr>
          </a:solidFill>
          <a:ln>
            <a:noFill/>
          </a:ln>
          <a:effectLst>
            <a:outerShdw blurRad="25400" dir="17880000">
              <a:srgbClr val="000000">
                <a:alpha val="46000"/>
              </a:srgbClr>
            </a:outerShdw>
          </a:effectLst>
        </p:spPr>
        <p:txBody>
          <a:bodyPr vert="horz" lIns="0" tIns="182880" rIns="0" bIns="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endParaRPr lang="en-US" sz="4800" b="1" dirty="0">
              <a:solidFill>
                <a:schemeClr val="bg1"/>
              </a:solidFill>
            </a:endParaRPr>
          </a:p>
          <a:p>
            <a:pPr>
              <a:lnSpc>
                <a:spcPct val="90000"/>
              </a:lnSpc>
            </a:pPr>
            <a:endParaRPr lang="en-US" sz="4800" b="1" dirty="0">
              <a:solidFill>
                <a:schemeClr val="bg1"/>
              </a:solidFill>
            </a:endParaRPr>
          </a:p>
          <a:p>
            <a:pPr>
              <a:lnSpc>
                <a:spcPct val="90000"/>
              </a:lnSpc>
            </a:pPr>
            <a:r>
              <a:rPr lang="en-US" sz="4800" b="1" dirty="0">
                <a:solidFill>
                  <a:schemeClr val="bg1"/>
                </a:solidFill>
              </a:rPr>
              <a:t>Blood Transfusion and Futility ….is there a point of no return?</a:t>
            </a:r>
          </a:p>
        </p:txBody>
      </p:sp>
    </p:spTree>
    <p:extLst>
      <p:ext uri="{BB962C8B-B14F-4D97-AF65-F5344CB8AC3E}">
        <p14:creationId xmlns:p14="http://schemas.microsoft.com/office/powerpoint/2010/main" val="374156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639E8-F079-12E3-42C3-081DA5B040E2}"/>
              </a:ext>
            </a:extLst>
          </p:cNvPr>
          <p:cNvSpPr>
            <a:spLocks noGrp="1"/>
          </p:cNvSpPr>
          <p:nvPr>
            <p:ph type="title"/>
          </p:nvPr>
        </p:nvSpPr>
        <p:spPr>
          <a:xfrm>
            <a:off x="184924" y="132522"/>
            <a:ext cx="6573685" cy="1164772"/>
          </a:xfrm>
          <a:ln w="12700">
            <a:solidFill>
              <a:schemeClr val="tx1"/>
            </a:solidFill>
          </a:ln>
        </p:spPr>
        <p:txBody>
          <a:bodyPr>
            <a:normAutofit fontScale="90000"/>
          </a:bodyPr>
          <a:lstStyle/>
          <a:p>
            <a:r>
              <a:rPr lang="en-US" sz="5400" dirty="0">
                <a:solidFill>
                  <a:schemeClr val="tx1"/>
                </a:solidFill>
                <a:latin typeface="Arial" panose="020B0604020202020204" pitchFamily="34" charset="0"/>
                <a:cs typeface="Arial" panose="020B0604020202020204" pitchFamily="34" charset="0"/>
              </a:rPr>
              <a:t>Future Considerations</a:t>
            </a:r>
          </a:p>
        </p:txBody>
      </p:sp>
      <p:pic>
        <p:nvPicPr>
          <p:cNvPr id="35" name="Picture 31">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pic>
        <p:nvPicPr>
          <p:cNvPr id="5" name="Picture 4">
            <a:extLst>
              <a:ext uri="{FF2B5EF4-FFF2-40B4-BE49-F238E27FC236}">
                <a16:creationId xmlns:a16="http://schemas.microsoft.com/office/drawing/2014/main" id="{C7E5FEB2-5A44-7A8C-315D-55BE72818C2C}"/>
              </a:ext>
            </a:extLst>
          </p:cNvPr>
          <p:cNvPicPr>
            <a:picLocks noChangeAspect="1"/>
          </p:cNvPicPr>
          <p:nvPr/>
        </p:nvPicPr>
        <p:blipFill>
          <a:blip r:embed="rId3"/>
          <a:stretch>
            <a:fillRect/>
          </a:stretch>
        </p:blipFill>
        <p:spPr>
          <a:xfrm>
            <a:off x="1934818" y="1386746"/>
            <a:ext cx="8044069" cy="5366350"/>
          </a:xfrm>
          <a:prstGeom prst="rect">
            <a:avLst/>
          </a:prstGeom>
        </p:spPr>
      </p:pic>
    </p:spTree>
    <p:extLst>
      <p:ext uri="{BB962C8B-B14F-4D97-AF65-F5344CB8AC3E}">
        <p14:creationId xmlns:p14="http://schemas.microsoft.com/office/powerpoint/2010/main" val="425832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174"/>
          <a:stretch/>
        </p:blipFill>
        <p:spPr>
          <a:xfrm>
            <a:off x="0" y="992997"/>
            <a:ext cx="12192000" cy="7054589"/>
          </a:xfrm>
          <a:prstGeom prst="rect">
            <a:avLst/>
          </a:prstGeom>
        </p:spPr>
      </p:pic>
      <p:sp>
        <p:nvSpPr>
          <p:cNvPr id="5" name="TextBox 4">
            <a:extLst>
              <a:ext uri="{FF2B5EF4-FFF2-40B4-BE49-F238E27FC236}">
                <a16:creationId xmlns:a16="http://schemas.microsoft.com/office/drawing/2014/main" id="{E7E89F65-FFCF-45FF-94AD-0B5D8530EF76}"/>
              </a:ext>
            </a:extLst>
          </p:cNvPr>
          <p:cNvSpPr txBox="1"/>
          <p:nvPr/>
        </p:nvSpPr>
        <p:spPr>
          <a:xfrm>
            <a:off x="99049" y="1537704"/>
            <a:ext cx="3808405" cy="5120839"/>
          </a:xfrm>
          <a:prstGeom prst="rect">
            <a:avLst/>
          </a:prstGeom>
          <a:noFill/>
          <a:ln w="19050">
            <a:solidFill>
              <a:schemeClr val="bg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rPr>
              <a:t>Hypothesis/Methods</a:t>
            </a:r>
            <a:endParaRPr kumimoji="0" lang="en-US" sz="28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A8A575E-46C5-4E9E-B10C-EB2848C0255D}"/>
              </a:ext>
            </a:extLst>
          </p:cNvPr>
          <p:cNvSpPr txBox="1"/>
          <p:nvPr/>
        </p:nvSpPr>
        <p:spPr>
          <a:xfrm>
            <a:off x="4321512" y="1538309"/>
            <a:ext cx="3624251" cy="5094241"/>
          </a:xfrm>
          <a:prstGeom prst="rect">
            <a:avLst/>
          </a:prstGeom>
          <a:noFill/>
          <a:ln w="19050">
            <a:solidFill>
              <a:schemeClr val="bg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rPr>
              <a:t>Results (N=11,746)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2CEA18A3-7609-493C-B8F3-820F0BC24320}"/>
              </a:ext>
            </a:extLst>
          </p:cNvPr>
          <p:cNvSpPr txBox="1"/>
          <p:nvPr/>
        </p:nvSpPr>
        <p:spPr>
          <a:xfrm>
            <a:off x="8446074" y="1537705"/>
            <a:ext cx="3511775" cy="5121211"/>
          </a:xfrm>
          <a:prstGeom prst="rect">
            <a:avLst/>
          </a:prstGeom>
          <a:noFill/>
          <a:ln w="19050">
            <a:solidFill>
              <a:schemeClr val="bg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rPr>
              <a:t>Conclusion</a:t>
            </a:r>
            <a:endParaRPr kumimoji="0" lang="en-US" sz="28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Arrow: Right 12">
            <a:extLst>
              <a:ext uri="{FF2B5EF4-FFF2-40B4-BE49-F238E27FC236}">
                <a16:creationId xmlns:a16="http://schemas.microsoft.com/office/drawing/2014/main" id="{D552DDD4-82E4-4994-B8F4-3B86BE30E969}"/>
              </a:ext>
            </a:extLst>
          </p:cNvPr>
          <p:cNvSpPr/>
          <p:nvPr/>
        </p:nvSpPr>
        <p:spPr>
          <a:xfrm>
            <a:off x="3924374" y="3512127"/>
            <a:ext cx="521210" cy="661098"/>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C972A3-1741-4903-BE8C-D6014A64DEBA}"/>
              </a:ext>
            </a:extLst>
          </p:cNvPr>
          <p:cNvSpPr txBox="1"/>
          <p:nvPr/>
        </p:nvSpPr>
        <p:spPr>
          <a:xfrm>
            <a:off x="79447" y="3476607"/>
            <a:ext cx="3823726"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Is there a reliable “futility” point by # of units transfused?</a:t>
            </a:r>
          </a:p>
        </p:txBody>
      </p:sp>
      <p:sp>
        <p:nvSpPr>
          <p:cNvPr id="4" name="TextBox 3">
            <a:extLst>
              <a:ext uri="{FF2B5EF4-FFF2-40B4-BE49-F238E27FC236}">
                <a16:creationId xmlns:a16="http://schemas.microsoft.com/office/drawing/2014/main" id="{52DAC1C9-52A8-419D-9781-ED57F3C1506B}"/>
              </a:ext>
            </a:extLst>
          </p:cNvPr>
          <p:cNvSpPr txBox="1"/>
          <p:nvPr/>
        </p:nvSpPr>
        <p:spPr>
          <a:xfrm>
            <a:off x="83126" y="4176194"/>
            <a:ext cx="37686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DOD Trauma Registry (2002-2020)</a:t>
            </a:r>
          </a:p>
        </p:txBody>
      </p:sp>
      <p:cxnSp>
        <p:nvCxnSpPr>
          <p:cNvPr id="24" name="Straight Connector 23">
            <a:extLst>
              <a:ext uri="{FF2B5EF4-FFF2-40B4-BE49-F238E27FC236}">
                <a16:creationId xmlns:a16="http://schemas.microsoft.com/office/drawing/2014/main" id="{2CCEC1B3-7DCB-41D0-B67E-A9422820ED31}"/>
              </a:ext>
            </a:extLst>
          </p:cNvPr>
          <p:cNvCxnSpPr>
            <a:cxnSpLocks/>
          </p:cNvCxnSpPr>
          <p:nvPr/>
        </p:nvCxnSpPr>
        <p:spPr>
          <a:xfrm>
            <a:off x="99791" y="4186478"/>
            <a:ext cx="378748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13BA19-3CB0-4DE1-B315-4101BCE9D86A}"/>
              </a:ext>
            </a:extLst>
          </p:cNvPr>
          <p:cNvCxnSpPr>
            <a:cxnSpLocks/>
          </p:cNvCxnSpPr>
          <p:nvPr/>
        </p:nvCxnSpPr>
        <p:spPr>
          <a:xfrm>
            <a:off x="99049" y="2089658"/>
            <a:ext cx="38084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A95E3E-5032-40F9-A71E-7B8E2D4C5DBC}"/>
              </a:ext>
            </a:extLst>
          </p:cNvPr>
          <p:cNvCxnSpPr>
            <a:cxnSpLocks/>
          </p:cNvCxnSpPr>
          <p:nvPr/>
        </p:nvCxnSpPr>
        <p:spPr>
          <a:xfrm>
            <a:off x="4321512" y="2089658"/>
            <a:ext cx="3624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6D056B-768A-4097-9356-759515AF8146}"/>
              </a:ext>
            </a:extLst>
          </p:cNvPr>
          <p:cNvSpPr txBox="1"/>
          <p:nvPr/>
        </p:nvSpPr>
        <p:spPr>
          <a:xfrm>
            <a:off x="8441635" y="3696089"/>
            <a:ext cx="351621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Among injured combat casualties there is no reliable “futility threshold” based on the number of blood products transfused</a:t>
            </a:r>
          </a:p>
        </p:txBody>
      </p:sp>
      <p:sp>
        <p:nvSpPr>
          <p:cNvPr id="42" name="Arrow: Right 13">
            <a:extLst>
              <a:ext uri="{FF2B5EF4-FFF2-40B4-BE49-F238E27FC236}">
                <a16:creationId xmlns:a16="http://schemas.microsoft.com/office/drawing/2014/main" id="{361A6021-227A-44CC-94D5-4F417C0DAA25}"/>
              </a:ext>
            </a:extLst>
          </p:cNvPr>
          <p:cNvSpPr/>
          <p:nvPr/>
        </p:nvSpPr>
        <p:spPr>
          <a:xfrm>
            <a:off x="7946879" y="3611656"/>
            <a:ext cx="521210" cy="661098"/>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C113BA19-3CB0-4DE1-B315-4101BCE9D86A}"/>
              </a:ext>
            </a:extLst>
          </p:cNvPr>
          <p:cNvCxnSpPr>
            <a:cxnSpLocks/>
          </p:cNvCxnSpPr>
          <p:nvPr/>
        </p:nvCxnSpPr>
        <p:spPr>
          <a:xfrm>
            <a:off x="8446074" y="2089658"/>
            <a:ext cx="35117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2910BC-AA05-CB4D-BA03-ED64A36E8326}"/>
              </a:ext>
            </a:extLst>
          </p:cNvPr>
          <p:cNvPicPr>
            <a:picLocks noChangeAspect="1"/>
          </p:cNvPicPr>
          <p:nvPr/>
        </p:nvPicPr>
        <p:blipFill>
          <a:blip r:embed="rId4"/>
          <a:stretch>
            <a:fillRect/>
          </a:stretch>
        </p:blipFill>
        <p:spPr>
          <a:xfrm>
            <a:off x="396424" y="2178646"/>
            <a:ext cx="908241" cy="908241"/>
          </a:xfrm>
          <a:prstGeom prst="rect">
            <a:avLst/>
          </a:prstGeom>
        </p:spPr>
      </p:pic>
      <p:pic>
        <p:nvPicPr>
          <p:cNvPr id="45" name="Picture 44">
            <a:extLst>
              <a:ext uri="{FF2B5EF4-FFF2-40B4-BE49-F238E27FC236}">
                <a16:creationId xmlns:a16="http://schemas.microsoft.com/office/drawing/2014/main" id="{BE40B03F-639A-6C43-885F-64E212D2D363}"/>
              </a:ext>
            </a:extLst>
          </p:cNvPr>
          <p:cNvPicPr>
            <a:picLocks noChangeAspect="1"/>
          </p:cNvPicPr>
          <p:nvPr/>
        </p:nvPicPr>
        <p:blipFill>
          <a:blip r:embed="rId5"/>
          <a:stretch>
            <a:fillRect/>
          </a:stretch>
        </p:blipFill>
        <p:spPr>
          <a:xfrm>
            <a:off x="2265769" y="2264650"/>
            <a:ext cx="1018470" cy="642855"/>
          </a:xfrm>
          <a:prstGeom prst="rect">
            <a:avLst/>
          </a:prstGeom>
        </p:spPr>
      </p:pic>
      <p:pic>
        <p:nvPicPr>
          <p:cNvPr id="7" name="Picture 6" descr="A picture containing plate&#10;&#10;Description automatically generated">
            <a:extLst>
              <a:ext uri="{FF2B5EF4-FFF2-40B4-BE49-F238E27FC236}">
                <a16:creationId xmlns:a16="http://schemas.microsoft.com/office/drawing/2014/main" id="{9D2453E6-3FFA-A344-9D9F-EEE89FD67E3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83039" y="5457953"/>
            <a:ext cx="668776" cy="668776"/>
          </a:xfrm>
          <a:prstGeom prst="rect">
            <a:avLst/>
          </a:prstGeom>
        </p:spPr>
      </p:pic>
      <p:pic>
        <p:nvPicPr>
          <p:cNvPr id="35" name="Picture 34">
            <a:extLst>
              <a:ext uri="{FF2B5EF4-FFF2-40B4-BE49-F238E27FC236}">
                <a16:creationId xmlns:a16="http://schemas.microsoft.com/office/drawing/2014/main" id="{29CBF3AF-DA2C-AC44-B6DE-C0693997345B}"/>
              </a:ext>
            </a:extLst>
          </p:cNvPr>
          <p:cNvPicPr>
            <a:picLocks noChangeAspect="1"/>
          </p:cNvPicPr>
          <p:nvPr/>
        </p:nvPicPr>
        <p:blipFill>
          <a:blip r:embed="rId5"/>
          <a:stretch>
            <a:fillRect/>
          </a:stretch>
        </p:blipFill>
        <p:spPr>
          <a:xfrm>
            <a:off x="8931955" y="2204394"/>
            <a:ext cx="2489612" cy="1571434"/>
          </a:xfrm>
          <a:prstGeom prst="rect">
            <a:avLst/>
          </a:prstGeom>
        </p:spPr>
      </p:pic>
      <p:sp>
        <p:nvSpPr>
          <p:cNvPr id="41" name="TextBox 40">
            <a:extLst>
              <a:ext uri="{FF2B5EF4-FFF2-40B4-BE49-F238E27FC236}">
                <a16:creationId xmlns:a16="http://schemas.microsoft.com/office/drawing/2014/main" id="{3B5331BF-397D-0540-B9CB-DCCF24C467E1}"/>
              </a:ext>
            </a:extLst>
          </p:cNvPr>
          <p:cNvSpPr txBox="1"/>
          <p:nvPr/>
        </p:nvSpPr>
        <p:spPr>
          <a:xfrm>
            <a:off x="4437676" y="2229463"/>
            <a:ext cx="26686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Wide range of BP per patient (1-290) </a:t>
            </a:r>
          </a:p>
        </p:txBody>
      </p:sp>
      <p:pic>
        <p:nvPicPr>
          <p:cNvPr id="28" name="Picture 27" descr="A picture containing drawing&#10;&#10;Description automatically generated">
            <a:extLst>
              <a:ext uri="{FF2B5EF4-FFF2-40B4-BE49-F238E27FC236}">
                <a16:creationId xmlns:a16="http://schemas.microsoft.com/office/drawing/2014/main" id="{7F448648-AA87-C545-B1BF-11DD5B67ED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262" y="2278424"/>
            <a:ext cx="698362" cy="698362"/>
          </a:xfrm>
          <a:prstGeom prst="rect">
            <a:avLst/>
          </a:prstGeom>
        </p:spPr>
      </p:pic>
      <p:cxnSp>
        <p:nvCxnSpPr>
          <p:cNvPr id="49" name="Straight Connector 48">
            <a:extLst>
              <a:ext uri="{FF2B5EF4-FFF2-40B4-BE49-F238E27FC236}">
                <a16:creationId xmlns:a16="http://schemas.microsoft.com/office/drawing/2014/main" id="{C6231E28-852B-994F-A0DB-0F5D3AF0B572}"/>
              </a:ext>
            </a:extLst>
          </p:cNvPr>
          <p:cNvCxnSpPr>
            <a:cxnSpLocks/>
          </p:cNvCxnSpPr>
          <p:nvPr/>
        </p:nvCxnSpPr>
        <p:spPr>
          <a:xfrm>
            <a:off x="4325502" y="4232060"/>
            <a:ext cx="35117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B8AB3C0-A88B-5947-94D6-7BC6B9B07956}"/>
              </a:ext>
            </a:extLst>
          </p:cNvPr>
          <p:cNvSpPr txBox="1"/>
          <p:nvPr/>
        </p:nvSpPr>
        <p:spPr>
          <a:xfrm>
            <a:off x="4395539" y="4479588"/>
            <a:ext cx="24459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reliable cutpoint with mortality &gt; 50%</a:t>
            </a:r>
          </a:p>
        </p:txBody>
      </p:sp>
      <p:sp>
        <p:nvSpPr>
          <p:cNvPr id="6" name="TextBox 5">
            <a:extLst>
              <a:ext uri="{FF2B5EF4-FFF2-40B4-BE49-F238E27FC236}">
                <a16:creationId xmlns:a16="http://schemas.microsoft.com/office/drawing/2014/main" id="{1ADB33B8-1890-A198-E05A-27536C5566F4}"/>
              </a:ext>
            </a:extLst>
          </p:cNvPr>
          <p:cNvSpPr txBox="1"/>
          <p:nvPr/>
        </p:nvSpPr>
        <p:spPr>
          <a:xfrm>
            <a:off x="22689" y="38890"/>
            <a:ext cx="121693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 the Bleeding Edge: 24-hour Mortality by Unit of Blood Product Transfused in Combat Casualties from 2002-2020</a:t>
            </a:r>
          </a:p>
        </p:txBody>
      </p:sp>
      <p:pic>
        <p:nvPicPr>
          <p:cNvPr id="21" name="Picture 20">
            <a:extLst>
              <a:ext uri="{FF2B5EF4-FFF2-40B4-BE49-F238E27FC236}">
                <a16:creationId xmlns:a16="http://schemas.microsoft.com/office/drawing/2014/main" id="{377D702C-2CFE-A674-F761-9AD4E95C4D6A}"/>
              </a:ext>
            </a:extLst>
          </p:cNvPr>
          <p:cNvPicPr>
            <a:picLocks noChangeAspect="1"/>
          </p:cNvPicPr>
          <p:nvPr/>
        </p:nvPicPr>
        <p:blipFill>
          <a:blip r:embed="rId5"/>
          <a:stretch>
            <a:fillRect/>
          </a:stretch>
        </p:blipFill>
        <p:spPr>
          <a:xfrm>
            <a:off x="2973559" y="2264650"/>
            <a:ext cx="1018470" cy="642855"/>
          </a:xfrm>
          <a:prstGeom prst="rect">
            <a:avLst/>
          </a:prstGeom>
        </p:spPr>
      </p:pic>
      <p:sp>
        <p:nvSpPr>
          <p:cNvPr id="27" name="TextBox 26">
            <a:extLst>
              <a:ext uri="{FF2B5EF4-FFF2-40B4-BE49-F238E27FC236}">
                <a16:creationId xmlns:a16="http://schemas.microsoft.com/office/drawing/2014/main" id="{1BBECD9C-6B59-9F9D-E648-88CC96D13B08}"/>
              </a:ext>
            </a:extLst>
          </p:cNvPr>
          <p:cNvSpPr txBox="1"/>
          <p:nvPr/>
        </p:nvSpPr>
        <p:spPr>
          <a:xfrm>
            <a:off x="232095" y="2962907"/>
            <a:ext cx="13196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Combat casualties (CC)</a:t>
            </a:r>
          </a:p>
        </p:txBody>
      </p:sp>
      <p:sp>
        <p:nvSpPr>
          <p:cNvPr id="34" name="Equal 33">
            <a:extLst>
              <a:ext uri="{FF2B5EF4-FFF2-40B4-BE49-F238E27FC236}">
                <a16:creationId xmlns:a16="http://schemas.microsoft.com/office/drawing/2014/main" id="{209B5821-A2FC-064D-ABA9-823954194D82}"/>
              </a:ext>
            </a:extLst>
          </p:cNvPr>
          <p:cNvSpPr/>
          <p:nvPr/>
        </p:nvSpPr>
        <p:spPr>
          <a:xfrm>
            <a:off x="1376344" y="2323671"/>
            <a:ext cx="937942" cy="66644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132F39F0-F319-5B0A-CE7C-6C42E9C88178}"/>
              </a:ext>
            </a:extLst>
          </p:cNvPr>
          <p:cNvSpPr txBox="1"/>
          <p:nvPr/>
        </p:nvSpPr>
        <p:spPr>
          <a:xfrm>
            <a:off x="2499427" y="2898752"/>
            <a:ext cx="13815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Need for blood products (BP)</a:t>
            </a:r>
          </a:p>
        </p:txBody>
      </p:sp>
      <p:pic>
        <p:nvPicPr>
          <p:cNvPr id="40" name="Picture 39">
            <a:extLst>
              <a:ext uri="{FF2B5EF4-FFF2-40B4-BE49-F238E27FC236}">
                <a16:creationId xmlns:a16="http://schemas.microsoft.com/office/drawing/2014/main" id="{03D31F40-F9C9-E2FA-3B56-A7573B8A00EE}"/>
              </a:ext>
            </a:extLst>
          </p:cNvPr>
          <p:cNvPicPr>
            <a:picLocks noChangeAspect="1"/>
          </p:cNvPicPr>
          <p:nvPr/>
        </p:nvPicPr>
        <p:blipFill>
          <a:blip r:embed="rId4"/>
          <a:stretch>
            <a:fillRect/>
          </a:stretch>
        </p:blipFill>
        <p:spPr>
          <a:xfrm>
            <a:off x="191161" y="4688136"/>
            <a:ext cx="785293" cy="785293"/>
          </a:xfrm>
          <a:prstGeom prst="rect">
            <a:avLst/>
          </a:prstGeom>
        </p:spPr>
      </p:pic>
      <p:sp>
        <p:nvSpPr>
          <p:cNvPr id="47" name="TextBox 46">
            <a:extLst>
              <a:ext uri="{FF2B5EF4-FFF2-40B4-BE49-F238E27FC236}">
                <a16:creationId xmlns:a16="http://schemas.microsoft.com/office/drawing/2014/main" id="{C69258F1-860F-C31D-4632-E4AEC54B251B}"/>
              </a:ext>
            </a:extLst>
          </p:cNvPr>
          <p:cNvSpPr txBox="1"/>
          <p:nvPr/>
        </p:nvSpPr>
        <p:spPr>
          <a:xfrm>
            <a:off x="117285" y="5641783"/>
            <a:ext cx="32943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Main outcome = 24hr mortality</a:t>
            </a:r>
          </a:p>
        </p:txBody>
      </p:sp>
      <p:sp>
        <p:nvSpPr>
          <p:cNvPr id="48" name="TextBox 47">
            <a:extLst>
              <a:ext uri="{FF2B5EF4-FFF2-40B4-BE49-F238E27FC236}">
                <a16:creationId xmlns:a16="http://schemas.microsoft.com/office/drawing/2014/main" id="{9CFDA17D-A701-94AB-6053-94278B03F3B3}"/>
              </a:ext>
            </a:extLst>
          </p:cNvPr>
          <p:cNvSpPr txBox="1"/>
          <p:nvPr/>
        </p:nvSpPr>
        <p:spPr>
          <a:xfrm>
            <a:off x="776072" y="4775885"/>
            <a:ext cx="2971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All CC with &gt;/= 1 unit BP transfused within first 24 </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hrs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A2828024-EC96-4BD7-F8C4-1529093D2A44}"/>
              </a:ext>
            </a:extLst>
          </p:cNvPr>
          <p:cNvPicPr>
            <a:picLocks noChangeAspect="1"/>
          </p:cNvPicPr>
          <p:nvPr/>
        </p:nvPicPr>
        <p:blipFill>
          <a:blip r:embed="rId8"/>
          <a:stretch>
            <a:fillRect/>
          </a:stretch>
        </p:blipFill>
        <p:spPr>
          <a:xfrm>
            <a:off x="6646562" y="4544853"/>
            <a:ext cx="1234230" cy="1234230"/>
          </a:xfrm>
          <a:prstGeom prst="rect">
            <a:avLst/>
          </a:prstGeom>
          <a:solidFill>
            <a:schemeClr val="bg1"/>
          </a:solidFill>
        </p:spPr>
      </p:pic>
      <p:pic>
        <p:nvPicPr>
          <p:cNvPr id="54" name="Picture 53" descr="A picture containing plate&#10;&#10;Description automatically generated">
            <a:extLst>
              <a:ext uri="{FF2B5EF4-FFF2-40B4-BE49-F238E27FC236}">
                <a16:creationId xmlns:a16="http://schemas.microsoft.com/office/drawing/2014/main" id="{0B9749AA-08C1-3CEB-EA88-11FDD9C1837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31568" y="3097713"/>
            <a:ext cx="668776" cy="668776"/>
          </a:xfrm>
          <a:prstGeom prst="rect">
            <a:avLst/>
          </a:prstGeom>
        </p:spPr>
      </p:pic>
      <p:sp>
        <p:nvSpPr>
          <p:cNvPr id="55" name="TextBox 54">
            <a:extLst>
              <a:ext uri="{FF2B5EF4-FFF2-40B4-BE49-F238E27FC236}">
                <a16:creationId xmlns:a16="http://schemas.microsoft.com/office/drawing/2014/main" id="{4BC19F71-8348-5073-1179-D1D0E51AC45B}"/>
              </a:ext>
            </a:extLst>
          </p:cNvPr>
          <p:cNvSpPr txBox="1"/>
          <p:nvPr/>
        </p:nvSpPr>
        <p:spPr>
          <a:xfrm>
            <a:off x="4472126" y="3203271"/>
            <a:ext cx="26686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Mortality for &gt; 100 units group</a:t>
            </a:r>
          </a:p>
        </p:txBody>
      </p:sp>
      <p:sp>
        <p:nvSpPr>
          <p:cNvPr id="56" name="TextBox 55">
            <a:extLst>
              <a:ext uri="{FF2B5EF4-FFF2-40B4-BE49-F238E27FC236}">
                <a16:creationId xmlns:a16="http://schemas.microsoft.com/office/drawing/2014/main" id="{F6CD0FF3-9AA3-D6DD-EB0B-7CA5C0EDE60E}"/>
              </a:ext>
            </a:extLst>
          </p:cNvPr>
          <p:cNvSpPr txBox="1"/>
          <p:nvPr/>
        </p:nvSpPr>
        <p:spPr>
          <a:xfrm>
            <a:off x="7016077" y="3677616"/>
            <a:ext cx="821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Tree>
    <p:extLst>
      <p:ext uri="{BB962C8B-B14F-4D97-AF65-F5344CB8AC3E}">
        <p14:creationId xmlns:p14="http://schemas.microsoft.com/office/powerpoint/2010/main" val="143806470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83165"/>
            <a:ext cx="12192000" cy="4863161"/>
          </a:xfrm>
          <a:prstGeom prst="rect">
            <a:avLst/>
          </a:prstGeom>
        </p:spPr>
      </p:pic>
      <p:sp>
        <p:nvSpPr>
          <p:cNvPr id="5" name="TextBox 4">
            <a:extLst>
              <a:ext uri="{FF2B5EF4-FFF2-40B4-BE49-F238E27FC236}">
                <a16:creationId xmlns:a16="http://schemas.microsoft.com/office/drawing/2014/main" id="{E7E89F65-FFCF-45FF-94AD-0B5D8530EF76}"/>
              </a:ext>
            </a:extLst>
          </p:cNvPr>
          <p:cNvSpPr txBox="1"/>
          <p:nvPr/>
        </p:nvSpPr>
        <p:spPr>
          <a:xfrm>
            <a:off x="234150" y="1087130"/>
            <a:ext cx="3673304" cy="4548652"/>
          </a:xfrm>
          <a:prstGeom prst="rect">
            <a:avLst/>
          </a:prstGeom>
          <a:noFill/>
          <a:ln w="19050">
            <a:solidFill>
              <a:schemeClr val="bg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rPr>
              <a:t>Hypothesis/Methods</a:t>
            </a:r>
            <a:endParaRPr kumimoji="0" lang="en-US" sz="28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A8A575E-46C5-4E9E-B10C-EB2848C0255D}"/>
              </a:ext>
            </a:extLst>
          </p:cNvPr>
          <p:cNvSpPr txBox="1"/>
          <p:nvPr/>
        </p:nvSpPr>
        <p:spPr>
          <a:xfrm>
            <a:off x="4450081" y="1087735"/>
            <a:ext cx="3495682" cy="4525026"/>
          </a:xfrm>
          <a:prstGeom prst="rect">
            <a:avLst/>
          </a:prstGeom>
          <a:noFill/>
          <a:ln w="19050">
            <a:solidFill>
              <a:schemeClr val="bg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rPr>
              <a:t>Results (N=11,746)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2CEA18A3-7609-493C-B8F3-820F0BC24320}"/>
              </a:ext>
            </a:extLst>
          </p:cNvPr>
          <p:cNvSpPr txBox="1"/>
          <p:nvPr/>
        </p:nvSpPr>
        <p:spPr>
          <a:xfrm>
            <a:off x="8570653" y="1087130"/>
            <a:ext cx="3387196" cy="4548983"/>
          </a:xfrm>
          <a:prstGeom prst="rect">
            <a:avLst/>
          </a:prstGeom>
          <a:noFill/>
          <a:ln w="19050">
            <a:solidFill>
              <a:schemeClr val="bg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rPr>
              <a:t>Conclusion</a:t>
            </a:r>
            <a:endParaRPr kumimoji="0" lang="en-US" sz="28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Arrow: Right 12">
            <a:extLst>
              <a:ext uri="{FF2B5EF4-FFF2-40B4-BE49-F238E27FC236}">
                <a16:creationId xmlns:a16="http://schemas.microsoft.com/office/drawing/2014/main" id="{D552DDD4-82E4-4994-B8F4-3B86BE30E969}"/>
              </a:ext>
            </a:extLst>
          </p:cNvPr>
          <p:cNvSpPr/>
          <p:nvPr/>
        </p:nvSpPr>
        <p:spPr>
          <a:xfrm>
            <a:off x="3942864" y="2876021"/>
            <a:ext cx="502720" cy="587229"/>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0" name="Rectangle 29"/>
          <p:cNvSpPr/>
          <p:nvPr/>
        </p:nvSpPr>
        <p:spPr>
          <a:xfrm>
            <a:off x="8717280" y="5950577"/>
            <a:ext cx="3474720"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C972A3-1741-4903-BE8C-D6014A64DEBA}"/>
              </a:ext>
            </a:extLst>
          </p:cNvPr>
          <p:cNvSpPr txBox="1"/>
          <p:nvPr/>
        </p:nvSpPr>
        <p:spPr>
          <a:xfrm>
            <a:off x="215091" y="3026032"/>
            <a:ext cx="3688081"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Is there a reliable “futility” point by # of units transfused?</a:t>
            </a:r>
          </a:p>
        </p:txBody>
      </p:sp>
      <p:sp>
        <p:nvSpPr>
          <p:cNvPr id="4" name="TextBox 3">
            <a:extLst>
              <a:ext uri="{FF2B5EF4-FFF2-40B4-BE49-F238E27FC236}">
                <a16:creationId xmlns:a16="http://schemas.microsoft.com/office/drawing/2014/main" id="{52DAC1C9-52A8-419D-9781-ED57F3C1506B}"/>
              </a:ext>
            </a:extLst>
          </p:cNvPr>
          <p:cNvSpPr txBox="1"/>
          <p:nvPr/>
        </p:nvSpPr>
        <p:spPr>
          <a:xfrm>
            <a:off x="216818" y="3725620"/>
            <a:ext cx="3634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DOD Trauma Registry (2002-2020)</a:t>
            </a:r>
          </a:p>
        </p:txBody>
      </p:sp>
      <p:cxnSp>
        <p:nvCxnSpPr>
          <p:cNvPr id="24" name="Straight Connector 23">
            <a:extLst>
              <a:ext uri="{FF2B5EF4-FFF2-40B4-BE49-F238E27FC236}">
                <a16:creationId xmlns:a16="http://schemas.microsoft.com/office/drawing/2014/main" id="{2CCEC1B3-7DCB-41D0-B67E-A9422820ED31}"/>
              </a:ext>
            </a:extLst>
          </p:cNvPr>
          <p:cNvCxnSpPr>
            <a:cxnSpLocks/>
          </p:cNvCxnSpPr>
          <p:nvPr/>
        </p:nvCxnSpPr>
        <p:spPr>
          <a:xfrm>
            <a:off x="234150" y="3735903"/>
            <a:ext cx="36531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13BA19-3CB0-4DE1-B315-4101BCE9D86A}"/>
              </a:ext>
            </a:extLst>
          </p:cNvPr>
          <p:cNvCxnSpPr>
            <a:cxnSpLocks/>
          </p:cNvCxnSpPr>
          <p:nvPr/>
        </p:nvCxnSpPr>
        <p:spPr>
          <a:xfrm>
            <a:off x="234150" y="1639083"/>
            <a:ext cx="367330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A95E3E-5032-40F9-A71E-7B8E2D4C5DBC}"/>
              </a:ext>
            </a:extLst>
          </p:cNvPr>
          <p:cNvCxnSpPr>
            <a:cxnSpLocks/>
          </p:cNvCxnSpPr>
          <p:nvPr/>
        </p:nvCxnSpPr>
        <p:spPr>
          <a:xfrm>
            <a:off x="4450081" y="1639083"/>
            <a:ext cx="34956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6D056B-768A-4097-9356-759515AF8146}"/>
              </a:ext>
            </a:extLst>
          </p:cNvPr>
          <p:cNvSpPr txBox="1"/>
          <p:nvPr/>
        </p:nvSpPr>
        <p:spPr>
          <a:xfrm>
            <a:off x="8566371" y="3245514"/>
            <a:ext cx="339147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Among injured combat casualties there is no reliable “futility threshold” based on the number of blood products transfused</a:t>
            </a:r>
          </a:p>
        </p:txBody>
      </p:sp>
      <p:sp>
        <p:nvSpPr>
          <p:cNvPr id="42" name="Arrow: Right 13">
            <a:extLst>
              <a:ext uri="{FF2B5EF4-FFF2-40B4-BE49-F238E27FC236}">
                <a16:creationId xmlns:a16="http://schemas.microsoft.com/office/drawing/2014/main" id="{361A6021-227A-44CC-94D5-4F417C0DAA25}"/>
              </a:ext>
            </a:extLst>
          </p:cNvPr>
          <p:cNvSpPr/>
          <p:nvPr/>
        </p:nvSpPr>
        <p:spPr>
          <a:xfrm>
            <a:off x="8006848" y="2827516"/>
            <a:ext cx="502720" cy="587229"/>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C113BA19-3CB0-4DE1-B315-4101BCE9D86A}"/>
              </a:ext>
            </a:extLst>
          </p:cNvPr>
          <p:cNvCxnSpPr>
            <a:cxnSpLocks/>
          </p:cNvCxnSpPr>
          <p:nvPr/>
        </p:nvCxnSpPr>
        <p:spPr>
          <a:xfrm>
            <a:off x="8570653" y="1639083"/>
            <a:ext cx="33871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2910BC-AA05-CB4D-BA03-ED64A36E8326}"/>
              </a:ext>
            </a:extLst>
          </p:cNvPr>
          <p:cNvPicPr>
            <a:picLocks noChangeAspect="1"/>
          </p:cNvPicPr>
          <p:nvPr/>
        </p:nvPicPr>
        <p:blipFill>
          <a:blip r:embed="rId3"/>
          <a:stretch>
            <a:fillRect/>
          </a:stretch>
        </p:blipFill>
        <p:spPr>
          <a:xfrm>
            <a:off x="497908" y="1728071"/>
            <a:ext cx="806757" cy="806757"/>
          </a:xfrm>
          <a:prstGeom prst="rect">
            <a:avLst/>
          </a:prstGeom>
        </p:spPr>
      </p:pic>
      <p:pic>
        <p:nvPicPr>
          <p:cNvPr id="45" name="Picture 44">
            <a:extLst>
              <a:ext uri="{FF2B5EF4-FFF2-40B4-BE49-F238E27FC236}">
                <a16:creationId xmlns:a16="http://schemas.microsoft.com/office/drawing/2014/main" id="{BE40B03F-639A-6C43-885F-64E212D2D363}"/>
              </a:ext>
            </a:extLst>
          </p:cNvPr>
          <p:cNvPicPr>
            <a:picLocks noChangeAspect="1"/>
          </p:cNvPicPr>
          <p:nvPr/>
        </p:nvPicPr>
        <p:blipFill>
          <a:blip r:embed="rId4"/>
          <a:stretch>
            <a:fillRect/>
          </a:stretch>
        </p:blipFill>
        <p:spPr>
          <a:xfrm>
            <a:off x="2379569" y="1814076"/>
            <a:ext cx="904669" cy="571024"/>
          </a:xfrm>
          <a:prstGeom prst="rect">
            <a:avLst/>
          </a:prstGeom>
        </p:spPr>
      </p:pic>
      <p:pic>
        <p:nvPicPr>
          <p:cNvPr id="7" name="Picture 6" descr="A picture containing plate&#10;&#10;Description automatically generated">
            <a:extLst>
              <a:ext uri="{FF2B5EF4-FFF2-40B4-BE49-F238E27FC236}">
                <a16:creationId xmlns:a16="http://schemas.microsoft.com/office/drawing/2014/main" id="{9D2453E6-3FFA-A344-9D9F-EEE89FD67E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57765" y="5007378"/>
            <a:ext cx="594049" cy="594049"/>
          </a:xfrm>
          <a:prstGeom prst="rect">
            <a:avLst/>
          </a:prstGeom>
        </p:spPr>
      </p:pic>
      <p:pic>
        <p:nvPicPr>
          <p:cNvPr id="35" name="Picture 34">
            <a:extLst>
              <a:ext uri="{FF2B5EF4-FFF2-40B4-BE49-F238E27FC236}">
                <a16:creationId xmlns:a16="http://schemas.microsoft.com/office/drawing/2014/main" id="{29CBF3AF-DA2C-AC44-B6DE-C0693997345B}"/>
              </a:ext>
            </a:extLst>
          </p:cNvPr>
          <p:cNvPicPr>
            <a:picLocks noChangeAspect="1"/>
          </p:cNvPicPr>
          <p:nvPr/>
        </p:nvPicPr>
        <p:blipFill>
          <a:blip r:embed="rId4"/>
          <a:stretch>
            <a:fillRect/>
          </a:stretch>
        </p:blipFill>
        <p:spPr>
          <a:xfrm>
            <a:off x="9079282" y="1756093"/>
            <a:ext cx="2211431" cy="1395847"/>
          </a:xfrm>
          <a:prstGeom prst="rect">
            <a:avLst/>
          </a:prstGeom>
        </p:spPr>
      </p:pic>
      <p:sp>
        <p:nvSpPr>
          <p:cNvPr id="41" name="TextBox 40">
            <a:extLst>
              <a:ext uri="{FF2B5EF4-FFF2-40B4-BE49-F238E27FC236}">
                <a16:creationId xmlns:a16="http://schemas.microsoft.com/office/drawing/2014/main" id="{3B5331BF-397D-0540-B9CB-DCCF24C467E1}"/>
              </a:ext>
            </a:extLst>
          </p:cNvPr>
          <p:cNvSpPr txBox="1"/>
          <p:nvPr/>
        </p:nvSpPr>
        <p:spPr>
          <a:xfrm>
            <a:off x="4532344" y="1778889"/>
            <a:ext cx="25739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Wide range of BP per patient (1-290) </a:t>
            </a:r>
          </a:p>
        </p:txBody>
      </p:sp>
      <p:pic>
        <p:nvPicPr>
          <p:cNvPr id="28" name="Picture 27" descr="A picture containing drawing&#10;&#10;Description automatically generated">
            <a:extLst>
              <a:ext uri="{FF2B5EF4-FFF2-40B4-BE49-F238E27FC236}">
                <a16:creationId xmlns:a16="http://schemas.microsoft.com/office/drawing/2014/main" id="{7F448648-AA87-C545-B1BF-11DD5B67ED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6294" y="1827849"/>
            <a:ext cx="620329" cy="620329"/>
          </a:xfrm>
          <a:prstGeom prst="rect">
            <a:avLst/>
          </a:prstGeom>
        </p:spPr>
      </p:pic>
      <p:cxnSp>
        <p:nvCxnSpPr>
          <p:cNvPr id="49" name="Straight Connector 48">
            <a:extLst>
              <a:ext uri="{FF2B5EF4-FFF2-40B4-BE49-F238E27FC236}">
                <a16:creationId xmlns:a16="http://schemas.microsoft.com/office/drawing/2014/main" id="{C6231E28-852B-994F-A0DB-0F5D3AF0B572}"/>
              </a:ext>
            </a:extLst>
          </p:cNvPr>
          <p:cNvCxnSpPr>
            <a:cxnSpLocks/>
          </p:cNvCxnSpPr>
          <p:nvPr/>
        </p:nvCxnSpPr>
        <p:spPr>
          <a:xfrm>
            <a:off x="4450081" y="3781485"/>
            <a:ext cx="33871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B8AB3C0-A88B-5947-94D6-7BC6B9B07956}"/>
              </a:ext>
            </a:extLst>
          </p:cNvPr>
          <p:cNvSpPr txBox="1"/>
          <p:nvPr/>
        </p:nvSpPr>
        <p:spPr>
          <a:xfrm>
            <a:off x="4482307" y="4029013"/>
            <a:ext cx="23591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reliable cutpoint with mortality &gt; 50%</a:t>
            </a:r>
          </a:p>
        </p:txBody>
      </p:sp>
      <p:sp>
        <p:nvSpPr>
          <p:cNvPr id="6" name="TextBox 5">
            <a:extLst>
              <a:ext uri="{FF2B5EF4-FFF2-40B4-BE49-F238E27FC236}">
                <a16:creationId xmlns:a16="http://schemas.microsoft.com/office/drawing/2014/main" id="{1ADB33B8-1890-A198-E05A-27536C5566F4}"/>
              </a:ext>
            </a:extLst>
          </p:cNvPr>
          <p:cNvSpPr txBox="1"/>
          <p:nvPr/>
        </p:nvSpPr>
        <p:spPr>
          <a:xfrm>
            <a:off x="22689" y="38890"/>
            <a:ext cx="121693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 the Bleeding Edge: 24-hour Mortality by Unit of Blood Product Transfused in Combat Casualties from 2002-2020</a:t>
            </a:r>
          </a:p>
        </p:txBody>
      </p:sp>
      <p:sp>
        <p:nvSpPr>
          <p:cNvPr id="14" name="TextBox 13">
            <a:extLst>
              <a:ext uri="{FF2B5EF4-FFF2-40B4-BE49-F238E27FC236}">
                <a16:creationId xmlns:a16="http://schemas.microsoft.com/office/drawing/2014/main" id="{C0AC01C1-7AD1-C7ED-C9AE-10403C027275}"/>
              </a:ext>
            </a:extLst>
          </p:cNvPr>
          <p:cNvSpPr txBox="1"/>
          <p:nvPr/>
        </p:nvSpPr>
        <p:spPr>
          <a:xfrm>
            <a:off x="22690" y="5909220"/>
            <a:ext cx="2900932" cy="830997"/>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Gurney, et 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Trauma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March 2023</a:t>
            </a:r>
          </a:p>
        </p:txBody>
      </p:sp>
      <p:sp>
        <p:nvSpPr>
          <p:cNvPr id="15" name="TextBox 14">
            <a:extLst>
              <a:ext uri="{FF2B5EF4-FFF2-40B4-BE49-F238E27FC236}">
                <a16:creationId xmlns:a16="http://schemas.microsoft.com/office/drawing/2014/main" id="{9F4E0BD7-871D-8003-8229-8DF862051AE7}"/>
              </a:ext>
            </a:extLst>
          </p:cNvPr>
          <p:cNvSpPr txBox="1"/>
          <p:nvPr/>
        </p:nvSpPr>
        <p:spPr>
          <a:xfrm>
            <a:off x="4768314" y="5913930"/>
            <a:ext cx="3500179" cy="738664"/>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Author twitter handles: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@docmartin22, @</a:t>
            </a:r>
            <a:r>
              <a:rPr kumimoji="0" lang="en-US" sz="1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JointTraumaSyst</a:t>
            </a:r>
            <a:r>
              <a:rPr kumimoji="0" 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usa_isr</a:t>
            </a:r>
            <a:r>
              <a:rPr kumimoji="0" 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@MartinSchreib10</a:t>
            </a:r>
          </a:p>
        </p:txBody>
      </p:sp>
      <p:pic>
        <p:nvPicPr>
          <p:cNvPr id="17" name="Picture 16" descr="A close up of a sign&#10;&#10;Description automatically generated">
            <a:extLst>
              <a:ext uri="{FF2B5EF4-FFF2-40B4-BE49-F238E27FC236}">
                <a16:creationId xmlns:a16="http://schemas.microsoft.com/office/drawing/2014/main" id="{8CC88478-A250-FA76-042B-C270727E7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9825" y="6003525"/>
            <a:ext cx="756771" cy="756771"/>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C69BF3BA-C6CF-6B6E-065B-F69CCD1EA0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7677" y="5914230"/>
            <a:ext cx="2900931" cy="860387"/>
          </a:xfrm>
          <a:prstGeom prst="rect">
            <a:avLst/>
          </a:prstGeom>
        </p:spPr>
      </p:pic>
      <p:pic>
        <p:nvPicPr>
          <p:cNvPr id="21" name="Picture 20">
            <a:extLst>
              <a:ext uri="{FF2B5EF4-FFF2-40B4-BE49-F238E27FC236}">
                <a16:creationId xmlns:a16="http://schemas.microsoft.com/office/drawing/2014/main" id="{377D702C-2CFE-A674-F761-9AD4E95C4D6A}"/>
              </a:ext>
            </a:extLst>
          </p:cNvPr>
          <p:cNvPicPr>
            <a:picLocks noChangeAspect="1"/>
          </p:cNvPicPr>
          <p:nvPr/>
        </p:nvPicPr>
        <p:blipFill>
          <a:blip r:embed="rId4"/>
          <a:stretch>
            <a:fillRect/>
          </a:stretch>
        </p:blipFill>
        <p:spPr>
          <a:xfrm>
            <a:off x="3087359" y="1814076"/>
            <a:ext cx="904669" cy="571024"/>
          </a:xfrm>
          <a:prstGeom prst="rect">
            <a:avLst/>
          </a:prstGeom>
        </p:spPr>
      </p:pic>
      <p:sp>
        <p:nvSpPr>
          <p:cNvPr id="27" name="TextBox 26">
            <a:extLst>
              <a:ext uri="{FF2B5EF4-FFF2-40B4-BE49-F238E27FC236}">
                <a16:creationId xmlns:a16="http://schemas.microsoft.com/office/drawing/2014/main" id="{1BBECD9C-6B59-9F9D-E648-88CC96D13B08}"/>
              </a:ext>
            </a:extLst>
          </p:cNvPr>
          <p:cNvSpPr txBox="1"/>
          <p:nvPr/>
        </p:nvSpPr>
        <p:spPr>
          <a:xfrm>
            <a:off x="278908" y="2512333"/>
            <a:ext cx="12728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Combat casualties (CC)</a:t>
            </a:r>
          </a:p>
        </p:txBody>
      </p:sp>
      <p:sp>
        <p:nvSpPr>
          <p:cNvPr id="34" name="Equal 33">
            <a:extLst>
              <a:ext uri="{FF2B5EF4-FFF2-40B4-BE49-F238E27FC236}">
                <a16:creationId xmlns:a16="http://schemas.microsoft.com/office/drawing/2014/main" id="{209B5821-A2FC-064D-ABA9-823954194D82}"/>
              </a:ext>
            </a:extLst>
          </p:cNvPr>
          <p:cNvSpPr/>
          <p:nvPr/>
        </p:nvSpPr>
        <p:spPr>
          <a:xfrm>
            <a:off x="1409616" y="1873096"/>
            <a:ext cx="904669" cy="591974"/>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132F39F0-F319-5B0A-CE7C-6C42E9C88178}"/>
              </a:ext>
            </a:extLst>
          </p:cNvPr>
          <p:cNvSpPr txBox="1"/>
          <p:nvPr/>
        </p:nvSpPr>
        <p:spPr>
          <a:xfrm>
            <a:off x="2548435" y="2448178"/>
            <a:ext cx="133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Need for blood products (BP)</a:t>
            </a:r>
          </a:p>
        </p:txBody>
      </p:sp>
      <p:pic>
        <p:nvPicPr>
          <p:cNvPr id="40" name="Picture 39">
            <a:extLst>
              <a:ext uri="{FF2B5EF4-FFF2-40B4-BE49-F238E27FC236}">
                <a16:creationId xmlns:a16="http://schemas.microsoft.com/office/drawing/2014/main" id="{03D31F40-F9C9-E2FA-3B56-A7573B8A00EE}"/>
              </a:ext>
            </a:extLst>
          </p:cNvPr>
          <p:cNvPicPr>
            <a:picLocks noChangeAspect="1"/>
          </p:cNvPicPr>
          <p:nvPr/>
        </p:nvPicPr>
        <p:blipFill>
          <a:blip r:embed="rId3"/>
          <a:stretch>
            <a:fillRect/>
          </a:stretch>
        </p:blipFill>
        <p:spPr>
          <a:xfrm>
            <a:off x="278907" y="4237561"/>
            <a:ext cx="697547" cy="697547"/>
          </a:xfrm>
          <a:prstGeom prst="rect">
            <a:avLst/>
          </a:prstGeom>
        </p:spPr>
      </p:pic>
      <p:sp>
        <p:nvSpPr>
          <p:cNvPr id="47" name="TextBox 46">
            <a:extLst>
              <a:ext uri="{FF2B5EF4-FFF2-40B4-BE49-F238E27FC236}">
                <a16:creationId xmlns:a16="http://schemas.microsoft.com/office/drawing/2014/main" id="{C69258F1-860F-C31D-4632-E4AEC54B251B}"/>
              </a:ext>
            </a:extLst>
          </p:cNvPr>
          <p:cNvSpPr txBox="1"/>
          <p:nvPr/>
        </p:nvSpPr>
        <p:spPr>
          <a:xfrm>
            <a:off x="234149" y="5191209"/>
            <a:ext cx="31774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Main outcome = 24hr mortality</a:t>
            </a:r>
          </a:p>
        </p:txBody>
      </p:sp>
      <p:sp>
        <p:nvSpPr>
          <p:cNvPr id="48" name="TextBox 47">
            <a:extLst>
              <a:ext uri="{FF2B5EF4-FFF2-40B4-BE49-F238E27FC236}">
                <a16:creationId xmlns:a16="http://schemas.microsoft.com/office/drawing/2014/main" id="{9CFDA17D-A701-94AB-6053-94278B03F3B3}"/>
              </a:ext>
            </a:extLst>
          </p:cNvPr>
          <p:cNvSpPr txBox="1"/>
          <p:nvPr/>
        </p:nvSpPr>
        <p:spPr>
          <a:xfrm>
            <a:off x="881468" y="4325310"/>
            <a:ext cx="2865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All CC with &gt;/= 1 unit BP transfused within first 24 </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hrs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A2828024-EC96-4BD7-F8C4-1529093D2A44}"/>
              </a:ext>
            </a:extLst>
          </p:cNvPr>
          <p:cNvPicPr>
            <a:picLocks noChangeAspect="1"/>
          </p:cNvPicPr>
          <p:nvPr/>
        </p:nvPicPr>
        <p:blipFill>
          <a:blip r:embed="rId9"/>
          <a:stretch>
            <a:fillRect/>
          </a:stretch>
        </p:blipFill>
        <p:spPr>
          <a:xfrm>
            <a:off x="6770716" y="4094283"/>
            <a:ext cx="1096321" cy="1096321"/>
          </a:xfrm>
          <a:prstGeom prst="rect">
            <a:avLst/>
          </a:prstGeom>
          <a:solidFill>
            <a:schemeClr val="bg1"/>
          </a:solidFill>
        </p:spPr>
      </p:pic>
      <p:pic>
        <p:nvPicPr>
          <p:cNvPr id="54" name="Picture 53" descr="A picture containing plate&#10;&#10;Description automatically generated">
            <a:extLst>
              <a:ext uri="{FF2B5EF4-FFF2-40B4-BE49-F238E27FC236}">
                <a16:creationId xmlns:a16="http://schemas.microsoft.com/office/drawing/2014/main" id="{0B9749AA-08C1-3CEB-EA88-11FDD9C1837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06294" y="2647138"/>
            <a:ext cx="594049" cy="594049"/>
          </a:xfrm>
          <a:prstGeom prst="rect">
            <a:avLst/>
          </a:prstGeom>
        </p:spPr>
      </p:pic>
      <p:sp>
        <p:nvSpPr>
          <p:cNvPr id="55" name="TextBox 54">
            <a:extLst>
              <a:ext uri="{FF2B5EF4-FFF2-40B4-BE49-F238E27FC236}">
                <a16:creationId xmlns:a16="http://schemas.microsoft.com/office/drawing/2014/main" id="{4BC19F71-8348-5073-1179-D1D0E51AC45B}"/>
              </a:ext>
            </a:extLst>
          </p:cNvPr>
          <p:cNvSpPr txBox="1"/>
          <p:nvPr/>
        </p:nvSpPr>
        <p:spPr>
          <a:xfrm>
            <a:off x="4566794" y="2752697"/>
            <a:ext cx="25739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Mortality for &gt; 100 units group</a:t>
            </a:r>
          </a:p>
        </p:txBody>
      </p:sp>
      <p:sp>
        <p:nvSpPr>
          <p:cNvPr id="56" name="TextBox 55">
            <a:extLst>
              <a:ext uri="{FF2B5EF4-FFF2-40B4-BE49-F238E27FC236}">
                <a16:creationId xmlns:a16="http://schemas.microsoft.com/office/drawing/2014/main" id="{F6CD0FF3-9AA3-D6DD-EB0B-7CA5C0EDE60E}"/>
              </a:ext>
            </a:extLst>
          </p:cNvPr>
          <p:cNvSpPr txBox="1"/>
          <p:nvPr/>
        </p:nvSpPr>
        <p:spPr>
          <a:xfrm>
            <a:off x="7045209" y="3227042"/>
            <a:ext cx="792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pic>
        <p:nvPicPr>
          <p:cNvPr id="8" name="Picture 7" descr="A picture containing text, sign&#10;&#10;Description automatically generated">
            <a:extLst>
              <a:ext uri="{FF2B5EF4-FFF2-40B4-BE49-F238E27FC236}">
                <a16:creationId xmlns:a16="http://schemas.microsoft.com/office/drawing/2014/main" id="{E6E26EA2-AA71-FF18-E605-4A7E44F096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5761" y="5973301"/>
            <a:ext cx="1594821" cy="830997"/>
          </a:xfrm>
          <a:prstGeom prst="rect">
            <a:avLst/>
          </a:prstGeom>
        </p:spPr>
      </p:pic>
    </p:spTree>
    <p:extLst>
      <p:ext uri="{BB962C8B-B14F-4D97-AF65-F5344CB8AC3E}">
        <p14:creationId xmlns:p14="http://schemas.microsoft.com/office/powerpoint/2010/main" val="384922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CDCD-AB94-D411-A81E-920D49D844BF}"/>
              </a:ext>
            </a:extLst>
          </p:cNvPr>
          <p:cNvSpPr>
            <a:spLocks noGrp="1"/>
          </p:cNvSpPr>
          <p:nvPr>
            <p:ph type="title"/>
          </p:nvPr>
        </p:nvSpPr>
        <p:spPr>
          <a:xfrm>
            <a:off x="167263" y="128976"/>
            <a:ext cx="4536817" cy="970450"/>
          </a:xfrm>
          <a:ln w="12700">
            <a:solidFill>
              <a:schemeClr val="tx1"/>
            </a:solidFill>
          </a:ln>
        </p:spPr>
        <p:txBody>
          <a:bodyPr>
            <a:normAutofit fontScale="90000"/>
          </a:bodyPr>
          <a:lstStyle/>
          <a:p>
            <a:r>
              <a:rPr lang="en-US" sz="6000" dirty="0">
                <a:solidFill>
                  <a:schemeClr val="tx1"/>
                </a:solidFill>
                <a:latin typeface="Arial" panose="020B0604020202020204" pitchFamily="34" charset="0"/>
                <a:cs typeface="Arial" panose="020B0604020202020204" pitchFamily="34" charset="0"/>
              </a:rPr>
              <a:t>Background</a:t>
            </a:r>
          </a:p>
        </p:txBody>
      </p:sp>
      <p:pic>
        <p:nvPicPr>
          <p:cNvPr id="8" name="Picture 7">
            <a:extLst>
              <a:ext uri="{FF2B5EF4-FFF2-40B4-BE49-F238E27FC236}">
                <a16:creationId xmlns:a16="http://schemas.microsoft.com/office/drawing/2014/main" id="{01085888-9A4F-A4A7-6313-A8C5C92E28CD}"/>
              </a:ext>
            </a:extLst>
          </p:cNvPr>
          <p:cNvPicPr>
            <a:picLocks noChangeAspect="1"/>
          </p:cNvPicPr>
          <p:nvPr/>
        </p:nvPicPr>
        <p:blipFill>
          <a:blip r:embed="rId3"/>
          <a:stretch>
            <a:fillRect/>
          </a:stretch>
        </p:blipFill>
        <p:spPr>
          <a:xfrm>
            <a:off x="805874" y="1471264"/>
            <a:ext cx="8388215" cy="2417564"/>
          </a:xfrm>
          <a:prstGeom prst="rect">
            <a:avLst/>
          </a:prstGeom>
        </p:spPr>
      </p:pic>
      <p:pic>
        <p:nvPicPr>
          <p:cNvPr id="9" name="Picture 8">
            <a:extLst>
              <a:ext uri="{FF2B5EF4-FFF2-40B4-BE49-F238E27FC236}">
                <a16:creationId xmlns:a16="http://schemas.microsoft.com/office/drawing/2014/main" id="{7B13E363-11AF-CA58-ED8C-3A6893BD3601}"/>
              </a:ext>
            </a:extLst>
          </p:cNvPr>
          <p:cNvPicPr>
            <a:picLocks noChangeAspect="1"/>
          </p:cNvPicPr>
          <p:nvPr/>
        </p:nvPicPr>
        <p:blipFill>
          <a:blip r:embed="rId4"/>
          <a:stretch>
            <a:fillRect/>
          </a:stretch>
        </p:blipFill>
        <p:spPr>
          <a:xfrm>
            <a:off x="1211263" y="4018406"/>
            <a:ext cx="10245510" cy="1368330"/>
          </a:xfrm>
          <a:prstGeom prst="rect">
            <a:avLst/>
          </a:prstGeom>
        </p:spPr>
      </p:pic>
      <p:sp>
        <p:nvSpPr>
          <p:cNvPr id="3" name="Rectangle 2">
            <a:extLst>
              <a:ext uri="{FF2B5EF4-FFF2-40B4-BE49-F238E27FC236}">
                <a16:creationId xmlns:a16="http://schemas.microsoft.com/office/drawing/2014/main" id="{DC8C50C1-9F33-635C-480C-0F1725F835D9}"/>
              </a:ext>
            </a:extLst>
          </p:cNvPr>
          <p:cNvSpPr/>
          <p:nvPr/>
        </p:nvSpPr>
        <p:spPr>
          <a:xfrm>
            <a:off x="1301530" y="4829406"/>
            <a:ext cx="8620235" cy="278622"/>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30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A028-0777-F3A3-2242-9B0B45EF7533}"/>
              </a:ext>
            </a:extLst>
          </p:cNvPr>
          <p:cNvSpPr>
            <a:spLocks noGrp="1"/>
          </p:cNvSpPr>
          <p:nvPr>
            <p:ph type="title"/>
          </p:nvPr>
        </p:nvSpPr>
        <p:spPr>
          <a:xfrm>
            <a:off x="262153" y="131151"/>
            <a:ext cx="3532081" cy="809297"/>
          </a:xfrm>
          <a:ln w="12700">
            <a:solidFill>
              <a:schemeClr val="tx1"/>
            </a:solidFill>
          </a:ln>
        </p:spPr>
        <p:txBody>
          <a:bodyPr>
            <a:noAutofit/>
          </a:bodyPr>
          <a:lstStyle/>
          <a:p>
            <a:r>
              <a:rPr lang="en-US" sz="6000" dirty="0">
                <a:solidFill>
                  <a:schemeClr val="tx1"/>
                </a:solidFill>
                <a:latin typeface="Arial" panose="020B0604020202020204" pitchFamily="34" charset="0"/>
                <a:cs typeface="Arial" panose="020B0604020202020204" pitchFamily="34" charset="0"/>
              </a:rPr>
              <a:t>Methods</a:t>
            </a:r>
          </a:p>
        </p:txBody>
      </p:sp>
      <p:sp>
        <p:nvSpPr>
          <p:cNvPr id="3" name="Content Placeholder 2">
            <a:extLst>
              <a:ext uri="{FF2B5EF4-FFF2-40B4-BE49-F238E27FC236}">
                <a16:creationId xmlns:a16="http://schemas.microsoft.com/office/drawing/2014/main" id="{495F4111-192C-D635-ED07-15477F83570B}"/>
              </a:ext>
            </a:extLst>
          </p:cNvPr>
          <p:cNvSpPr>
            <a:spLocks noGrp="1"/>
          </p:cNvSpPr>
          <p:nvPr>
            <p:ph idx="1"/>
          </p:nvPr>
        </p:nvSpPr>
        <p:spPr>
          <a:xfrm>
            <a:off x="315315" y="1051036"/>
            <a:ext cx="11046372" cy="5460124"/>
          </a:xfrm>
        </p:spPr>
        <p:txBody>
          <a:bodyPr anchor="ctr">
            <a:normAutofit/>
          </a:bodyPr>
          <a:lstStyle/>
          <a:p>
            <a:pPr marL="0">
              <a:spcBef>
                <a:spcPts val="0"/>
              </a:spcBef>
              <a:spcAft>
                <a:spcPts val="800"/>
              </a:spcAft>
            </a:pP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Retrospective, observational</a:t>
            </a:r>
          </a:p>
          <a:p>
            <a:pPr marL="0">
              <a:spcBef>
                <a:spcPts val="0"/>
              </a:spcBef>
              <a:spcAft>
                <a:spcPts val="800"/>
              </a:spcAft>
            </a:pP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Data: </a:t>
            </a:r>
          </a:p>
          <a:p>
            <a:pPr marL="457200" lvl="1">
              <a:spcBef>
                <a:spcPts val="0"/>
              </a:spcBef>
              <a:spcAft>
                <a:spcPts val="800"/>
              </a:spcAft>
            </a:pP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Department of Defense Trauma Registry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DoDTR</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457200" lvl="1">
              <a:spcBef>
                <a:spcPts val="0"/>
              </a:spcBef>
              <a:spcAft>
                <a:spcPts val="800"/>
              </a:spcAft>
            </a:pP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Armed Forces Medical Examiner System (AFMES) </a:t>
            </a:r>
          </a:p>
          <a:p>
            <a:pPr marL="763200" lvl="2">
              <a:spcBef>
                <a:spcPts val="0"/>
              </a:spcBef>
              <a:spcAft>
                <a:spcPts val="800"/>
              </a:spcAft>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Forensic Pathology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Definitive ISS for the majority </a:t>
            </a:r>
          </a:p>
          <a:p>
            <a:pPr marL="0">
              <a:spcBef>
                <a:spcPts val="0"/>
              </a:spcBef>
              <a:spcAft>
                <a:spcPts val="800"/>
              </a:spcAft>
            </a:pP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Setting: US military MTFs in combat settings</a:t>
            </a:r>
          </a:p>
          <a:p>
            <a:pPr marL="0">
              <a:spcBef>
                <a:spcPts val="0"/>
              </a:spcBef>
              <a:spcAft>
                <a:spcPts val="800"/>
              </a:spcAft>
            </a:pP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Population: All combat casualties / 2002 to 2020</a:t>
            </a:r>
          </a:p>
        </p:txBody>
      </p:sp>
      <p:pic>
        <p:nvPicPr>
          <p:cNvPr id="15" name="Picture 14">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5" name="Picture 4">
            <a:extLst>
              <a:ext uri="{FF2B5EF4-FFF2-40B4-BE49-F238E27FC236}">
                <a16:creationId xmlns:a16="http://schemas.microsoft.com/office/drawing/2014/main" id="{62432DCE-B707-EAE9-9907-6AA3A3F990DE}"/>
              </a:ext>
            </a:extLst>
          </p:cNvPr>
          <p:cNvPicPr>
            <a:picLocks noChangeAspect="1"/>
          </p:cNvPicPr>
          <p:nvPr/>
        </p:nvPicPr>
        <p:blipFill>
          <a:blip r:embed="rId4"/>
          <a:stretch>
            <a:fillRect/>
          </a:stretch>
        </p:blipFill>
        <p:spPr>
          <a:xfrm>
            <a:off x="8099483" y="193471"/>
            <a:ext cx="3995592" cy="2093499"/>
          </a:xfrm>
          <a:prstGeom prst="rect">
            <a:avLst/>
          </a:prstGeom>
        </p:spPr>
      </p:pic>
    </p:spTree>
    <p:extLst>
      <p:ext uri="{BB962C8B-B14F-4D97-AF65-F5344CB8AC3E}">
        <p14:creationId xmlns:p14="http://schemas.microsoft.com/office/powerpoint/2010/main" val="175933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F4111-192C-D635-ED07-15477F83570B}"/>
              </a:ext>
            </a:extLst>
          </p:cNvPr>
          <p:cNvSpPr>
            <a:spLocks noGrp="1"/>
          </p:cNvSpPr>
          <p:nvPr>
            <p:ph idx="1"/>
          </p:nvPr>
        </p:nvSpPr>
        <p:spPr>
          <a:xfrm>
            <a:off x="315314" y="1051036"/>
            <a:ext cx="11294093" cy="5460124"/>
          </a:xfrm>
        </p:spPr>
        <p:txBody>
          <a:bodyPr anchor="ctr">
            <a:normAutofit/>
          </a:bodyPr>
          <a:lstStyle/>
          <a:p>
            <a:pPr marL="0">
              <a:lnSpc>
                <a:spcPct val="90000"/>
              </a:lnSpc>
              <a:spcBef>
                <a:spcPts val="0"/>
              </a:spcBef>
              <a:spcAft>
                <a:spcPts val="800"/>
              </a:spcAft>
            </a:pP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Eligibility: ≥1 unit of blood</a:t>
            </a:r>
          </a:p>
          <a:p>
            <a:pPr marL="0" indent="0">
              <a:lnSpc>
                <a:spcPct val="90000"/>
              </a:lnSpc>
              <a:spcBef>
                <a:spcPts val="0"/>
              </a:spcBef>
              <a:spcAft>
                <a:spcPts val="800"/>
              </a:spcAft>
              <a:buNone/>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90000"/>
              </a:lnSpc>
              <a:spcBef>
                <a:spcPts val="0"/>
              </a:spcBef>
              <a:spcAft>
                <a:spcPts val="800"/>
              </a:spcAft>
            </a:pP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Intervention- total blood product transfused from 							  POI </a:t>
            </a: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24 hours after admission  </a:t>
            </a:r>
          </a:p>
          <a:p>
            <a:pPr marL="457200" lvl="1">
              <a:lnSpc>
                <a:spcPct val="90000"/>
              </a:lnSpc>
              <a:spcBef>
                <a:spcPts val="0"/>
              </a:spcBef>
              <a:spcAft>
                <a:spcPts val="800"/>
              </a:spcAft>
            </a:pP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Outcome-  status at 24 hours from admission</a:t>
            </a:r>
          </a:p>
          <a:p>
            <a:pPr marL="457200" lvl="1">
              <a:lnSpc>
                <a:spcPct val="90000"/>
              </a:lnSpc>
              <a:spcBef>
                <a:spcPts val="0"/>
              </a:spcBef>
              <a:spcAft>
                <a:spcPts val="800"/>
              </a:spcAft>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90000"/>
              </a:lnSpc>
              <a:spcBef>
                <a:spcPts val="0"/>
              </a:spcBef>
              <a:spcAft>
                <a:spcPts val="800"/>
              </a:spcAft>
            </a:pPr>
            <a:r>
              <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Medical futility: </a:t>
            </a:r>
            <a:r>
              <a:rPr lang="en-US" sz="40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a state in which blood transfusion provides no survival benefit to the patient </a:t>
            </a:r>
          </a:p>
        </p:txBody>
      </p:sp>
      <p:pic>
        <p:nvPicPr>
          <p:cNvPr id="15" name="Picture 14">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5" name="Picture 4">
            <a:extLst>
              <a:ext uri="{FF2B5EF4-FFF2-40B4-BE49-F238E27FC236}">
                <a16:creationId xmlns:a16="http://schemas.microsoft.com/office/drawing/2014/main" id="{62432DCE-B707-EAE9-9907-6AA3A3F990DE}"/>
              </a:ext>
            </a:extLst>
          </p:cNvPr>
          <p:cNvPicPr>
            <a:picLocks noChangeAspect="1"/>
          </p:cNvPicPr>
          <p:nvPr/>
        </p:nvPicPr>
        <p:blipFill>
          <a:blip r:embed="rId4"/>
          <a:stretch>
            <a:fillRect/>
          </a:stretch>
        </p:blipFill>
        <p:spPr>
          <a:xfrm>
            <a:off x="8099483" y="193471"/>
            <a:ext cx="3995592" cy="2093499"/>
          </a:xfrm>
          <a:prstGeom prst="rect">
            <a:avLst/>
          </a:prstGeom>
        </p:spPr>
      </p:pic>
      <p:sp>
        <p:nvSpPr>
          <p:cNvPr id="7" name="Title 1">
            <a:extLst>
              <a:ext uri="{FF2B5EF4-FFF2-40B4-BE49-F238E27FC236}">
                <a16:creationId xmlns:a16="http://schemas.microsoft.com/office/drawing/2014/main" id="{C90007A9-B1D7-4F5C-9F27-5E6DA7B95B3E}"/>
              </a:ext>
            </a:extLst>
          </p:cNvPr>
          <p:cNvSpPr txBox="1">
            <a:spLocks/>
          </p:cNvSpPr>
          <p:nvPr/>
        </p:nvSpPr>
        <p:spPr>
          <a:xfrm>
            <a:off x="262153" y="131151"/>
            <a:ext cx="3532081" cy="809297"/>
          </a:xfrm>
          <a:prstGeom prst="rect">
            <a:avLst/>
          </a:prstGeom>
          <a:ln w="12700">
            <a:solidFill>
              <a:schemeClr val="tx1"/>
            </a:solidFill>
          </a:ln>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a:solidFill>
                  <a:schemeClr val="tx1"/>
                </a:solidFill>
                <a:latin typeface="Arial" panose="020B0604020202020204" pitchFamily="34" charset="0"/>
                <a:cs typeface="Arial" panose="020B0604020202020204" pitchFamily="34" charset="0"/>
              </a:rPr>
              <a:t>Methods</a:t>
            </a:r>
            <a:endParaRPr lang="en-US" sz="6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78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CB969-1F12-66A9-4CD5-EBC40D972825}"/>
              </a:ext>
            </a:extLst>
          </p:cNvPr>
          <p:cNvPicPr>
            <a:picLocks noChangeAspect="1"/>
          </p:cNvPicPr>
          <p:nvPr/>
        </p:nvPicPr>
        <p:blipFill>
          <a:blip r:embed="rId3"/>
          <a:stretch>
            <a:fillRect/>
          </a:stretch>
        </p:blipFill>
        <p:spPr>
          <a:xfrm>
            <a:off x="8808334" y="5015618"/>
            <a:ext cx="3275166" cy="1716030"/>
          </a:xfrm>
          <a:prstGeom prst="rect">
            <a:avLst/>
          </a:prstGeom>
        </p:spPr>
      </p:pic>
      <p:sp>
        <p:nvSpPr>
          <p:cNvPr id="6" name="Title 1">
            <a:extLst>
              <a:ext uri="{FF2B5EF4-FFF2-40B4-BE49-F238E27FC236}">
                <a16:creationId xmlns:a16="http://schemas.microsoft.com/office/drawing/2014/main" id="{F8D9FFAE-A4AD-97C5-F508-EEBF199D99D1}"/>
              </a:ext>
            </a:extLst>
          </p:cNvPr>
          <p:cNvSpPr>
            <a:spLocks noGrp="1"/>
          </p:cNvSpPr>
          <p:nvPr>
            <p:ph type="title"/>
          </p:nvPr>
        </p:nvSpPr>
        <p:spPr>
          <a:xfrm>
            <a:off x="262153" y="145775"/>
            <a:ext cx="3532081" cy="1020416"/>
          </a:xfrm>
          <a:ln w="12700">
            <a:solidFill>
              <a:schemeClr val="tx1"/>
            </a:solidFill>
          </a:ln>
        </p:spPr>
        <p:txBody>
          <a:bodyPr>
            <a:noAutofit/>
          </a:bodyPr>
          <a:lstStyle/>
          <a:p>
            <a:r>
              <a:rPr lang="en-US" sz="6000" dirty="0">
                <a:solidFill>
                  <a:schemeClr val="tx1"/>
                </a:solidFill>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11593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57C43E-9237-16E9-BF7F-2AF19636E2B0}"/>
              </a:ext>
            </a:extLst>
          </p:cNvPr>
          <p:cNvPicPr>
            <a:picLocks noChangeAspect="1"/>
          </p:cNvPicPr>
          <p:nvPr/>
        </p:nvPicPr>
        <p:blipFill>
          <a:blip r:embed="rId3"/>
          <a:stretch>
            <a:fillRect/>
          </a:stretch>
        </p:blipFill>
        <p:spPr>
          <a:xfrm>
            <a:off x="2132788" y="1"/>
            <a:ext cx="7926424" cy="6858000"/>
          </a:xfrm>
          <a:prstGeom prst="rect">
            <a:avLst/>
          </a:prstGeom>
        </p:spPr>
      </p:pic>
      <p:sp>
        <p:nvSpPr>
          <p:cNvPr id="2" name="Rectangle 1">
            <a:extLst>
              <a:ext uri="{FF2B5EF4-FFF2-40B4-BE49-F238E27FC236}">
                <a16:creationId xmlns:a16="http://schemas.microsoft.com/office/drawing/2014/main" id="{EA7264BD-BCAB-D8B0-7198-F82FE6826DB6}"/>
              </a:ext>
            </a:extLst>
          </p:cNvPr>
          <p:cNvSpPr/>
          <p:nvPr/>
        </p:nvSpPr>
        <p:spPr>
          <a:xfrm>
            <a:off x="6902606" y="903251"/>
            <a:ext cx="747131" cy="602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61C71D-48F5-5564-AE77-9BA63589CF81}"/>
              </a:ext>
            </a:extLst>
          </p:cNvPr>
          <p:cNvSpPr/>
          <p:nvPr/>
        </p:nvSpPr>
        <p:spPr>
          <a:xfrm>
            <a:off x="8480909" y="903251"/>
            <a:ext cx="747131" cy="602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3E4D4D-3E16-335D-B96E-ECD92FEBAD58}"/>
              </a:ext>
            </a:extLst>
          </p:cNvPr>
          <p:cNvSpPr/>
          <p:nvPr/>
        </p:nvSpPr>
        <p:spPr>
          <a:xfrm>
            <a:off x="6902606" y="2293436"/>
            <a:ext cx="747131" cy="602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B0884E-8A33-29FB-21D0-ACF988A5F680}"/>
              </a:ext>
            </a:extLst>
          </p:cNvPr>
          <p:cNvSpPr/>
          <p:nvPr/>
        </p:nvSpPr>
        <p:spPr>
          <a:xfrm>
            <a:off x="8480909" y="2293436"/>
            <a:ext cx="747131" cy="602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B0938D-5512-7570-E975-AD32825B326D}"/>
              </a:ext>
            </a:extLst>
          </p:cNvPr>
          <p:cNvSpPr/>
          <p:nvPr/>
        </p:nvSpPr>
        <p:spPr>
          <a:xfrm>
            <a:off x="6902606" y="4453052"/>
            <a:ext cx="747131" cy="1345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826CD1-1543-BFF8-C06D-79C8D32FCF61}"/>
              </a:ext>
            </a:extLst>
          </p:cNvPr>
          <p:cNvSpPr/>
          <p:nvPr/>
        </p:nvSpPr>
        <p:spPr>
          <a:xfrm>
            <a:off x="8480909" y="4453052"/>
            <a:ext cx="747131" cy="1345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67B90A-3104-447F-622C-79C47BD1B4AD}"/>
              </a:ext>
            </a:extLst>
          </p:cNvPr>
          <p:cNvSpPr/>
          <p:nvPr/>
        </p:nvSpPr>
        <p:spPr>
          <a:xfrm>
            <a:off x="6900769" y="5954749"/>
            <a:ext cx="747131" cy="7674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203B70-04FF-CB01-CD13-66D6F5DD28E8}"/>
              </a:ext>
            </a:extLst>
          </p:cNvPr>
          <p:cNvSpPr/>
          <p:nvPr/>
        </p:nvSpPr>
        <p:spPr>
          <a:xfrm>
            <a:off x="8479072" y="5954749"/>
            <a:ext cx="747131" cy="7674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3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EAST">
      <a:dk1>
        <a:sysClr val="windowText" lastClr="000000"/>
      </a:dk1>
      <a:lt1>
        <a:sysClr val="window" lastClr="FFFFFF"/>
      </a:lt1>
      <a:dk2>
        <a:srgbClr val="44546A"/>
      </a:dk2>
      <a:lt2>
        <a:srgbClr val="E7E6E6"/>
      </a:lt2>
      <a:accent1>
        <a:srgbClr val="4472C4"/>
      </a:accent1>
      <a:accent2>
        <a:srgbClr val="FFF2CC"/>
      </a:accent2>
      <a:accent3>
        <a:srgbClr val="FEE599"/>
      </a:accent3>
      <a:accent4>
        <a:srgbClr val="FFC000"/>
      </a:accent4>
      <a:accent5>
        <a:srgbClr val="FFC000"/>
      </a:accent5>
      <a:accent6>
        <a:srgbClr val="FFC000"/>
      </a:accent6>
      <a:hlink>
        <a:srgbClr val="0563C1"/>
      </a:hlink>
      <a:folHlink>
        <a:srgbClr val="4454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5960</TotalTime>
  <Words>4970</Words>
  <Application>Microsoft Macintosh PowerPoint</Application>
  <PresentationFormat>Widescreen</PresentationFormat>
  <Paragraphs>505</Paragraphs>
  <Slides>49</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Calibri</vt:lpstr>
      <vt:lpstr>Calisto MT</vt:lpstr>
      <vt:lpstr>Copperplate</vt:lpstr>
      <vt:lpstr>Franklin Gothic Book</vt:lpstr>
      <vt:lpstr>HelveticaNeueforSAS</vt:lpstr>
      <vt:lpstr>Verdana</vt:lpstr>
      <vt:lpstr>Wingdings</vt:lpstr>
      <vt:lpstr>Wingdings 2</vt:lpstr>
      <vt:lpstr>Slate</vt:lpstr>
      <vt:lpstr>Office Theme</vt:lpstr>
      <vt:lpstr>Finding the Bleeding Edge: </vt:lpstr>
      <vt:lpstr>Disclosures</vt:lpstr>
      <vt:lpstr>PowerPoint Presentation</vt:lpstr>
      <vt:lpstr>Background</vt:lpstr>
      <vt:lpstr>Background</vt:lpstr>
      <vt:lpstr>Methods</vt:lpstr>
      <vt:lpstr>PowerPoint Presentation</vt:lpstr>
      <vt:lpstr>Results</vt:lpstr>
      <vt:lpstr>PowerPoint Presentation</vt:lpstr>
      <vt:lpstr>PowerPoint Presentation</vt:lpstr>
      <vt:lpstr>PowerPoint Presentation</vt:lpstr>
      <vt:lpstr>PowerPoint Presentation</vt:lpstr>
      <vt:lpstr>PowerPoint Presentation</vt:lpstr>
      <vt:lpstr>Limitations</vt:lpstr>
      <vt:lpstr>Conclusions</vt:lpstr>
      <vt:lpstr>Conclusions</vt:lpstr>
      <vt:lpstr>PowerPoint Presentation</vt:lpstr>
      <vt:lpstr>PowerPoint Presentation</vt:lpstr>
      <vt:lpstr>PowerPoint Presentation</vt:lpstr>
      <vt:lpstr>PowerPoint Presentation</vt:lpstr>
      <vt:lpstr>PowerPoint Presentation</vt:lpstr>
      <vt:lpstr>Conclusions</vt:lpstr>
      <vt:lpstr>Conclusions</vt:lpstr>
      <vt:lpstr>So what?</vt:lpstr>
      <vt:lpstr>Understanding death</vt:lpstr>
      <vt:lpstr>What USSCOM mortality data do we have?</vt:lpstr>
      <vt:lpstr>100 Cases for Review</vt:lpstr>
      <vt:lpstr>Preventable Death</vt:lpstr>
      <vt:lpstr>Survivability</vt:lpstr>
      <vt:lpstr>PowerPoint Presentation</vt:lpstr>
      <vt:lpstr>MTMR – Military Trauma Mortality Review</vt:lpstr>
      <vt:lpstr>Potential Prehospital Interventions  (n=74 fatalities)</vt:lpstr>
      <vt:lpstr>Approximately how much whole blood  would have been needed for each casualty?</vt:lpstr>
      <vt:lpstr>PowerPoint Presentation</vt:lpstr>
      <vt:lpstr>What’s the Objective?</vt:lpstr>
      <vt:lpstr>What’s the Objective?</vt:lpstr>
      <vt:lpstr>What’s the Objective?</vt:lpstr>
      <vt:lpstr>What’s the Objective?</vt:lpstr>
      <vt:lpstr>What’s the Objective?</vt:lpstr>
      <vt:lpstr>Phase Shift</vt:lpstr>
      <vt:lpstr>Phase Shift</vt:lpstr>
      <vt:lpstr>PowerPoint Presentation</vt:lpstr>
      <vt:lpstr>Future Directions</vt:lpstr>
      <vt:lpstr>PowerPoint Presentation</vt:lpstr>
      <vt:lpstr>PowerPoint Presentation</vt:lpstr>
      <vt:lpstr>Finding the Bleeding Edge: </vt:lpstr>
      <vt:lpstr>Future Considerations</vt:lpstr>
      <vt:lpstr>PowerPoint Presentation</vt:lpstr>
      <vt:lpstr>PowerPoint Presentation</vt:lpstr>
    </vt:vector>
  </TitlesOfParts>
  <Company>Defense Health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Staudt, Amanda M CTR USARMY USAISR (USA)</dc:creator>
  <cp:lastModifiedBy>Jennifer Gurney</cp:lastModifiedBy>
  <cp:revision>79</cp:revision>
  <dcterms:created xsi:type="dcterms:W3CDTF">2023-02-01T19:21:48Z</dcterms:created>
  <dcterms:modified xsi:type="dcterms:W3CDTF">2023-06-21T08:34:26Z</dcterms:modified>
</cp:coreProperties>
</file>