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 id="2147483672" r:id="rId2"/>
  </p:sldMasterIdLst>
  <p:notesMasterIdLst>
    <p:notesMasterId r:id="rId23"/>
  </p:notesMasterIdLst>
  <p:sldIdLst>
    <p:sldId id="269" r:id="rId3"/>
    <p:sldId id="1394" r:id="rId4"/>
    <p:sldId id="1423" r:id="rId5"/>
    <p:sldId id="1424" r:id="rId6"/>
    <p:sldId id="1425" r:id="rId7"/>
    <p:sldId id="1278" r:id="rId8"/>
    <p:sldId id="309" r:id="rId9"/>
    <p:sldId id="346" r:id="rId10"/>
    <p:sldId id="312" r:id="rId11"/>
    <p:sldId id="327" r:id="rId12"/>
    <p:sldId id="1421" r:id="rId13"/>
    <p:sldId id="320" r:id="rId14"/>
    <p:sldId id="323" r:id="rId15"/>
    <p:sldId id="1431" r:id="rId16"/>
    <p:sldId id="1430" r:id="rId17"/>
    <p:sldId id="1429" r:id="rId18"/>
    <p:sldId id="343" r:id="rId19"/>
    <p:sldId id="322" r:id="rId20"/>
    <p:sldId id="321" r:id="rId21"/>
    <p:sldId id="348" r:id="rId22"/>
  </p:sldIdLst>
  <p:sldSz cx="9144000" cy="6858000" type="screen4x3"/>
  <p:notesSz cx="6858000"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25" autoAdjust="0"/>
    <p:restoredTop sz="95407" autoAdjust="0"/>
  </p:normalViewPr>
  <p:slideViewPr>
    <p:cSldViewPr snapToGrid="0">
      <p:cViewPr varScale="1">
        <p:scale>
          <a:sx n="82" d="100"/>
          <a:sy n="82" d="100"/>
        </p:scale>
        <p:origin x="624" y="9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66" d="100"/>
          <a:sy n="66" d="100"/>
        </p:scale>
        <p:origin x="3252" y="72"/>
      </p:cViewPr>
      <p:guideLst>
        <p:guide orient="horz" pos="311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534593619288"/>
          <c:y val="2.693894354388358E-2"/>
          <c:w val="0.89924647138549896"/>
          <c:h val="0.84927944419179668"/>
        </c:manualLayout>
      </c:layout>
      <c:lineChart>
        <c:grouping val="standard"/>
        <c:varyColors val="0"/>
        <c:ser>
          <c:idx val="0"/>
          <c:order val="0"/>
          <c:spPr>
            <a:ln w="28575" cap="rnd">
              <a:solidFill>
                <a:schemeClr val="accent1"/>
              </a:solidFill>
              <a:round/>
            </a:ln>
            <a:effectLst/>
          </c:spPr>
          <c:marker>
            <c:symbol val="none"/>
          </c:marker>
          <c:cat>
            <c:numRef>
              <c:f>Feuil1!$D$21:$H$21</c:f>
              <c:numCache>
                <c:formatCode>General</c:formatCode>
                <c:ptCount val="5"/>
                <c:pt idx="0">
                  <c:v>2013</c:v>
                </c:pt>
                <c:pt idx="1">
                  <c:v>2014</c:v>
                </c:pt>
                <c:pt idx="2">
                  <c:v>2015</c:v>
                </c:pt>
                <c:pt idx="3">
                  <c:v>2016</c:v>
                </c:pt>
                <c:pt idx="4">
                  <c:v>2017</c:v>
                </c:pt>
              </c:numCache>
            </c:numRef>
          </c:cat>
          <c:val>
            <c:numRef>
              <c:f>Feuil1!$D$22:$H$22</c:f>
              <c:numCache>
                <c:formatCode>h:mm</c:formatCode>
                <c:ptCount val="5"/>
                <c:pt idx="0">
                  <c:v>5.2430555555555591E-2</c:v>
                </c:pt>
                <c:pt idx="1">
                  <c:v>9.027777777777779E-2</c:v>
                </c:pt>
                <c:pt idx="2">
                  <c:v>0.17500000000000004</c:v>
                </c:pt>
                <c:pt idx="3">
                  <c:v>9.5833333333333381E-2</c:v>
                </c:pt>
                <c:pt idx="4">
                  <c:v>6.1111111111111061E-2</c:v>
                </c:pt>
              </c:numCache>
            </c:numRef>
          </c:val>
          <c:smooth val="0"/>
          <c:extLst>
            <c:ext xmlns:c16="http://schemas.microsoft.com/office/drawing/2014/chart" uri="{C3380CC4-5D6E-409C-BE32-E72D297353CC}">
              <c16:uniqueId val="{00000000-6670-4C6A-BD75-F62B85D17315}"/>
            </c:ext>
          </c:extLst>
        </c:ser>
        <c:dLbls>
          <c:showLegendKey val="0"/>
          <c:showVal val="0"/>
          <c:showCatName val="0"/>
          <c:showSerName val="0"/>
          <c:showPercent val="0"/>
          <c:showBubbleSize val="0"/>
        </c:dLbls>
        <c:smooth val="0"/>
        <c:axId val="458634832"/>
        <c:axId val="458635488"/>
      </c:lineChart>
      <c:catAx>
        <c:axId val="45863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baseline="0">
                <a:solidFill>
                  <a:schemeClr val="tx1"/>
                </a:solidFill>
                <a:latin typeface="+mn-lt"/>
                <a:ea typeface="+mn-ea"/>
                <a:cs typeface="+mn-cs"/>
              </a:defRPr>
            </a:pPr>
            <a:endParaRPr lang="fr-FR"/>
          </a:p>
        </c:txPr>
        <c:crossAx val="458635488"/>
        <c:crosses val="autoZero"/>
        <c:auto val="0"/>
        <c:lblAlgn val="ctr"/>
        <c:lblOffset val="100"/>
        <c:noMultiLvlLbl val="0"/>
      </c:catAx>
      <c:valAx>
        <c:axId val="458635488"/>
        <c:scaling>
          <c:orientation val="minMax"/>
        </c:scaling>
        <c:delete val="0"/>
        <c:axPos val="l"/>
        <c:majorGridlines>
          <c:spPr>
            <a:ln w="9525" cap="flat" cmpd="sng" algn="ctr">
              <a:solidFill>
                <a:schemeClr val="tx1">
                  <a:lumMod val="15000"/>
                  <a:lumOff val="85000"/>
                </a:schemeClr>
              </a:solidFill>
              <a:round/>
            </a:ln>
            <a:effectLst/>
          </c:spPr>
        </c:majorGridlines>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r-FR"/>
          </a:p>
        </c:txPr>
        <c:crossAx val="45863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06874248457049E-2"/>
          <c:y val="0.24442541094142944"/>
          <c:w val="0.9422663292452812"/>
          <c:h val="0.57979100648497695"/>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Feuil3!$N$23:$S$23</c:f>
              <c:strCache>
                <c:ptCount val="6"/>
                <c:pt idx="0">
                  <c:v>&lt; 30 min</c:v>
                </c:pt>
                <c:pt idx="1">
                  <c:v>30-60 min</c:v>
                </c:pt>
                <c:pt idx="2">
                  <c:v>60-90 min</c:v>
                </c:pt>
                <c:pt idx="3">
                  <c:v>90-120 min</c:v>
                </c:pt>
                <c:pt idx="4">
                  <c:v>120-240 min</c:v>
                </c:pt>
                <c:pt idx="5">
                  <c:v>&gt; 240 min</c:v>
                </c:pt>
              </c:strCache>
            </c:strRef>
          </c:cat>
          <c:val>
            <c:numRef>
              <c:f>Feuil3!$N$24:$S$24</c:f>
              <c:numCache>
                <c:formatCode>General</c:formatCode>
                <c:ptCount val="6"/>
                <c:pt idx="0">
                  <c:v>3</c:v>
                </c:pt>
                <c:pt idx="1">
                  <c:v>0</c:v>
                </c:pt>
                <c:pt idx="2">
                  <c:v>3</c:v>
                </c:pt>
                <c:pt idx="3">
                  <c:v>2</c:v>
                </c:pt>
                <c:pt idx="4">
                  <c:v>2</c:v>
                </c:pt>
                <c:pt idx="5">
                  <c:v>4</c:v>
                </c:pt>
              </c:numCache>
            </c:numRef>
          </c:val>
          <c:extLst>
            <c:ext xmlns:c16="http://schemas.microsoft.com/office/drawing/2014/chart" uri="{C3380CC4-5D6E-409C-BE32-E72D297353CC}">
              <c16:uniqueId val="{00000000-1523-430B-AB27-03740D6EEA65}"/>
            </c:ext>
          </c:extLst>
        </c:ser>
        <c:dLbls>
          <c:showLegendKey val="0"/>
          <c:showVal val="0"/>
          <c:showCatName val="0"/>
          <c:showSerName val="0"/>
          <c:showPercent val="0"/>
          <c:showBubbleSize val="0"/>
        </c:dLbls>
        <c:gapWidth val="219"/>
        <c:overlap val="-27"/>
        <c:axId val="431701712"/>
        <c:axId val="431698104"/>
      </c:barChart>
      <c:catAx>
        <c:axId val="43170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crossAx val="431698104"/>
        <c:crosses val="autoZero"/>
        <c:auto val="1"/>
        <c:lblAlgn val="ctr"/>
        <c:lblOffset val="100"/>
        <c:noMultiLvlLbl val="0"/>
      </c:catAx>
      <c:valAx>
        <c:axId val="431698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170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AE0E387C-0F68-4119-AA2E-22492EC6FC6F}" type="datetimeFigureOut">
              <a:rPr lang="fr-FR" smtClean="0"/>
              <a:t>23/06/2019</a:t>
            </a:fld>
            <a:endParaRPr lang="fr-FR"/>
          </a:p>
        </p:txBody>
      </p:sp>
      <p:sp>
        <p:nvSpPr>
          <p:cNvPr id="4" name="Espace réservé de l'image des diapositives 3"/>
          <p:cNvSpPr>
            <a:spLocks noGrp="1" noRot="1" noChangeAspect="1"/>
          </p:cNvSpPr>
          <p:nvPr>
            <p:ph type="sldImg" idx="2"/>
          </p:nvPr>
        </p:nvSpPr>
        <p:spPr>
          <a:xfrm>
            <a:off x="1206500" y="1233488"/>
            <a:ext cx="4445000" cy="3333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C7539DD2-0924-48A7-A405-2EC4C2FFE9D4}" type="slidenum">
              <a:rPr lang="fr-FR" smtClean="0"/>
              <a:t>‹N°›</a:t>
            </a:fld>
            <a:endParaRPr lang="fr-FR"/>
          </a:p>
        </p:txBody>
      </p:sp>
    </p:spTree>
    <p:extLst>
      <p:ext uri="{BB962C8B-B14F-4D97-AF65-F5344CB8AC3E}">
        <p14:creationId xmlns:p14="http://schemas.microsoft.com/office/powerpoint/2010/main" val="102521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Good </a:t>
            </a:r>
            <a:r>
              <a:rPr lang="fr-FR" dirty="0" err="1"/>
              <a:t>morning</a:t>
            </a:r>
            <a:r>
              <a:rPr lang="fr-FR" dirty="0"/>
              <a:t>, </a:t>
            </a:r>
            <a:r>
              <a:rPr lang="fr-FR" dirty="0" err="1"/>
              <a:t>thank</a:t>
            </a:r>
            <a:r>
              <a:rPr lang="fr-FR" dirty="0"/>
              <a:t> </a:t>
            </a:r>
            <a:r>
              <a:rPr lang="fr-FR" dirty="0" err="1"/>
              <a:t>you</a:t>
            </a:r>
            <a:r>
              <a:rPr lang="fr-FR" dirty="0"/>
              <a:t> </a:t>
            </a:r>
            <a:r>
              <a:rPr lang="fr-FR" dirty="0" err="1"/>
              <a:t>very</a:t>
            </a:r>
            <a:r>
              <a:rPr lang="fr-FR" dirty="0"/>
              <a:t> </a:t>
            </a:r>
            <a:r>
              <a:rPr lang="fr-FR" dirty="0" err="1"/>
              <a:t>much</a:t>
            </a:r>
            <a:r>
              <a:rPr lang="fr-FR" dirty="0"/>
              <a:t> for </a:t>
            </a:r>
            <a:r>
              <a:rPr lang="fr-FR" dirty="0" err="1"/>
              <a:t>your</a:t>
            </a:r>
            <a:r>
              <a:rPr lang="fr-FR" dirty="0"/>
              <a:t> invitation</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a:t>
            </a:fld>
            <a:endParaRPr lang="fr-FR"/>
          </a:p>
        </p:txBody>
      </p:sp>
    </p:spTree>
    <p:extLst>
      <p:ext uri="{BB962C8B-B14F-4D97-AF65-F5344CB8AC3E}">
        <p14:creationId xmlns:p14="http://schemas.microsoft.com/office/powerpoint/2010/main" val="345938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Median</a:t>
            </a:r>
            <a:r>
              <a:rPr lang="fr-FR" dirty="0"/>
              <a:t> time </a:t>
            </a:r>
            <a:r>
              <a:rPr lang="fr-FR" dirty="0" err="1"/>
              <a:t>from</a:t>
            </a:r>
            <a:r>
              <a:rPr lang="fr-FR" dirty="0"/>
              <a:t> </a:t>
            </a:r>
            <a:r>
              <a:rPr lang="fr-FR" dirty="0" err="1"/>
              <a:t>injury</a:t>
            </a:r>
            <a:r>
              <a:rPr lang="fr-FR" dirty="0"/>
              <a:t> to </a:t>
            </a:r>
            <a:r>
              <a:rPr lang="fr-FR" dirty="0" err="1"/>
              <a:t>surgical</a:t>
            </a:r>
            <a:r>
              <a:rPr lang="fr-FR" dirty="0"/>
              <a:t> </a:t>
            </a:r>
            <a:r>
              <a:rPr lang="fr-FR" dirty="0" err="1"/>
              <a:t>facility</a:t>
            </a:r>
            <a:r>
              <a:rPr lang="fr-FR" dirty="0"/>
              <a:t> </a:t>
            </a:r>
            <a:r>
              <a:rPr lang="fr-FR" dirty="0" err="1"/>
              <a:t>was</a:t>
            </a:r>
            <a:r>
              <a:rPr lang="fr-FR" dirty="0"/>
              <a:t> a </a:t>
            </a:r>
            <a:r>
              <a:rPr lang="fr-FR" dirty="0" err="1"/>
              <a:t>around</a:t>
            </a:r>
            <a:r>
              <a:rPr lang="fr-FR" dirty="0"/>
              <a:t> 130 minutes for </a:t>
            </a:r>
            <a:r>
              <a:rPr lang="fr-FR" dirty="0" err="1"/>
              <a:t>critical</a:t>
            </a:r>
            <a:r>
              <a:rPr lang="fr-FR" dirty="0"/>
              <a:t> </a:t>
            </a:r>
            <a:r>
              <a:rPr lang="fr-FR" dirty="0" err="1"/>
              <a:t>casualties</a:t>
            </a:r>
            <a:r>
              <a:rPr lang="fr-FR" dirty="0"/>
              <a:t> and </a:t>
            </a:r>
            <a:r>
              <a:rPr lang="fr-FR" dirty="0" err="1"/>
              <a:t>unfortunately</a:t>
            </a:r>
            <a:r>
              <a:rPr lang="fr-FR" dirty="0"/>
              <a:t> </a:t>
            </a:r>
            <a:r>
              <a:rPr lang="fr-FR" u="sng" dirty="0"/>
              <a:t>more </a:t>
            </a:r>
            <a:r>
              <a:rPr lang="fr-FR" u="sng" dirty="0" err="1"/>
              <a:t>than</a:t>
            </a:r>
            <a:r>
              <a:rPr lang="fr-FR" u="sng" dirty="0"/>
              <a:t> 2 </a:t>
            </a:r>
            <a:r>
              <a:rPr lang="fr-FR" u="sng" dirty="0" err="1"/>
              <a:t>hours</a:t>
            </a:r>
            <a:r>
              <a:rPr lang="fr-FR" dirty="0"/>
              <a:t> for </a:t>
            </a:r>
            <a:r>
              <a:rPr lang="fr-FR" dirty="0" err="1"/>
              <a:t>half</a:t>
            </a:r>
            <a:r>
              <a:rPr lang="fr-FR" dirty="0"/>
              <a:t> of </a:t>
            </a:r>
            <a:r>
              <a:rPr lang="fr-FR" dirty="0" err="1"/>
              <a:t>them</a:t>
            </a:r>
            <a:r>
              <a:rPr lang="fr-FR" dirty="0"/>
              <a:t> </a:t>
            </a:r>
            <a:r>
              <a:rPr lang="fr-FR" u="sng" dirty="0"/>
              <a:t>and more </a:t>
            </a:r>
            <a:r>
              <a:rPr lang="fr-FR" u="sng" dirty="0" err="1"/>
              <a:t>than</a:t>
            </a:r>
            <a:r>
              <a:rPr lang="fr-FR" u="sng" dirty="0"/>
              <a:t> 4 </a:t>
            </a:r>
            <a:r>
              <a:rPr lang="fr-FR" u="sng" dirty="0" err="1"/>
              <a:t>hours</a:t>
            </a:r>
            <a:r>
              <a:rPr lang="fr-FR" u="sng" dirty="0"/>
              <a:t> </a:t>
            </a:r>
            <a:r>
              <a:rPr lang="fr-FR" dirty="0"/>
              <a:t>for 12%</a:t>
            </a:r>
          </a:p>
          <a:p>
            <a:r>
              <a:rPr lang="en-US" dirty="0"/>
              <a:t>These delays were closely related to each context and specific organizational issues</a:t>
            </a:r>
          </a:p>
          <a:p>
            <a:r>
              <a:rPr lang="en-US" dirty="0"/>
              <a:t>With very </a:t>
            </a:r>
            <a:r>
              <a:rPr lang="en-US" u="sng" dirty="0"/>
              <a:t>short time </a:t>
            </a:r>
            <a:r>
              <a:rPr lang="en-US" dirty="0" err="1"/>
              <a:t>fo</a:t>
            </a:r>
            <a:r>
              <a:rPr lang="en-US" dirty="0"/>
              <a:t> small distances allowing immediate ground evacuation, </a:t>
            </a:r>
            <a:r>
              <a:rPr lang="en-US" u="sng" dirty="0"/>
              <a:t>longer</a:t>
            </a:r>
            <a:r>
              <a:rPr lang="en-US" dirty="0"/>
              <a:t> but acceptable times with helicopters and very longer times until 5 to 6 hours when complex medevac with helicopter or ambulance then plane was the only solution for very long distances</a:t>
            </a:r>
          </a:p>
          <a:p>
            <a:r>
              <a:rPr lang="en-US" dirty="0"/>
              <a:t>Overall, the time between injury to role 4 in France was 25h for critical casualties which is consistent with the objective to keep a low logistic footprint in the area involving a global strategy of damage control surgery in the field, very early </a:t>
            </a:r>
            <a:r>
              <a:rPr lang="en-US" dirty="0" err="1"/>
              <a:t>stratevac</a:t>
            </a:r>
            <a:r>
              <a:rPr lang="en-US" dirty="0"/>
              <a:t> and definitive surgery in metropolitan hospitals</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10</a:t>
            </a:fld>
            <a:endParaRPr lang="fr-FR"/>
          </a:p>
        </p:txBody>
      </p:sp>
    </p:spTree>
    <p:extLst>
      <p:ext uri="{BB962C8B-B14F-4D97-AF65-F5344CB8AC3E}">
        <p14:creationId xmlns:p14="http://schemas.microsoft.com/office/powerpoint/2010/main" val="389098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Increasing</a:t>
            </a:r>
            <a:r>
              <a:rPr lang="fr-FR" dirty="0"/>
              <a:t> the </a:t>
            </a:r>
            <a:r>
              <a:rPr lang="fr-FR" dirty="0" err="1"/>
              <a:t>number</a:t>
            </a:r>
            <a:r>
              <a:rPr lang="fr-FR" dirty="0"/>
              <a:t> of </a:t>
            </a:r>
            <a:r>
              <a:rPr lang="fr-FR" dirty="0" err="1"/>
              <a:t>aircrafts</a:t>
            </a:r>
            <a:r>
              <a:rPr lang="fr-FR" dirty="0"/>
              <a:t> and </a:t>
            </a:r>
            <a:r>
              <a:rPr lang="fr-FR" dirty="0" err="1"/>
              <a:t>surgical</a:t>
            </a:r>
            <a:r>
              <a:rPr lang="fr-FR" dirty="0"/>
              <a:t> teams </a:t>
            </a:r>
            <a:r>
              <a:rPr lang="fr-FR" dirty="0" err="1"/>
              <a:t>was</a:t>
            </a:r>
            <a:r>
              <a:rPr lang="fr-FR" dirty="0"/>
              <a:t> of course the solution to </a:t>
            </a:r>
            <a:r>
              <a:rPr lang="fr-FR" dirty="0" err="1"/>
              <a:t>reduce</a:t>
            </a:r>
            <a:r>
              <a:rPr lang="fr-FR" dirty="0"/>
              <a:t> </a:t>
            </a:r>
            <a:r>
              <a:rPr lang="fr-FR" dirty="0" err="1"/>
              <a:t>these</a:t>
            </a:r>
            <a:r>
              <a:rPr lang="fr-FR" dirty="0"/>
              <a:t> times but </a:t>
            </a:r>
            <a:r>
              <a:rPr lang="fr-FR" dirty="0" err="1"/>
              <a:t>we</a:t>
            </a:r>
            <a:r>
              <a:rPr lang="fr-FR" dirty="0"/>
              <a:t> </a:t>
            </a:r>
            <a:r>
              <a:rPr lang="fr-FR" dirty="0" err="1"/>
              <a:t>had</a:t>
            </a:r>
            <a:r>
              <a:rPr lang="fr-FR" dirty="0"/>
              <a:t> to face </a:t>
            </a:r>
            <a:r>
              <a:rPr lang="fr-FR" dirty="0" err="1"/>
              <a:t>logistical</a:t>
            </a:r>
            <a:r>
              <a:rPr lang="fr-FR" dirty="0"/>
              <a:t> limitations </a:t>
            </a:r>
            <a:r>
              <a:rPr lang="en-US" dirty="0"/>
              <a:t>when operations and smaller units were spread over a wider and wider area.</a:t>
            </a:r>
          </a:p>
          <a:p>
            <a:r>
              <a:rPr lang="en-US" dirty="0"/>
              <a:t>As for many other countries, the current discussions focus on even smaller and mobile surgical teams, and their distribution closer to risk areas to ensure first hemostasis before or sometimes if needed during air evacuation</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11</a:t>
            </a:fld>
            <a:endParaRPr lang="fr-FR"/>
          </a:p>
        </p:txBody>
      </p:sp>
    </p:spTree>
    <p:extLst>
      <p:ext uri="{BB962C8B-B14F-4D97-AF65-F5344CB8AC3E}">
        <p14:creationId xmlns:p14="http://schemas.microsoft.com/office/powerpoint/2010/main" val="135424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consequences of theses longer delays are mainly in the field of education and training</a:t>
            </a:r>
          </a:p>
          <a:p>
            <a:r>
              <a:rPr lang="en-US" dirty="0"/>
              <a:t>With some specific issues like reevaluation and conversion of tourniquets</a:t>
            </a:r>
          </a:p>
          <a:p>
            <a:r>
              <a:rPr lang="en-US" dirty="0"/>
              <a:t>We observed, as already described, that no complication occurred if tourniquet was removed before 2 hours, but that worse consequences were possible beyond 2 hours when tourniquet could not be loosened before long distance evacuation and it was </a:t>
            </a:r>
            <a:r>
              <a:rPr lang="en-US" dirty="0" err="1"/>
              <a:t>ufortunately</a:t>
            </a:r>
            <a:r>
              <a:rPr lang="en-US" dirty="0"/>
              <a:t> the case for 4 of these casualties</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12</a:t>
            </a:fld>
            <a:endParaRPr lang="fr-FR"/>
          </a:p>
        </p:txBody>
      </p:sp>
    </p:spTree>
    <p:extLst>
      <p:ext uri="{BB962C8B-B14F-4D97-AF65-F5344CB8AC3E}">
        <p14:creationId xmlns:p14="http://schemas.microsoft.com/office/powerpoint/2010/main" val="367615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 </a:t>
            </a:r>
            <a:r>
              <a:rPr lang="fr-FR" dirty="0" err="1"/>
              <a:t>casualties</a:t>
            </a:r>
            <a:r>
              <a:rPr lang="fr-FR" dirty="0"/>
              <a:t> </a:t>
            </a:r>
            <a:r>
              <a:rPr lang="fr-FR" dirty="0" err="1"/>
              <a:t>received</a:t>
            </a:r>
            <a:r>
              <a:rPr lang="fr-FR" dirty="0"/>
              <a:t> </a:t>
            </a:r>
            <a:r>
              <a:rPr lang="fr-FR" dirty="0" err="1"/>
              <a:t>also</a:t>
            </a:r>
            <a:r>
              <a:rPr lang="fr-FR" dirty="0"/>
              <a:t> </a:t>
            </a:r>
            <a:r>
              <a:rPr lang="fr-FR" dirty="0" err="1"/>
              <a:t>blood</a:t>
            </a:r>
            <a:r>
              <a:rPr lang="fr-FR" dirty="0"/>
              <a:t> </a:t>
            </a:r>
            <a:r>
              <a:rPr lang="fr-FR" dirty="0" err="1"/>
              <a:t>products</a:t>
            </a:r>
            <a:r>
              <a:rPr lang="fr-FR" dirty="0"/>
              <a:t>, </a:t>
            </a:r>
            <a:r>
              <a:rPr lang="fr-FR" dirty="0" err="1"/>
              <a:t>mainly</a:t>
            </a:r>
            <a:r>
              <a:rPr lang="fr-FR" dirty="0"/>
              <a:t> in </a:t>
            </a:r>
            <a:r>
              <a:rPr lang="fr-FR" dirty="0" err="1"/>
              <a:t>forward</a:t>
            </a:r>
            <a:r>
              <a:rPr lang="fr-FR" dirty="0"/>
              <a:t> </a:t>
            </a:r>
            <a:r>
              <a:rPr lang="fr-FR" dirty="0" err="1"/>
              <a:t>surgical</a:t>
            </a:r>
            <a:r>
              <a:rPr lang="fr-FR" dirty="0"/>
              <a:t> </a:t>
            </a:r>
            <a:r>
              <a:rPr lang="fr-FR" dirty="0" err="1"/>
              <a:t>units</a:t>
            </a:r>
            <a:r>
              <a:rPr lang="fr-FR" dirty="0"/>
              <a:t> and </a:t>
            </a:r>
            <a:r>
              <a:rPr lang="fr-FR" dirty="0" err="1"/>
              <a:t>earlier</a:t>
            </a:r>
            <a:r>
              <a:rPr lang="fr-FR" dirty="0"/>
              <a:t> in </a:t>
            </a:r>
            <a:r>
              <a:rPr lang="fr-FR" dirty="0" err="1"/>
              <a:t>prehospital</a:t>
            </a:r>
            <a:r>
              <a:rPr lang="fr-FR" dirty="0"/>
              <a:t> setting for 8 of </a:t>
            </a:r>
            <a:r>
              <a:rPr lang="fr-FR" dirty="0" err="1"/>
              <a:t>them</a:t>
            </a:r>
            <a:r>
              <a:rPr lang="fr-FR" dirty="0"/>
              <a:t>. </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13</a:t>
            </a:fld>
            <a:endParaRPr lang="fr-FR"/>
          </a:p>
        </p:txBody>
      </p:sp>
    </p:spTree>
    <p:extLst>
      <p:ext uri="{BB962C8B-B14F-4D97-AF65-F5344CB8AC3E}">
        <p14:creationId xmlns:p14="http://schemas.microsoft.com/office/powerpoint/2010/main" val="1445418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Lyophilized plasma </a:t>
            </a:r>
            <a:r>
              <a:rPr lang="fr-FR" dirty="0" err="1"/>
              <a:t>was</a:t>
            </a:r>
            <a:r>
              <a:rPr lang="fr-FR" dirty="0"/>
              <a:t> the first </a:t>
            </a:r>
            <a:r>
              <a:rPr lang="fr-FR" dirty="0" err="1"/>
              <a:t>blood</a:t>
            </a:r>
            <a:r>
              <a:rPr lang="fr-FR" dirty="0"/>
              <a:t> </a:t>
            </a:r>
            <a:r>
              <a:rPr lang="fr-FR" dirty="0" err="1"/>
              <a:t>products</a:t>
            </a:r>
            <a:r>
              <a:rPr lang="fr-FR" dirty="0"/>
              <a:t> in </a:t>
            </a:r>
            <a:r>
              <a:rPr lang="fr-FR" dirty="0" err="1"/>
              <a:t>prehospital</a:t>
            </a:r>
            <a:r>
              <a:rPr lang="fr-FR" dirty="0"/>
              <a:t> setting and </a:t>
            </a:r>
            <a:r>
              <a:rPr lang="fr-FR" dirty="0" err="1"/>
              <a:t>was</a:t>
            </a:r>
            <a:r>
              <a:rPr lang="fr-FR" dirty="0"/>
              <a:t> </a:t>
            </a:r>
            <a:r>
              <a:rPr lang="fr-FR" dirty="0" err="1"/>
              <a:t>confirmed</a:t>
            </a:r>
            <a:r>
              <a:rPr lang="fr-FR" dirty="0"/>
              <a:t> to </a:t>
            </a:r>
            <a:r>
              <a:rPr lang="fr-FR" dirty="0" err="1"/>
              <a:t>be</a:t>
            </a:r>
            <a:r>
              <a:rPr lang="fr-FR" dirty="0"/>
              <a:t> </a:t>
            </a:r>
            <a:r>
              <a:rPr lang="fr-FR" dirty="0" err="1"/>
              <a:t>very</a:t>
            </a:r>
            <a:r>
              <a:rPr lang="fr-FR" dirty="0"/>
              <a:t> </a:t>
            </a:r>
            <a:r>
              <a:rPr lang="fr-FR" dirty="0" err="1"/>
              <a:t>suitable</a:t>
            </a:r>
            <a:r>
              <a:rPr lang="fr-FR" dirty="0"/>
              <a:t> for </a:t>
            </a:r>
            <a:r>
              <a:rPr lang="fr-FR" dirty="0" err="1"/>
              <a:t>these</a:t>
            </a:r>
            <a:r>
              <a:rPr lang="fr-FR" dirty="0"/>
              <a:t> </a:t>
            </a:r>
            <a:r>
              <a:rPr lang="fr-FR" dirty="0" err="1"/>
              <a:t>austere</a:t>
            </a:r>
            <a:r>
              <a:rPr lang="fr-FR" dirty="0"/>
              <a:t> settings </a:t>
            </a:r>
            <a:r>
              <a:rPr lang="fr-FR" dirty="0" err="1"/>
              <a:t>since</a:t>
            </a:r>
            <a:r>
              <a:rPr lang="fr-FR" dirty="0"/>
              <a:t> </a:t>
            </a:r>
            <a:r>
              <a:rPr lang="fr-FR" dirty="0" err="1"/>
              <a:t>it</a:t>
            </a:r>
            <a:r>
              <a:rPr lang="fr-FR" dirty="0"/>
              <a:t> can </a:t>
            </a:r>
            <a:r>
              <a:rPr lang="fr-FR" dirty="0" err="1"/>
              <a:t>be</a:t>
            </a:r>
            <a:r>
              <a:rPr lang="fr-FR" dirty="0"/>
              <a:t> </a:t>
            </a:r>
            <a:r>
              <a:rPr lang="fr-FR" dirty="0" err="1"/>
              <a:t>stored</a:t>
            </a:r>
            <a:r>
              <a:rPr lang="fr-FR" dirty="0"/>
              <a:t> in </a:t>
            </a:r>
            <a:r>
              <a:rPr lang="fr-FR" dirty="0" err="1"/>
              <a:t>very</a:t>
            </a:r>
            <a:r>
              <a:rPr lang="fr-FR" dirty="0"/>
              <a:t> hot and </a:t>
            </a:r>
            <a:r>
              <a:rPr lang="fr-FR" dirty="0" err="1"/>
              <a:t>wet</a:t>
            </a:r>
            <a:r>
              <a:rPr lang="fr-FR" dirty="0"/>
              <a:t> </a:t>
            </a:r>
            <a:r>
              <a:rPr lang="fr-FR" dirty="0" err="1"/>
              <a:t>environnment</a:t>
            </a:r>
            <a:r>
              <a:rPr lang="fr-FR" dirty="0"/>
              <a:t>. </a:t>
            </a:r>
            <a:r>
              <a:rPr lang="fr-FR" dirty="0" err="1"/>
              <a:t>Since</a:t>
            </a:r>
            <a:r>
              <a:rPr lang="fr-FR" dirty="0"/>
              <a:t> 2016, </a:t>
            </a:r>
            <a:r>
              <a:rPr lang="fr-FR" dirty="0" err="1"/>
              <a:t>lyophilized</a:t>
            </a:r>
            <a:r>
              <a:rPr lang="fr-FR" dirty="0"/>
              <a:t> plasma </a:t>
            </a:r>
            <a:r>
              <a:rPr lang="fr-FR" dirty="0" err="1"/>
              <a:t>is</a:t>
            </a:r>
            <a:r>
              <a:rPr lang="fr-FR" dirty="0"/>
              <a:t> </a:t>
            </a:r>
            <a:r>
              <a:rPr lang="fr-FR" dirty="0" err="1"/>
              <a:t>available</a:t>
            </a:r>
            <a:r>
              <a:rPr lang="fr-FR" dirty="0"/>
              <a:t> in </a:t>
            </a:r>
            <a:r>
              <a:rPr lang="fr-FR" dirty="0" err="1"/>
              <a:t>every</a:t>
            </a:r>
            <a:r>
              <a:rPr lang="fr-FR" dirty="0"/>
              <a:t> role 1.</a:t>
            </a:r>
          </a:p>
          <a:p>
            <a:r>
              <a:rPr lang="en-US" dirty="0"/>
              <a:t>We observed one failure of reconstitution in the field which justified the implementation of specific training for all teams before deployment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14</a:t>
            </a:fld>
            <a:endParaRPr lang="fr-FR"/>
          </a:p>
        </p:txBody>
      </p:sp>
    </p:spTree>
    <p:extLst>
      <p:ext uri="{BB962C8B-B14F-4D97-AF65-F5344CB8AC3E}">
        <p14:creationId xmlns:p14="http://schemas.microsoft.com/office/powerpoint/2010/main" val="3181883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Fresh whole blood was frequently used in role 2 after on site collection from preselected donors.</a:t>
            </a:r>
          </a:p>
          <a:p>
            <a:r>
              <a:rPr lang="en-US" dirty="0"/>
              <a:t>The procedure and special kits were planned to be used on the field, but a real difficulty remains for a single team or a single medical provider to concurrently  manage several critical casualties and whole blood collection on the ground</a:t>
            </a:r>
          </a:p>
          <a:p>
            <a:r>
              <a:rPr lang="en-US" dirty="0"/>
              <a:t>Specific drill is now also include in all </a:t>
            </a:r>
            <a:r>
              <a:rPr lang="en-US" dirty="0" err="1"/>
              <a:t>predeployment</a:t>
            </a:r>
            <a:r>
              <a:rPr lang="en-US" dirty="0"/>
              <a:t> training</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15</a:t>
            </a:fld>
            <a:endParaRPr lang="fr-FR"/>
          </a:p>
        </p:txBody>
      </p:sp>
    </p:spTree>
    <p:extLst>
      <p:ext uri="{BB962C8B-B14F-4D97-AF65-F5344CB8AC3E}">
        <p14:creationId xmlns:p14="http://schemas.microsoft.com/office/powerpoint/2010/main" val="2032142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Cold </a:t>
            </a:r>
            <a:r>
              <a:rPr lang="fr-FR" dirty="0" err="1"/>
              <a:t>storage</a:t>
            </a:r>
            <a:r>
              <a:rPr lang="fr-FR" dirty="0"/>
              <a:t> of RBC </a:t>
            </a:r>
            <a:r>
              <a:rPr lang="fr-FR" dirty="0" err="1"/>
              <a:t>was</a:t>
            </a:r>
            <a:r>
              <a:rPr lang="fr-FR" dirty="0"/>
              <a:t> possible in all </a:t>
            </a:r>
            <a:r>
              <a:rPr lang="fr-FR" dirty="0" err="1"/>
              <a:t>our</a:t>
            </a:r>
            <a:r>
              <a:rPr lang="fr-FR" dirty="0"/>
              <a:t> </a:t>
            </a:r>
            <a:r>
              <a:rPr lang="fr-FR" dirty="0" err="1"/>
              <a:t>aircrafts</a:t>
            </a:r>
            <a:r>
              <a:rPr lang="fr-FR" dirty="0"/>
              <a:t> </a:t>
            </a:r>
            <a:r>
              <a:rPr lang="fr-FR" dirty="0" err="1"/>
              <a:t>when</a:t>
            </a:r>
            <a:r>
              <a:rPr lang="fr-FR" dirty="0"/>
              <a:t> </a:t>
            </a:r>
            <a:r>
              <a:rPr lang="fr-FR" dirty="0" err="1"/>
              <a:t>they</a:t>
            </a:r>
            <a:r>
              <a:rPr lang="fr-FR" dirty="0"/>
              <a:t> </a:t>
            </a:r>
            <a:r>
              <a:rPr lang="fr-FR" dirty="0" err="1"/>
              <a:t>were</a:t>
            </a:r>
            <a:r>
              <a:rPr lang="fr-FR" dirty="0"/>
              <a:t> </a:t>
            </a:r>
            <a:r>
              <a:rPr lang="fr-FR" dirty="0" err="1"/>
              <a:t>deployed</a:t>
            </a:r>
            <a:r>
              <a:rPr lang="fr-FR" dirty="0"/>
              <a:t> </a:t>
            </a:r>
            <a:r>
              <a:rPr lang="fr-FR" dirty="0" err="1"/>
              <a:t>from</a:t>
            </a:r>
            <a:r>
              <a:rPr lang="fr-FR" dirty="0"/>
              <a:t> role 2 </a:t>
            </a:r>
            <a:r>
              <a:rPr lang="fr-FR" dirty="0" err="1"/>
              <a:t>blood</a:t>
            </a:r>
            <a:r>
              <a:rPr lang="fr-FR" dirty="0"/>
              <a:t> </a:t>
            </a:r>
            <a:r>
              <a:rPr lang="fr-FR" dirty="0" err="1"/>
              <a:t>bank</a:t>
            </a:r>
            <a:r>
              <a:rPr lang="fr-FR" dirty="0"/>
              <a:t> </a:t>
            </a:r>
            <a:r>
              <a:rPr lang="en-US" dirty="0"/>
              <a:t>which explains why some of our wounded were not transfused when the medevac had no blood on board due to reorientation or dispatch from another place far from role 2 blood bank.  New procedure but only since last year now allow cold storage in more isolated places with temperature monitoring and blood products rotation between medevac teams and blood bank to avoid wastage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16</a:t>
            </a:fld>
            <a:endParaRPr lang="fr-FR"/>
          </a:p>
        </p:txBody>
      </p:sp>
    </p:spTree>
    <p:extLst>
      <p:ext uri="{BB962C8B-B14F-4D97-AF65-F5344CB8AC3E}">
        <p14:creationId xmlns:p14="http://schemas.microsoft.com/office/powerpoint/2010/main" val="2186251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conclude</a:t>
            </a:r>
            <a:r>
              <a:rPr lang="fr-FR" dirty="0"/>
              <a:t>, main challenges </a:t>
            </a:r>
            <a:r>
              <a:rPr lang="fr-FR" dirty="0" err="1"/>
              <a:t>identified</a:t>
            </a:r>
            <a:r>
              <a:rPr lang="fr-FR" dirty="0"/>
              <a:t> for </a:t>
            </a:r>
            <a:r>
              <a:rPr lang="fr-FR" dirty="0" err="1"/>
              <a:t>medical</a:t>
            </a:r>
            <a:r>
              <a:rPr lang="fr-FR" dirty="0"/>
              <a:t> support in </a:t>
            </a:r>
            <a:r>
              <a:rPr lang="fr-FR" dirty="0" err="1"/>
              <a:t>very</a:t>
            </a:r>
            <a:r>
              <a:rPr lang="fr-FR" dirty="0"/>
              <a:t> </a:t>
            </a:r>
            <a:r>
              <a:rPr lang="fr-FR" dirty="0" err="1"/>
              <a:t>remote</a:t>
            </a:r>
            <a:r>
              <a:rPr lang="fr-FR" dirty="0"/>
              <a:t> areas, </a:t>
            </a:r>
            <a:r>
              <a:rPr lang="fr-FR" dirty="0" err="1"/>
              <a:t>were</a:t>
            </a:r>
            <a:r>
              <a:rPr lang="fr-FR" dirty="0"/>
              <a:t> :</a:t>
            </a:r>
          </a:p>
          <a:p>
            <a:r>
              <a:rPr lang="fr-FR" dirty="0"/>
              <a:t>- The </a:t>
            </a:r>
            <a:r>
              <a:rPr lang="fr-FR" dirty="0" err="1"/>
              <a:t>mandatory</a:t>
            </a:r>
            <a:r>
              <a:rPr lang="fr-FR" dirty="0"/>
              <a:t> </a:t>
            </a:r>
            <a:r>
              <a:rPr lang="fr-FR" dirty="0" err="1"/>
              <a:t>reduction</a:t>
            </a:r>
            <a:r>
              <a:rPr lang="fr-FR" dirty="0"/>
              <a:t> of time </a:t>
            </a:r>
            <a:r>
              <a:rPr lang="fr-FR" dirty="0" err="1"/>
              <a:t>before</a:t>
            </a:r>
            <a:r>
              <a:rPr lang="fr-FR" dirty="0"/>
              <a:t> </a:t>
            </a:r>
            <a:r>
              <a:rPr lang="fr-FR" dirty="0" err="1"/>
              <a:t>surgery</a:t>
            </a:r>
            <a:r>
              <a:rPr lang="fr-FR" dirty="0"/>
              <a:t> </a:t>
            </a:r>
            <a:r>
              <a:rPr lang="fr-FR" dirty="0" err="1"/>
              <a:t>wich</a:t>
            </a:r>
            <a:r>
              <a:rPr lang="fr-FR" dirty="0"/>
              <a:t> </a:t>
            </a:r>
            <a:r>
              <a:rPr lang="fr-FR" dirty="0" err="1"/>
              <a:t>is</a:t>
            </a:r>
            <a:r>
              <a:rPr lang="fr-FR" dirty="0"/>
              <a:t> </a:t>
            </a:r>
            <a:r>
              <a:rPr lang="fr-FR" dirty="0" err="1"/>
              <a:t>linked</a:t>
            </a:r>
            <a:r>
              <a:rPr lang="fr-FR" dirty="0"/>
              <a:t> </a:t>
            </a:r>
            <a:r>
              <a:rPr lang="fr-FR" dirty="0" err="1"/>
              <a:t>with</a:t>
            </a:r>
            <a:r>
              <a:rPr lang="fr-FR" dirty="0"/>
              <a:t> the </a:t>
            </a:r>
            <a:r>
              <a:rPr lang="fr-FR" dirty="0" err="1"/>
              <a:t>number</a:t>
            </a:r>
            <a:r>
              <a:rPr lang="fr-FR" dirty="0"/>
              <a:t> and the distribution of </a:t>
            </a:r>
            <a:r>
              <a:rPr lang="fr-FR" dirty="0" err="1"/>
              <a:t>aircrafts</a:t>
            </a:r>
            <a:r>
              <a:rPr lang="fr-FR" dirty="0"/>
              <a:t> and </a:t>
            </a:r>
            <a:r>
              <a:rPr lang="fr-FR" dirty="0" err="1"/>
              <a:t>surgical</a:t>
            </a:r>
            <a:r>
              <a:rPr lang="fr-FR" dirty="0"/>
              <a:t> teams, but </a:t>
            </a:r>
            <a:r>
              <a:rPr lang="fr-FR" dirty="0" err="1"/>
              <a:t>also</a:t>
            </a:r>
            <a:r>
              <a:rPr lang="fr-FR" dirty="0"/>
              <a:t> </a:t>
            </a:r>
            <a:r>
              <a:rPr lang="fr-FR" dirty="0" err="1"/>
              <a:t>with</a:t>
            </a:r>
            <a:r>
              <a:rPr lang="fr-FR" dirty="0"/>
              <a:t> new  concepts to </a:t>
            </a:r>
            <a:r>
              <a:rPr lang="fr-FR" dirty="0" err="1"/>
              <a:t>bring</a:t>
            </a:r>
            <a:r>
              <a:rPr lang="fr-FR" dirty="0"/>
              <a:t> </a:t>
            </a:r>
            <a:r>
              <a:rPr lang="fr-FR" dirty="0" err="1"/>
              <a:t>surgical</a:t>
            </a:r>
            <a:r>
              <a:rPr lang="fr-FR" dirty="0"/>
              <a:t> </a:t>
            </a:r>
            <a:r>
              <a:rPr lang="fr-FR" dirty="0" err="1"/>
              <a:t>skills</a:t>
            </a:r>
            <a:r>
              <a:rPr lang="fr-FR" dirty="0"/>
              <a:t> as </a:t>
            </a:r>
            <a:r>
              <a:rPr lang="fr-FR" dirty="0" err="1"/>
              <a:t>forward</a:t>
            </a:r>
            <a:r>
              <a:rPr lang="fr-FR" dirty="0"/>
              <a:t> as possible</a:t>
            </a:r>
          </a:p>
          <a:p>
            <a:pPr marL="171450" indent="-171450">
              <a:buFontTx/>
              <a:buChar char="-"/>
            </a:pPr>
            <a:r>
              <a:rPr lang="fr-FR" dirty="0"/>
              <a:t>The </a:t>
            </a:r>
            <a:r>
              <a:rPr lang="fr-FR" dirty="0" err="1"/>
              <a:t>ground</a:t>
            </a:r>
            <a:r>
              <a:rPr lang="fr-FR" dirty="0"/>
              <a:t> </a:t>
            </a:r>
            <a:r>
              <a:rPr lang="fr-FR" dirty="0" err="1"/>
              <a:t>deployment</a:t>
            </a:r>
            <a:r>
              <a:rPr lang="fr-FR" dirty="0"/>
              <a:t> of </a:t>
            </a:r>
            <a:r>
              <a:rPr lang="fr-FR" dirty="0" err="1"/>
              <a:t>enough</a:t>
            </a:r>
            <a:r>
              <a:rPr lang="fr-FR" dirty="0"/>
              <a:t> and </a:t>
            </a:r>
            <a:r>
              <a:rPr lang="fr-FR" dirty="0" err="1"/>
              <a:t>also</a:t>
            </a:r>
            <a:r>
              <a:rPr lang="fr-FR" dirty="0"/>
              <a:t> </a:t>
            </a:r>
            <a:r>
              <a:rPr lang="fr-FR" dirty="0" err="1"/>
              <a:t>sufficiently</a:t>
            </a:r>
            <a:r>
              <a:rPr lang="fr-FR" dirty="0"/>
              <a:t> </a:t>
            </a:r>
            <a:r>
              <a:rPr lang="fr-FR" dirty="0" err="1"/>
              <a:t>trained</a:t>
            </a:r>
            <a:r>
              <a:rPr lang="fr-FR" dirty="0"/>
              <a:t> </a:t>
            </a:r>
            <a:r>
              <a:rPr lang="fr-FR" dirty="0" err="1"/>
              <a:t>medics</a:t>
            </a:r>
            <a:r>
              <a:rPr lang="fr-FR" dirty="0"/>
              <a:t> and </a:t>
            </a:r>
            <a:r>
              <a:rPr lang="fr-FR" dirty="0" err="1"/>
              <a:t>medical</a:t>
            </a:r>
            <a:r>
              <a:rPr lang="fr-FR" dirty="0"/>
              <a:t> teams </a:t>
            </a:r>
            <a:r>
              <a:rPr lang="fr-FR" dirty="0" err="1"/>
              <a:t>with</a:t>
            </a:r>
            <a:r>
              <a:rPr lang="fr-FR" dirty="0"/>
              <a:t> </a:t>
            </a:r>
            <a:r>
              <a:rPr lang="fr-FR" dirty="0" err="1"/>
              <a:t>enough</a:t>
            </a:r>
            <a:r>
              <a:rPr lang="fr-FR" dirty="0"/>
              <a:t> </a:t>
            </a:r>
            <a:r>
              <a:rPr lang="fr-FR" dirty="0" err="1"/>
              <a:t>education</a:t>
            </a:r>
            <a:r>
              <a:rPr lang="fr-FR" dirty="0"/>
              <a:t>, training </a:t>
            </a:r>
            <a:r>
              <a:rPr lang="en-US" dirty="0"/>
              <a:t>and finally or perhaps especially</a:t>
            </a:r>
            <a:r>
              <a:rPr lang="fr-FR" dirty="0"/>
              <a:t> </a:t>
            </a:r>
            <a:r>
              <a:rPr lang="fr-FR" dirty="0" err="1"/>
              <a:t>regular</a:t>
            </a:r>
            <a:r>
              <a:rPr lang="fr-FR" dirty="0"/>
              <a:t> practice </a:t>
            </a:r>
            <a:r>
              <a:rPr lang="fr-FR" dirty="0" err="1"/>
              <a:t>between</a:t>
            </a:r>
            <a:r>
              <a:rPr lang="fr-FR" dirty="0"/>
              <a:t> </a:t>
            </a:r>
            <a:r>
              <a:rPr lang="fr-FR" dirty="0" err="1"/>
              <a:t>deployments</a:t>
            </a:r>
            <a:endParaRPr lang="fr-FR" dirty="0"/>
          </a:p>
          <a:p>
            <a:pPr marL="171450" indent="-171450">
              <a:buFontTx/>
              <a:buChar char="-"/>
            </a:pPr>
            <a:r>
              <a:rPr lang="fr-FR" dirty="0"/>
              <a:t>And the </a:t>
            </a:r>
            <a:r>
              <a:rPr lang="fr-FR" dirty="0" err="1"/>
              <a:t>optimization</a:t>
            </a:r>
            <a:r>
              <a:rPr lang="fr-FR" dirty="0"/>
              <a:t> of </a:t>
            </a:r>
            <a:r>
              <a:rPr lang="fr-FR" dirty="0" err="1"/>
              <a:t>prehospital</a:t>
            </a:r>
            <a:r>
              <a:rPr lang="fr-FR" dirty="0"/>
              <a:t> transfusion </a:t>
            </a:r>
            <a:r>
              <a:rPr lang="fr-FR" dirty="0" err="1"/>
              <a:t>strategies</a:t>
            </a:r>
            <a:r>
              <a:rPr lang="fr-FR" dirty="0"/>
              <a:t> </a:t>
            </a:r>
            <a:r>
              <a:rPr lang="fr-FR" dirty="0" err="1"/>
              <a:t>with</a:t>
            </a:r>
            <a:r>
              <a:rPr lang="fr-FR" dirty="0"/>
              <a:t> more and more </a:t>
            </a:r>
            <a:r>
              <a:rPr lang="fr-FR" dirty="0" err="1"/>
              <a:t>field</a:t>
            </a:r>
            <a:r>
              <a:rPr lang="fr-FR" dirty="0"/>
              <a:t> solutions but </a:t>
            </a:r>
            <a:r>
              <a:rPr lang="fr-FR" dirty="0" err="1"/>
              <a:t>also</a:t>
            </a:r>
            <a:r>
              <a:rPr lang="fr-FR" dirty="0"/>
              <a:t> </a:t>
            </a:r>
            <a:r>
              <a:rPr lang="fr-FR" dirty="0" err="1"/>
              <a:t>procedures</a:t>
            </a:r>
            <a:r>
              <a:rPr lang="fr-FR" dirty="0"/>
              <a:t>, </a:t>
            </a:r>
            <a:r>
              <a:rPr lang="fr-FR" dirty="0" err="1"/>
              <a:t>equipment</a:t>
            </a:r>
            <a:r>
              <a:rPr lang="fr-FR" dirty="0"/>
              <a:t> and training issues</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17</a:t>
            </a:fld>
            <a:endParaRPr lang="fr-FR"/>
          </a:p>
        </p:txBody>
      </p:sp>
    </p:spTree>
    <p:extLst>
      <p:ext uri="{BB962C8B-B14F-4D97-AF65-F5344CB8AC3E}">
        <p14:creationId xmlns:p14="http://schemas.microsoft.com/office/powerpoint/2010/main" val="3026736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Just </a:t>
            </a:r>
            <a:r>
              <a:rPr lang="fr-FR" dirty="0" err="1"/>
              <a:t>want</a:t>
            </a:r>
            <a:r>
              <a:rPr lang="fr-FR" dirty="0"/>
              <a:t> to </a:t>
            </a:r>
            <a:r>
              <a:rPr lang="fr-FR" dirty="0" err="1"/>
              <a:t>thanks</a:t>
            </a:r>
            <a:r>
              <a:rPr lang="fr-FR" dirty="0"/>
              <a:t> all the </a:t>
            </a:r>
            <a:r>
              <a:rPr lang="fr-FR" dirty="0" err="1"/>
              <a:t>combatants</a:t>
            </a:r>
            <a:r>
              <a:rPr lang="fr-FR" dirty="0"/>
              <a:t> and care providers </a:t>
            </a:r>
            <a:r>
              <a:rPr lang="fr-FR" dirty="0" err="1"/>
              <a:t>who</a:t>
            </a:r>
            <a:r>
              <a:rPr lang="fr-FR" dirty="0"/>
              <a:t> </a:t>
            </a:r>
            <a:r>
              <a:rPr lang="fr-FR" dirty="0" err="1"/>
              <a:t>took</a:t>
            </a:r>
            <a:r>
              <a:rPr lang="fr-FR" dirty="0"/>
              <a:t> care of </a:t>
            </a:r>
            <a:r>
              <a:rPr lang="fr-FR" dirty="0" err="1"/>
              <a:t>these</a:t>
            </a:r>
            <a:r>
              <a:rPr lang="fr-FR" dirty="0"/>
              <a:t> 183 </a:t>
            </a:r>
            <a:r>
              <a:rPr lang="fr-FR" dirty="0" err="1"/>
              <a:t>causalties</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18</a:t>
            </a:fld>
            <a:endParaRPr lang="fr-FR"/>
          </a:p>
        </p:txBody>
      </p:sp>
    </p:spTree>
    <p:extLst>
      <p:ext uri="{BB962C8B-B14F-4D97-AF65-F5344CB8AC3E}">
        <p14:creationId xmlns:p14="http://schemas.microsoft.com/office/powerpoint/2010/main" val="63844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a:t>
            </a:r>
            <a:r>
              <a:rPr lang="fr-FR" dirty="0" err="1"/>
              <a:t>remember</a:t>
            </a:r>
            <a:r>
              <a:rPr lang="fr-FR" dirty="0"/>
              <a:t> </a:t>
            </a:r>
            <a:r>
              <a:rPr lang="fr-FR" dirty="0" err="1"/>
              <a:t>those</a:t>
            </a:r>
            <a:r>
              <a:rPr lang="fr-FR" dirty="0"/>
              <a:t> </a:t>
            </a:r>
            <a:r>
              <a:rPr lang="fr-FR" dirty="0" err="1"/>
              <a:t>who</a:t>
            </a:r>
            <a:r>
              <a:rPr lang="fr-FR" dirty="0"/>
              <a:t> loose </a:t>
            </a:r>
            <a:r>
              <a:rPr lang="fr-FR" dirty="0" err="1"/>
              <a:t>their</a:t>
            </a:r>
            <a:r>
              <a:rPr lang="fr-FR" dirty="0"/>
              <a:t> life </a:t>
            </a:r>
            <a:r>
              <a:rPr lang="fr-FR" dirty="0" err="1"/>
              <a:t>during</a:t>
            </a:r>
            <a:r>
              <a:rPr lang="fr-FR" dirty="0"/>
              <a:t> </a:t>
            </a:r>
            <a:r>
              <a:rPr lang="fr-FR" dirty="0" err="1"/>
              <a:t>these</a:t>
            </a:r>
            <a:r>
              <a:rPr lang="fr-FR" dirty="0"/>
              <a:t> </a:t>
            </a:r>
            <a:r>
              <a:rPr lang="fr-FR" dirty="0" err="1"/>
              <a:t>years</a:t>
            </a:r>
            <a:r>
              <a:rPr lang="fr-FR" dirty="0"/>
              <a:t> in Sahel</a:t>
            </a:r>
          </a:p>
          <a:p>
            <a:r>
              <a:rPr lang="fr-FR" dirty="0" err="1"/>
              <a:t>with</a:t>
            </a:r>
            <a:r>
              <a:rPr lang="fr-FR" dirty="0"/>
              <a:t> one of the last one a few </a:t>
            </a:r>
            <a:r>
              <a:rPr lang="fr-FR" dirty="0" err="1"/>
              <a:t>weeks</a:t>
            </a:r>
            <a:r>
              <a:rPr lang="fr-FR" dirty="0"/>
              <a:t> </a:t>
            </a:r>
            <a:r>
              <a:rPr lang="fr-FR" dirty="0" err="1"/>
              <a:t>ago</a:t>
            </a:r>
            <a:r>
              <a:rPr lang="fr-FR" dirty="0"/>
              <a:t> </a:t>
            </a:r>
            <a:r>
              <a:rPr lang="fr-FR" dirty="0" err="1"/>
              <a:t>who</a:t>
            </a:r>
            <a:r>
              <a:rPr lang="fr-FR" dirty="0"/>
              <a:t> </a:t>
            </a:r>
            <a:r>
              <a:rPr lang="fr-FR" dirty="0" err="1"/>
              <a:t>was</a:t>
            </a:r>
            <a:r>
              <a:rPr lang="fr-FR" dirty="0"/>
              <a:t> a </a:t>
            </a:r>
            <a:r>
              <a:rPr lang="fr-FR" dirty="0" err="1"/>
              <a:t>young</a:t>
            </a:r>
            <a:r>
              <a:rPr lang="fr-FR" dirty="0"/>
              <a:t> </a:t>
            </a:r>
            <a:r>
              <a:rPr lang="fr-FR" dirty="0" err="1"/>
              <a:t>military</a:t>
            </a:r>
            <a:r>
              <a:rPr lang="fr-FR" dirty="0"/>
              <a:t> </a:t>
            </a:r>
            <a:r>
              <a:rPr lang="fr-FR" dirty="0" err="1"/>
              <a:t>doctor</a:t>
            </a:r>
            <a:r>
              <a:rPr lang="fr-FR" dirty="0"/>
              <a:t> </a:t>
            </a:r>
            <a:r>
              <a:rPr lang="fr-FR" dirty="0" err="1"/>
              <a:t>during</a:t>
            </a:r>
            <a:r>
              <a:rPr lang="fr-FR" dirty="0"/>
              <a:t> </a:t>
            </a:r>
            <a:r>
              <a:rPr lang="fr-FR" dirty="0" err="1"/>
              <a:t>his</a:t>
            </a:r>
            <a:r>
              <a:rPr lang="fr-FR" dirty="0"/>
              <a:t> first rotation</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19</a:t>
            </a:fld>
            <a:endParaRPr lang="fr-FR"/>
          </a:p>
        </p:txBody>
      </p:sp>
    </p:spTree>
    <p:extLst>
      <p:ext uri="{BB962C8B-B14F-4D97-AF65-F5344CB8AC3E}">
        <p14:creationId xmlns:p14="http://schemas.microsoft.com/office/powerpoint/2010/main" val="189746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order</a:t>
            </a:r>
            <a:r>
              <a:rPr lang="fr-FR" dirty="0"/>
              <a:t> to </a:t>
            </a:r>
            <a:r>
              <a:rPr lang="fr-FR" dirty="0" err="1"/>
              <a:t>share</a:t>
            </a:r>
            <a:r>
              <a:rPr lang="fr-FR" dirty="0"/>
              <a:t> </a:t>
            </a:r>
            <a:r>
              <a:rPr lang="fr-FR" dirty="0" err="1"/>
              <a:t>with</a:t>
            </a:r>
            <a:r>
              <a:rPr lang="fr-FR" dirty="0"/>
              <a:t> </a:t>
            </a:r>
            <a:r>
              <a:rPr lang="fr-FR" dirty="0" err="1"/>
              <a:t>you</a:t>
            </a:r>
            <a:r>
              <a:rPr lang="fr-FR" dirty="0"/>
              <a:t> FMHS </a:t>
            </a:r>
            <a:r>
              <a:rPr lang="fr-FR" dirty="0" err="1"/>
              <a:t>experience</a:t>
            </a:r>
            <a:r>
              <a:rPr lang="fr-FR" dirty="0"/>
              <a:t> </a:t>
            </a:r>
            <a:r>
              <a:rPr lang="fr-FR" dirty="0" err="1"/>
              <a:t>during</a:t>
            </a:r>
            <a:r>
              <a:rPr lang="fr-FR" dirty="0"/>
              <a:t> </a:t>
            </a:r>
            <a:r>
              <a:rPr lang="fr-FR" dirty="0" err="1"/>
              <a:t>previous</a:t>
            </a:r>
            <a:r>
              <a:rPr lang="fr-FR" dirty="0"/>
              <a:t> </a:t>
            </a:r>
            <a:r>
              <a:rPr lang="fr-FR" dirty="0" err="1"/>
              <a:t>years</a:t>
            </a:r>
            <a:r>
              <a:rPr lang="fr-FR" dirty="0"/>
              <a:t> in Sahel</a:t>
            </a:r>
          </a:p>
          <a:p>
            <a:r>
              <a:rPr lang="fr-FR" dirty="0" err="1"/>
              <a:t>With</a:t>
            </a:r>
            <a:r>
              <a:rPr lang="fr-FR" dirty="0"/>
              <a:t> a focus on </a:t>
            </a:r>
            <a:r>
              <a:rPr lang="fr-FR" dirty="0" err="1"/>
              <a:t>prehospital</a:t>
            </a:r>
            <a:r>
              <a:rPr lang="fr-FR" dirty="0"/>
              <a:t> data and </a:t>
            </a:r>
            <a:r>
              <a:rPr lang="fr-FR" dirty="0" err="1"/>
              <a:t>specific</a:t>
            </a:r>
            <a:r>
              <a:rPr lang="fr-FR" dirty="0"/>
              <a:t> </a:t>
            </a:r>
            <a:r>
              <a:rPr lang="fr-FR" dirty="0" err="1"/>
              <a:t>casualty</a:t>
            </a:r>
            <a:r>
              <a:rPr lang="fr-FR" dirty="0"/>
              <a:t> management </a:t>
            </a:r>
            <a:r>
              <a:rPr lang="fr-FR" dirty="0" err="1"/>
              <a:t>difficulties</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2</a:t>
            </a:fld>
            <a:endParaRPr lang="fr-FR"/>
          </a:p>
        </p:txBody>
      </p:sp>
    </p:spTree>
    <p:extLst>
      <p:ext uri="{BB962C8B-B14F-4D97-AF65-F5344CB8AC3E}">
        <p14:creationId xmlns:p14="http://schemas.microsoft.com/office/powerpoint/2010/main" val="825371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Thank</a:t>
            </a:r>
            <a:r>
              <a:rPr lang="fr-FR" dirty="0"/>
              <a:t> </a:t>
            </a:r>
            <a:r>
              <a:rPr lang="fr-FR" dirty="0" err="1"/>
              <a:t>you</a:t>
            </a:r>
            <a:r>
              <a:rPr lang="fr-FR" dirty="0"/>
              <a:t> </a:t>
            </a:r>
            <a:r>
              <a:rPr lang="fr-FR" dirty="0" err="1"/>
              <a:t>very</a:t>
            </a:r>
            <a:r>
              <a:rPr lang="fr-FR" dirty="0"/>
              <a:t> </a:t>
            </a:r>
            <a:r>
              <a:rPr lang="fr-FR" dirty="0" err="1"/>
              <a:t>much</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20</a:t>
            </a:fld>
            <a:endParaRPr lang="fr-FR"/>
          </a:p>
        </p:txBody>
      </p:sp>
    </p:spTree>
    <p:extLst>
      <p:ext uri="{BB962C8B-B14F-4D97-AF65-F5344CB8AC3E}">
        <p14:creationId xmlns:p14="http://schemas.microsoft.com/office/powerpoint/2010/main" val="225266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 </a:t>
            </a:r>
            <a:r>
              <a:rPr lang="fr-FR" dirty="0" err="1"/>
              <a:t>we</a:t>
            </a:r>
            <a:r>
              <a:rPr lang="fr-FR" dirty="0"/>
              <a:t> all know </a:t>
            </a:r>
            <a:r>
              <a:rPr lang="fr-FR" dirty="0" err="1"/>
              <a:t>what</a:t>
            </a:r>
            <a:r>
              <a:rPr lang="fr-FR" dirty="0"/>
              <a:t> </a:t>
            </a:r>
            <a:r>
              <a:rPr lang="fr-FR" dirty="0" err="1"/>
              <a:t>we</a:t>
            </a:r>
            <a:r>
              <a:rPr lang="fr-FR" dirty="0"/>
              <a:t> have to do to </a:t>
            </a:r>
            <a:r>
              <a:rPr lang="fr-FR" dirty="0" err="1"/>
              <a:t>improve</a:t>
            </a:r>
            <a:r>
              <a:rPr lang="fr-FR" dirty="0"/>
              <a:t> </a:t>
            </a:r>
            <a:r>
              <a:rPr lang="fr-FR" dirty="0" err="1"/>
              <a:t>casulaty</a:t>
            </a:r>
            <a:r>
              <a:rPr lang="fr-FR" dirty="0"/>
              <a:t> </a:t>
            </a:r>
            <a:r>
              <a:rPr lang="fr-FR" dirty="0" err="1"/>
              <a:t>survival</a:t>
            </a:r>
            <a:endParaRPr lang="fr-FR" dirty="0"/>
          </a:p>
          <a:p>
            <a:r>
              <a:rPr lang="fr-FR" dirty="0"/>
              <a:t>And </a:t>
            </a:r>
            <a:r>
              <a:rPr lang="fr-FR" dirty="0" err="1"/>
              <a:t>thanks</a:t>
            </a:r>
            <a:r>
              <a:rPr lang="fr-FR" dirty="0"/>
              <a:t> to US </a:t>
            </a:r>
            <a:r>
              <a:rPr lang="fr-FR" dirty="0" err="1"/>
              <a:t>military</a:t>
            </a:r>
            <a:r>
              <a:rPr lang="fr-FR" dirty="0"/>
              <a:t> data, </a:t>
            </a:r>
            <a:r>
              <a:rPr lang="fr-FR" dirty="0" err="1"/>
              <a:t>we’re</a:t>
            </a:r>
            <a:r>
              <a:rPr lang="fr-FR" dirty="0"/>
              <a:t> </a:t>
            </a:r>
            <a:r>
              <a:rPr lang="fr-FR" dirty="0" err="1"/>
              <a:t>now</a:t>
            </a:r>
            <a:r>
              <a:rPr lang="fr-FR" dirty="0"/>
              <a:t> able to </a:t>
            </a:r>
            <a:r>
              <a:rPr lang="fr-FR" dirty="0" err="1"/>
              <a:t>better</a:t>
            </a:r>
            <a:r>
              <a:rPr lang="fr-FR" dirty="0"/>
              <a:t> </a:t>
            </a:r>
            <a:r>
              <a:rPr lang="fr-FR" dirty="0" err="1"/>
              <a:t>understand</a:t>
            </a:r>
            <a:r>
              <a:rPr lang="fr-FR" dirty="0"/>
              <a:t> the respective contribution of </a:t>
            </a:r>
            <a:r>
              <a:rPr lang="fr-FR" dirty="0" err="1"/>
              <a:t>hemorrhage</a:t>
            </a:r>
            <a:r>
              <a:rPr lang="fr-FR" dirty="0"/>
              <a:t> control, </a:t>
            </a:r>
            <a:r>
              <a:rPr lang="fr-FR" dirty="0" err="1"/>
              <a:t>early</a:t>
            </a:r>
            <a:r>
              <a:rPr lang="fr-FR" dirty="0"/>
              <a:t> </a:t>
            </a:r>
            <a:r>
              <a:rPr lang="fr-FR" dirty="0" err="1"/>
              <a:t>evacuation</a:t>
            </a:r>
            <a:r>
              <a:rPr lang="fr-FR" dirty="0"/>
              <a:t> or </a:t>
            </a:r>
            <a:r>
              <a:rPr lang="fr-FR" dirty="0" err="1"/>
              <a:t>blood</a:t>
            </a:r>
            <a:r>
              <a:rPr lang="fr-FR" dirty="0"/>
              <a:t> transfusion for instance</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3</a:t>
            </a:fld>
            <a:endParaRPr lang="fr-FR"/>
          </a:p>
        </p:txBody>
      </p:sp>
    </p:spTree>
    <p:extLst>
      <p:ext uri="{BB962C8B-B14F-4D97-AF65-F5344CB8AC3E}">
        <p14:creationId xmlns:p14="http://schemas.microsoft.com/office/powerpoint/2010/main" val="315099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But the </a:t>
            </a:r>
            <a:r>
              <a:rPr lang="fr-FR" dirty="0" err="1"/>
              <a:t>difficulty</a:t>
            </a:r>
            <a:r>
              <a:rPr lang="fr-FR" dirty="0"/>
              <a:t> </a:t>
            </a:r>
            <a:r>
              <a:rPr lang="fr-FR" dirty="0" err="1"/>
              <a:t>we</a:t>
            </a:r>
            <a:r>
              <a:rPr lang="fr-FR" dirty="0"/>
              <a:t> </a:t>
            </a:r>
            <a:r>
              <a:rPr lang="fr-FR" dirty="0" err="1"/>
              <a:t>had</a:t>
            </a:r>
            <a:r>
              <a:rPr lang="fr-FR" dirty="0"/>
              <a:t> in Sahel </a:t>
            </a:r>
            <a:r>
              <a:rPr lang="fr-FR" dirty="0" err="1"/>
              <a:t>was</a:t>
            </a:r>
            <a:r>
              <a:rPr lang="fr-FR" dirty="0"/>
              <a:t> to </a:t>
            </a:r>
            <a:r>
              <a:rPr lang="fr-FR" dirty="0" err="1"/>
              <a:t>deploy</a:t>
            </a:r>
            <a:r>
              <a:rPr lang="fr-FR" dirty="0"/>
              <a:t> and to dispatch </a:t>
            </a:r>
            <a:r>
              <a:rPr lang="fr-FR" dirty="0" err="1"/>
              <a:t>medical</a:t>
            </a:r>
            <a:r>
              <a:rPr lang="fr-FR" dirty="0"/>
              <a:t> support for 4000 French </a:t>
            </a:r>
            <a:r>
              <a:rPr lang="fr-FR" dirty="0" err="1"/>
              <a:t>soldiers</a:t>
            </a:r>
            <a:r>
              <a:rPr lang="fr-FR" dirty="0"/>
              <a:t> spread over five countries in a five million square </a:t>
            </a:r>
            <a:r>
              <a:rPr lang="fr-FR" dirty="0" err="1"/>
              <a:t>kilometers</a:t>
            </a:r>
            <a:r>
              <a:rPr lang="fr-FR" dirty="0"/>
              <a:t> area, </a:t>
            </a:r>
            <a:r>
              <a:rPr lang="fr-FR" dirty="0" err="1"/>
              <a:t>wich</a:t>
            </a:r>
            <a:r>
              <a:rPr lang="fr-FR" dirty="0"/>
              <a:t> </a:t>
            </a:r>
            <a:r>
              <a:rPr lang="fr-FR" dirty="0" err="1"/>
              <a:t>is</a:t>
            </a:r>
            <a:r>
              <a:rPr lang="fr-FR" dirty="0"/>
              <a:t> the </a:t>
            </a:r>
            <a:r>
              <a:rPr lang="fr-FR" dirty="0" err="1"/>
              <a:t>equivalent</a:t>
            </a:r>
            <a:r>
              <a:rPr lang="fr-FR" dirty="0"/>
              <a:t>  of more </a:t>
            </a:r>
            <a:r>
              <a:rPr lang="fr-FR" dirty="0" err="1"/>
              <a:t>than</a:t>
            </a:r>
            <a:r>
              <a:rPr lang="fr-FR" dirty="0"/>
              <a:t> one </a:t>
            </a:r>
            <a:r>
              <a:rPr lang="fr-FR" dirty="0" err="1"/>
              <a:t>half</a:t>
            </a:r>
            <a:r>
              <a:rPr lang="fr-FR" dirty="0"/>
              <a:t> of United state surface area</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4</a:t>
            </a:fld>
            <a:endParaRPr lang="fr-FR"/>
          </a:p>
        </p:txBody>
      </p:sp>
    </p:spTree>
    <p:extLst>
      <p:ext uri="{BB962C8B-B14F-4D97-AF65-F5344CB8AC3E}">
        <p14:creationId xmlns:p14="http://schemas.microsoft.com/office/powerpoint/2010/main" val="375596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a:t>
            </a:r>
            <a:r>
              <a:rPr lang="fr-FR" dirty="0" err="1"/>
              <a:t>despite</a:t>
            </a:r>
            <a:r>
              <a:rPr lang="fr-FR" dirty="0"/>
              <a:t> the </a:t>
            </a:r>
            <a:r>
              <a:rPr lang="fr-FR" dirty="0" err="1"/>
              <a:t>presence</a:t>
            </a:r>
            <a:r>
              <a:rPr lang="fr-FR" dirty="0"/>
              <a:t> of </a:t>
            </a:r>
            <a:r>
              <a:rPr lang="fr-FR" dirty="0" err="1"/>
              <a:t>medics</a:t>
            </a:r>
            <a:r>
              <a:rPr lang="fr-FR" dirty="0"/>
              <a:t> and </a:t>
            </a:r>
            <a:r>
              <a:rPr lang="fr-FR" dirty="0" err="1"/>
              <a:t>medical</a:t>
            </a:r>
            <a:r>
              <a:rPr lang="fr-FR" dirty="0"/>
              <a:t> teams in </a:t>
            </a:r>
            <a:r>
              <a:rPr lang="fr-FR" dirty="0" err="1"/>
              <a:t>every</a:t>
            </a:r>
            <a:r>
              <a:rPr lang="fr-FR" dirty="0"/>
              <a:t> combat </a:t>
            </a:r>
            <a:r>
              <a:rPr lang="fr-FR" dirty="0" err="1"/>
              <a:t>units</a:t>
            </a:r>
            <a:r>
              <a:rPr lang="fr-FR" dirty="0"/>
              <a:t>, the </a:t>
            </a:r>
            <a:r>
              <a:rPr lang="fr-FR" dirty="0" err="1"/>
              <a:t>deployment</a:t>
            </a:r>
            <a:r>
              <a:rPr lang="fr-FR" dirty="0"/>
              <a:t> of </a:t>
            </a:r>
            <a:r>
              <a:rPr lang="fr-FR" dirty="0" err="1"/>
              <a:t>several</a:t>
            </a:r>
            <a:r>
              <a:rPr lang="fr-FR" dirty="0"/>
              <a:t> </a:t>
            </a:r>
            <a:r>
              <a:rPr lang="fr-FR" dirty="0" err="1"/>
              <a:t>forward</a:t>
            </a:r>
            <a:r>
              <a:rPr lang="fr-FR" dirty="0"/>
              <a:t> </a:t>
            </a:r>
            <a:r>
              <a:rPr lang="fr-FR" dirty="0" err="1"/>
              <a:t>surgical</a:t>
            </a:r>
            <a:r>
              <a:rPr lang="fr-FR" dirty="0"/>
              <a:t> teams </a:t>
            </a:r>
            <a:r>
              <a:rPr lang="fr-FR" dirty="0" err="1"/>
              <a:t>with</a:t>
            </a:r>
            <a:r>
              <a:rPr lang="fr-FR" dirty="0"/>
              <a:t> </a:t>
            </a:r>
            <a:r>
              <a:rPr lang="fr-FR" dirty="0" err="1"/>
              <a:t>numerous</a:t>
            </a:r>
            <a:r>
              <a:rPr lang="fr-FR" dirty="0"/>
              <a:t> </a:t>
            </a:r>
            <a:r>
              <a:rPr lang="fr-FR" dirty="0" err="1"/>
              <a:t>medevac</a:t>
            </a:r>
            <a:r>
              <a:rPr lang="fr-FR" dirty="0"/>
              <a:t> </a:t>
            </a:r>
            <a:r>
              <a:rPr lang="fr-FR" dirty="0" err="1"/>
              <a:t>helicopters</a:t>
            </a:r>
            <a:r>
              <a:rPr lang="fr-FR" dirty="0"/>
              <a:t>, </a:t>
            </a:r>
            <a:r>
              <a:rPr lang="fr-FR" dirty="0" err="1"/>
              <a:t>forward</a:t>
            </a:r>
            <a:r>
              <a:rPr lang="fr-FR" dirty="0"/>
              <a:t> and </a:t>
            </a:r>
            <a:r>
              <a:rPr lang="fr-FR" dirty="0" err="1"/>
              <a:t>tactical</a:t>
            </a:r>
            <a:r>
              <a:rPr lang="fr-FR" dirty="0"/>
              <a:t> </a:t>
            </a:r>
            <a:r>
              <a:rPr lang="fr-FR" dirty="0" err="1"/>
              <a:t>medevac</a:t>
            </a:r>
            <a:r>
              <a:rPr lang="fr-FR" dirty="0"/>
              <a:t> planes and </a:t>
            </a:r>
            <a:r>
              <a:rPr lang="fr-FR" dirty="0" err="1"/>
              <a:t>then</a:t>
            </a:r>
            <a:r>
              <a:rPr lang="fr-FR" dirty="0"/>
              <a:t> </a:t>
            </a:r>
            <a:r>
              <a:rPr lang="fr-FR" dirty="0" err="1"/>
              <a:t>strategic</a:t>
            </a:r>
            <a:r>
              <a:rPr lang="fr-FR" dirty="0"/>
              <a:t> </a:t>
            </a:r>
            <a:r>
              <a:rPr lang="fr-FR" dirty="0" err="1"/>
              <a:t>medevac</a:t>
            </a:r>
            <a:r>
              <a:rPr lang="fr-FR" dirty="0"/>
              <a:t> planes</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5</a:t>
            </a:fld>
            <a:endParaRPr lang="fr-FR"/>
          </a:p>
        </p:txBody>
      </p:sp>
    </p:spTree>
    <p:extLst>
      <p:ext uri="{BB962C8B-B14F-4D97-AF65-F5344CB8AC3E}">
        <p14:creationId xmlns:p14="http://schemas.microsoft.com/office/powerpoint/2010/main" val="413462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median</a:t>
            </a:r>
            <a:r>
              <a:rPr lang="fr-FR" dirty="0"/>
              <a:t> distance </a:t>
            </a:r>
            <a:r>
              <a:rPr lang="fr-FR" dirty="0" err="1"/>
              <a:t>between</a:t>
            </a:r>
            <a:r>
              <a:rPr lang="fr-FR" dirty="0"/>
              <a:t> point of </a:t>
            </a:r>
            <a:r>
              <a:rPr lang="fr-FR" dirty="0" err="1"/>
              <a:t>injury</a:t>
            </a:r>
            <a:r>
              <a:rPr lang="fr-FR" dirty="0"/>
              <a:t> and role 2 to </a:t>
            </a:r>
            <a:r>
              <a:rPr lang="fr-FR" dirty="0" err="1"/>
              <a:t>is</a:t>
            </a:r>
            <a:r>
              <a:rPr lang="fr-FR" dirty="0"/>
              <a:t> about 300 km on the </a:t>
            </a:r>
            <a:r>
              <a:rPr lang="fr-FR" dirty="0" err="1"/>
              <a:t>whole</a:t>
            </a:r>
            <a:r>
              <a:rPr lang="fr-FR" dirty="0"/>
              <a:t> area and </a:t>
            </a:r>
            <a:r>
              <a:rPr lang="fr-FR" dirty="0" err="1"/>
              <a:t>sometimes</a:t>
            </a:r>
            <a:r>
              <a:rPr lang="fr-FR" dirty="0"/>
              <a:t> more </a:t>
            </a:r>
            <a:r>
              <a:rPr lang="fr-FR" dirty="0" err="1"/>
              <a:t>than</a:t>
            </a:r>
            <a:r>
              <a:rPr lang="fr-FR" dirty="0"/>
              <a:t> 1000 km for </a:t>
            </a:r>
            <a:r>
              <a:rPr lang="fr-FR" dirty="0" err="1"/>
              <a:t>several</a:t>
            </a:r>
            <a:r>
              <a:rPr lang="fr-FR" dirty="0"/>
              <a:t> </a:t>
            </a:r>
            <a:r>
              <a:rPr lang="fr-FR" dirty="0" err="1"/>
              <a:t>very</a:t>
            </a:r>
            <a:r>
              <a:rPr lang="fr-FR" dirty="0"/>
              <a:t> </a:t>
            </a:r>
            <a:r>
              <a:rPr lang="fr-FR" dirty="0" err="1"/>
              <a:t>remote</a:t>
            </a:r>
            <a:r>
              <a:rPr lang="fr-FR" dirty="0"/>
              <a:t> places</a:t>
            </a:r>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6</a:t>
            </a:fld>
            <a:endParaRPr lang="fr-FR"/>
          </a:p>
        </p:txBody>
      </p:sp>
    </p:spTree>
    <p:extLst>
      <p:ext uri="{BB962C8B-B14F-4D97-AF65-F5344CB8AC3E}">
        <p14:creationId xmlns:p14="http://schemas.microsoft.com/office/powerpoint/2010/main" val="188779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order</a:t>
            </a:r>
            <a:r>
              <a:rPr lang="fr-FR" dirty="0"/>
              <a:t> to </a:t>
            </a:r>
            <a:r>
              <a:rPr lang="fr-FR" dirty="0" err="1"/>
              <a:t>describe</a:t>
            </a:r>
            <a:r>
              <a:rPr lang="fr-FR" dirty="0"/>
              <a:t> </a:t>
            </a:r>
            <a:r>
              <a:rPr lang="fr-FR" dirty="0" err="1"/>
              <a:t>specific</a:t>
            </a:r>
            <a:r>
              <a:rPr lang="fr-FR" dirty="0"/>
              <a:t> chalenges of </a:t>
            </a:r>
            <a:r>
              <a:rPr lang="fr-FR" dirty="0" err="1"/>
              <a:t>prolonged</a:t>
            </a:r>
            <a:r>
              <a:rPr lang="fr-FR" dirty="0"/>
              <a:t> </a:t>
            </a:r>
            <a:r>
              <a:rPr lang="fr-FR" dirty="0" err="1"/>
              <a:t>field</a:t>
            </a:r>
            <a:r>
              <a:rPr lang="fr-FR" dirty="0"/>
              <a:t> care, </a:t>
            </a:r>
            <a:r>
              <a:rPr lang="fr-FR" dirty="0" err="1"/>
              <a:t>we</a:t>
            </a:r>
            <a:r>
              <a:rPr lang="fr-FR" dirty="0"/>
              <a:t> </a:t>
            </a:r>
            <a:r>
              <a:rPr lang="fr-FR" dirty="0" err="1"/>
              <a:t>retrospectively</a:t>
            </a:r>
            <a:r>
              <a:rPr lang="fr-FR" dirty="0"/>
              <a:t> </a:t>
            </a:r>
            <a:r>
              <a:rPr lang="fr-FR" dirty="0" err="1"/>
              <a:t>analyzed</a:t>
            </a:r>
            <a:r>
              <a:rPr lang="fr-FR" dirty="0"/>
              <a:t> </a:t>
            </a:r>
            <a:r>
              <a:rPr lang="fr-FR" dirty="0" err="1"/>
              <a:t>prehospital</a:t>
            </a:r>
            <a:r>
              <a:rPr lang="fr-FR" dirty="0"/>
              <a:t> data of 183 French combat </a:t>
            </a:r>
            <a:r>
              <a:rPr lang="fr-FR" dirty="0" err="1"/>
              <a:t>related</a:t>
            </a:r>
            <a:r>
              <a:rPr lang="fr-FR" dirty="0"/>
              <a:t> </a:t>
            </a:r>
            <a:r>
              <a:rPr lang="fr-FR" dirty="0" err="1"/>
              <a:t>casualties</a:t>
            </a:r>
            <a:r>
              <a:rPr lang="fr-FR" dirty="0"/>
              <a:t> in a </a:t>
            </a:r>
            <a:r>
              <a:rPr lang="fr-FR" dirty="0" err="1"/>
              <a:t>delimted</a:t>
            </a:r>
            <a:r>
              <a:rPr lang="fr-FR" dirty="0"/>
              <a:t> area of sahel </a:t>
            </a:r>
            <a:r>
              <a:rPr lang="fr-FR" dirty="0" err="1"/>
              <a:t>operations</a:t>
            </a:r>
            <a:endParaRPr lang="fr-FR" dirty="0"/>
          </a:p>
          <a:p>
            <a:r>
              <a:rPr lang="fr-FR" dirty="0" err="1"/>
              <a:t>They</a:t>
            </a:r>
            <a:r>
              <a:rPr lang="fr-FR" dirty="0"/>
              <a:t> </a:t>
            </a:r>
            <a:r>
              <a:rPr lang="fr-FR" dirty="0" err="1"/>
              <a:t>were</a:t>
            </a:r>
            <a:r>
              <a:rPr lang="fr-FR" dirty="0"/>
              <a:t> </a:t>
            </a:r>
            <a:r>
              <a:rPr lang="fr-FR" dirty="0" err="1"/>
              <a:t>mainly</a:t>
            </a:r>
            <a:r>
              <a:rPr lang="fr-FR" dirty="0"/>
              <a:t> </a:t>
            </a:r>
            <a:r>
              <a:rPr lang="fr-FR" dirty="0" err="1"/>
              <a:t>youg</a:t>
            </a:r>
            <a:r>
              <a:rPr lang="fr-FR" dirty="0"/>
              <a:t> men, </a:t>
            </a:r>
            <a:r>
              <a:rPr lang="fr-FR" dirty="0" err="1"/>
              <a:t>injured</a:t>
            </a:r>
            <a:r>
              <a:rPr lang="fr-FR" dirty="0"/>
              <a:t> by explosion or </a:t>
            </a:r>
            <a:r>
              <a:rPr lang="fr-FR" dirty="0" err="1"/>
              <a:t>gunshots</a:t>
            </a:r>
            <a:endParaRPr lang="fr-FR" dirty="0"/>
          </a:p>
          <a:p>
            <a:r>
              <a:rPr lang="fr-FR" dirty="0"/>
              <a:t>9% </a:t>
            </a:r>
            <a:r>
              <a:rPr lang="fr-FR" dirty="0" err="1"/>
              <a:t>were</a:t>
            </a:r>
            <a:r>
              <a:rPr lang="fr-FR" dirty="0"/>
              <a:t> </a:t>
            </a:r>
            <a:r>
              <a:rPr lang="fr-FR" dirty="0" err="1"/>
              <a:t>killed</a:t>
            </a:r>
            <a:r>
              <a:rPr lang="fr-FR" dirty="0"/>
              <a:t> in action</a:t>
            </a:r>
          </a:p>
          <a:p>
            <a:r>
              <a:rPr lang="fr-FR" dirty="0"/>
              <a:t>6.4% </a:t>
            </a:r>
            <a:r>
              <a:rPr lang="fr-FR" dirty="0" err="1"/>
              <a:t>died</a:t>
            </a:r>
            <a:r>
              <a:rPr lang="fr-FR" dirty="0"/>
              <a:t> of </a:t>
            </a:r>
            <a:r>
              <a:rPr lang="fr-FR" dirty="0" err="1"/>
              <a:t>wound</a:t>
            </a:r>
            <a:r>
              <a:rPr lang="fr-FR" dirty="0"/>
              <a:t>, </a:t>
            </a:r>
          </a:p>
          <a:p>
            <a:r>
              <a:rPr lang="fr-FR" dirty="0"/>
              <a:t>36% return to </a:t>
            </a:r>
            <a:r>
              <a:rPr lang="fr-FR" dirty="0" err="1"/>
              <a:t>duty</a:t>
            </a:r>
            <a:r>
              <a:rPr lang="fr-FR" dirty="0"/>
              <a:t> </a:t>
            </a:r>
          </a:p>
          <a:p>
            <a:r>
              <a:rPr lang="fr-FR" dirty="0"/>
              <a:t>And the </a:t>
            </a:r>
            <a:r>
              <a:rPr lang="fr-FR" dirty="0" err="1"/>
              <a:t>other</a:t>
            </a:r>
            <a:r>
              <a:rPr lang="fr-FR" dirty="0"/>
              <a:t> </a:t>
            </a:r>
            <a:r>
              <a:rPr lang="fr-FR" dirty="0" err="1"/>
              <a:t>were</a:t>
            </a:r>
            <a:r>
              <a:rPr lang="fr-FR" dirty="0"/>
              <a:t> </a:t>
            </a:r>
            <a:r>
              <a:rPr lang="fr-FR" dirty="0" err="1"/>
              <a:t>evacuated</a:t>
            </a:r>
            <a:r>
              <a:rPr lang="fr-FR" dirty="0"/>
              <a:t> to Role 4 in France</a:t>
            </a:r>
          </a:p>
          <a:p>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7</a:t>
            </a:fld>
            <a:endParaRPr lang="fr-FR"/>
          </a:p>
        </p:txBody>
      </p:sp>
    </p:spTree>
    <p:extLst>
      <p:ext uri="{BB962C8B-B14F-4D97-AF65-F5344CB8AC3E}">
        <p14:creationId xmlns:p14="http://schemas.microsoft.com/office/powerpoint/2010/main" val="229477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Tactical</a:t>
            </a:r>
            <a:r>
              <a:rPr lang="fr-FR" dirty="0"/>
              <a:t> Combat </a:t>
            </a:r>
            <a:r>
              <a:rPr lang="fr-FR" dirty="0" err="1"/>
              <a:t>Casulaty</a:t>
            </a:r>
            <a:r>
              <a:rPr lang="fr-FR" dirty="0"/>
              <a:t> care </a:t>
            </a:r>
            <a:r>
              <a:rPr lang="fr-FR" dirty="0" err="1"/>
              <a:t>was</a:t>
            </a:r>
            <a:r>
              <a:rPr lang="fr-FR" dirty="0"/>
              <a:t> </a:t>
            </a:r>
            <a:r>
              <a:rPr lang="fr-FR" dirty="0" err="1"/>
              <a:t>performed</a:t>
            </a:r>
            <a:r>
              <a:rPr lang="fr-FR" dirty="0"/>
              <a:t> by combattants, </a:t>
            </a:r>
            <a:r>
              <a:rPr lang="fr-FR" dirty="0" err="1"/>
              <a:t>medics</a:t>
            </a:r>
            <a:r>
              <a:rPr lang="fr-FR" dirty="0"/>
              <a:t>, nurses and </a:t>
            </a:r>
            <a:r>
              <a:rPr lang="fr-FR" dirty="0" err="1"/>
              <a:t>doctors</a:t>
            </a:r>
            <a:r>
              <a:rPr lang="fr-FR" dirty="0"/>
              <a:t> </a:t>
            </a:r>
            <a:r>
              <a:rPr lang="fr-FR" dirty="0" err="1"/>
              <a:t>embedded</a:t>
            </a:r>
            <a:r>
              <a:rPr lang="fr-FR" dirty="0"/>
              <a:t> in combat </a:t>
            </a:r>
            <a:r>
              <a:rPr lang="fr-FR" dirty="0" err="1"/>
              <a:t>units</a:t>
            </a:r>
            <a:endParaRPr lang="fr-FR" dirty="0"/>
          </a:p>
          <a:p>
            <a:r>
              <a:rPr lang="en-US" dirty="0"/>
              <a:t>The number of French injured involved for each event ranged from 1 to 8 with very often additional casualties among civilian or military from other nationalities.</a:t>
            </a:r>
          </a:p>
          <a:p>
            <a:r>
              <a:rPr lang="en-US" dirty="0"/>
              <a:t>Tactical situation was the main cause for delayed initial care.</a:t>
            </a:r>
          </a:p>
          <a:p>
            <a:r>
              <a:rPr lang="en-US" dirty="0"/>
              <a:t>Most of the casualties were directly evacuated from the field to Role 2 without going through a medical station</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8</a:t>
            </a:fld>
            <a:endParaRPr lang="fr-FR"/>
          </a:p>
        </p:txBody>
      </p:sp>
    </p:spTree>
    <p:extLst>
      <p:ext uri="{BB962C8B-B14F-4D97-AF65-F5344CB8AC3E}">
        <p14:creationId xmlns:p14="http://schemas.microsoft.com/office/powerpoint/2010/main" val="407616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initial field triage seemed to be quite relevant </a:t>
            </a:r>
            <a:r>
              <a:rPr lang="en-US" u="sng" dirty="0"/>
              <a:t>since</a:t>
            </a:r>
            <a:r>
              <a:rPr lang="en-US" dirty="0"/>
              <a:t> only 6% of immediate casualties return to duty and </a:t>
            </a:r>
            <a:r>
              <a:rPr lang="en-US" u="sng" dirty="0"/>
              <a:t>since</a:t>
            </a:r>
            <a:r>
              <a:rPr lang="en-US" dirty="0"/>
              <a:t> no dead of wounds was reported among delayed or minimal casualties</a:t>
            </a:r>
            <a:endParaRPr lang="fr-FR" dirty="0"/>
          </a:p>
        </p:txBody>
      </p:sp>
      <p:sp>
        <p:nvSpPr>
          <p:cNvPr id="4" name="Espace réservé du numéro de diapositive 3"/>
          <p:cNvSpPr>
            <a:spLocks noGrp="1"/>
          </p:cNvSpPr>
          <p:nvPr>
            <p:ph type="sldNum" sz="quarter" idx="5"/>
          </p:nvPr>
        </p:nvSpPr>
        <p:spPr/>
        <p:txBody>
          <a:bodyPr/>
          <a:lstStyle/>
          <a:p>
            <a:fld id="{C7539DD2-0924-48A7-A405-2EC4C2FFE9D4}" type="slidenum">
              <a:rPr lang="fr-FR" smtClean="0"/>
              <a:t>9</a:t>
            </a:fld>
            <a:endParaRPr lang="fr-FR"/>
          </a:p>
        </p:txBody>
      </p:sp>
    </p:spTree>
    <p:extLst>
      <p:ext uri="{BB962C8B-B14F-4D97-AF65-F5344CB8AC3E}">
        <p14:creationId xmlns:p14="http://schemas.microsoft.com/office/powerpoint/2010/main" val="279486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2B014730-88B6-4E75-8433-E18A46FB1917}" type="datetime1">
              <a:rPr lang="fr-FR" smtClean="0"/>
              <a:t>23/06/2019</a:t>
            </a:fld>
            <a:endParaRPr lang="fr-BE"/>
          </a:p>
        </p:txBody>
      </p:sp>
      <p:sp>
        <p:nvSpPr>
          <p:cNvPr id="5" name="Espace réservé du pied de page 4"/>
          <p:cNvSpPr>
            <a:spLocks noGrp="1"/>
          </p:cNvSpPr>
          <p:nvPr>
            <p:ph type="ftr" sz="quarter" idx="11"/>
          </p:nvPr>
        </p:nvSpPr>
        <p:spPr/>
        <p:txBody>
          <a:bodyPr/>
          <a:lstStyle>
            <a:lvl1pPr>
              <a:defRPr/>
            </a:lvl1pPr>
          </a:lstStyle>
          <a:p>
            <a:pPr>
              <a:defRPr/>
            </a:pPr>
            <a:r>
              <a:rPr lang="fr-BE"/>
              <a:t>- ‹N°› -</a:t>
            </a:r>
          </a:p>
        </p:txBody>
      </p:sp>
      <p:sp>
        <p:nvSpPr>
          <p:cNvPr id="6" name="Espace réservé du numéro de diapositive 5"/>
          <p:cNvSpPr>
            <a:spLocks noGrp="1"/>
          </p:cNvSpPr>
          <p:nvPr>
            <p:ph type="sldNum" sz="quarter" idx="12"/>
          </p:nvPr>
        </p:nvSpPr>
        <p:spPr/>
        <p:txBody>
          <a:bodyPr/>
          <a:lstStyle>
            <a:lvl1pPr>
              <a:defRPr/>
            </a:lvl1pPr>
          </a:lstStyle>
          <a:p>
            <a:pPr>
              <a:defRPr/>
            </a:pPr>
            <a:fld id="{12544F35-27D9-4C0C-926C-F7C05610FA66}" type="slidenum">
              <a:rPr lang="fr-BE" altLang="fr-FR"/>
              <a:pPr>
                <a:defRPr/>
              </a:pPr>
              <a:t>‹N°›</a:t>
            </a:fld>
            <a:endParaRPr lang="fr-BE" altLang="fr-FR"/>
          </a:p>
        </p:txBody>
      </p:sp>
    </p:spTree>
    <p:extLst>
      <p:ext uri="{BB962C8B-B14F-4D97-AF65-F5344CB8AC3E}">
        <p14:creationId xmlns:p14="http://schemas.microsoft.com/office/powerpoint/2010/main" val="115295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905EF5E8-1630-4218-9705-7F67D0CCE170}" type="datetime1">
              <a:rPr lang="fr-FR" smtClean="0"/>
              <a:t>23/06/2019</a:t>
            </a:fld>
            <a:endParaRPr lang="fr-BE"/>
          </a:p>
        </p:txBody>
      </p:sp>
      <p:sp>
        <p:nvSpPr>
          <p:cNvPr id="5" name="Espace réservé du pied de page 4"/>
          <p:cNvSpPr>
            <a:spLocks noGrp="1"/>
          </p:cNvSpPr>
          <p:nvPr>
            <p:ph type="ftr" sz="quarter" idx="11"/>
          </p:nvPr>
        </p:nvSpPr>
        <p:spPr/>
        <p:txBody>
          <a:bodyPr/>
          <a:lstStyle>
            <a:lvl1pPr>
              <a:defRPr/>
            </a:lvl1pPr>
          </a:lstStyle>
          <a:p>
            <a:pPr>
              <a:defRPr/>
            </a:pPr>
            <a:r>
              <a:rPr lang="fr-BE"/>
              <a:t>- ‹N°› -</a:t>
            </a:r>
          </a:p>
        </p:txBody>
      </p:sp>
      <p:sp>
        <p:nvSpPr>
          <p:cNvPr id="6" name="Espace réservé du numéro de diapositive 5"/>
          <p:cNvSpPr>
            <a:spLocks noGrp="1"/>
          </p:cNvSpPr>
          <p:nvPr>
            <p:ph type="sldNum" sz="quarter" idx="12"/>
          </p:nvPr>
        </p:nvSpPr>
        <p:spPr/>
        <p:txBody>
          <a:bodyPr/>
          <a:lstStyle>
            <a:lvl1pPr>
              <a:defRPr/>
            </a:lvl1pPr>
          </a:lstStyle>
          <a:p>
            <a:pPr>
              <a:defRPr/>
            </a:pPr>
            <a:fld id="{8BC924AF-0283-48FA-8CC2-D5922226B165}" type="slidenum">
              <a:rPr lang="fr-BE" altLang="fr-FR"/>
              <a:pPr>
                <a:defRPr/>
              </a:pPr>
              <a:t>‹N°›</a:t>
            </a:fld>
            <a:endParaRPr lang="fr-BE" altLang="fr-FR"/>
          </a:p>
        </p:txBody>
      </p:sp>
    </p:spTree>
    <p:extLst>
      <p:ext uri="{BB962C8B-B14F-4D97-AF65-F5344CB8AC3E}">
        <p14:creationId xmlns:p14="http://schemas.microsoft.com/office/powerpoint/2010/main" val="282141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4D7D6BB3-32A8-44D4-AD43-902939D5EAF4}" type="datetime1">
              <a:rPr lang="fr-FR" smtClean="0"/>
              <a:t>23/06/2019</a:t>
            </a:fld>
            <a:endParaRPr lang="fr-BE"/>
          </a:p>
        </p:txBody>
      </p:sp>
      <p:sp>
        <p:nvSpPr>
          <p:cNvPr id="5" name="Espace réservé du pied de page 4"/>
          <p:cNvSpPr>
            <a:spLocks noGrp="1"/>
          </p:cNvSpPr>
          <p:nvPr>
            <p:ph type="ftr" sz="quarter" idx="11"/>
          </p:nvPr>
        </p:nvSpPr>
        <p:spPr/>
        <p:txBody>
          <a:bodyPr/>
          <a:lstStyle>
            <a:lvl1pPr>
              <a:defRPr/>
            </a:lvl1pPr>
          </a:lstStyle>
          <a:p>
            <a:pPr>
              <a:defRPr/>
            </a:pPr>
            <a:r>
              <a:rPr lang="fr-BE"/>
              <a:t>- ‹N°› -</a:t>
            </a:r>
          </a:p>
        </p:txBody>
      </p:sp>
      <p:sp>
        <p:nvSpPr>
          <p:cNvPr id="6" name="Espace réservé du numéro de diapositive 5"/>
          <p:cNvSpPr>
            <a:spLocks noGrp="1"/>
          </p:cNvSpPr>
          <p:nvPr>
            <p:ph type="sldNum" sz="quarter" idx="12"/>
          </p:nvPr>
        </p:nvSpPr>
        <p:spPr/>
        <p:txBody>
          <a:bodyPr/>
          <a:lstStyle>
            <a:lvl1pPr>
              <a:defRPr/>
            </a:lvl1pPr>
          </a:lstStyle>
          <a:p>
            <a:pPr>
              <a:defRPr/>
            </a:pPr>
            <a:fld id="{2C07147C-2D95-4CE2-AC05-FFBCD10EA5B9}" type="slidenum">
              <a:rPr lang="fr-BE" altLang="fr-FR"/>
              <a:pPr>
                <a:defRPr/>
              </a:pPr>
              <a:t>‹N°›</a:t>
            </a:fld>
            <a:endParaRPr lang="fr-BE" altLang="fr-FR"/>
          </a:p>
        </p:txBody>
      </p:sp>
    </p:spTree>
    <p:extLst>
      <p:ext uri="{BB962C8B-B14F-4D97-AF65-F5344CB8AC3E}">
        <p14:creationId xmlns:p14="http://schemas.microsoft.com/office/powerpoint/2010/main" val="3179476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187624" y="-3675"/>
            <a:ext cx="7772400" cy="912395"/>
          </a:xfrm>
        </p:spPr>
        <p:txBody>
          <a:bodyPr/>
          <a:lstStyle/>
          <a:p>
            <a:r>
              <a:rPr lang="fr-FR" dirty="0"/>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B8F0523-2E47-436C-BA17-E9709DFEFDD9}" type="datetime1">
              <a:rPr lang="fr-FR" smtClean="0"/>
              <a:t>23/06/2019</a:t>
            </a:fld>
            <a:endParaRPr lang="fr-FR"/>
          </a:p>
        </p:txBody>
      </p:sp>
      <p:sp>
        <p:nvSpPr>
          <p:cNvPr id="5" name="Espace réservé du pied de page 4"/>
          <p:cNvSpPr>
            <a:spLocks noGrp="1"/>
          </p:cNvSpPr>
          <p:nvPr>
            <p:ph type="ftr" sz="quarter" idx="11"/>
          </p:nvPr>
        </p:nvSpPr>
        <p:spPr/>
        <p:txBody>
          <a:bodyPr/>
          <a:lstStyle/>
          <a:p>
            <a:r>
              <a:rPr lang="fr-FR" dirty="0"/>
              <a:t>- </a:t>
            </a:r>
            <a:fld id="{BF5D3CC6-C7B6-4A16-8335-C8DD5AC02BF4}" type="slidenum">
              <a:rPr lang="fr-FR" smtClean="0"/>
              <a:t>‹N°›</a:t>
            </a:fld>
            <a:r>
              <a:rPr lang="fr-FR" dirty="0"/>
              <a:t> -</a:t>
            </a:r>
          </a:p>
        </p:txBody>
      </p:sp>
    </p:spTree>
    <p:extLst>
      <p:ext uri="{BB962C8B-B14F-4D97-AF65-F5344CB8AC3E}">
        <p14:creationId xmlns:p14="http://schemas.microsoft.com/office/powerpoint/2010/main" val="418903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505187D-65F5-4FC4-9F3F-4900D937B0CC}" type="datetime1">
              <a:rPr lang="fr-FR" smtClean="0"/>
              <a:t>23/06/2019</a:t>
            </a:fld>
            <a:endParaRPr lang="fr-FR"/>
          </a:p>
        </p:txBody>
      </p:sp>
      <p:sp>
        <p:nvSpPr>
          <p:cNvPr id="5" name="Espace réservé du pied de page 4"/>
          <p:cNvSpPr>
            <a:spLocks noGrp="1"/>
          </p:cNvSpPr>
          <p:nvPr>
            <p:ph type="ftr" sz="quarter" idx="11"/>
          </p:nvPr>
        </p:nvSpPr>
        <p:spPr/>
        <p:txBody>
          <a:bodyPr/>
          <a:lstStyle/>
          <a:p>
            <a:r>
              <a:rPr lang="fr-FR" dirty="0"/>
              <a:t>- </a:t>
            </a:r>
            <a:fld id="{4442EE62-62E9-46E8-AB28-4D1CD8B0E4A9}" type="slidenum">
              <a:rPr lang="fr-FR" smtClean="0"/>
              <a:t>‹N°›</a:t>
            </a:fld>
            <a:r>
              <a:rPr lang="fr-FR" dirty="0"/>
              <a:t> -</a:t>
            </a:r>
          </a:p>
        </p:txBody>
      </p:sp>
    </p:spTree>
    <p:extLst>
      <p:ext uri="{BB962C8B-B14F-4D97-AF65-F5344CB8AC3E}">
        <p14:creationId xmlns:p14="http://schemas.microsoft.com/office/powerpoint/2010/main" val="9104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9913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6E3EB3A-6EE5-4A50-BD69-E133D0C5D841}" type="datetime1">
              <a:rPr lang="fr-FR" smtClean="0"/>
              <a:t>23/06/2019</a:t>
            </a:fld>
            <a:endParaRPr lang="fr-BE"/>
          </a:p>
        </p:txBody>
      </p:sp>
      <p:sp>
        <p:nvSpPr>
          <p:cNvPr id="3" name="Espace réservé du pied de page 4"/>
          <p:cNvSpPr>
            <a:spLocks noGrp="1"/>
          </p:cNvSpPr>
          <p:nvPr>
            <p:ph type="ftr" sz="quarter" idx="11"/>
          </p:nvPr>
        </p:nvSpPr>
        <p:spPr/>
        <p:txBody>
          <a:bodyPr/>
          <a:lstStyle>
            <a:lvl1pPr>
              <a:defRPr/>
            </a:lvl1pPr>
          </a:lstStyle>
          <a:p>
            <a:pPr>
              <a:defRPr/>
            </a:pPr>
            <a:r>
              <a:rPr lang="fr-BE"/>
              <a:t>- ‹N°› -</a:t>
            </a:r>
          </a:p>
        </p:txBody>
      </p:sp>
      <p:sp>
        <p:nvSpPr>
          <p:cNvPr id="4" name="Espace réservé du numéro de diapositive 5"/>
          <p:cNvSpPr>
            <a:spLocks noGrp="1"/>
          </p:cNvSpPr>
          <p:nvPr>
            <p:ph type="sldNum" sz="quarter" idx="12"/>
          </p:nvPr>
        </p:nvSpPr>
        <p:spPr/>
        <p:txBody>
          <a:bodyPr/>
          <a:lstStyle>
            <a:lvl1pPr>
              <a:defRPr/>
            </a:lvl1pPr>
          </a:lstStyle>
          <a:p>
            <a:pPr>
              <a:defRPr/>
            </a:pPr>
            <a:fld id="{ACDB6D19-0860-4DA9-B400-DA88DC166943}" type="slidenum">
              <a:rPr lang="fr-BE" altLang="fr-FR"/>
              <a:pPr>
                <a:defRPr/>
              </a:pPr>
              <a:t>‹N°›</a:t>
            </a:fld>
            <a:endParaRPr lang="fr-BE" altLang="fr-FR"/>
          </a:p>
        </p:txBody>
      </p:sp>
    </p:spTree>
    <p:extLst>
      <p:ext uri="{BB962C8B-B14F-4D97-AF65-F5344CB8AC3E}">
        <p14:creationId xmlns:p14="http://schemas.microsoft.com/office/powerpoint/2010/main" val="422706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05DAE160-02DC-4B41-B45F-2C7BE1DF02AF}" type="datetime1">
              <a:rPr lang="fr-FR" smtClean="0"/>
              <a:t>23/06/2019</a:t>
            </a:fld>
            <a:endParaRPr lang="fr-BE"/>
          </a:p>
        </p:txBody>
      </p:sp>
      <p:sp>
        <p:nvSpPr>
          <p:cNvPr id="5" name="Espace réservé du pied de page 4"/>
          <p:cNvSpPr>
            <a:spLocks noGrp="1"/>
          </p:cNvSpPr>
          <p:nvPr>
            <p:ph type="ftr" sz="quarter" idx="11"/>
          </p:nvPr>
        </p:nvSpPr>
        <p:spPr/>
        <p:txBody>
          <a:bodyPr/>
          <a:lstStyle>
            <a:lvl1pPr>
              <a:defRPr/>
            </a:lvl1pPr>
          </a:lstStyle>
          <a:p>
            <a:pPr>
              <a:defRPr/>
            </a:pPr>
            <a:r>
              <a:rPr lang="fr-BE"/>
              <a:t>- ‹N°› -</a:t>
            </a:r>
          </a:p>
        </p:txBody>
      </p:sp>
      <p:sp>
        <p:nvSpPr>
          <p:cNvPr id="6" name="Espace réservé du numéro de diapositive 5"/>
          <p:cNvSpPr>
            <a:spLocks noGrp="1"/>
          </p:cNvSpPr>
          <p:nvPr>
            <p:ph type="sldNum" sz="quarter" idx="12"/>
          </p:nvPr>
        </p:nvSpPr>
        <p:spPr/>
        <p:txBody>
          <a:bodyPr/>
          <a:lstStyle>
            <a:lvl1pPr>
              <a:defRPr/>
            </a:lvl1pPr>
          </a:lstStyle>
          <a:p>
            <a:pPr>
              <a:defRPr/>
            </a:pPr>
            <a:fld id="{1B560616-D3E6-404C-A6BE-E80A9B9DE205}" type="slidenum">
              <a:rPr lang="fr-BE" altLang="fr-FR"/>
              <a:pPr>
                <a:defRPr/>
              </a:pPr>
              <a:t>‹N°›</a:t>
            </a:fld>
            <a:endParaRPr lang="fr-BE" altLang="fr-FR"/>
          </a:p>
        </p:txBody>
      </p:sp>
    </p:spTree>
    <p:extLst>
      <p:ext uri="{BB962C8B-B14F-4D97-AF65-F5344CB8AC3E}">
        <p14:creationId xmlns:p14="http://schemas.microsoft.com/office/powerpoint/2010/main" val="255242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EF0C18FE-A7B5-41A8-BDC1-37241A00D75C}" type="datetime1">
              <a:rPr lang="fr-FR" smtClean="0"/>
              <a:t>23/06/2019</a:t>
            </a:fld>
            <a:endParaRPr lang="fr-BE"/>
          </a:p>
        </p:txBody>
      </p:sp>
      <p:sp>
        <p:nvSpPr>
          <p:cNvPr id="5" name="Espace réservé du pied de page 4"/>
          <p:cNvSpPr>
            <a:spLocks noGrp="1"/>
          </p:cNvSpPr>
          <p:nvPr>
            <p:ph type="ftr" sz="quarter" idx="11"/>
          </p:nvPr>
        </p:nvSpPr>
        <p:spPr/>
        <p:txBody>
          <a:bodyPr/>
          <a:lstStyle>
            <a:lvl1pPr>
              <a:defRPr/>
            </a:lvl1pPr>
          </a:lstStyle>
          <a:p>
            <a:pPr>
              <a:defRPr/>
            </a:pPr>
            <a:r>
              <a:rPr lang="fr-BE"/>
              <a:t>- ‹N°› -</a:t>
            </a:r>
          </a:p>
        </p:txBody>
      </p:sp>
      <p:sp>
        <p:nvSpPr>
          <p:cNvPr id="6" name="Espace réservé du numéro de diapositive 5"/>
          <p:cNvSpPr>
            <a:spLocks noGrp="1"/>
          </p:cNvSpPr>
          <p:nvPr>
            <p:ph type="sldNum" sz="quarter" idx="12"/>
          </p:nvPr>
        </p:nvSpPr>
        <p:spPr/>
        <p:txBody>
          <a:bodyPr/>
          <a:lstStyle>
            <a:lvl1pPr>
              <a:defRPr/>
            </a:lvl1pPr>
          </a:lstStyle>
          <a:p>
            <a:pPr>
              <a:defRPr/>
            </a:pPr>
            <a:fld id="{BEDFDCBF-6A69-4043-94E0-F5B53076CD6F}" type="slidenum">
              <a:rPr lang="fr-BE" altLang="fr-FR"/>
              <a:pPr>
                <a:defRPr/>
              </a:pPr>
              <a:t>‹N°›</a:t>
            </a:fld>
            <a:endParaRPr lang="fr-BE" altLang="fr-FR"/>
          </a:p>
        </p:txBody>
      </p:sp>
    </p:spTree>
    <p:extLst>
      <p:ext uri="{BB962C8B-B14F-4D97-AF65-F5344CB8AC3E}">
        <p14:creationId xmlns:p14="http://schemas.microsoft.com/office/powerpoint/2010/main" val="161496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658D2DFB-92B1-407D-90AA-28437D477CF6}" type="datetime1">
              <a:rPr lang="fr-FR" smtClean="0"/>
              <a:t>23/06/2019</a:t>
            </a:fld>
            <a:endParaRPr lang="fr-BE"/>
          </a:p>
        </p:txBody>
      </p:sp>
      <p:sp>
        <p:nvSpPr>
          <p:cNvPr id="6" name="Espace réservé du pied de page 4"/>
          <p:cNvSpPr>
            <a:spLocks noGrp="1"/>
          </p:cNvSpPr>
          <p:nvPr>
            <p:ph type="ftr" sz="quarter" idx="11"/>
          </p:nvPr>
        </p:nvSpPr>
        <p:spPr/>
        <p:txBody>
          <a:bodyPr/>
          <a:lstStyle>
            <a:lvl1pPr>
              <a:defRPr/>
            </a:lvl1pPr>
          </a:lstStyle>
          <a:p>
            <a:pPr>
              <a:defRPr/>
            </a:pPr>
            <a:r>
              <a:rPr lang="fr-BE"/>
              <a:t>- ‹N°› -</a:t>
            </a:r>
          </a:p>
        </p:txBody>
      </p:sp>
      <p:sp>
        <p:nvSpPr>
          <p:cNvPr id="7" name="Espace réservé du numéro de diapositive 5"/>
          <p:cNvSpPr>
            <a:spLocks noGrp="1"/>
          </p:cNvSpPr>
          <p:nvPr>
            <p:ph type="sldNum" sz="quarter" idx="12"/>
          </p:nvPr>
        </p:nvSpPr>
        <p:spPr/>
        <p:txBody>
          <a:bodyPr/>
          <a:lstStyle>
            <a:lvl1pPr>
              <a:defRPr/>
            </a:lvl1pPr>
          </a:lstStyle>
          <a:p>
            <a:pPr>
              <a:defRPr/>
            </a:pPr>
            <a:fld id="{6EF556D9-B488-40ED-956E-11DA55D8F9C8}" type="slidenum">
              <a:rPr lang="fr-BE" altLang="fr-FR"/>
              <a:pPr>
                <a:defRPr/>
              </a:pPr>
              <a:t>‹N°›</a:t>
            </a:fld>
            <a:endParaRPr lang="fr-BE" altLang="fr-FR"/>
          </a:p>
        </p:txBody>
      </p:sp>
    </p:spTree>
    <p:extLst>
      <p:ext uri="{BB962C8B-B14F-4D97-AF65-F5344CB8AC3E}">
        <p14:creationId xmlns:p14="http://schemas.microsoft.com/office/powerpoint/2010/main" val="278196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0A4345E6-918B-4086-9324-4A6EF1010845}" type="datetime1">
              <a:rPr lang="fr-FR" smtClean="0"/>
              <a:t>23/06/2019</a:t>
            </a:fld>
            <a:endParaRPr lang="fr-BE"/>
          </a:p>
        </p:txBody>
      </p:sp>
      <p:sp>
        <p:nvSpPr>
          <p:cNvPr id="8" name="Espace réservé du pied de page 4"/>
          <p:cNvSpPr>
            <a:spLocks noGrp="1"/>
          </p:cNvSpPr>
          <p:nvPr>
            <p:ph type="ftr" sz="quarter" idx="11"/>
          </p:nvPr>
        </p:nvSpPr>
        <p:spPr/>
        <p:txBody>
          <a:bodyPr/>
          <a:lstStyle>
            <a:lvl1pPr>
              <a:defRPr/>
            </a:lvl1pPr>
          </a:lstStyle>
          <a:p>
            <a:pPr>
              <a:defRPr/>
            </a:pPr>
            <a:r>
              <a:rPr lang="fr-BE"/>
              <a:t>- ‹N°› -</a:t>
            </a:r>
          </a:p>
        </p:txBody>
      </p:sp>
      <p:sp>
        <p:nvSpPr>
          <p:cNvPr id="9" name="Espace réservé du numéro de diapositive 5"/>
          <p:cNvSpPr>
            <a:spLocks noGrp="1"/>
          </p:cNvSpPr>
          <p:nvPr>
            <p:ph type="sldNum" sz="quarter" idx="12"/>
          </p:nvPr>
        </p:nvSpPr>
        <p:spPr/>
        <p:txBody>
          <a:bodyPr/>
          <a:lstStyle>
            <a:lvl1pPr>
              <a:defRPr/>
            </a:lvl1pPr>
          </a:lstStyle>
          <a:p>
            <a:pPr>
              <a:defRPr/>
            </a:pPr>
            <a:fld id="{53C1AED4-0A9D-44D5-9F03-418B336B3E56}" type="slidenum">
              <a:rPr lang="fr-BE" altLang="fr-FR"/>
              <a:pPr>
                <a:defRPr/>
              </a:pPr>
              <a:t>‹N°›</a:t>
            </a:fld>
            <a:endParaRPr lang="fr-BE" altLang="fr-FR"/>
          </a:p>
        </p:txBody>
      </p:sp>
    </p:spTree>
    <p:extLst>
      <p:ext uri="{BB962C8B-B14F-4D97-AF65-F5344CB8AC3E}">
        <p14:creationId xmlns:p14="http://schemas.microsoft.com/office/powerpoint/2010/main" val="42932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B80FF687-20FF-4D96-B6E4-8401EFC695AE}" type="datetime1">
              <a:rPr lang="fr-FR" smtClean="0"/>
              <a:t>23/06/2019</a:t>
            </a:fld>
            <a:endParaRPr lang="fr-BE"/>
          </a:p>
        </p:txBody>
      </p:sp>
      <p:sp>
        <p:nvSpPr>
          <p:cNvPr id="4" name="Espace réservé du pied de page 4"/>
          <p:cNvSpPr>
            <a:spLocks noGrp="1"/>
          </p:cNvSpPr>
          <p:nvPr>
            <p:ph type="ftr" sz="quarter" idx="11"/>
          </p:nvPr>
        </p:nvSpPr>
        <p:spPr/>
        <p:txBody>
          <a:bodyPr/>
          <a:lstStyle>
            <a:lvl1pPr>
              <a:defRPr/>
            </a:lvl1pPr>
          </a:lstStyle>
          <a:p>
            <a:pPr>
              <a:defRPr/>
            </a:pPr>
            <a:r>
              <a:rPr lang="fr-BE"/>
              <a:t>- ‹N°› -</a:t>
            </a:r>
          </a:p>
        </p:txBody>
      </p:sp>
      <p:sp>
        <p:nvSpPr>
          <p:cNvPr id="5" name="Espace réservé du numéro de diapositive 5"/>
          <p:cNvSpPr>
            <a:spLocks noGrp="1"/>
          </p:cNvSpPr>
          <p:nvPr>
            <p:ph type="sldNum" sz="quarter" idx="12"/>
          </p:nvPr>
        </p:nvSpPr>
        <p:spPr/>
        <p:txBody>
          <a:bodyPr/>
          <a:lstStyle>
            <a:lvl1pPr>
              <a:defRPr/>
            </a:lvl1pPr>
          </a:lstStyle>
          <a:p>
            <a:pPr>
              <a:defRPr/>
            </a:pPr>
            <a:fld id="{2581A4E0-DA8C-4AC6-B1C3-80E39772D139}" type="slidenum">
              <a:rPr lang="fr-BE" altLang="fr-FR"/>
              <a:pPr>
                <a:defRPr/>
              </a:pPr>
              <a:t>‹N°›</a:t>
            </a:fld>
            <a:endParaRPr lang="fr-BE" altLang="fr-FR"/>
          </a:p>
        </p:txBody>
      </p:sp>
    </p:spTree>
    <p:extLst>
      <p:ext uri="{BB962C8B-B14F-4D97-AF65-F5344CB8AC3E}">
        <p14:creationId xmlns:p14="http://schemas.microsoft.com/office/powerpoint/2010/main" val="419188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6E3EB3A-6EE5-4A50-BD69-E133D0C5D841}" type="datetime1">
              <a:rPr lang="fr-FR" smtClean="0"/>
              <a:t>23/06/2019</a:t>
            </a:fld>
            <a:endParaRPr lang="fr-BE"/>
          </a:p>
        </p:txBody>
      </p:sp>
      <p:sp>
        <p:nvSpPr>
          <p:cNvPr id="3" name="Espace réservé du pied de page 4"/>
          <p:cNvSpPr>
            <a:spLocks noGrp="1"/>
          </p:cNvSpPr>
          <p:nvPr>
            <p:ph type="ftr" sz="quarter" idx="11"/>
          </p:nvPr>
        </p:nvSpPr>
        <p:spPr/>
        <p:txBody>
          <a:bodyPr/>
          <a:lstStyle>
            <a:lvl1pPr>
              <a:defRPr/>
            </a:lvl1pPr>
          </a:lstStyle>
          <a:p>
            <a:pPr>
              <a:defRPr/>
            </a:pPr>
            <a:r>
              <a:rPr lang="fr-BE"/>
              <a:t>- ‹N°› -</a:t>
            </a:r>
          </a:p>
        </p:txBody>
      </p:sp>
      <p:sp>
        <p:nvSpPr>
          <p:cNvPr id="4" name="Espace réservé du numéro de diapositive 5"/>
          <p:cNvSpPr>
            <a:spLocks noGrp="1"/>
          </p:cNvSpPr>
          <p:nvPr>
            <p:ph type="sldNum" sz="quarter" idx="12"/>
          </p:nvPr>
        </p:nvSpPr>
        <p:spPr/>
        <p:txBody>
          <a:bodyPr/>
          <a:lstStyle>
            <a:lvl1pPr>
              <a:defRPr/>
            </a:lvl1pPr>
          </a:lstStyle>
          <a:p>
            <a:pPr>
              <a:defRPr/>
            </a:pPr>
            <a:fld id="{ACDB6D19-0860-4DA9-B400-DA88DC166943}" type="slidenum">
              <a:rPr lang="fr-BE" altLang="fr-FR"/>
              <a:pPr>
                <a:defRPr/>
              </a:pPr>
              <a:t>‹N°›</a:t>
            </a:fld>
            <a:endParaRPr lang="fr-BE" altLang="fr-FR"/>
          </a:p>
        </p:txBody>
      </p:sp>
    </p:spTree>
    <p:extLst>
      <p:ext uri="{BB962C8B-B14F-4D97-AF65-F5344CB8AC3E}">
        <p14:creationId xmlns:p14="http://schemas.microsoft.com/office/powerpoint/2010/main" val="7673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41256DB-68C5-43E3-9E23-7EC4083CFC9B}" type="datetime1">
              <a:rPr lang="fr-FR" smtClean="0"/>
              <a:t>23/06/2019</a:t>
            </a:fld>
            <a:endParaRPr lang="fr-BE"/>
          </a:p>
        </p:txBody>
      </p:sp>
      <p:sp>
        <p:nvSpPr>
          <p:cNvPr id="6" name="Espace réservé du pied de page 4"/>
          <p:cNvSpPr>
            <a:spLocks noGrp="1"/>
          </p:cNvSpPr>
          <p:nvPr>
            <p:ph type="ftr" sz="quarter" idx="11"/>
          </p:nvPr>
        </p:nvSpPr>
        <p:spPr/>
        <p:txBody>
          <a:bodyPr/>
          <a:lstStyle>
            <a:lvl1pPr>
              <a:defRPr/>
            </a:lvl1pPr>
          </a:lstStyle>
          <a:p>
            <a:pPr>
              <a:defRPr/>
            </a:pPr>
            <a:r>
              <a:rPr lang="fr-BE"/>
              <a:t>- ‹N°› -</a:t>
            </a:r>
          </a:p>
        </p:txBody>
      </p:sp>
      <p:sp>
        <p:nvSpPr>
          <p:cNvPr id="7" name="Espace réservé du numéro de diapositive 5"/>
          <p:cNvSpPr>
            <a:spLocks noGrp="1"/>
          </p:cNvSpPr>
          <p:nvPr>
            <p:ph type="sldNum" sz="quarter" idx="12"/>
          </p:nvPr>
        </p:nvSpPr>
        <p:spPr/>
        <p:txBody>
          <a:bodyPr/>
          <a:lstStyle>
            <a:lvl1pPr>
              <a:defRPr/>
            </a:lvl1pPr>
          </a:lstStyle>
          <a:p>
            <a:pPr>
              <a:defRPr/>
            </a:pPr>
            <a:fld id="{C4D0BF65-B8B4-4A4F-A026-F0E7CA4D0ADC}" type="slidenum">
              <a:rPr lang="fr-BE" altLang="fr-FR"/>
              <a:pPr>
                <a:defRPr/>
              </a:pPr>
              <a:t>‹N°›</a:t>
            </a:fld>
            <a:endParaRPr lang="fr-BE" altLang="fr-FR"/>
          </a:p>
        </p:txBody>
      </p:sp>
    </p:spTree>
    <p:extLst>
      <p:ext uri="{BB962C8B-B14F-4D97-AF65-F5344CB8AC3E}">
        <p14:creationId xmlns:p14="http://schemas.microsoft.com/office/powerpoint/2010/main" val="373519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362F95A-DD4A-44A3-9715-D825EDB9A821}" type="datetime1">
              <a:rPr lang="fr-FR" smtClean="0"/>
              <a:t>23/06/2019</a:t>
            </a:fld>
            <a:endParaRPr lang="fr-BE"/>
          </a:p>
        </p:txBody>
      </p:sp>
      <p:sp>
        <p:nvSpPr>
          <p:cNvPr id="6" name="Espace réservé du pied de page 4"/>
          <p:cNvSpPr>
            <a:spLocks noGrp="1"/>
          </p:cNvSpPr>
          <p:nvPr>
            <p:ph type="ftr" sz="quarter" idx="11"/>
          </p:nvPr>
        </p:nvSpPr>
        <p:spPr/>
        <p:txBody>
          <a:bodyPr/>
          <a:lstStyle>
            <a:lvl1pPr>
              <a:defRPr/>
            </a:lvl1pPr>
          </a:lstStyle>
          <a:p>
            <a:pPr>
              <a:defRPr/>
            </a:pPr>
            <a:r>
              <a:rPr lang="fr-BE"/>
              <a:t>- ‹N°› -</a:t>
            </a:r>
          </a:p>
        </p:txBody>
      </p:sp>
      <p:sp>
        <p:nvSpPr>
          <p:cNvPr id="7" name="Espace réservé du numéro de diapositive 5"/>
          <p:cNvSpPr>
            <a:spLocks noGrp="1"/>
          </p:cNvSpPr>
          <p:nvPr>
            <p:ph type="sldNum" sz="quarter" idx="12"/>
          </p:nvPr>
        </p:nvSpPr>
        <p:spPr/>
        <p:txBody>
          <a:bodyPr/>
          <a:lstStyle>
            <a:lvl1pPr>
              <a:defRPr/>
            </a:lvl1pPr>
          </a:lstStyle>
          <a:p>
            <a:pPr>
              <a:defRPr/>
            </a:pPr>
            <a:fld id="{D0F68208-1655-46DA-BE6A-51B77687B180}" type="slidenum">
              <a:rPr lang="fr-BE" altLang="fr-FR"/>
              <a:pPr>
                <a:defRPr/>
              </a:pPr>
              <a:t>‹N°›</a:t>
            </a:fld>
            <a:endParaRPr lang="fr-BE" altLang="fr-FR"/>
          </a:p>
        </p:txBody>
      </p:sp>
    </p:spTree>
    <p:extLst>
      <p:ext uri="{BB962C8B-B14F-4D97-AF65-F5344CB8AC3E}">
        <p14:creationId xmlns:p14="http://schemas.microsoft.com/office/powerpoint/2010/main" val="2312023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C03F8AF-1170-4765-A7FF-AC454877A646}" type="datetime1">
              <a:rPr lang="fr-FR" smtClean="0"/>
              <a:t>23/06/2019</a:t>
            </a:fld>
            <a:endParaRPr lang="fr-BE"/>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 ‹N°› -</a:t>
            </a:r>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2334601-EE68-4EF6-904B-09CF0C9256F2}" type="slidenum">
              <a:rPr lang="fr-BE" altLang="fr-FR"/>
              <a:pPr>
                <a:defRPr/>
              </a:pPr>
              <a:t>‹N°›</a:t>
            </a:fld>
            <a:endParaRPr lang="fr-BE" altLang="fr-FR"/>
          </a:p>
        </p:txBody>
      </p:sp>
    </p:spTree>
    <p:extLst>
      <p:ext uri="{BB962C8B-B14F-4D97-AF65-F5344CB8AC3E}">
        <p14:creationId xmlns:p14="http://schemas.microsoft.com/office/powerpoint/2010/main" val="2448553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Espace réservé du titre 1"/>
          <p:cNvSpPr>
            <a:spLocks noGrp="1"/>
          </p:cNvSpPr>
          <p:nvPr>
            <p:ph type="title"/>
          </p:nvPr>
        </p:nvSpPr>
        <p:spPr>
          <a:xfrm>
            <a:off x="1187625" y="44624"/>
            <a:ext cx="7499176" cy="72008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3998E-FEEB-49E7-9CD8-4654E0A927F2}" type="datetime1">
              <a:rPr lang="fr-FR" smtClean="0"/>
              <a:t>23/06/2019</a:t>
            </a:fld>
            <a:endParaRPr lang="fr-FR" dirty="0"/>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r>
              <a:rPr lang="fr-FR" dirty="0"/>
              <a:t>- </a:t>
            </a:r>
            <a:fld id="{F973B2D3-B197-4CEA-A09C-2A1AE4610CEB}" type="slidenum">
              <a:rPr lang="fr-FR" smtClean="0"/>
              <a:t>‹N°›</a:t>
            </a:fld>
            <a:r>
              <a:rPr lang="fr-FR" dirty="0"/>
              <a:t> -</a:t>
            </a:r>
          </a:p>
        </p:txBody>
      </p:sp>
      <p:sp>
        <p:nvSpPr>
          <p:cNvPr id="9" name="Rectangle 8"/>
          <p:cNvSpPr/>
          <p:nvPr userDrawn="1"/>
        </p:nvSpPr>
        <p:spPr>
          <a:xfrm>
            <a:off x="-991682" y="1196756"/>
            <a:ext cx="360040" cy="352489"/>
          </a:xfrm>
          <a:prstGeom prst="rect">
            <a:avLst/>
          </a:prstGeom>
          <a:solidFill>
            <a:srgbClr val="4BB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Rectangle 9"/>
          <p:cNvSpPr/>
          <p:nvPr userDrawn="1"/>
        </p:nvSpPr>
        <p:spPr>
          <a:xfrm>
            <a:off x="-991682" y="799982"/>
            <a:ext cx="360040" cy="352489"/>
          </a:xfrm>
          <a:prstGeom prst="rect">
            <a:avLst/>
          </a:pr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991682" y="404668"/>
            <a:ext cx="360040" cy="352489"/>
          </a:xfrm>
          <a:prstGeom prst="rect">
            <a:avLst/>
          </a:prstGeom>
          <a:solidFill>
            <a:srgbClr val="902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a:off x="-991682" y="1628804"/>
            <a:ext cx="360040" cy="3524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676550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Lst>
  <p:hf hdr="0" ftr="0" dt="0"/>
  <p:txStyles>
    <p:titleStyle>
      <a:lvl1pPr algn="l" defTabSz="914377" rtl="0" eaLnBrk="1" latinLnBrk="0" hangingPunct="1">
        <a:spcBef>
          <a:spcPct val="0"/>
        </a:spcBef>
        <a:buNone/>
        <a:defRPr sz="3600" b="1" kern="1200">
          <a:solidFill>
            <a:srgbClr val="90283B"/>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1.xml"/><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hemeOverride" Target="../theme/themeOverride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jpe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11" name="Titre 1">
            <a:extLst>
              <a:ext uri="{FF2B5EF4-FFF2-40B4-BE49-F238E27FC236}">
                <a16:creationId xmlns:a16="http://schemas.microsoft.com/office/drawing/2014/main" id="{266CE66E-9DDB-49F3-9344-BEBD80C0EA8E}"/>
              </a:ext>
            </a:extLst>
          </p:cNvPr>
          <p:cNvSpPr txBox="1">
            <a:spLocks/>
          </p:cNvSpPr>
          <p:nvPr/>
        </p:nvSpPr>
        <p:spPr>
          <a:xfrm>
            <a:off x="-107684" y="1787717"/>
            <a:ext cx="7762876" cy="461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lnSpc>
                <a:spcPct val="100000"/>
              </a:lnSpc>
              <a:spcAft>
                <a:spcPct val="0"/>
              </a:spcAft>
            </a:pPr>
            <a:r>
              <a:rPr lang="fr-FR" sz="3200" b="1" dirty="0" err="1">
                <a:solidFill>
                  <a:srgbClr val="0070C0"/>
                </a:solidFill>
                <a:latin typeface="Calibri"/>
              </a:rPr>
              <a:t>Prolonged</a:t>
            </a:r>
            <a:r>
              <a:rPr lang="fr-FR" sz="3200" b="1" dirty="0">
                <a:solidFill>
                  <a:srgbClr val="0070C0"/>
                </a:solidFill>
                <a:latin typeface="Calibri"/>
              </a:rPr>
              <a:t> </a:t>
            </a:r>
            <a:r>
              <a:rPr lang="fr-FR" sz="3200" b="1" dirty="0" err="1">
                <a:solidFill>
                  <a:srgbClr val="0070C0"/>
                </a:solidFill>
                <a:latin typeface="Calibri"/>
              </a:rPr>
              <a:t>field</a:t>
            </a:r>
            <a:r>
              <a:rPr lang="fr-FR" sz="3200" b="1" dirty="0">
                <a:solidFill>
                  <a:srgbClr val="0070C0"/>
                </a:solidFill>
                <a:latin typeface="Calibri"/>
              </a:rPr>
              <a:t> care </a:t>
            </a:r>
            <a:r>
              <a:rPr lang="fr-FR" sz="3200" b="1" dirty="0" err="1">
                <a:solidFill>
                  <a:srgbClr val="0070C0"/>
                </a:solidFill>
                <a:latin typeface="Calibri"/>
              </a:rPr>
              <a:t>experience</a:t>
            </a:r>
            <a:r>
              <a:rPr lang="fr-FR" sz="3200" b="1" dirty="0">
                <a:solidFill>
                  <a:srgbClr val="0070C0"/>
                </a:solidFill>
                <a:latin typeface="Calibri"/>
              </a:rPr>
              <a:t> and data</a:t>
            </a:r>
          </a:p>
        </p:txBody>
      </p:sp>
      <p:sp>
        <p:nvSpPr>
          <p:cNvPr id="5" name="ZoneTexte 4">
            <a:extLst>
              <a:ext uri="{FF2B5EF4-FFF2-40B4-BE49-F238E27FC236}">
                <a16:creationId xmlns:a16="http://schemas.microsoft.com/office/drawing/2014/main" id="{22A9DE1B-FFE8-4033-B659-420E7052BE07}"/>
              </a:ext>
            </a:extLst>
          </p:cNvPr>
          <p:cNvSpPr txBox="1"/>
          <p:nvPr/>
        </p:nvSpPr>
        <p:spPr>
          <a:xfrm>
            <a:off x="1360622" y="2249382"/>
            <a:ext cx="7038974" cy="369332"/>
          </a:xfrm>
          <a:prstGeom prst="rect">
            <a:avLst/>
          </a:prstGeom>
          <a:noFill/>
        </p:spPr>
        <p:txBody>
          <a:bodyPr wrap="square" rtlCol="0">
            <a:spAutoFit/>
          </a:bodyPr>
          <a:lstStyle/>
          <a:p>
            <a:r>
              <a:rPr lang="fr-FR" b="1" i="1" dirty="0" err="1">
                <a:solidFill>
                  <a:srgbClr val="0070C0"/>
                </a:solidFill>
              </a:rPr>
              <a:t>Prehospital</a:t>
            </a:r>
            <a:r>
              <a:rPr lang="fr-FR" b="1" i="1" dirty="0">
                <a:solidFill>
                  <a:srgbClr val="0070C0"/>
                </a:solidFill>
              </a:rPr>
              <a:t> challenges in Sahel (2013 – 2017)</a:t>
            </a:r>
          </a:p>
        </p:txBody>
      </p:sp>
      <p:sp>
        <p:nvSpPr>
          <p:cNvPr id="6" name="ZoneTexte 5">
            <a:extLst>
              <a:ext uri="{FF2B5EF4-FFF2-40B4-BE49-F238E27FC236}">
                <a16:creationId xmlns:a16="http://schemas.microsoft.com/office/drawing/2014/main" id="{DEA42C59-FA23-4C48-B96E-D91C8CCEE2DD}"/>
              </a:ext>
            </a:extLst>
          </p:cNvPr>
          <p:cNvSpPr txBox="1"/>
          <p:nvPr/>
        </p:nvSpPr>
        <p:spPr>
          <a:xfrm>
            <a:off x="-4764" y="6542321"/>
            <a:ext cx="7924801" cy="307777"/>
          </a:xfrm>
          <a:prstGeom prst="rect">
            <a:avLst/>
          </a:prstGeom>
          <a:noFill/>
        </p:spPr>
        <p:txBody>
          <a:bodyPr wrap="square" rtlCol="0">
            <a:spAutoFit/>
          </a:bodyPr>
          <a:lstStyle/>
          <a:p>
            <a:r>
              <a:rPr lang="fr-FR" sz="1400" i="1" dirty="0"/>
              <a:t>2019 </a:t>
            </a:r>
            <a:r>
              <a:rPr lang="fr-FR" sz="1400" i="1" dirty="0" err="1"/>
              <a:t>Remote</a:t>
            </a:r>
            <a:r>
              <a:rPr lang="fr-FR" sz="1400" i="1" dirty="0"/>
              <a:t> Damage Control </a:t>
            </a:r>
            <a:r>
              <a:rPr lang="fr-FR" sz="1400" i="1" dirty="0" err="1"/>
              <a:t>Resuscitation</a:t>
            </a:r>
            <a:r>
              <a:rPr lang="fr-FR" sz="1400" i="1" dirty="0"/>
              <a:t> symposium, Bergen, June 23</a:t>
            </a:r>
          </a:p>
        </p:txBody>
      </p:sp>
      <p:pic>
        <p:nvPicPr>
          <p:cNvPr id="13" name="Image 12">
            <a:extLst>
              <a:ext uri="{FF2B5EF4-FFF2-40B4-BE49-F238E27FC236}">
                <a16:creationId xmlns:a16="http://schemas.microsoft.com/office/drawing/2014/main" id="{6F8E2468-CD15-4A09-8439-A4389D181DCC}"/>
              </a:ext>
            </a:extLst>
          </p:cNvPr>
          <p:cNvPicPr>
            <a:picLocks noChangeAspect="1"/>
          </p:cNvPicPr>
          <p:nvPr/>
        </p:nvPicPr>
        <p:blipFill rotWithShape="1">
          <a:blip r:embed="rId4"/>
          <a:srcRect l="24269" t="31389" r="23057" b="23416"/>
          <a:stretch/>
        </p:blipFill>
        <p:spPr>
          <a:xfrm>
            <a:off x="1563343" y="2711047"/>
            <a:ext cx="4420822" cy="2370639"/>
          </a:xfrm>
          <a:prstGeom prst="rect">
            <a:avLst/>
          </a:prstGeom>
        </p:spPr>
      </p:pic>
      <p:sp>
        <p:nvSpPr>
          <p:cNvPr id="8" name="ZoneTexte 7">
            <a:extLst>
              <a:ext uri="{FF2B5EF4-FFF2-40B4-BE49-F238E27FC236}">
                <a16:creationId xmlns:a16="http://schemas.microsoft.com/office/drawing/2014/main" id="{4EFEEE56-483A-4B1C-A043-301634A2CBAB}"/>
              </a:ext>
            </a:extLst>
          </p:cNvPr>
          <p:cNvSpPr txBox="1"/>
          <p:nvPr/>
        </p:nvSpPr>
        <p:spPr>
          <a:xfrm>
            <a:off x="1211151" y="5217453"/>
            <a:ext cx="5213095" cy="276999"/>
          </a:xfrm>
          <a:prstGeom prst="rect">
            <a:avLst/>
          </a:prstGeom>
          <a:noFill/>
        </p:spPr>
        <p:txBody>
          <a:bodyPr wrap="square" rtlCol="0">
            <a:spAutoFit/>
          </a:bodyPr>
          <a:lstStyle/>
          <a:p>
            <a:r>
              <a:rPr lang="fr-FR" sz="1200" dirty="0"/>
              <a:t>S Travers, C Carfantan, A Luft, C Martinaud, P Pasquier, C Bay, A </a:t>
            </a:r>
            <a:r>
              <a:rPr lang="fr-FR" sz="1200" dirty="0" err="1"/>
              <a:t>Sailliol</a:t>
            </a:r>
            <a:r>
              <a:rPr lang="fr-FR" sz="1200" dirty="0"/>
              <a:t>, S </a:t>
            </a:r>
            <a:r>
              <a:rPr lang="fr-FR" sz="1200" dirty="0" err="1"/>
              <a:t>Ausset</a:t>
            </a:r>
            <a:endParaRPr lang="fr-FR" sz="1200" dirty="0"/>
          </a:p>
        </p:txBody>
      </p:sp>
    </p:spTree>
    <p:extLst>
      <p:ext uri="{BB962C8B-B14F-4D97-AF65-F5344CB8AC3E}">
        <p14:creationId xmlns:p14="http://schemas.microsoft.com/office/powerpoint/2010/main" val="286773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B72CD-ED1A-4170-B68C-EABBA2C73EB1}"/>
              </a:ext>
            </a:extLst>
          </p:cNvPr>
          <p:cNvSpPr>
            <a:spLocks noGrp="1"/>
          </p:cNvSpPr>
          <p:nvPr>
            <p:ph type="title"/>
          </p:nvPr>
        </p:nvSpPr>
        <p:spPr/>
        <p:txBody>
          <a:bodyPr/>
          <a:lstStyle/>
          <a:p>
            <a:r>
              <a:rPr lang="fr-FR" dirty="0"/>
              <a:t>Evacuation times</a:t>
            </a:r>
            <a:endParaRPr lang="fr-FR" i="1" dirty="0"/>
          </a:p>
        </p:txBody>
      </p:sp>
      <p:graphicFrame>
        <p:nvGraphicFramePr>
          <p:cNvPr id="7" name="Tableau 6">
            <a:extLst>
              <a:ext uri="{FF2B5EF4-FFF2-40B4-BE49-F238E27FC236}">
                <a16:creationId xmlns:a16="http://schemas.microsoft.com/office/drawing/2014/main" id="{01DA4EC2-D583-4EC1-ABB8-B32B25B61008}"/>
              </a:ext>
            </a:extLst>
          </p:cNvPr>
          <p:cNvGraphicFramePr>
            <a:graphicFrameLocks noGrp="1"/>
          </p:cNvGraphicFramePr>
          <p:nvPr>
            <p:extLst>
              <p:ext uri="{D42A27DB-BD31-4B8C-83A1-F6EECF244321}">
                <p14:modId xmlns:p14="http://schemas.microsoft.com/office/powerpoint/2010/main" val="2262903255"/>
              </p:ext>
            </p:extLst>
          </p:nvPr>
        </p:nvGraphicFramePr>
        <p:xfrm>
          <a:off x="457198" y="764704"/>
          <a:ext cx="7849872" cy="4659284"/>
        </p:xfrm>
        <a:graphic>
          <a:graphicData uri="http://schemas.openxmlformats.org/drawingml/2006/table">
            <a:tbl>
              <a:tblPr firstRow="1" lastRow="1"/>
              <a:tblGrid>
                <a:gridCol w="6077370">
                  <a:extLst>
                    <a:ext uri="{9D8B030D-6E8A-4147-A177-3AD203B41FA5}">
                      <a16:colId xmlns:a16="http://schemas.microsoft.com/office/drawing/2014/main" val="1494213110"/>
                    </a:ext>
                  </a:extLst>
                </a:gridCol>
                <a:gridCol w="1772502">
                  <a:extLst>
                    <a:ext uri="{9D8B030D-6E8A-4147-A177-3AD203B41FA5}">
                      <a16:colId xmlns:a16="http://schemas.microsoft.com/office/drawing/2014/main" val="2921608580"/>
                    </a:ext>
                  </a:extLst>
                </a:gridCol>
              </a:tblGrid>
              <a:tr h="4659284">
                <a:tc>
                  <a:txBody>
                    <a:bodyPr/>
                    <a:lstStyle/>
                    <a:p>
                      <a:pPr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p>
                    <a:p>
                      <a:pPr algn="just">
                        <a:lnSpc>
                          <a:spcPct val="100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Median  time [IQR] from injury to surgical facility </a:t>
                      </a:r>
                      <a:r>
                        <a:rPr lang="en-US" sz="1400" b="1" i="1" dirty="0">
                          <a:solidFill>
                            <a:srgbClr val="2F5496"/>
                          </a:solidFill>
                          <a:effectLst/>
                          <a:latin typeface="+mn-lt"/>
                          <a:ea typeface="Yu Mincho" panose="02020400000000000000" pitchFamily="18" charset="-128"/>
                          <a:cs typeface="Times New Roman" panose="02020603050405020304" pitchFamily="18" charset="0"/>
                        </a:rPr>
                        <a:t>(N= 46 critical casualties)</a:t>
                      </a:r>
                      <a:endParaRPr lang="fr-FR" sz="1400" i="1"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MEDEVAC time &gt; 120 min</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MEDEVAC time &gt; 240 min</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marL="113665" indent="-90170"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fr-FR" sz="1400" b="1" dirty="0" err="1">
                          <a:solidFill>
                            <a:srgbClr val="2F5496"/>
                          </a:solidFill>
                          <a:effectLst/>
                          <a:latin typeface="+mn-lt"/>
                          <a:ea typeface="Yu Mincho" panose="02020400000000000000" pitchFamily="18" charset="-128"/>
                          <a:cs typeface="Times New Roman" panose="02020603050405020304" pitchFamily="18" charset="0"/>
                        </a:rPr>
                        <a:t>Median</a:t>
                      </a:r>
                      <a:r>
                        <a:rPr lang="fr-FR" sz="1400" b="1" dirty="0">
                          <a:solidFill>
                            <a:srgbClr val="2F5496"/>
                          </a:solidFill>
                          <a:effectLst/>
                          <a:latin typeface="+mn-lt"/>
                          <a:ea typeface="Yu Mincho" panose="02020400000000000000" pitchFamily="18" charset="-128"/>
                          <a:cs typeface="Times New Roman" panose="02020603050405020304" pitchFamily="18" charset="0"/>
                        </a:rPr>
                        <a:t> time </a:t>
                      </a:r>
                      <a:r>
                        <a:rPr lang="fr-FR" sz="1400" b="1" dirty="0" err="1">
                          <a:solidFill>
                            <a:srgbClr val="2F5496"/>
                          </a:solidFill>
                          <a:effectLst/>
                          <a:latin typeface="+mn-lt"/>
                          <a:ea typeface="Yu Mincho" panose="02020400000000000000" pitchFamily="18" charset="-128"/>
                          <a:cs typeface="Times New Roman" panose="02020603050405020304" pitchFamily="18" charset="0"/>
                        </a:rPr>
                        <a:t>from</a:t>
                      </a:r>
                      <a:r>
                        <a:rPr lang="fr-FR" sz="1400" b="1" dirty="0">
                          <a:solidFill>
                            <a:srgbClr val="2F5496"/>
                          </a:solidFill>
                          <a:effectLst/>
                          <a:latin typeface="+mn-lt"/>
                          <a:ea typeface="Yu Mincho" panose="02020400000000000000" pitchFamily="18" charset="-128"/>
                          <a:cs typeface="Times New Roman" panose="02020603050405020304" pitchFamily="18" charset="0"/>
                        </a:rPr>
                        <a:t> </a:t>
                      </a:r>
                      <a:r>
                        <a:rPr lang="fr-FR" sz="1400" b="1" dirty="0" err="1">
                          <a:solidFill>
                            <a:srgbClr val="2F5496"/>
                          </a:solidFill>
                          <a:effectLst/>
                          <a:latin typeface="+mn-lt"/>
                          <a:ea typeface="Yu Mincho" panose="02020400000000000000" pitchFamily="18" charset="-128"/>
                          <a:cs typeface="Times New Roman" panose="02020603050405020304" pitchFamily="18" charset="0"/>
                        </a:rPr>
                        <a:t>injury</a:t>
                      </a:r>
                      <a:r>
                        <a:rPr lang="fr-FR" sz="1400" b="1" dirty="0">
                          <a:solidFill>
                            <a:srgbClr val="2F5496"/>
                          </a:solidFill>
                          <a:effectLst/>
                          <a:latin typeface="+mn-lt"/>
                          <a:ea typeface="Yu Mincho" panose="02020400000000000000" pitchFamily="18" charset="-128"/>
                          <a:cs typeface="Times New Roman" panose="02020603050405020304" pitchFamily="18" charset="0"/>
                        </a:rPr>
                        <a:t> to </a:t>
                      </a:r>
                      <a:r>
                        <a:rPr lang="fr-FR" sz="1400" b="1" dirty="0" err="1">
                          <a:solidFill>
                            <a:srgbClr val="2F5496"/>
                          </a:solidFill>
                          <a:effectLst/>
                          <a:latin typeface="+mn-lt"/>
                          <a:ea typeface="Yu Mincho" panose="02020400000000000000" pitchFamily="18" charset="-128"/>
                          <a:cs typeface="Times New Roman" panose="02020603050405020304" pitchFamily="18" charset="0"/>
                        </a:rPr>
                        <a:t>surgical</a:t>
                      </a:r>
                      <a:r>
                        <a:rPr lang="fr-FR" sz="1400" b="1" dirty="0">
                          <a:solidFill>
                            <a:srgbClr val="2F5496"/>
                          </a:solidFill>
                          <a:effectLst/>
                          <a:latin typeface="+mn-lt"/>
                          <a:ea typeface="Yu Mincho" panose="02020400000000000000" pitchFamily="18" charset="-128"/>
                          <a:cs typeface="Times New Roman" panose="02020603050405020304" pitchFamily="18" charset="0"/>
                        </a:rPr>
                        <a:t> </a:t>
                      </a:r>
                      <a:r>
                        <a:rPr lang="fr-FR" sz="1400" b="1" dirty="0" err="1">
                          <a:solidFill>
                            <a:srgbClr val="2F5496"/>
                          </a:solidFill>
                          <a:effectLst/>
                          <a:latin typeface="+mn-lt"/>
                          <a:ea typeface="Yu Mincho" panose="02020400000000000000" pitchFamily="18" charset="-128"/>
                          <a:cs typeface="Times New Roman" panose="02020603050405020304" pitchFamily="18" charset="0"/>
                        </a:rPr>
                        <a:t>facility</a:t>
                      </a:r>
                      <a:r>
                        <a:rPr lang="fr-FR" sz="1400" b="1" dirty="0">
                          <a:solidFill>
                            <a:srgbClr val="2F5496"/>
                          </a:solidFill>
                          <a:effectLst/>
                          <a:latin typeface="+mn-lt"/>
                          <a:ea typeface="Yu Mincho" panose="02020400000000000000" pitchFamily="18" charset="-128"/>
                          <a:cs typeface="Times New Roman" panose="02020603050405020304" pitchFamily="18" charset="0"/>
                        </a:rPr>
                        <a:t> </a:t>
                      </a:r>
                      <a:r>
                        <a:rPr lang="fr-FR" sz="1400" b="1" dirty="0" err="1">
                          <a:solidFill>
                            <a:srgbClr val="2F5496"/>
                          </a:solidFill>
                          <a:effectLst/>
                          <a:latin typeface="+mn-lt"/>
                          <a:ea typeface="Yu Mincho" panose="02020400000000000000" pitchFamily="18" charset="-128"/>
                          <a:cs typeface="Times New Roman" panose="02020603050405020304" pitchFamily="18" charset="0"/>
                        </a:rPr>
                        <a:t>based</a:t>
                      </a:r>
                      <a:r>
                        <a:rPr lang="fr-FR" sz="1400" b="1" dirty="0">
                          <a:solidFill>
                            <a:srgbClr val="2F5496"/>
                          </a:solidFill>
                          <a:effectLst/>
                          <a:latin typeface="+mn-lt"/>
                          <a:ea typeface="Yu Mincho" panose="02020400000000000000" pitchFamily="18" charset="-128"/>
                          <a:cs typeface="Times New Roman" panose="02020603050405020304" pitchFamily="18" charset="0"/>
                        </a:rPr>
                        <a:t> on </a:t>
                      </a:r>
                      <a:r>
                        <a:rPr lang="fr-FR" sz="1400" b="1" dirty="0" err="1">
                          <a:solidFill>
                            <a:srgbClr val="2F5496"/>
                          </a:solidFill>
                          <a:effectLst/>
                          <a:latin typeface="+mn-lt"/>
                          <a:ea typeface="Yu Mincho" panose="02020400000000000000" pitchFamily="18" charset="-128"/>
                          <a:cs typeface="Times New Roman" panose="02020603050405020304" pitchFamily="18" charset="0"/>
                        </a:rPr>
                        <a:t>context</a:t>
                      </a:r>
                      <a:r>
                        <a:rPr lang="fr-FR" sz="1400" b="1" dirty="0">
                          <a:solidFill>
                            <a:srgbClr val="2F5496"/>
                          </a:solidFill>
                          <a:effectLst/>
                          <a:latin typeface="+mn-lt"/>
                          <a:ea typeface="Yu Mincho" panose="02020400000000000000" pitchFamily="18" charset="-128"/>
                          <a:cs typeface="Times New Roman" panose="02020603050405020304" pitchFamily="18" charset="0"/>
                        </a:rPr>
                        <a:t> and </a:t>
                      </a:r>
                      <a:r>
                        <a:rPr lang="fr-FR" sz="1400" b="1" dirty="0" err="1">
                          <a:solidFill>
                            <a:srgbClr val="2F5496"/>
                          </a:solidFill>
                          <a:effectLst/>
                          <a:latin typeface="+mn-lt"/>
                          <a:ea typeface="Yu Mincho" panose="02020400000000000000" pitchFamily="18" charset="-128"/>
                          <a:cs typeface="Times New Roman" panose="02020603050405020304" pitchFamily="18" charset="0"/>
                        </a:rPr>
                        <a:t>organizational</a:t>
                      </a:r>
                      <a:endParaRPr lang="fr-FR" sz="1400" b="1" dirty="0">
                        <a:solidFill>
                          <a:srgbClr val="2F5496"/>
                        </a:solidFill>
                        <a:effectLst/>
                        <a:latin typeface="+mn-lt"/>
                        <a:ea typeface="Yu Mincho" panose="02020400000000000000" pitchFamily="18" charset="-128"/>
                        <a:cs typeface="Times New Roman" panose="02020603050405020304" pitchFamily="18" charset="0"/>
                      </a:endParaRPr>
                    </a:p>
                    <a:p>
                      <a:pPr algn="just">
                        <a:lnSpc>
                          <a:spcPct val="107000"/>
                        </a:lnSpc>
                        <a:spcAft>
                          <a:spcPts val="0"/>
                        </a:spcAft>
                      </a:pPr>
                      <a:endParaRPr lang="fr-FR" sz="800" dirty="0">
                        <a:solidFill>
                          <a:srgbClr val="2F5496"/>
                        </a:solidFill>
                        <a:effectLst/>
                        <a:latin typeface="+mn-lt"/>
                        <a:ea typeface="Calibri" panose="020F0502020204030204" pitchFamily="34" charset="0"/>
                        <a:cs typeface="Times New Roman" panose="02020603050405020304" pitchFamily="18" charset="0"/>
                      </a:endParaRPr>
                    </a:p>
                    <a:p>
                      <a:pPr marL="285750" lvl="0" indent="-109538" algn="just">
                        <a:lnSpc>
                          <a:spcPct val="107000"/>
                        </a:lnSpc>
                        <a:spcAft>
                          <a:spcPts val="0"/>
                        </a:spcAft>
                        <a:buFontTx/>
                        <a:buChar char="-"/>
                      </a:pPr>
                      <a:r>
                        <a:rPr lang="fr-FR" sz="1400" b="1" i="0" kern="1200" dirty="0">
                          <a:solidFill>
                            <a:srgbClr val="2F5496"/>
                          </a:solidFill>
                          <a:effectLst/>
                          <a:latin typeface="+mn-lt"/>
                          <a:ea typeface="Yu Mincho" panose="02020400000000000000" pitchFamily="18" charset="-128"/>
                          <a:cs typeface="Times New Roman" panose="02020603050405020304" pitchFamily="18" charset="0"/>
                        </a:rPr>
                        <a:t>Ground transportation (N=4) </a:t>
                      </a:r>
                    </a:p>
                    <a:p>
                      <a:pPr marL="285750" lvl="0" indent="-109538" algn="just">
                        <a:lnSpc>
                          <a:spcPct val="107000"/>
                        </a:lnSpc>
                        <a:spcAft>
                          <a:spcPts val="0"/>
                        </a:spcAft>
                        <a:buFontTx/>
                        <a:buChar char="-"/>
                      </a:pPr>
                      <a:endParaRPr lang="fr-FR" sz="1400" b="1" i="0" kern="1200" dirty="0">
                        <a:solidFill>
                          <a:srgbClr val="2F5496"/>
                        </a:solidFill>
                        <a:effectLst/>
                        <a:latin typeface="+mn-lt"/>
                        <a:ea typeface="Yu Mincho" panose="02020400000000000000" pitchFamily="18" charset="-128"/>
                        <a:cs typeface="Times New Roman" panose="02020603050405020304" pitchFamily="18" charset="0"/>
                      </a:endParaRPr>
                    </a:p>
                    <a:p>
                      <a:pPr marL="285750" lvl="0" indent="-109538" algn="just">
                        <a:lnSpc>
                          <a:spcPct val="107000"/>
                        </a:lnSpc>
                        <a:spcAft>
                          <a:spcPts val="0"/>
                        </a:spcAft>
                        <a:buFontTx/>
                        <a:buChar char="-"/>
                      </a:pPr>
                      <a:r>
                        <a:rPr lang="fr-FR" sz="1400" b="1" i="0" dirty="0">
                          <a:solidFill>
                            <a:srgbClr val="2F5496"/>
                          </a:solidFill>
                          <a:effectLst/>
                          <a:latin typeface="+mn-lt"/>
                          <a:ea typeface="Yu Mincho" panose="02020400000000000000" pitchFamily="18" charset="-128"/>
                          <a:cs typeface="Times New Roman" panose="02020603050405020304" pitchFamily="18" charset="0"/>
                        </a:rPr>
                        <a:t>Rotary </a:t>
                      </a:r>
                      <a:r>
                        <a:rPr lang="fr-FR" sz="1400" b="1" i="0" dirty="0" err="1">
                          <a:solidFill>
                            <a:srgbClr val="2F5496"/>
                          </a:solidFill>
                          <a:effectLst/>
                          <a:latin typeface="+mn-lt"/>
                          <a:ea typeface="Yu Mincho" panose="02020400000000000000" pitchFamily="18" charset="-128"/>
                          <a:cs typeface="Times New Roman" panose="02020603050405020304" pitchFamily="18" charset="0"/>
                        </a:rPr>
                        <a:t>wing</a:t>
                      </a:r>
                      <a:r>
                        <a:rPr lang="fr-FR" sz="1400" b="1" i="0" dirty="0">
                          <a:solidFill>
                            <a:srgbClr val="2F5496"/>
                          </a:solidFill>
                          <a:effectLst/>
                          <a:latin typeface="+mn-lt"/>
                          <a:ea typeface="Yu Mincho" panose="02020400000000000000" pitchFamily="18" charset="-128"/>
                          <a:cs typeface="Times New Roman" panose="02020603050405020304" pitchFamily="18" charset="0"/>
                        </a:rPr>
                        <a:t> (N=29)</a:t>
                      </a:r>
                      <a:endParaRPr lang="fr-FR" sz="1400" b="1" i="1" dirty="0">
                        <a:solidFill>
                          <a:srgbClr val="2F5496"/>
                        </a:solidFill>
                        <a:effectLst/>
                        <a:latin typeface="+mn-lt"/>
                        <a:ea typeface="Calibri" panose="020F0502020204030204" pitchFamily="34" charset="0"/>
                        <a:cs typeface="Times New Roman" panose="02020603050405020304" pitchFamily="18" charset="0"/>
                      </a:endParaRPr>
                    </a:p>
                    <a:p>
                      <a:pPr marL="292100" indent="68263" algn="just">
                        <a:lnSpc>
                          <a:spcPct val="107000"/>
                        </a:lnSpc>
                        <a:spcAft>
                          <a:spcPts val="0"/>
                        </a:spcAft>
                        <a:tabLst>
                          <a:tab pos="383540" algn="l"/>
                        </a:tabLst>
                      </a:pPr>
                      <a:r>
                        <a:rPr lang="fr-FR" sz="1400" b="0" i="0" dirty="0">
                          <a:solidFill>
                            <a:srgbClr val="2F5496"/>
                          </a:solidFill>
                          <a:effectLst/>
                          <a:latin typeface="+mn-lt"/>
                          <a:ea typeface="Yu Mincho" panose="02020400000000000000" pitchFamily="18" charset="-128"/>
                          <a:cs typeface="Times New Roman" panose="02020603050405020304" pitchFamily="18" charset="0"/>
                        </a:rPr>
                        <a:t>Time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from</a:t>
                      </a:r>
                      <a:r>
                        <a:rPr lang="fr-FR" sz="1400" b="0" i="0" dirty="0">
                          <a:solidFill>
                            <a:srgbClr val="2F5496"/>
                          </a:solidFill>
                          <a:effectLst/>
                          <a:latin typeface="+mn-lt"/>
                          <a:ea typeface="Yu Mincho" panose="02020400000000000000" pitchFamily="18" charset="-128"/>
                          <a:cs typeface="Times New Roman" panose="02020603050405020304" pitchFamily="18" charset="0"/>
                        </a:rPr>
                        <a:t>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injury</a:t>
                      </a:r>
                      <a:r>
                        <a:rPr lang="fr-FR" sz="1400" b="0" i="0" dirty="0">
                          <a:solidFill>
                            <a:srgbClr val="2F5496"/>
                          </a:solidFill>
                          <a:effectLst/>
                          <a:latin typeface="+mn-lt"/>
                          <a:ea typeface="Yu Mincho" panose="02020400000000000000" pitchFamily="18" charset="-128"/>
                          <a:cs typeface="Times New Roman" panose="02020603050405020304" pitchFamily="18" charset="0"/>
                        </a:rPr>
                        <a:t> to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take</a:t>
                      </a:r>
                      <a:r>
                        <a:rPr lang="fr-FR" sz="1400" b="0" i="0" dirty="0">
                          <a:solidFill>
                            <a:srgbClr val="2F5496"/>
                          </a:solidFill>
                          <a:effectLst/>
                          <a:latin typeface="+mn-lt"/>
                          <a:ea typeface="Yu Mincho" panose="02020400000000000000" pitchFamily="18" charset="-128"/>
                          <a:cs typeface="Times New Roman" panose="02020603050405020304" pitchFamily="18" charset="0"/>
                        </a:rPr>
                        <a:t> off</a:t>
                      </a:r>
                      <a:endParaRPr lang="fr-FR" sz="1400" b="1" i="1" dirty="0">
                        <a:solidFill>
                          <a:srgbClr val="2F5496"/>
                        </a:solidFill>
                        <a:effectLst/>
                        <a:latin typeface="+mn-lt"/>
                        <a:ea typeface="Yu Mincho" panose="02020400000000000000" pitchFamily="18" charset="-128"/>
                        <a:cs typeface="Times New Roman" panose="02020603050405020304" pitchFamily="18" charset="0"/>
                      </a:endParaRPr>
                    </a:p>
                    <a:p>
                      <a:pPr marL="292100" indent="68263" algn="just">
                        <a:lnSpc>
                          <a:spcPct val="107000"/>
                        </a:lnSpc>
                        <a:spcAft>
                          <a:spcPts val="0"/>
                        </a:spcAft>
                        <a:tabLst>
                          <a:tab pos="383540" algn="l"/>
                        </a:tabLst>
                      </a:pPr>
                      <a:r>
                        <a:rPr lang="fr-FR" sz="1400" b="0" i="0" dirty="0">
                          <a:solidFill>
                            <a:srgbClr val="2F5496"/>
                          </a:solidFill>
                          <a:effectLst/>
                          <a:latin typeface="+mn-lt"/>
                          <a:ea typeface="Yu Mincho" panose="02020400000000000000" pitchFamily="18" charset="-128"/>
                          <a:cs typeface="Times New Roman" panose="02020603050405020304" pitchFamily="18" charset="0"/>
                        </a:rPr>
                        <a:t>Time on point of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injury</a:t>
                      </a:r>
                      <a:endParaRPr lang="fr-FR" sz="1400" b="1" i="1" dirty="0">
                        <a:solidFill>
                          <a:srgbClr val="2F5496"/>
                        </a:solidFill>
                        <a:effectLst/>
                        <a:latin typeface="+mn-lt"/>
                        <a:ea typeface="Yu Mincho" panose="02020400000000000000" pitchFamily="18" charset="-128"/>
                        <a:cs typeface="Times New Roman" panose="02020603050405020304" pitchFamily="18" charset="0"/>
                      </a:endParaRPr>
                    </a:p>
                    <a:p>
                      <a:pPr marL="292100" indent="68263" algn="just">
                        <a:lnSpc>
                          <a:spcPct val="107000"/>
                        </a:lnSpc>
                        <a:spcAft>
                          <a:spcPts val="0"/>
                        </a:spcAft>
                        <a:tabLst>
                          <a:tab pos="383540" algn="l"/>
                        </a:tabLst>
                      </a:pPr>
                      <a:r>
                        <a:rPr lang="fr-FR" sz="1400" b="0" i="0" dirty="0">
                          <a:solidFill>
                            <a:srgbClr val="2F5496"/>
                          </a:solidFill>
                          <a:effectLst/>
                          <a:latin typeface="+mn-lt"/>
                          <a:ea typeface="Yu Mincho" panose="02020400000000000000" pitchFamily="18" charset="-128"/>
                          <a:cs typeface="Times New Roman" panose="02020603050405020304" pitchFamily="18" charset="0"/>
                        </a:rPr>
                        <a:t>Flight time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from</a:t>
                      </a:r>
                      <a:r>
                        <a:rPr lang="fr-FR" sz="1400" b="0" i="0" dirty="0">
                          <a:solidFill>
                            <a:srgbClr val="2F5496"/>
                          </a:solidFill>
                          <a:effectLst/>
                          <a:latin typeface="+mn-lt"/>
                          <a:ea typeface="Yu Mincho" panose="02020400000000000000" pitchFamily="18" charset="-128"/>
                          <a:cs typeface="Times New Roman" panose="02020603050405020304" pitchFamily="18" charset="0"/>
                        </a:rPr>
                        <a:t> point of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injury</a:t>
                      </a:r>
                      <a:r>
                        <a:rPr lang="fr-FR" sz="1400" b="0" i="0" dirty="0">
                          <a:solidFill>
                            <a:srgbClr val="2F5496"/>
                          </a:solidFill>
                          <a:effectLst/>
                          <a:latin typeface="+mn-lt"/>
                          <a:ea typeface="Yu Mincho" panose="02020400000000000000" pitchFamily="18" charset="-128"/>
                          <a:cs typeface="Times New Roman" panose="02020603050405020304" pitchFamily="18" charset="0"/>
                        </a:rPr>
                        <a:t> to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surgical</a:t>
                      </a:r>
                      <a:r>
                        <a:rPr lang="fr-FR" sz="1400" b="0" i="0" dirty="0">
                          <a:solidFill>
                            <a:srgbClr val="2F5496"/>
                          </a:solidFill>
                          <a:effectLst/>
                          <a:latin typeface="+mn-lt"/>
                          <a:ea typeface="Yu Mincho" panose="02020400000000000000" pitchFamily="18" charset="-128"/>
                          <a:cs typeface="Times New Roman" panose="02020603050405020304" pitchFamily="18" charset="0"/>
                        </a:rPr>
                        <a:t> </a:t>
                      </a:r>
                      <a:r>
                        <a:rPr lang="fr-FR" sz="1400" b="0" i="0" dirty="0" err="1">
                          <a:solidFill>
                            <a:srgbClr val="2F5496"/>
                          </a:solidFill>
                          <a:effectLst/>
                          <a:latin typeface="+mn-lt"/>
                          <a:ea typeface="Yu Mincho" panose="02020400000000000000" pitchFamily="18" charset="-128"/>
                          <a:cs typeface="Times New Roman" panose="02020603050405020304" pitchFamily="18" charset="0"/>
                        </a:rPr>
                        <a:t>facility</a:t>
                      </a:r>
                      <a:endParaRPr lang="fr-FR" sz="1400" b="1" i="1" dirty="0">
                        <a:solidFill>
                          <a:srgbClr val="2F5496"/>
                        </a:solidFill>
                        <a:effectLst/>
                        <a:latin typeface="+mn-lt"/>
                        <a:ea typeface="Yu Mincho" panose="02020400000000000000" pitchFamily="18" charset="-128"/>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marL="342900" lvl="0" indent="-166688" algn="just">
                        <a:lnSpc>
                          <a:spcPct val="107000"/>
                        </a:lnSpc>
                        <a:spcAft>
                          <a:spcPts val="0"/>
                        </a:spcAft>
                        <a:buFont typeface="Times New Roman" panose="02020603050405020304" pitchFamily="18" charset="0"/>
                        <a:buChar char="-"/>
                      </a:pPr>
                      <a:r>
                        <a:rPr lang="en-US" sz="1400" b="1" i="0" dirty="0">
                          <a:solidFill>
                            <a:srgbClr val="2F5496"/>
                          </a:solidFill>
                          <a:effectLst/>
                          <a:latin typeface="+mn-lt"/>
                          <a:ea typeface="Yu Mincho" panose="02020400000000000000" pitchFamily="18" charset="-128"/>
                          <a:cs typeface="Times New Roman" panose="02020603050405020304" pitchFamily="18" charset="0"/>
                        </a:rPr>
                        <a:t>Rotary wing followed by fixed wing (N=11)</a:t>
                      </a:r>
                      <a:endParaRPr lang="fr-FR" sz="1400" b="1" i="1"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marL="342900" lvl="0" indent="-166688" algn="just">
                        <a:lnSpc>
                          <a:spcPct val="107000"/>
                        </a:lnSpc>
                        <a:spcAft>
                          <a:spcPts val="0"/>
                        </a:spcAft>
                        <a:buFont typeface="Times New Roman" panose="02020603050405020304" pitchFamily="18" charset="0"/>
                        <a:buChar char="-"/>
                      </a:pPr>
                      <a:r>
                        <a:rPr lang="en-US" sz="1400" b="1" i="0" dirty="0">
                          <a:solidFill>
                            <a:srgbClr val="2F5496"/>
                          </a:solidFill>
                          <a:effectLst/>
                          <a:latin typeface="+mn-lt"/>
                          <a:ea typeface="Yu Mincho" panose="02020400000000000000" pitchFamily="18" charset="-128"/>
                          <a:cs typeface="Times New Roman" panose="02020603050405020304" pitchFamily="18" charset="0"/>
                        </a:rPr>
                        <a:t>Ground followed by fixed wing (N=2</a:t>
                      </a:r>
                      <a:r>
                        <a:rPr lang="en-US" sz="1400" b="1" i="1" dirty="0">
                          <a:solidFill>
                            <a:srgbClr val="2F5496"/>
                          </a:solidFill>
                          <a:effectLst/>
                          <a:latin typeface="+mn-lt"/>
                          <a:ea typeface="Yu Mincho" panose="02020400000000000000" pitchFamily="18" charset="-128"/>
                          <a:cs typeface="Times New Roman" panose="02020603050405020304" pitchFamily="18" charset="0"/>
                        </a:rPr>
                        <a:t>)</a:t>
                      </a:r>
                      <a:endParaRPr lang="fr-FR" sz="1400" b="1" i="1" dirty="0">
                        <a:solidFill>
                          <a:srgbClr val="2F5496"/>
                        </a:solidFill>
                        <a:effectLst/>
                        <a:latin typeface="+mn-lt"/>
                        <a:ea typeface="Calibri" panose="020F0502020204030204" pitchFamily="34" charset="0"/>
                        <a:cs typeface="Times New Roman" panose="02020603050405020304" pitchFamily="18" charset="0"/>
                      </a:endParaRPr>
                    </a:p>
                    <a:p>
                      <a:pPr indent="113665"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Median time [IQR] from injury to arrival in Role 4 hospital</a:t>
                      </a:r>
                      <a:endParaRPr lang="fr-FR" sz="1400" i="1" dirty="0">
                        <a:solidFill>
                          <a:srgbClr val="2F5496"/>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2h10 [1h10-4h12]</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26 (57%)</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12 (26%)</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marL="0" indent="0" algn="just">
                        <a:lnSpc>
                          <a:spcPct val="107000"/>
                        </a:lnSpc>
                        <a:spcAft>
                          <a:spcPts val="0"/>
                        </a:spcAft>
                        <a:tabLst>
                          <a:tab pos="88900" algn="l"/>
                        </a:tabLst>
                      </a:pPr>
                      <a:r>
                        <a:rPr lang="en-US" sz="1400" dirty="0">
                          <a:solidFill>
                            <a:srgbClr val="2F5496"/>
                          </a:solidFill>
                          <a:effectLst/>
                          <a:latin typeface="+mn-lt"/>
                          <a:ea typeface="Yu Mincho" panose="02020400000000000000" pitchFamily="18" charset="-128"/>
                          <a:cs typeface="Times New Roman" panose="02020603050405020304" pitchFamily="18" charset="0"/>
                        </a:rPr>
                        <a:t> </a:t>
                      </a:r>
                      <a:r>
                        <a:rPr lang="en-US" sz="1400" b="1" kern="1200" dirty="0">
                          <a:solidFill>
                            <a:srgbClr val="2F5496"/>
                          </a:solidFill>
                          <a:effectLst/>
                          <a:latin typeface="+mn-lt"/>
                          <a:ea typeface="Yu Mincho" panose="02020400000000000000" pitchFamily="18" charset="-128"/>
                          <a:cs typeface="Times New Roman" panose="02020603050405020304" pitchFamily="18" charset="0"/>
                        </a:rPr>
                        <a:t> issues:</a:t>
                      </a:r>
                      <a:endParaRPr lang="fr-FR" sz="1400" b="1" kern="1200" dirty="0">
                        <a:solidFill>
                          <a:srgbClr val="2F5496"/>
                        </a:solidFill>
                        <a:effectLst/>
                        <a:latin typeface="+mn-lt"/>
                        <a:ea typeface="Yu Mincho" panose="02020400000000000000" pitchFamily="18" charset="-128"/>
                        <a:cs typeface="Times New Roman" panose="02020603050405020304" pitchFamily="18" charset="0"/>
                      </a:endParaRPr>
                    </a:p>
                    <a:p>
                      <a:pPr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22 min [16-31]</a:t>
                      </a:r>
                    </a:p>
                    <a:p>
                      <a:pPr algn="just">
                        <a:lnSpc>
                          <a:spcPct val="107000"/>
                        </a:lnSpc>
                        <a:spcAft>
                          <a:spcPts val="0"/>
                        </a:spcAft>
                      </a:pPr>
                      <a:endParaRPr lang="fr-FR" sz="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r>
                        <a:rPr lang="en-US" sz="1400" b="1" dirty="0">
                          <a:solidFill>
                            <a:srgbClr val="2F5496"/>
                          </a:solidFill>
                          <a:effectLst/>
                          <a:latin typeface="+mn-lt"/>
                          <a:ea typeface="Yu Mincho" panose="02020400000000000000" pitchFamily="18" charset="-128"/>
                          <a:cs typeface="Times New Roman" panose="02020603050405020304" pitchFamily="18" charset="0"/>
                        </a:rPr>
                        <a:t>2h05 [1h10-2h22]</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32 min [15-42]</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13 min [4-14]</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30 min [23-50]</a:t>
                      </a:r>
                    </a:p>
                    <a:p>
                      <a:pPr algn="just">
                        <a:lnSpc>
                          <a:spcPct val="107000"/>
                        </a:lnSpc>
                        <a:spcAft>
                          <a:spcPts val="0"/>
                        </a:spcAft>
                      </a:pP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r>
                        <a:rPr lang="en-US" sz="1400" b="1" dirty="0">
                          <a:solidFill>
                            <a:srgbClr val="2F5496"/>
                          </a:solidFill>
                          <a:effectLst/>
                          <a:latin typeface="+mn-lt"/>
                          <a:ea typeface="Yu Mincho" panose="02020400000000000000" pitchFamily="18" charset="-128"/>
                          <a:cs typeface="Times New Roman" panose="02020603050405020304" pitchFamily="18" charset="0"/>
                        </a:rPr>
                        <a:t>5h15 [4h12-5h33]</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en-US" sz="1400" dirty="0">
                          <a:solidFill>
                            <a:srgbClr val="2F5496"/>
                          </a:solidFill>
                          <a:effectLst/>
                          <a:latin typeface="+mn-lt"/>
                          <a:ea typeface="Yu Mincho" panose="02020400000000000000" pitchFamily="18" charset="-128"/>
                          <a:cs typeface="Times New Roman" panose="02020603050405020304" pitchFamily="18" charset="0"/>
                        </a:rPr>
                        <a:t> </a:t>
                      </a:r>
                    </a:p>
                    <a:p>
                      <a:pPr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6h20 [6h20-6h20]</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107000"/>
                        </a:lnSpc>
                        <a:spcAft>
                          <a:spcPts val="0"/>
                        </a:spcAft>
                      </a:pPr>
                      <a:r>
                        <a:rPr lang="en-US" sz="1400" b="1" dirty="0">
                          <a:solidFill>
                            <a:srgbClr val="2F5496"/>
                          </a:solidFill>
                          <a:effectLst/>
                          <a:latin typeface="+mn-lt"/>
                          <a:ea typeface="Yu Mincho" panose="02020400000000000000" pitchFamily="18" charset="-128"/>
                          <a:cs typeface="Times New Roman" panose="02020603050405020304" pitchFamily="18" charset="0"/>
                        </a:rPr>
                        <a:t> </a:t>
                      </a:r>
                      <a:endParaRPr lang="en-US" sz="2400" b="1" dirty="0">
                        <a:solidFill>
                          <a:srgbClr val="2F5496"/>
                        </a:solidFill>
                        <a:effectLst/>
                        <a:latin typeface="+mn-lt"/>
                        <a:ea typeface="Yu Mincho" panose="02020400000000000000" pitchFamily="18" charset="-128"/>
                        <a:cs typeface="Times New Roman" panose="02020603050405020304" pitchFamily="18" charset="0"/>
                      </a:endParaRPr>
                    </a:p>
                    <a:p>
                      <a:pPr indent="109855" algn="just">
                        <a:lnSpc>
                          <a:spcPct val="0"/>
                        </a:lnSpc>
                        <a:spcAft>
                          <a:spcPts val="0"/>
                        </a:spcAft>
                      </a:pPr>
                      <a:endParaRPr lang="fr-FR" sz="20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0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0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0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4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4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6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600" dirty="0">
                        <a:solidFill>
                          <a:srgbClr val="2F5496"/>
                        </a:solidFill>
                        <a:effectLst/>
                        <a:latin typeface="+mn-lt"/>
                        <a:ea typeface="Calibri" panose="020F0502020204030204" pitchFamily="34" charset="0"/>
                        <a:cs typeface="Times New Roman" panose="02020603050405020304" pitchFamily="18" charset="0"/>
                      </a:endParaRPr>
                    </a:p>
                    <a:p>
                      <a:pPr indent="109855" algn="just">
                        <a:lnSpc>
                          <a:spcPct val="0"/>
                        </a:lnSpc>
                        <a:spcAft>
                          <a:spcPts val="0"/>
                        </a:spcAft>
                      </a:pPr>
                      <a:endParaRPr lang="fr-FR" sz="2600" dirty="0">
                        <a:solidFill>
                          <a:srgbClr val="2F5496"/>
                        </a:solidFill>
                        <a:effectLst/>
                        <a:latin typeface="+mn-lt"/>
                        <a:ea typeface="Calibri" panose="020F0502020204030204" pitchFamily="34" charset="0"/>
                        <a:cs typeface="Times New Roman" panose="02020603050405020304" pitchFamily="18" charset="0"/>
                      </a:endParaRPr>
                    </a:p>
                    <a:p>
                      <a:pPr indent="19685" algn="just">
                        <a:lnSpc>
                          <a:spcPct val="107000"/>
                        </a:lnSpc>
                        <a:spcAft>
                          <a:spcPts val="0"/>
                        </a:spcAft>
                      </a:pPr>
                      <a:r>
                        <a:rPr lang="fr-FR" sz="1400" b="1" dirty="0">
                          <a:solidFill>
                            <a:srgbClr val="2F5496"/>
                          </a:solidFill>
                          <a:effectLst/>
                          <a:latin typeface="+mn-lt"/>
                          <a:ea typeface="Yu Mincho" panose="02020400000000000000" pitchFamily="18" charset="-128"/>
                          <a:cs typeface="Times New Roman" panose="02020603050405020304" pitchFamily="18" charset="0"/>
                        </a:rPr>
                        <a:t>25h [23-34]</a:t>
                      </a:r>
                      <a:endParaRPr lang="fr-FR" sz="1400" dirty="0">
                        <a:solidFill>
                          <a:srgbClr val="2F5496"/>
                        </a:solidFill>
                        <a:effectLst/>
                        <a:latin typeface="+mn-lt"/>
                        <a:ea typeface="Calibri" panose="020F0502020204030204" pitchFamily="34" charset="0"/>
                        <a:cs typeface="Times New Roman" panose="02020603050405020304" pitchFamily="18" charset="0"/>
                      </a:endParaRPr>
                    </a:p>
                    <a:p>
                      <a:pPr indent="19685" algn="just">
                        <a:lnSpc>
                          <a:spcPct val="107000"/>
                        </a:lnSpc>
                        <a:spcAft>
                          <a:spcPts val="0"/>
                        </a:spcAft>
                      </a:pPr>
                      <a:r>
                        <a:rPr lang="fr-FR" sz="1400" b="1" dirty="0">
                          <a:solidFill>
                            <a:srgbClr val="2F5496"/>
                          </a:solidFill>
                          <a:effectLst/>
                          <a:latin typeface="+mn-lt"/>
                          <a:ea typeface="Yu Mincho" panose="02020400000000000000" pitchFamily="18" charset="-128"/>
                          <a:cs typeface="Times New Roman" panose="02020603050405020304" pitchFamily="18" charset="0"/>
                        </a:rPr>
                        <a:t> </a:t>
                      </a:r>
                      <a:endParaRPr lang="fr-FR" sz="1400" dirty="0">
                        <a:solidFill>
                          <a:srgbClr val="2F5496"/>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827693076"/>
                  </a:ext>
                </a:extLst>
              </a:tr>
            </a:tbl>
          </a:graphicData>
        </a:graphic>
      </p:graphicFrame>
      <p:sp>
        <p:nvSpPr>
          <p:cNvPr id="3" name="Rectangle 2">
            <a:extLst>
              <a:ext uri="{FF2B5EF4-FFF2-40B4-BE49-F238E27FC236}">
                <a16:creationId xmlns:a16="http://schemas.microsoft.com/office/drawing/2014/main" id="{14892662-161A-4FAB-8E1B-F0CCAA23E49E}"/>
              </a:ext>
            </a:extLst>
          </p:cNvPr>
          <p:cNvSpPr/>
          <p:nvPr/>
        </p:nvSpPr>
        <p:spPr>
          <a:xfrm>
            <a:off x="457198" y="1201209"/>
            <a:ext cx="7543802" cy="225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2CDB58C9-E1D9-4C62-955E-D9BE493F6DFA}"/>
              </a:ext>
            </a:extLst>
          </p:cNvPr>
          <p:cNvSpPr/>
          <p:nvPr/>
        </p:nvSpPr>
        <p:spPr>
          <a:xfrm>
            <a:off x="457198" y="1426702"/>
            <a:ext cx="7543802" cy="225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111FE36-B541-4C49-A635-D046AB6F5208}"/>
              </a:ext>
            </a:extLst>
          </p:cNvPr>
          <p:cNvSpPr/>
          <p:nvPr/>
        </p:nvSpPr>
        <p:spPr>
          <a:xfrm>
            <a:off x="457198" y="2243527"/>
            <a:ext cx="7543802" cy="3599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364807C-DB5B-462C-99B3-DD56ECD47FEA}"/>
              </a:ext>
            </a:extLst>
          </p:cNvPr>
          <p:cNvSpPr/>
          <p:nvPr/>
        </p:nvSpPr>
        <p:spPr>
          <a:xfrm>
            <a:off x="457198" y="2622001"/>
            <a:ext cx="7543802" cy="1149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60A8709F-5EA4-4ADF-A531-EAE883231343}"/>
              </a:ext>
            </a:extLst>
          </p:cNvPr>
          <p:cNvGrpSpPr/>
          <p:nvPr/>
        </p:nvGrpSpPr>
        <p:grpSpPr>
          <a:xfrm>
            <a:off x="457198" y="3771899"/>
            <a:ext cx="7543802" cy="843173"/>
            <a:chOff x="457198" y="3771899"/>
            <a:chExt cx="7543802" cy="843173"/>
          </a:xfrm>
        </p:grpSpPr>
        <p:sp>
          <p:nvSpPr>
            <p:cNvPr id="10" name="Rectangle 9">
              <a:extLst>
                <a:ext uri="{FF2B5EF4-FFF2-40B4-BE49-F238E27FC236}">
                  <a16:creationId xmlns:a16="http://schemas.microsoft.com/office/drawing/2014/main" id="{3B57CC3B-B4DA-4749-AC65-EEB85FE7F20C}"/>
                </a:ext>
              </a:extLst>
            </p:cNvPr>
            <p:cNvSpPr/>
            <p:nvPr/>
          </p:nvSpPr>
          <p:spPr>
            <a:xfrm>
              <a:off x="457198" y="3771899"/>
              <a:ext cx="7543802" cy="412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6ACA54-DDD2-4832-B77C-7EA48B5549B3}"/>
                </a:ext>
              </a:extLst>
            </p:cNvPr>
            <p:cNvSpPr/>
            <p:nvPr/>
          </p:nvSpPr>
          <p:spPr>
            <a:xfrm>
              <a:off x="457198" y="4184262"/>
              <a:ext cx="7543802" cy="430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2" name="Rectangle 11">
            <a:extLst>
              <a:ext uri="{FF2B5EF4-FFF2-40B4-BE49-F238E27FC236}">
                <a16:creationId xmlns:a16="http://schemas.microsoft.com/office/drawing/2014/main" id="{FBE438CE-8586-4FC1-92B0-1BBB4DFA6901}"/>
              </a:ext>
            </a:extLst>
          </p:cNvPr>
          <p:cNvSpPr/>
          <p:nvPr/>
        </p:nvSpPr>
        <p:spPr>
          <a:xfrm>
            <a:off x="457198" y="4696261"/>
            <a:ext cx="7543802" cy="3599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79DFC216-C92A-4503-8D38-B6ED9968E2EA}"/>
              </a:ext>
            </a:extLst>
          </p:cNvPr>
          <p:cNvPicPr>
            <a:picLocks noChangeAspect="1"/>
          </p:cNvPicPr>
          <p:nvPr/>
        </p:nvPicPr>
        <p:blipFill rotWithShape="1">
          <a:blip r:embed="rId3"/>
          <a:srcRect l="18459" b="2593"/>
          <a:stretch/>
        </p:blipFill>
        <p:spPr>
          <a:xfrm>
            <a:off x="103982" y="5477318"/>
            <a:ext cx="1730254" cy="1333500"/>
          </a:xfrm>
          <a:prstGeom prst="rect">
            <a:avLst/>
          </a:prstGeom>
        </p:spPr>
      </p:pic>
      <p:pic>
        <p:nvPicPr>
          <p:cNvPr id="14" name="Image 13" descr="Une image contenant extérieur, ciel, terrain, plane&#10;&#10;Description générée automatiquement">
            <a:extLst>
              <a:ext uri="{FF2B5EF4-FFF2-40B4-BE49-F238E27FC236}">
                <a16:creationId xmlns:a16="http://schemas.microsoft.com/office/drawing/2014/main" id="{FEF1A3D9-5F7F-4B5A-843F-45E6F70C8C30}"/>
              </a:ext>
            </a:extLst>
          </p:cNvPr>
          <p:cNvPicPr>
            <a:picLocks noChangeAspect="1"/>
          </p:cNvPicPr>
          <p:nvPr/>
        </p:nvPicPr>
        <p:blipFill rotWithShape="1">
          <a:blip r:embed="rId4">
            <a:extLst>
              <a:ext uri="{28A0092B-C50C-407E-A947-70E740481C1C}">
                <a14:useLocalDpi xmlns:a14="http://schemas.microsoft.com/office/drawing/2010/main" val="0"/>
              </a:ext>
            </a:extLst>
          </a:blip>
          <a:srcRect l="64792" t="38307" b="40692"/>
          <a:stretch/>
        </p:blipFill>
        <p:spPr>
          <a:xfrm flipH="1">
            <a:off x="3853791" y="5585173"/>
            <a:ext cx="2526608" cy="1272827"/>
          </a:xfrm>
          <a:prstGeom prst="rect">
            <a:avLst/>
          </a:prstGeom>
        </p:spPr>
      </p:pic>
      <p:pic>
        <p:nvPicPr>
          <p:cNvPr id="15" name="Image 14">
            <a:extLst>
              <a:ext uri="{FF2B5EF4-FFF2-40B4-BE49-F238E27FC236}">
                <a16:creationId xmlns:a16="http://schemas.microsoft.com/office/drawing/2014/main" id="{5ADA79AE-885F-4CD0-B8C8-24D094E638D8}"/>
              </a:ext>
            </a:extLst>
          </p:cNvPr>
          <p:cNvPicPr>
            <a:picLocks noChangeAspect="1"/>
          </p:cNvPicPr>
          <p:nvPr/>
        </p:nvPicPr>
        <p:blipFill rotWithShape="1">
          <a:blip r:embed="rId5"/>
          <a:srcRect t="10485" b="16328"/>
          <a:stretch/>
        </p:blipFill>
        <p:spPr>
          <a:xfrm>
            <a:off x="6536209" y="5581967"/>
            <a:ext cx="2599189" cy="1265862"/>
          </a:xfrm>
          <a:prstGeom prst="rect">
            <a:avLst/>
          </a:prstGeom>
        </p:spPr>
      </p:pic>
      <p:pic>
        <p:nvPicPr>
          <p:cNvPr id="5" name="Image 4">
            <a:extLst>
              <a:ext uri="{FF2B5EF4-FFF2-40B4-BE49-F238E27FC236}">
                <a16:creationId xmlns:a16="http://schemas.microsoft.com/office/drawing/2014/main" id="{259D1600-B376-4C60-A6EE-19F0CF489089}"/>
              </a:ext>
            </a:extLst>
          </p:cNvPr>
          <p:cNvPicPr>
            <a:picLocks noChangeAspect="1"/>
          </p:cNvPicPr>
          <p:nvPr/>
        </p:nvPicPr>
        <p:blipFill>
          <a:blip r:embed="rId6"/>
          <a:stretch>
            <a:fillRect/>
          </a:stretch>
        </p:blipFill>
        <p:spPr>
          <a:xfrm>
            <a:off x="2007990" y="5544956"/>
            <a:ext cx="1689991" cy="1265862"/>
          </a:xfrm>
          <a:prstGeom prst="rect">
            <a:avLst/>
          </a:prstGeom>
        </p:spPr>
      </p:pic>
    </p:spTree>
    <p:extLst>
      <p:ext uri="{BB962C8B-B14F-4D97-AF65-F5344CB8AC3E}">
        <p14:creationId xmlns:p14="http://schemas.microsoft.com/office/powerpoint/2010/main" val="149694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8" grpId="0" animBg="1"/>
      <p:bldP spid="8" grpId="1" animBg="1"/>
      <p:bldP spid="9" grpId="0" animBg="1"/>
      <p:bldP spid="9"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4B9218CC-2065-42A6-8F81-38BF0022F5AF}"/>
              </a:ext>
            </a:extLst>
          </p:cNvPr>
          <p:cNvGraphicFramePr/>
          <p:nvPr>
            <p:extLst>
              <p:ext uri="{D42A27DB-BD31-4B8C-83A1-F6EECF244321}">
                <p14:modId xmlns:p14="http://schemas.microsoft.com/office/powerpoint/2010/main" val="2399025591"/>
              </p:ext>
            </p:extLst>
          </p:nvPr>
        </p:nvGraphicFramePr>
        <p:xfrm>
          <a:off x="460532" y="1730467"/>
          <a:ext cx="5246297" cy="280700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8D89A739-1DA4-4F70-AEA5-0854F8D67189}"/>
              </a:ext>
            </a:extLst>
          </p:cNvPr>
          <p:cNvSpPr txBox="1"/>
          <p:nvPr/>
        </p:nvSpPr>
        <p:spPr>
          <a:xfrm>
            <a:off x="226049" y="4655616"/>
            <a:ext cx="6037591" cy="338554"/>
          </a:xfrm>
          <a:prstGeom prst="rect">
            <a:avLst/>
          </a:prstGeom>
          <a:noFill/>
        </p:spPr>
        <p:txBody>
          <a:bodyPr wrap="square" rtlCol="0">
            <a:spAutoFit/>
          </a:bodyPr>
          <a:lstStyle/>
          <a:p>
            <a:r>
              <a:rPr lang="en-US" sz="1600" i="1" dirty="0"/>
              <a:t>Median time from injury to surgical facility (critical casualties) by years</a:t>
            </a:r>
          </a:p>
        </p:txBody>
      </p:sp>
      <p:pic>
        <p:nvPicPr>
          <p:cNvPr id="6" name="Image 5">
            <a:extLst>
              <a:ext uri="{FF2B5EF4-FFF2-40B4-BE49-F238E27FC236}">
                <a16:creationId xmlns:a16="http://schemas.microsoft.com/office/drawing/2014/main" id="{869C055F-6859-414C-8572-E2AC0E3FC961}"/>
              </a:ext>
            </a:extLst>
          </p:cNvPr>
          <p:cNvPicPr>
            <a:picLocks noChangeAspect="1"/>
          </p:cNvPicPr>
          <p:nvPr/>
        </p:nvPicPr>
        <p:blipFill rotWithShape="1">
          <a:blip r:embed="rId4"/>
          <a:srcRect l="24269" t="31389" r="23057" b="23416"/>
          <a:stretch/>
        </p:blipFill>
        <p:spPr>
          <a:xfrm>
            <a:off x="5913120" y="858752"/>
            <a:ext cx="3100496" cy="1662622"/>
          </a:xfrm>
          <a:prstGeom prst="rect">
            <a:avLst/>
          </a:prstGeom>
        </p:spPr>
      </p:pic>
      <p:pic>
        <p:nvPicPr>
          <p:cNvPr id="15" name="Image 14">
            <a:extLst>
              <a:ext uri="{FF2B5EF4-FFF2-40B4-BE49-F238E27FC236}">
                <a16:creationId xmlns:a16="http://schemas.microsoft.com/office/drawing/2014/main" id="{C15B4AA4-35E0-4FAF-B25C-E16A57C99676}"/>
              </a:ext>
            </a:extLst>
          </p:cNvPr>
          <p:cNvPicPr>
            <a:picLocks noChangeAspect="1"/>
          </p:cNvPicPr>
          <p:nvPr/>
        </p:nvPicPr>
        <p:blipFill rotWithShape="1">
          <a:blip r:embed="rId5"/>
          <a:srcRect l="24583" t="52426" r="50000" b="17120"/>
          <a:stretch/>
        </p:blipFill>
        <p:spPr>
          <a:xfrm>
            <a:off x="6676222" y="3295393"/>
            <a:ext cx="2420647" cy="1743678"/>
          </a:xfrm>
          <a:prstGeom prst="rect">
            <a:avLst/>
          </a:prstGeom>
        </p:spPr>
      </p:pic>
      <p:grpSp>
        <p:nvGrpSpPr>
          <p:cNvPr id="16" name="Groupe 15">
            <a:extLst>
              <a:ext uri="{FF2B5EF4-FFF2-40B4-BE49-F238E27FC236}">
                <a16:creationId xmlns:a16="http://schemas.microsoft.com/office/drawing/2014/main" id="{8A9B2505-2663-4CC1-96F9-629CBBF40801}"/>
              </a:ext>
            </a:extLst>
          </p:cNvPr>
          <p:cNvGrpSpPr/>
          <p:nvPr/>
        </p:nvGrpSpPr>
        <p:grpSpPr>
          <a:xfrm>
            <a:off x="6764357" y="5199960"/>
            <a:ext cx="2332512" cy="1613415"/>
            <a:chOff x="3619745" y="2380131"/>
            <a:chExt cx="3303770" cy="2202512"/>
          </a:xfrm>
        </p:grpSpPr>
        <p:pic>
          <p:nvPicPr>
            <p:cNvPr id="17" name="Image 16">
              <a:extLst>
                <a:ext uri="{FF2B5EF4-FFF2-40B4-BE49-F238E27FC236}">
                  <a16:creationId xmlns:a16="http://schemas.microsoft.com/office/drawing/2014/main" id="{CE780015-5ACA-4717-A456-CB5F76E66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9745" y="2380131"/>
              <a:ext cx="3303770" cy="2202512"/>
            </a:xfrm>
            <a:prstGeom prst="rect">
              <a:avLst/>
            </a:prstGeom>
          </p:spPr>
        </p:pic>
        <p:sp>
          <p:nvSpPr>
            <p:cNvPr id="18" name="Ellipse 17">
              <a:extLst>
                <a:ext uri="{FF2B5EF4-FFF2-40B4-BE49-F238E27FC236}">
                  <a16:creationId xmlns:a16="http://schemas.microsoft.com/office/drawing/2014/main" id="{767AF35E-A985-41C8-AC49-1198CDCBA5E3}"/>
                </a:ext>
              </a:extLst>
            </p:cNvPr>
            <p:cNvSpPr/>
            <p:nvPr/>
          </p:nvSpPr>
          <p:spPr>
            <a:xfrm>
              <a:off x="5857876" y="3181351"/>
              <a:ext cx="363600" cy="24764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E9B998C-C671-4678-AF12-A487C536BFC0}"/>
                </a:ext>
              </a:extLst>
            </p:cNvPr>
            <p:cNvSpPr/>
            <p:nvPr/>
          </p:nvSpPr>
          <p:spPr>
            <a:xfrm>
              <a:off x="4657726" y="2819401"/>
              <a:ext cx="363600" cy="44767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 name="Image 1">
            <a:extLst>
              <a:ext uri="{FF2B5EF4-FFF2-40B4-BE49-F238E27FC236}">
                <a16:creationId xmlns:a16="http://schemas.microsoft.com/office/drawing/2014/main" id="{13BDBDAB-D392-4F39-AE6B-E3F9760BAE5D}"/>
              </a:ext>
            </a:extLst>
          </p:cNvPr>
          <p:cNvPicPr>
            <a:picLocks noChangeAspect="1"/>
          </p:cNvPicPr>
          <p:nvPr/>
        </p:nvPicPr>
        <p:blipFill>
          <a:blip r:embed="rId7"/>
          <a:stretch>
            <a:fillRect/>
          </a:stretch>
        </p:blipFill>
        <p:spPr>
          <a:xfrm flipH="1">
            <a:off x="47131" y="5533444"/>
            <a:ext cx="2140835" cy="1279931"/>
          </a:xfrm>
          <a:prstGeom prst="rect">
            <a:avLst/>
          </a:prstGeom>
        </p:spPr>
      </p:pic>
      <p:pic>
        <p:nvPicPr>
          <p:cNvPr id="3" name="Image 2">
            <a:extLst>
              <a:ext uri="{FF2B5EF4-FFF2-40B4-BE49-F238E27FC236}">
                <a16:creationId xmlns:a16="http://schemas.microsoft.com/office/drawing/2014/main" id="{99FB75CF-97E6-4BA8-B066-CA3A133A4EA5}"/>
              </a:ext>
            </a:extLst>
          </p:cNvPr>
          <p:cNvPicPr>
            <a:picLocks noChangeAspect="1"/>
          </p:cNvPicPr>
          <p:nvPr/>
        </p:nvPicPr>
        <p:blipFill>
          <a:blip r:embed="rId8"/>
          <a:stretch>
            <a:fillRect/>
          </a:stretch>
        </p:blipFill>
        <p:spPr>
          <a:xfrm>
            <a:off x="4832051" y="5564673"/>
            <a:ext cx="1876465" cy="1248702"/>
          </a:xfrm>
          <a:prstGeom prst="rect">
            <a:avLst/>
          </a:prstGeom>
        </p:spPr>
      </p:pic>
      <p:sp>
        <p:nvSpPr>
          <p:cNvPr id="11" name="Titre 10">
            <a:extLst>
              <a:ext uri="{FF2B5EF4-FFF2-40B4-BE49-F238E27FC236}">
                <a16:creationId xmlns:a16="http://schemas.microsoft.com/office/drawing/2014/main" id="{72A1D2F5-3C60-4C70-A587-40E0932438F8}"/>
              </a:ext>
            </a:extLst>
          </p:cNvPr>
          <p:cNvSpPr>
            <a:spLocks noGrp="1"/>
          </p:cNvSpPr>
          <p:nvPr>
            <p:ph type="title"/>
          </p:nvPr>
        </p:nvSpPr>
        <p:spPr/>
        <p:txBody>
          <a:bodyPr/>
          <a:lstStyle/>
          <a:p>
            <a:r>
              <a:rPr lang="fr-FR" dirty="0"/>
              <a:t>Room for </a:t>
            </a:r>
            <a:r>
              <a:rPr lang="fr-FR" dirty="0" err="1"/>
              <a:t>improvement</a:t>
            </a:r>
            <a:r>
              <a:rPr lang="fr-FR" dirty="0"/>
              <a:t> …</a:t>
            </a:r>
          </a:p>
        </p:txBody>
      </p:sp>
      <p:pic>
        <p:nvPicPr>
          <p:cNvPr id="14" name="Image 13">
            <a:extLst>
              <a:ext uri="{FF2B5EF4-FFF2-40B4-BE49-F238E27FC236}">
                <a16:creationId xmlns:a16="http://schemas.microsoft.com/office/drawing/2014/main" id="{E8D7670A-D9F6-4F00-9D84-9EA912659641}"/>
              </a:ext>
            </a:extLst>
          </p:cNvPr>
          <p:cNvPicPr>
            <a:picLocks noChangeAspect="1"/>
          </p:cNvPicPr>
          <p:nvPr/>
        </p:nvPicPr>
        <p:blipFill rotWithShape="1">
          <a:blip r:embed="rId9"/>
          <a:srcRect l="4435" t="32953" r="11010"/>
          <a:stretch/>
        </p:blipFill>
        <p:spPr>
          <a:xfrm>
            <a:off x="2298799" y="5549058"/>
            <a:ext cx="2440938" cy="1248702"/>
          </a:xfrm>
          <a:prstGeom prst="rect">
            <a:avLst/>
          </a:prstGeom>
        </p:spPr>
      </p:pic>
    </p:spTree>
    <p:extLst>
      <p:ext uri="{BB962C8B-B14F-4D97-AF65-F5344CB8AC3E}">
        <p14:creationId xmlns:p14="http://schemas.microsoft.com/office/powerpoint/2010/main" val="224393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89B22-4B9F-4310-8032-FC5DEAFBA9C2}"/>
              </a:ext>
            </a:extLst>
          </p:cNvPr>
          <p:cNvSpPr>
            <a:spLocks noGrp="1"/>
          </p:cNvSpPr>
          <p:nvPr>
            <p:ph type="title"/>
          </p:nvPr>
        </p:nvSpPr>
        <p:spPr/>
        <p:txBody>
          <a:bodyPr/>
          <a:lstStyle/>
          <a:p>
            <a:r>
              <a:rPr lang="fr-FR" dirty="0"/>
              <a:t>Consequences of longer </a:t>
            </a:r>
            <a:r>
              <a:rPr lang="fr-FR" dirty="0" err="1"/>
              <a:t>delays</a:t>
            </a:r>
            <a:r>
              <a:rPr lang="fr-FR" dirty="0"/>
              <a:t> </a:t>
            </a:r>
            <a:endParaRPr lang="fr-FR" i="1" dirty="0"/>
          </a:p>
        </p:txBody>
      </p:sp>
      <p:sp>
        <p:nvSpPr>
          <p:cNvPr id="3" name="Espace réservé du contenu 2">
            <a:extLst>
              <a:ext uri="{FF2B5EF4-FFF2-40B4-BE49-F238E27FC236}">
                <a16:creationId xmlns:a16="http://schemas.microsoft.com/office/drawing/2014/main" id="{13B3E036-6124-497B-A358-6DF6AD3BA602}"/>
              </a:ext>
            </a:extLst>
          </p:cNvPr>
          <p:cNvSpPr>
            <a:spLocks noGrp="1"/>
          </p:cNvSpPr>
          <p:nvPr>
            <p:ph idx="1"/>
          </p:nvPr>
        </p:nvSpPr>
        <p:spPr>
          <a:xfrm>
            <a:off x="421298" y="1294336"/>
            <a:ext cx="9208100" cy="4525963"/>
          </a:xfrm>
        </p:spPr>
        <p:txBody>
          <a:bodyPr>
            <a:noAutofit/>
          </a:bodyPr>
          <a:lstStyle/>
          <a:p>
            <a:pPr marL="176213" indent="-176213">
              <a:lnSpc>
                <a:spcPct val="150000"/>
              </a:lnSpc>
              <a:buFontTx/>
              <a:buChar char="-"/>
            </a:pPr>
            <a:r>
              <a:rPr lang="fr-FR" sz="2200" b="1" dirty="0" err="1"/>
              <a:t>Prolonged</a:t>
            </a:r>
            <a:r>
              <a:rPr lang="fr-FR" sz="2200" b="1" dirty="0"/>
              <a:t> management of </a:t>
            </a:r>
            <a:r>
              <a:rPr lang="fr-FR" sz="2200" b="1" dirty="0" err="1"/>
              <a:t>hemorrhagic</a:t>
            </a:r>
            <a:r>
              <a:rPr lang="fr-FR" sz="2200" b="1" dirty="0"/>
              <a:t> </a:t>
            </a:r>
            <a:r>
              <a:rPr lang="fr-FR" sz="2200" b="1" dirty="0" err="1"/>
              <a:t>shock</a:t>
            </a:r>
            <a:r>
              <a:rPr lang="fr-FR" sz="2200" b="1" dirty="0"/>
              <a:t>, </a:t>
            </a:r>
            <a:r>
              <a:rPr lang="fr-FR" sz="2200" b="1" dirty="0" err="1"/>
              <a:t>traumatic</a:t>
            </a:r>
            <a:r>
              <a:rPr lang="fr-FR" sz="2200" b="1" dirty="0"/>
              <a:t> </a:t>
            </a:r>
            <a:r>
              <a:rPr lang="fr-FR" sz="2200" b="1" dirty="0" err="1"/>
              <a:t>brain</a:t>
            </a:r>
            <a:r>
              <a:rPr lang="fr-FR" sz="2200" b="1" dirty="0"/>
              <a:t> </a:t>
            </a:r>
            <a:r>
              <a:rPr lang="fr-FR" sz="2200" b="1" dirty="0" err="1"/>
              <a:t>injury</a:t>
            </a:r>
            <a:r>
              <a:rPr lang="fr-FR" sz="2200" b="1" dirty="0"/>
              <a:t> </a:t>
            </a:r>
            <a:r>
              <a:rPr lang="fr-FR" sz="2200" dirty="0"/>
              <a:t>…</a:t>
            </a:r>
          </a:p>
          <a:p>
            <a:pPr marL="176213" indent="-176213">
              <a:lnSpc>
                <a:spcPct val="150000"/>
              </a:lnSpc>
              <a:buFontTx/>
              <a:buChar char="-"/>
            </a:pPr>
            <a:endParaRPr lang="fr-FR" sz="3600" dirty="0"/>
          </a:p>
          <a:p>
            <a:pPr marL="176213" indent="-176213">
              <a:buFontTx/>
              <a:buChar char="-"/>
            </a:pPr>
            <a:r>
              <a:rPr lang="fr-FR" sz="2200" b="1" dirty="0" err="1"/>
              <a:t>Specific</a:t>
            </a:r>
            <a:r>
              <a:rPr lang="fr-FR" sz="2200" b="1" dirty="0"/>
              <a:t> issues :</a:t>
            </a:r>
          </a:p>
          <a:p>
            <a:pPr marL="0" indent="0" defTabSz="452438">
              <a:spcBef>
                <a:spcPts val="0"/>
              </a:spcBef>
              <a:buNone/>
              <a:tabLst>
                <a:tab pos="265113" algn="l"/>
              </a:tabLst>
            </a:pPr>
            <a:r>
              <a:rPr lang="fr-FR" sz="2200" dirty="0"/>
              <a:t>	</a:t>
            </a:r>
            <a:r>
              <a:rPr lang="fr-FR" sz="1500" dirty="0"/>
              <a:t>31 tourniquets </a:t>
            </a:r>
            <a:r>
              <a:rPr lang="fr-FR" sz="1500" dirty="0" err="1"/>
              <a:t>placed</a:t>
            </a:r>
            <a:r>
              <a:rPr lang="fr-FR" sz="1500" dirty="0"/>
              <a:t> on 18 </a:t>
            </a:r>
            <a:r>
              <a:rPr lang="fr-FR" sz="1500" dirty="0" err="1"/>
              <a:t>casualties</a:t>
            </a:r>
            <a:r>
              <a:rPr lang="fr-FR" sz="1500" dirty="0"/>
              <a:t> </a:t>
            </a:r>
          </a:p>
          <a:p>
            <a:pPr marL="0" indent="0" defTabSz="452438">
              <a:spcBef>
                <a:spcPts val="0"/>
              </a:spcBef>
              <a:buNone/>
              <a:tabLst>
                <a:tab pos="265113" algn="l"/>
              </a:tabLst>
            </a:pPr>
            <a:r>
              <a:rPr lang="fr-FR" sz="1500" dirty="0"/>
              <a:t>	</a:t>
            </a:r>
            <a:r>
              <a:rPr lang="fr-FR" sz="1500" dirty="0" err="1"/>
              <a:t>Median</a:t>
            </a:r>
            <a:r>
              <a:rPr lang="fr-FR" sz="1500" dirty="0"/>
              <a:t> time </a:t>
            </a:r>
            <a:r>
              <a:rPr lang="fr-FR" sz="1500" dirty="0" err="1"/>
              <a:t>before</a:t>
            </a:r>
            <a:r>
              <a:rPr lang="fr-FR" sz="1500" dirty="0"/>
              <a:t> conversion : 01h30 [1h02 - 4h22]</a:t>
            </a:r>
            <a:r>
              <a:rPr lang="en-US" sz="1500" dirty="0"/>
              <a:t> </a:t>
            </a:r>
          </a:p>
          <a:p>
            <a:pPr marL="0" indent="0" defTabSz="452438">
              <a:spcBef>
                <a:spcPts val="0"/>
              </a:spcBef>
              <a:buNone/>
              <a:tabLst>
                <a:tab pos="265113" algn="l"/>
              </a:tabLst>
            </a:pPr>
            <a:r>
              <a:rPr lang="en-US" sz="1500" dirty="0"/>
              <a:t>	Rhabdomyolysis  or compartment syndrome described for 4 casualties (all for tourniquet time &gt; 120 min)</a:t>
            </a:r>
            <a:endParaRPr lang="fr-FR" sz="1500" dirty="0"/>
          </a:p>
          <a:p>
            <a:pPr marL="0" indent="0" defTabSz="452438">
              <a:spcBef>
                <a:spcPts val="0"/>
              </a:spcBef>
              <a:buNone/>
            </a:pPr>
            <a:endParaRPr lang="fr-FR" sz="1600" dirty="0"/>
          </a:p>
          <a:p>
            <a:pPr marL="455613" lvl="1" indent="261938">
              <a:spcBef>
                <a:spcPts val="0"/>
              </a:spcBef>
              <a:buNone/>
            </a:pPr>
            <a:endParaRPr lang="fr-FR" sz="1600" dirty="0"/>
          </a:p>
          <a:p>
            <a:pPr marL="457188" lvl="1" indent="0">
              <a:lnSpc>
                <a:spcPct val="150000"/>
              </a:lnSpc>
              <a:buNone/>
            </a:pPr>
            <a:r>
              <a:rPr lang="fr-FR" sz="2000" dirty="0"/>
              <a:t>		</a:t>
            </a:r>
          </a:p>
          <a:p>
            <a:pPr marL="457188" lvl="1" indent="0">
              <a:lnSpc>
                <a:spcPct val="150000"/>
              </a:lnSpc>
              <a:buNone/>
            </a:pPr>
            <a:endParaRPr lang="fr-FR" sz="2000" dirty="0"/>
          </a:p>
        </p:txBody>
      </p:sp>
      <p:graphicFrame>
        <p:nvGraphicFramePr>
          <p:cNvPr id="4" name="Graphique 3">
            <a:extLst>
              <a:ext uri="{FF2B5EF4-FFF2-40B4-BE49-F238E27FC236}">
                <a16:creationId xmlns:a16="http://schemas.microsoft.com/office/drawing/2014/main" id="{A31C6E17-D037-4E33-BA29-ECB8CFC5F009}"/>
              </a:ext>
            </a:extLst>
          </p:cNvPr>
          <p:cNvGraphicFramePr/>
          <p:nvPr>
            <p:extLst>
              <p:ext uri="{D42A27DB-BD31-4B8C-83A1-F6EECF244321}">
                <p14:modId xmlns:p14="http://schemas.microsoft.com/office/powerpoint/2010/main" val="4129974804"/>
              </p:ext>
            </p:extLst>
          </p:nvPr>
        </p:nvGraphicFramePr>
        <p:xfrm>
          <a:off x="1022790" y="4006794"/>
          <a:ext cx="6145690" cy="1646220"/>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218C94EA-1C61-40DC-959A-A72FB68918EA}"/>
              </a:ext>
            </a:extLst>
          </p:cNvPr>
          <p:cNvSpPr txBox="1"/>
          <p:nvPr/>
        </p:nvSpPr>
        <p:spPr>
          <a:xfrm>
            <a:off x="1781386" y="5706591"/>
            <a:ext cx="5165573" cy="276999"/>
          </a:xfrm>
          <a:prstGeom prst="rect">
            <a:avLst/>
          </a:prstGeom>
          <a:noFill/>
        </p:spPr>
        <p:txBody>
          <a:bodyPr wrap="square" rtlCol="0">
            <a:spAutoFit/>
          </a:bodyPr>
          <a:lstStyle/>
          <a:p>
            <a:r>
              <a:rPr lang="fr-FR" sz="1200" i="1" dirty="0" err="1"/>
              <a:t>Number</a:t>
            </a:r>
            <a:r>
              <a:rPr lang="fr-FR" sz="1200" i="1" dirty="0"/>
              <a:t> of </a:t>
            </a:r>
            <a:r>
              <a:rPr lang="fr-FR" sz="1200" i="1" dirty="0" err="1"/>
              <a:t>casualties</a:t>
            </a:r>
            <a:r>
              <a:rPr lang="fr-FR" sz="1200" i="1" dirty="0"/>
              <a:t> by tourniquet time (</a:t>
            </a:r>
            <a:r>
              <a:rPr lang="fr-FR" sz="1200" i="1" dirty="0" err="1"/>
              <a:t>available</a:t>
            </a:r>
            <a:r>
              <a:rPr lang="fr-FR" sz="1200" i="1" dirty="0"/>
              <a:t> data for N=14)</a:t>
            </a:r>
          </a:p>
        </p:txBody>
      </p:sp>
      <p:sp>
        <p:nvSpPr>
          <p:cNvPr id="7" name="Rectangle 6">
            <a:extLst>
              <a:ext uri="{FF2B5EF4-FFF2-40B4-BE49-F238E27FC236}">
                <a16:creationId xmlns:a16="http://schemas.microsoft.com/office/drawing/2014/main" id="{EF623C6B-3B81-437F-AA9E-3F80CD98685E}"/>
              </a:ext>
            </a:extLst>
          </p:cNvPr>
          <p:cNvSpPr/>
          <p:nvPr/>
        </p:nvSpPr>
        <p:spPr>
          <a:xfrm>
            <a:off x="5133861" y="4300207"/>
            <a:ext cx="1813098" cy="1445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F77060FA-DBF2-4226-9F1E-56836BC42BB2}"/>
              </a:ext>
            </a:extLst>
          </p:cNvPr>
          <p:cNvPicPr>
            <a:picLocks noChangeAspect="1"/>
          </p:cNvPicPr>
          <p:nvPr/>
        </p:nvPicPr>
        <p:blipFill>
          <a:blip r:embed="rId4"/>
          <a:stretch>
            <a:fillRect/>
          </a:stretch>
        </p:blipFill>
        <p:spPr>
          <a:xfrm>
            <a:off x="7563698" y="4196056"/>
            <a:ext cx="1247139" cy="1247139"/>
          </a:xfrm>
          <a:prstGeom prst="rect">
            <a:avLst/>
          </a:prstGeom>
        </p:spPr>
      </p:pic>
      <p:sp>
        <p:nvSpPr>
          <p:cNvPr id="10" name="Flèche : angle droit 9">
            <a:extLst>
              <a:ext uri="{FF2B5EF4-FFF2-40B4-BE49-F238E27FC236}">
                <a16:creationId xmlns:a16="http://schemas.microsoft.com/office/drawing/2014/main" id="{AA0357C7-45C3-4E09-8D7D-0D5AEA30E091}"/>
              </a:ext>
            </a:extLst>
          </p:cNvPr>
          <p:cNvSpPr/>
          <p:nvPr/>
        </p:nvSpPr>
        <p:spPr>
          <a:xfrm rot="5400000">
            <a:off x="1221645" y="6080330"/>
            <a:ext cx="461663" cy="49951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E5C70F6-131A-4ADE-88B4-BEAFC14211D7}"/>
              </a:ext>
            </a:extLst>
          </p:cNvPr>
          <p:cNvSpPr txBox="1"/>
          <p:nvPr/>
        </p:nvSpPr>
        <p:spPr>
          <a:xfrm>
            <a:off x="1792596" y="6208553"/>
            <a:ext cx="6289233" cy="430887"/>
          </a:xfrm>
          <a:prstGeom prst="rect">
            <a:avLst/>
          </a:prstGeom>
          <a:noFill/>
        </p:spPr>
        <p:txBody>
          <a:bodyPr wrap="square" rtlCol="0">
            <a:spAutoFit/>
          </a:bodyPr>
          <a:lstStyle>
            <a:defPPr>
              <a:defRPr lang="fr-FR"/>
            </a:defPPr>
            <a:lvl1pPr>
              <a:defRPr sz="2400" b="1">
                <a:solidFill>
                  <a:srgbClr val="0070C0"/>
                </a:solidFill>
              </a:defRPr>
            </a:lvl1pPr>
          </a:lstStyle>
          <a:p>
            <a:r>
              <a:rPr lang="fr-FR" sz="2200" b="0" dirty="0" err="1"/>
              <a:t>Reassessment</a:t>
            </a:r>
            <a:r>
              <a:rPr lang="fr-FR" sz="2200" b="0" dirty="0"/>
              <a:t> and conversion </a:t>
            </a:r>
            <a:r>
              <a:rPr lang="fr-FR" sz="2200" b="0" dirty="0" err="1"/>
              <a:t>before</a:t>
            </a:r>
            <a:r>
              <a:rPr lang="fr-FR" sz="2200" b="0" dirty="0"/>
              <a:t> </a:t>
            </a:r>
            <a:r>
              <a:rPr lang="fr-FR" sz="2200" b="0" dirty="0" err="1"/>
              <a:t>evacuation</a:t>
            </a:r>
            <a:r>
              <a:rPr lang="fr-FR" sz="2200" b="0" dirty="0"/>
              <a:t>… </a:t>
            </a:r>
          </a:p>
        </p:txBody>
      </p:sp>
      <p:sp>
        <p:nvSpPr>
          <p:cNvPr id="12" name="Flèche : angle droit 11">
            <a:extLst>
              <a:ext uri="{FF2B5EF4-FFF2-40B4-BE49-F238E27FC236}">
                <a16:creationId xmlns:a16="http://schemas.microsoft.com/office/drawing/2014/main" id="{CE8BA0B8-E616-4920-A1A1-8B5E1B1DEEC7}"/>
              </a:ext>
            </a:extLst>
          </p:cNvPr>
          <p:cNvSpPr/>
          <p:nvPr/>
        </p:nvSpPr>
        <p:spPr>
          <a:xfrm rot="5400000">
            <a:off x="1041716" y="1841197"/>
            <a:ext cx="461663" cy="49951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0376C8D-AA9C-4BEC-A4F3-3EFAEF04A4A7}"/>
              </a:ext>
            </a:extLst>
          </p:cNvPr>
          <p:cNvSpPr txBox="1"/>
          <p:nvPr/>
        </p:nvSpPr>
        <p:spPr>
          <a:xfrm>
            <a:off x="1611444" y="2018824"/>
            <a:ext cx="7199393" cy="430887"/>
          </a:xfrm>
          <a:prstGeom prst="rect">
            <a:avLst/>
          </a:prstGeom>
          <a:noFill/>
        </p:spPr>
        <p:txBody>
          <a:bodyPr wrap="square" rtlCol="0">
            <a:spAutoFit/>
          </a:bodyPr>
          <a:lstStyle>
            <a:defPPr>
              <a:defRPr lang="fr-FR"/>
            </a:defPPr>
            <a:lvl1pPr>
              <a:defRPr sz="2400" b="1">
                <a:solidFill>
                  <a:srgbClr val="0070C0"/>
                </a:solidFill>
              </a:defRPr>
            </a:lvl1pPr>
          </a:lstStyle>
          <a:p>
            <a:r>
              <a:rPr lang="fr-FR" sz="2200" b="0" dirty="0"/>
              <a:t>Education, training, </a:t>
            </a:r>
            <a:r>
              <a:rPr lang="fr-FR" sz="2200" b="0" dirty="0" err="1"/>
              <a:t>regular</a:t>
            </a:r>
            <a:r>
              <a:rPr lang="fr-FR" sz="2200" b="0" dirty="0"/>
              <a:t> practice, </a:t>
            </a:r>
            <a:r>
              <a:rPr lang="fr-FR" sz="2200" b="0" dirty="0" err="1"/>
              <a:t>equipment</a:t>
            </a:r>
            <a:r>
              <a:rPr lang="fr-FR" sz="2200" b="0" dirty="0"/>
              <a:t>…</a:t>
            </a:r>
          </a:p>
        </p:txBody>
      </p:sp>
    </p:spTree>
    <p:extLst>
      <p:ext uri="{BB962C8B-B14F-4D97-AF65-F5344CB8AC3E}">
        <p14:creationId xmlns:p14="http://schemas.microsoft.com/office/powerpoint/2010/main" val="5550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D4A16-B0FE-47B7-B7B3-4A4FAEEFBE9D}"/>
              </a:ext>
            </a:extLst>
          </p:cNvPr>
          <p:cNvSpPr>
            <a:spLocks noGrp="1"/>
          </p:cNvSpPr>
          <p:nvPr>
            <p:ph type="title"/>
          </p:nvPr>
        </p:nvSpPr>
        <p:spPr/>
        <p:txBody>
          <a:bodyPr>
            <a:noAutofit/>
          </a:bodyPr>
          <a:lstStyle/>
          <a:p>
            <a:r>
              <a:rPr lang="fr-FR" dirty="0"/>
              <a:t>Transfusion </a:t>
            </a:r>
            <a:r>
              <a:rPr lang="fr-FR" dirty="0" err="1"/>
              <a:t>strategies</a:t>
            </a:r>
            <a:endParaRPr lang="fr-FR" i="1" dirty="0"/>
          </a:p>
        </p:txBody>
      </p:sp>
      <p:graphicFrame>
        <p:nvGraphicFramePr>
          <p:cNvPr id="4" name="Tableau 3">
            <a:extLst>
              <a:ext uri="{FF2B5EF4-FFF2-40B4-BE49-F238E27FC236}">
                <a16:creationId xmlns:a16="http://schemas.microsoft.com/office/drawing/2014/main" id="{FCC094BF-65EC-4203-990B-52CC06554DAE}"/>
              </a:ext>
            </a:extLst>
          </p:cNvPr>
          <p:cNvGraphicFramePr>
            <a:graphicFrameLocks noGrp="1"/>
          </p:cNvGraphicFramePr>
          <p:nvPr>
            <p:extLst>
              <p:ext uri="{D42A27DB-BD31-4B8C-83A1-F6EECF244321}">
                <p14:modId xmlns:p14="http://schemas.microsoft.com/office/powerpoint/2010/main" val="3508813579"/>
              </p:ext>
            </p:extLst>
          </p:nvPr>
        </p:nvGraphicFramePr>
        <p:xfrm>
          <a:off x="177049" y="1089114"/>
          <a:ext cx="8856345" cy="2004452"/>
        </p:xfrm>
        <a:graphic>
          <a:graphicData uri="http://schemas.openxmlformats.org/drawingml/2006/table">
            <a:tbl>
              <a:tblPr firstRow="1" firstCol="1" bandRow="1">
                <a:tableStyleId>{5C22544A-7EE6-4342-B048-85BDC9FD1C3A}</a:tableStyleId>
              </a:tblPr>
              <a:tblGrid>
                <a:gridCol w="2436188">
                  <a:extLst>
                    <a:ext uri="{9D8B030D-6E8A-4147-A177-3AD203B41FA5}">
                      <a16:colId xmlns:a16="http://schemas.microsoft.com/office/drawing/2014/main" val="1946627446"/>
                    </a:ext>
                  </a:extLst>
                </a:gridCol>
                <a:gridCol w="1406198">
                  <a:extLst>
                    <a:ext uri="{9D8B030D-6E8A-4147-A177-3AD203B41FA5}">
                      <a16:colId xmlns:a16="http://schemas.microsoft.com/office/drawing/2014/main" val="3159728426"/>
                    </a:ext>
                  </a:extLst>
                </a:gridCol>
                <a:gridCol w="1722120">
                  <a:extLst>
                    <a:ext uri="{9D8B030D-6E8A-4147-A177-3AD203B41FA5}">
                      <a16:colId xmlns:a16="http://schemas.microsoft.com/office/drawing/2014/main" val="1019967218"/>
                    </a:ext>
                  </a:extLst>
                </a:gridCol>
                <a:gridCol w="1478280">
                  <a:extLst>
                    <a:ext uri="{9D8B030D-6E8A-4147-A177-3AD203B41FA5}">
                      <a16:colId xmlns:a16="http://schemas.microsoft.com/office/drawing/2014/main" val="1625290416"/>
                    </a:ext>
                  </a:extLst>
                </a:gridCol>
                <a:gridCol w="1813559">
                  <a:extLst>
                    <a:ext uri="{9D8B030D-6E8A-4147-A177-3AD203B41FA5}">
                      <a16:colId xmlns:a16="http://schemas.microsoft.com/office/drawing/2014/main" val="2905299385"/>
                    </a:ext>
                  </a:extLst>
                </a:gridCol>
              </a:tblGrid>
              <a:tr h="549018">
                <a:tc>
                  <a:txBody>
                    <a:bodyPr/>
                    <a:lstStyle/>
                    <a:p>
                      <a:pPr algn="ctr">
                        <a:lnSpc>
                          <a:spcPct val="107000"/>
                        </a:lnSpc>
                        <a:spcAft>
                          <a:spcPts val="0"/>
                        </a:spcAft>
                      </a:pPr>
                      <a:r>
                        <a:rPr lang="en-US"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Plasma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RBCs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Fibrinogen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a:effectLst/>
                        </a:rPr>
                        <a:t>Fresh </a:t>
                      </a:r>
                      <a:r>
                        <a:rPr lang="fr-FR" sz="1800" dirty="0" err="1">
                          <a:effectLst/>
                        </a:rPr>
                        <a:t>whole</a:t>
                      </a:r>
                      <a:r>
                        <a:rPr lang="fr-FR" sz="1800" dirty="0">
                          <a:effectLst/>
                        </a:rPr>
                        <a:t> </a:t>
                      </a:r>
                      <a:r>
                        <a:rPr lang="fr-FR" sz="1800" dirty="0" err="1">
                          <a:effectLst/>
                        </a:rPr>
                        <a:t>blood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8815882"/>
                  </a:ext>
                </a:extLst>
              </a:tr>
              <a:tr h="286095">
                <a:tc>
                  <a:txBody>
                    <a:bodyPr/>
                    <a:lstStyle/>
                    <a:p>
                      <a:pPr algn="ctr">
                        <a:lnSpc>
                          <a:spcPct val="107000"/>
                        </a:lnSpc>
                        <a:spcAft>
                          <a:spcPts val="0"/>
                        </a:spcAft>
                      </a:pPr>
                      <a:r>
                        <a:rPr lang="fr-FR" sz="1800" i="0" dirty="0">
                          <a:effectLst/>
                        </a:rPr>
                        <a:t>Field</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316614"/>
                  </a:ext>
                </a:extLst>
              </a:tr>
              <a:tr h="286095">
                <a:tc>
                  <a:txBody>
                    <a:bodyPr/>
                    <a:lstStyle/>
                    <a:p>
                      <a:pPr algn="ctr">
                        <a:lnSpc>
                          <a:spcPct val="107000"/>
                        </a:lnSpc>
                        <a:spcAft>
                          <a:spcPts val="0"/>
                        </a:spcAft>
                      </a:pPr>
                      <a:r>
                        <a:rPr lang="fr-FR" sz="1800" i="0" dirty="0" err="1">
                          <a:effectLst/>
                        </a:rPr>
                        <a:t>Helicopter</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4</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53514"/>
                  </a:ext>
                </a:extLst>
              </a:tr>
              <a:tr h="286095">
                <a:tc>
                  <a:txBody>
                    <a:bodyPr/>
                    <a:lstStyle/>
                    <a:p>
                      <a:pPr algn="ctr">
                        <a:lnSpc>
                          <a:spcPct val="107000"/>
                        </a:lnSpc>
                        <a:spcAft>
                          <a:spcPts val="0"/>
                        </a:spcAft>
                      </a:pPr>
                      <a:r>
                        <a:rPr lang="fr-FR" sz="1800" i="0" dirty="0" err="1">
                          <a:effectLst/>
                        </a:rPr>
                        <a:t>Fixed</a:t>
                      </a:r>
                      <a:r>
                        <a:rPr lang="fr-FR" sz="1800" i="0" dirty="0">
                          <a:effectLst/>
                        </a:rPr>
                        <a:t> </a:t>
                      </a:r>
                      <a:r>
                        <a:rPr lang="fr-FR" sz="1800" i="0" dirty="0" err="1">
                          <a:effectLst/>
                        </a:rPr>
                        <a:t>wing</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1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2056521"/>
                  </a:ext>
                </a:extLst>
              </a:tr>
              <a:tr h="286095">
                <a:tc>
                  <a:txBody>
                    <a:bodyPr/>
                    <a:lstStyle/>
                    <a:p>
                      <a:pPr algn="ctr">
                        <a:lnSpc>
                          <a:spcPct val="107000"/>
                        </a:lnSpc>
                        <a:spcAft>
                          <a:spcPts val="0"/>
                        </a:spcAft>
                      </a:pPr>
                      <a:r>
                        <a:rPr lang="fr-FR" sz="1800" i="0" dirty="0" err="1">
                          <a:effectLst/>
                        </a:rPr>
                        <a:t>Forward</a:t>
                      </a:r>
                      <a:r>
                        <a:rPr lang="fr-FR" sz="1800" i="0" dirty="0">
                          <a:effectLst/>
                        </a:rPr>
                        <a:t> </a:t>
                      </a:r>
                      <a:r>
                        <a:rPr lang="fr-FR" sz="1800" i="0" dirty="0" err="1">
                          <a:effectLst/>
                        </a:rPr>
                        <a:t>surgical</a:t>
                      </a:r>
                      <a:r>
                        <a:rPr lang="fr-FR" sz="1800" i="0" dirty="0">
                          <a:effectLst/>
                        </a:rPr>
                        <a:t> </a:t>
                      </a:r>
                      <a:r>
                        <a:rPr lang="fr-FR" sz="1800" i="0" dirty="0" err="1">
                          <a:effectLst/>
                        </a:rPr>
                        <a:t>units</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63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75</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24</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28</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2972571"/>
                  </a:ext>
                </a:extLst>
              </a:tr>
              <a:tr h="286095">
                <a:tc>
                  <a:txBody>
                    <a:bodyPr/>
                    <a:lstStyle/>
                    <a:p>
                      <a:pPr algn="ctr">
                        <a:lnSpc>
                          <a:spcPct val="107000"/>
                        </a:lnSpc>
                        <a:spcAft>
                          <a:spcPts val="0"/>
                        </a:spcAft>
                      </a:pPr>
                      <a:r>
                        <a:rPr lang="fr-FR" sz="1800" i="0" dirty="0">
                          <a:effectLst/>
                        </a:rPr>
                        <a:t>Falcon STRATEVAC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174675"/>
                  </a:ext>
                </a:extLst>
              </a:tr>
            </a:tbl>
          </a:graphicData>
        </a:graphic>
      </p:graphicFrame>
      <p:sp>
        <p:nvSpPr>
          <p:cNvPr id="5" name="ZoneTexte 4">
            <a:extLst>
              <a:ext uri="{FF2B5EF4-FFF2-40B4-BE49-F238E27FC236}">
                <a16:creationId xmlns:a16="http://schemas.microsoft.com/office/drawing/2014/main" id="{F69BB9A0-F98F-4B81-B0C5-D1ECC002BE96}"/>
              </a:ext>
            </a:extLst>
          </p:cNvPr>
          <p:cNvSpPr txBox="1"/>
          <p:nvPr/>
        </p:nvSpPr>
        <p:spPr>
          <a:xfrm>
            <a:off x="798892" y="3073854"/>
            <a:ext cx="7612656" cy="307777"/>
          </a:xfrm>
          <a:prstGeom prst="rect">
            <a:avLst/>
          </a:prstGeom>
          <a:noFill/>
        </p:spPr>
        <p:txBody>
          <a:bodyPr wrap="square" rtlCol="0">
            <a:spAutoFit/>
          </a:bodyPr>
          <a:lstStyle/>
          <a:p>
            <a:pPr defTabSz="358775"/>
            <a:r>
              <a:rPr lang="fr-FR" sz="1400" i="1" dirty="0"/>
              <a:t>	Locations of transfusion for 20 </a:t>
            </a:r>
            <a:r>
              <a:rPr lang="fr-FR" sz="1400" i="1" dirty="0" err="1"/>
              <a:t>critical</a:t>
            </a:r>
            <a:r>
              <a:rPr lang="fr-FR" sz="1400" i="1" dirty="0"/>
              <a:t> </a:t>
            </a:r>
            <a:r>
              <a:rPr lang="fr-FR" sz="1400" i="1" dirty="0" err="1"/>
              <a:t>casualties</a:t>
            </a:r>
            <a:r>
              <a:rPr lang="fr-FR" sz="1400" i="1" dirty="0"/>
              <a:t> (</a:t>
            </a:r>
            <a:r>
              <a:rPr lang="fr-FR" sz="1400" i="1" dirty="0" err="1"/>
              <a:t>number</a:t>
            </a:r>
            <a:r>
              <a:rPr lang="fr-FR" sz="1400" i="1" dirty="0"/>
              <a:t> of </a:t>
            </a:r>
            <a:r>
              <a:rPr lang="fr-FR" sz="1400" i="1" dirty="0" err="1"/>
              <a:t>blood</a:t>
            </a:r>
            <a:r>
              <a:rPr lang="fr-FR" sz="1400" i="1" dirty="0"/>
              <a:t> </a:t>
            </a:r>
            <a:r>
              <a:rPr lang="fr-FR" sz="1400" i="1" dirty="0" err="1"/>
              <a:t>products</a:t>
            </a:r>
            <a:r>
              <a:rPr lang="fr-FR" sz="1400" i="1" dirty="0"/>
              <a:t> </a:t>
            </a:r>
            <a:r>
              <a:rPr lang="fr-FR" sz="1400" i="1" dirty="0" err="1"/>
              <a:t>delivered</a:t>
            </a:r>
            <a:r>
              <a:rPr lang="fr-FR" sz="1400" i="1" dirty="0"/>
              <a:t>)</a:t>
            </a:r>
          </a:p>
        </p:txBody>
      </p:sp>
      <p:sp>
        <p:nvSpPr>
          <p:cNvPr id="9" name="Rectangle 8">
            <a:extLst>
              <a:ext uri="{FF2B5EF4-FFF2-40B4-BE49-F238E27FC236}">
                <a16:creationId xmlns:a16="http://schemas.microsoft.com/office/drawing/2014/main" id="{9ADEB707-3AF2-499B-A764-2C033EE44F6D}"/>
              </a:ext>
            </a:extLst>
          </p:cNvPr>
          <p:cNvSpPr/>
          <p:nvPr/>
        </p:nvSpPr>
        <p:spPr>
          <a:xfrm>
            <a:off x="177048" y="2529840"/>
            <a:ext cx="8856345" cy="2939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BA7DE17-8D56-43B5-BE6D-B96F1656767D}"/>
              </a:ext>
            </a:extLst>
          </p:cNvPr>
          <p:cNvSpPr/>
          <p:nvPr/>
        </p:nvSpPr>
        <p:spPr>
          <a:xfrm>
            <a:off x="177048" y="1647272"/>
            <a:ext cx="8856344" cy="8825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12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CC094BF-65EC-4203-990B-52CC06554DAE}"/>
              </a:ext>
            </a:extLst>
          </p:cNvPr>
          <p:cNvGraphicFramePr>
            <a:graphicFrameLocks noGrp="1"/>
          </p:cNvGraphicFramePr>
          <p:nvPr/>
        </p:nvGraphicFramePr>
        <p:xfrm>
          <a:off x="177049" y="1089114"/>
          <a:ext cx="8856345" cy="2004452"/>
        </p:xfrm>
        <a:graphic>
          <a:graphicData uri="http://schemas.openxmlformats.org/drawingml/2006/table">
            <a:tbl>
              <a:tblPr firstRow="1" firstCol="1" bandRow="1">
                <a:tableStyleId>{5C22544A-7EE6-4342-B048-85BDC9FD1C3A}</a:tableStyleId>
              </a:tblPr>
              <a:tblGrid>
                <a:gridCol w="2436188">
                  <a:extLst>
                    <a:ext uri="{9D8B030D-6E8A-4147-A177-3AD203B41FA5}">
                      <a16:colId xmlns:a16="http://schemas.microsoft.com/office/drawing/2014/main" val="1946627446"/>
                    </a:ext>
                  </a:extLst>
                </a:gridCol>
                <a:gridCol w="1406198">
                  <a:extLst>
                    <a:ext uri="{9D8B030D-6E8A-4147-A177-3AD203B41FA5}">
                      <a16:colId xmlns:a16="http://schemas.microsoft.com/office/drawing/2014/main" val="3159728426"/>
                    </a:ext>
                  </a:extLst>
                </a:gridCol>
                <a:gridCol w="1722120">
                  <a:extLst>
                    <a:ext uri="{9D8B030D-6E8A-4147-A177-3AD203B41FA5}">
                      <a16:colId xmlns:a16="http://schemas.microsoft.com/office/drawing/2014/main" val="1019967218"/>
                    </a:ext>
                  </a:extLst>
                </a:gridCol>
                <a:gridCol w="1478280">
                  <a:extLst>
                    <a:ext uri="{9D8B030D-6E8A-4147-A177-3AD203B41FA5}">
                      <a16:colId xmlns:a16="http://schemas.microsoft.com/office/drawing/2014/main" val="1625290416"/>
                    </a:ext>
                  </a:extLst>
                </a:gridCol>
                <a:gridCol w="1813559">
                  <a:extLst>
                    <a:ext uri="{9D8B030D-6E8A-4147-A177-3AD203B41FA5}">
                      <a16:colId xmlns:a16="http://schemas.microsoft.com/office/drawing/2014/main" val="2905299385"/>
                    </a:ext>
                  </a:extLst>
                </a:gridCol>
              </a:tblGrid>
              <a:tr h="549018">
                <a:tc>
                  <a:txBody>
                    <a:bodyPr/>
                    <a:lstStyle/>
                    <a:p>
                      <a:pPr algn="ctr">
                        <a:lnSpc>
                          <a:spcPct val="107000"/>
                        </a:lnSpc>
                        <a:spcAft>
                          <a:spcPts val="0"/>
                        </a:spcAft>
                      </a:pPr>
                      <a:r>
                        <a:rPr lang="en-US"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Plasma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RBCs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Fibrinogen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a:effectLst/>
                        </a:rPr>
                        <a:t>Fresh </a:t>
                      </a:r>
                      <a:r>
                        <a:rPr lang="fr-FR" sz="1800" dirty="0" err="1">
                          <a:effectLst/>
                        </a:rPr>
                        <a:t>whole</a:t>
                      </a:r>
                      <a:r>
                        <a:rPr lang="fr-FR" sz="1800" dirty="0">
                          <a:effectLst/>
                        </a:rPr>
                        <a:t> </a:t>
                      </a:r>
                      <a:r>
                        <a:rPr lang="fr-FR" sz="1800" dirty="0" err="1">
                          <a:effectLst/>
                        </a:rPr>
                        <a:t>blood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8815882"/>
                  </a:ext>
                </a:extLst>
              </a:tr>
              <a:tr h="286095">
                <a:tc>
                  <a:txBody>
                    <a:bodyPr/>
                    <a:lstStyle/>
                    <a:p>
                      <a:pPr algn="ctr">
                        <a:lnSpc>
                          <a:spcPct val="107000"/>
                        </a:lnSpc>
                        <a:spcAft>
                          <a:spcPts val="0"/>
                        </a:spcAft>
                      </a:pPr>
                      <a:r>
                        <a:rPr lang="fr-FR" sz="1800" i="0" dirty="0">
                          <a:effectLst/>
                        </a:rPr>
                        <a:t>Field</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316614"/>
                  </a:ext>
                </a:extLst>
              </a:tr>
              <a:tr h="286095">
                <a:tc>
                  <a:txBody>
                    <a:bodyPr/>
                    <a:lstStyle/>
                    <a:p>
                      <a:pPr algn="ctr">
                        <a:lnSpc>
                          <a:spcPct val="107000"/>
                        </a:lnSpc>
                        <a:spcAft>
                          <a:spcPts val="0"/>
                        </a:spcAft>
                      </a:pPr>
                      <a:r>
                        <a:rPr lang="fr-FR" sz="1800" i="0" dirty="0" err="1">
                          <a:effectLst/>
                        </a:rPr>
                        <a:t>Helicopter</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4</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53514"/>
                  </a:ext>
                </a:extLst>
              </a:tr>
              <a:tr h="286095">
                <a:tc>
                  <a:txBody>
                    <a:bodyPr/>
                    <a:lstStyle/>
                    <a:p>
                      <a:pPr algn="ctr">
                        <a:lnSpc>
                          <a:spcPct val="107000"/>
                        </a:lnSpc>
                        <a:spcAft>
                          <a:spcPts val="0"/>
                        </a:spcAft>
                      </a:pPr>
                      <a:r>
                        <a:rPr lang="fr-FR" sz="1800" i="0" dirty="0" err="1">
                          <a:effectLst/>
                        </a:rPr>
                        <a:t>Fixed</a:t>
                      </a:r>
                      <a:r>
                        <a:rPr lang="fr-FR" sz="1800" i="0" dirty="0">
                          <a:effectLst/>
                        </a:rPr>
                        <a:t> </a:t>
                      </a:r>
                      <a:r>
                        <a:rPr lang="fr-FR" sz="1800" i="0" dirty="0" err="1">
                          <a:effectLst/>
                        </a:rPr>
                        <a:t>wing</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1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2056521"/>
                  </a:ext>
                </a:extLst>
              </a:tr>
              <a:tr h="286095">
                <a:tc>
                  <a:txBody>
                    <a:bodyPr/>
                    <a:lstStyle/>
                    <a:p>
                      <a:pPr algn="ctr">
                        <a:lnSpc>
                          <a:spcPct val="107000"/>
                        </a:lnSpc>
                        <a:spcAft>
                          <a:spcPts val="0"/>
                        </a:spcAft>
                      </a:pPr>
                      <a:r>
                        <a:rPr lang="fr-FR" sz="1800" i="0" dirty="0" err="1">
                          <a:effectLst/>
                        </a:rPr>
                        <a:t>Forward</a:t>
                      </a:r>
                      <a:r>
                        <a:rPr lang="fr-FR" sz="1800" i="0" dirty="0">
                          <a:effectLst/>
                        </a:rPr>
                        <a:t> </a:t>
                      </a:r>
                      <a:r>
                        <a:rPr lang="fr-FR" sz="1800" i="0" dirty="0" err="1">
                          <a:effectLst/>
                        </a:rPr>
                        <a:t>surgical</a:t>
                      </a:r>
                      <a:r>
                        <a:rPr lang="fr-FR" sz="1800" i="0" dirty="0">
                          <a:effectLst/>
                        </a:rPr>
                        <a:t> </a:t>
                      </a:r>
                      <a:r>
                        <a:rPr lang="fr-FR" sz="1800" i="0" dirty="0" err="1">
                          <a:effectLst/>
                        </a:rPr>
                        <a:t>units</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63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75</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24</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28</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2972571"/>
                  </a:ext>
                </a:extLst>
              </a:tr>
              <a:tr h="286095">
                <a:tc>
                  <a:txBody>
                    <a:bodyPr/>
                    <a:lstStyle/>
                    <a:p>
                      <a:pPr algn="ctr">
                        <a:lnSpc>
                          <a:spcPct val="107000"/>
                        </a:lnSpc>
                        <a:spcAft>
                          <a:spcPts val="0"/>
                        </a:spcAft>
                      </a:pPr>
                      <a:r>
                        <a:rPr lang="fr-FR" sz="1800" i="0" dirty="0">
                          <a:effectLst/>
                        </a:rPr>
                        <a:t>Falcon STRATEVAC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174675"/>
                  </a:ext>
                </a:extLst>
              </a:tr>
            </a:tbl>
          </a:graphicData>
        </a:graphic>
      </p:graphicFrame>
      <p:sp>
        <p:nvSpPr>
          <p:cNvPr id="5" name="ZoneTexte 4">
            <a:extLst>
              <a:ext uri="{FF2B5EF4-FFF2-40B4-BE49-F238E27FC236}">
                <a16:creationId xmlns:a16="http://schemas.microsoft.com/office/drawing/2014/main" id="{F69BB9A0-F98F-4B81-B0C5-D1ECC002BE96}"/>
              </a:ext>
            </a:extLst>
          </p:cNvPr>
          <p:cNvSpPr txBox="1"/>
          <p:nvPr/>
        </p:nvSpPr>
        <p:spPr>
          <a:xfrm>
            <a:off x="798892" y="3073854"/>
            <a:ext cx="7612656" cy="307777"/>
          </a:xfrm>
          <a:prstGeom prst="rect">
            <a:avLst/>
          </a:prstGeom>
          <a:noFill/>
        </p:spPr>
        <p:txBody>
          <a:bodyPr wrap="square" rtlCol="0">
            <a:spAutoFit/>
          </a:bodyPr>
          <a:lstStyle/>
          <a:p>
            <a:pPr defTabSz="358775"/>
            <a:r>
              <a:rPr lang="fr-FR" sz="1400" i="1" dirty="0"/>
              <a:t>	Locations of transfusion for 20 </a:t>
            </a:r>
            <a:r>
              <a:rPr lang="fr-FR" sz="1400" i="1" dirty="0" err="1"/>
              <a:t>critical</a:t>
            </a:r>
            <a:r>
              <a:rPr lang="fr-FR" sz="1400" i="1" dirty="0"/>
              <a:t> </a:t>
            </a:r>
            <a:r>
              <a:rPr lang="fr-FR" sz="1400" i="1" dirty="0" err="1"/>
              <a:t>casualties</a:t>
            </a:r>
            <a:r>
              <a:rPr lang="fr-FR" sz="1400" i="1" dirty="0"/>
              <a:t> (</a:t>
            </a:r>
            <a:r>
              <a:rPr lang="fr-FR" sz="1400" i="1" dirty="0" err="1"/>
              <a:t>number</a:t>
            </a:r>
            <a:r>
              <a:rPr lang="fr-FR" sz="1400" i="1" dirty="0"/>
              <a:t> of </a:t>
            </a:r>
            <a:r>
              <a:rPr lang="fr-FR" sz="1400" i="1" dirty="0" err="1"/>
              <a:t>blood</a:t>
            </a:r>
            <a:r>
              <a:rPr lang="fr-FR" sz="1400" i="1" dirty="0"/>
              <a:t> </a:t>
            </a:r>
            <a:r>
              <a:rPr lang="fr-FR" sz="1400" i="1" dirty="0" err="1"/>
              <a:t>products</a:t>
            </a:r>
            <a:r>
              <a:rPr lang="fr-FR" sz="1400" i="1" dirty="0"/>
              <a:t> </a:t>
            </a:r>
            <a:r>
              <a:rPr lang="fr-FR" sz="1400" i="1" dirty="0" err="1"/>
              <a:t>delivered</a:t>
            </a:r>
            <a:r>
              <a:rPr lang="fr-FR" sz="1400" i="1" dirty="0"/>
              <a:t>)</a:t>
            </a:r>
          </a:p>
        </p:txBody>
      </p:sp>
      <p:sp>
        <p:nvSpPr>
          <p:cNvPr id="9" name="Rectangle 8">
            <a:extLst>
              <a:ext uri="{FF2B5EF4-FFF2-40B4-BE49-F238E27FC236}">
                <a16:creationId xmlns:a16="http://schemas.microsoft.com/office/drawing/2014/main" id="{9ADEB707-3AF2-499B-A764-2C033EE44F6D}"/>
              </a:ext>
            </a:extLst>
          </p:cNvPr>
          <p:cNvSpPr/>
          <p:nvPr/>
        </p:nvSpPr>
        <p:spPr>
          <a:xfrm>
            <a:off x="2609967" y="1089114"/>
            <a:ext cx="1428633" cy="1984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235F3D4-94B6-4D12-A02E-154C0019348C}"/>
              </a:ext>
            </a:extLst>
          </p:cNvPr>
          <p:cNvSpPr txBox="1"/>
          <p:nvPr/>
        </p:nvSpPr>
        <p:spPr>
          <a:xfrm>
            <a:off x="0" y="3666363"/>
            <a:ext cx="8036806" cy="3207032"/>
          </a:xfrm>
          <a:prstGeom prst="rect">
            <a:avLst/>
          </a:prstGeom>
          <a:noFill/>
        </p:spPr>
        <p:txBody>
          <a:bodyPr wrap="square" rtlCol="0">
            <a:spAutoFit/>
          </a:bodyPr>
          <a:lstStyle/>
          <a:p>
            <a:pPr>
              <a:lnSpc>
                <a:spcPct val="150000"/>
              </a:lnSpc>
              <a:tabLst>
                <a:tab pos="88900" algn="l"/>
              </a:tabLst>
            </a:pPr>
            <a:r>
              <a:rPr lang="fr-FR" sz="2400" b="1" dirty="0"/>
              <a:t>	</a:t>
            </a:r>
            <a:r>
              <a:rPr lang="fr-FR" b="1" dirty="0" err="1"/>
              <a:t>Available</a:t>
            </a:r>
            <a:r>
              <a:rPr lang="fr-FR" b="1" dirty="0"/>
              <a:t> for all Role 1 </a:t>
            </a:r>
            <a:r>
              <a:rPr lang="fr-FR" b="1" dirty="0" err="1"/>
              <a:t>since</a:t>
            </a:r>
            <a:r>
              <a:rPr lang="fr-FR" b="1" dirty="0"/>
              <a:t> 2016</a:t>
            </a:r>
          </a:p>
          <a:p>
            <a:pPr>
              <a:tabLst>
                <a:tab pos="88900" algn="l"/>
              </a:tabLst>
            </a:pPr>
            <a:r>
              <a:rPr lang="fr-FR" b="1" dirty="0"/>
              <a:t>	   </a:t>
            </a:r>
            <a:r>
              <a:rPr lang="fr-FR" dirty="0" err="1"/>
              <a:t>Stored</a:t>
            </a:r>
            <a:r>
              <a:rPr lang="fr-FR" dirty="0"/>
              <a:t> at ambiant T° </a:t>
            </a:r>
            <a:r>
              <a:rPr lang="fr-FR" dirty="0" err="1"/>
              <a:t>during</a:t>
            </a:r>
            <a:r>
              <a:rPr lang="fr-FR" dirty="0"/>
              <a:t> 2 </a:t>
            </a:r>
            <a:r>
              <a:rPr lang="fr-FR" dirty="0" err="1"/>
              <a:t>years</a:t>
            </a:r>
            <a:endParaRPr lang="fr-FR" dirty="0"/>
          </a:p>
          <a:p>
            <a:pPr>
              <a:tabLst>
                <a:tab pos="88900" algn="l"/>
              </a:tabLst>
            </a:pPr>
            <a:r>
              <a:rPr lang="fr-FR" dirty="0"/>
              <a:t>	   Universal for all </a:t>
            </a:r>
            <a:r>
              <a:rPr lang="fr-FR" dirty="0" err="1"/>
              <a:t>blood</a:t>
            </a:r>
            <a:r>
              <a:rPr lang="fr-FR" dirty="0"/>
              <a:t> groups</a:t>
            </a:r>
          </a:p>
          <a:p>
            <a:pPr>
              <a:lnSpc>
                <a:spcPct val="150000"/>
              </a:lnSpc>
            </a:pPr>
            <a:endParaRPr lang="fr-FR" sz="900" dirty="0"/>
          </a:p>
          <a:p>
            <a:pPr defTabSz="363538">
              <a:lnSpc>
                <a:spcPct val="150000"/>
              </a:lnSpc>
            </a:pPr>
            <a:r>
              <a:rPr lang="fr-FR" sz="2000" dirty="0"/>
              <a:t>  </a:t>
            </a:r>
            <a:r>
              <a:rPr lang="fr-FR" dirty="0"/>
              <a:t>One </a:t>
            </a:r>
            <a:r>
              <a:rPr lang="fr-FR" dirty="0" err="1"/>
              <a:t>failure</a:t>
            </a:r>
            <a:r>
              <a:rPr lang="fr-FR" dirty="0"/>
              <a:t> </a:t>
            </a:r>
            <a:r>
              <a:rPr lang="fr-FR" dirty="0" err="1"/>
              <a:t>during</a:t>
            </a:r>
            <a:r>
              <a:rPr lang="fr-FR" dirty="0"/>
              <a:t> </a:t>
            </a:r>
            <a:r>
              <a:rPr lang="fr-FR" dirty="0" err="1"/>
              <a:t>field</a:t>
            </a:r>
            <a:r>
              <a:rPr lang="fr-FR" dirty="0"/>
              <a:t> reconstitution</a:t>
            </a:r>
          </a:p>
          <a:p>
            <a:pPr>
              <a:lnSpc>
                <a:spcPct val="150000"/>
              </a:lnSpc>
            </a:pPr>
            <a:endParaRPr lang="fr-FR" sz="2000" dirty="0"/>
          </a:p>
          <a:p>
            <a:pPr>
              <a:lnSpc>
                <a:spcPct val="150000"/>
              </a:lnSpc>
            </a:pPr>
            <a:endParaRPr lang="fr-FR" sz="2000" dirty="0"/>
          </a:p>
          <a:p>
            <a:pPr>
              <a:lnSpc>
                <a:spcPct val="150000"/>
              </a:lnSpc>
            </a:pPr>
            <a:r>
              <a:rPr lang="fr-FR" sz="2000" dirty="0"/>
              <a:t>		</a:t>
            </a:r>
          </a:p>
        </p:txBody>
      </p:sp>
      <p:pic>
        <p:nvPicPr>
          <p:cNvPr id="8" name="Image 7">
            <a:extLst>
              <a:ext uri="{FF2B5EF4-FFF2-40B4-BE49-F238E27FC236}">
                <a16:creationId xmlns:a16="http://schemas.microsoft.com/office/drawing/2014/main" id="{9A09A4B6-6FA7-4750-A161-2997247AB50E}"/>
              </a:ext>
            </a:extLst>
          </p:cNvPr>
          <p:cNvPicPr>
            <a:picLocks noChangeAspect="1"/>
          </p:cNvPicPr>
          <p:nvPr/>
        </p:nvPicPr>
        <p:blipFill rotWithShape="1">
          <a:blip r:embed="rId3">
            <a:extLst>
              <a:ext uri="{28A0092B-C50C-407E-A947-70E740481C1C}">
                <a14:useLocalDpi xmlns:a14="http://schemas.microsoft.com/office/drawing/2010/main" val="0"/>
              </a:ext>
            </a:extLst>
          </a:blip>
          <a:srcRect l="66706" t="5907" r="1576" b="8006"/>
          <a:stretch/>
        </p:blipFill>
        <p:spPr>
          <a:xfrm>
            <a:off x="6171154" y="3986557"/>
            <a:ext cx="1283626" cy="1959740"/>
          </a:xfrm>
          <a:prstGeom prst="rect">
            <a:avLst/>
          </a:prstGeom>
        </p:spPr>
      </p:pic>
      <p:pic>
        <p:nvPicPr>
          <p:cNvPr id="10" name="Image 2">
            <a:extLst>
              <a:ext uri="{FF2B5EF4-FFF2-40B4-BE49-F238E27FC236}">
                <a16:creationId xmlns:a16="http://schemas.microsoft.com/office/drawing/2014/main" id="{DEAD0F77-8473-4931-A995-28C8C79CC9E8}"/>
              </a:ext>
            </a:extLst>
          </p:cNvPr>
          <p:cNvPicPr>
            <a:picLocks noChangeAspect="1"/>
          </p:cNvPicPr>
          <p:nvPr/>
        </p:nvPicPr>
        <p:blipFill>
          <a:blip r:embed="rId4" cstate="print">
            <a:extLst>
              <a:ext uri="{28A0092B-C50C-407E-A947-70E740481C1C}">
                <a14:useLocalDpi xmlns:a14="http://schemas.microsoft.com/office/drawing/2010/main" val="0"/>
              </a:ext>
            </a:extLst>
          </a:blip>
          <a:srcRect t="15854" b="11523"/>
          <a:stretch>
            <a:fillRect/>
          </a:stretch>
        </p:blipFill>
        <p:spPr bwMode="auto">
          <a:xfrm>
            <a:off x="7626052" y="3588537"/>
            <a:ext cx="1338481" cy="1727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lèche : angle droit 10">
            <a:extLst>
              <a:ext uri="{FF2B5EF4-FFF2-40B4-BE49-F238E27FC236}">
                <a16:creationId xmlns:a16="http://schemas.microsoft.com/office/drawing/2014/main" id="{B02F358F-14B0-4344-BB60-9CEC153A5A97}"/>
              </a:ext>
            </a:extLst>
          </p:cNvPr>
          <p:cNvSpPr/>
          <p:nvPr/>
        </p:nvSpPr>
        <p:spPr>
          <a:xfrm rot="5400000">
            <a:off x="416728" y="5622454"/>
            <a:ext cx="461665" cy="38430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6DB529D-F12C-4B9E-B57F-64A4E6E4AD69}"/>
              </a:ext>
            </a:extLst>
          </p:cNvPr>
          <p:cNvSpPr txBox="1"/>
          <p:nvPr/>
        </p:nvSpPr>
        <p:spPr>
          <a:xfrm>
            <a:off x="881227" y="5740277"/>
            <a:ext cx="6109689" cy="369332"/>
          </a:xfrm>
          <a:prstGeom prst="rect">
            <a:avLst/>
          </a:prstGeom>
          <a:noFill/>
        </p:spPr>
        <p:txBody>
          <a:bodyPr wrap="square" rtlCol="0">
            <a:spAutoFit/>
          </a:bodyPr>
          <a:lstStyle/>
          <a:p>
            <a:r>
              <a:rPr lang="fr-FR" b="1" dirty="0" err="1">
                <a:solidFill>
                  <a:srgbClr val="0070C0"/>
                </a:solidFill>
              </a:rPr>
              <a:t>Now</a:t>
            </a:r>
            <a:r>
              <a:rPr lang="fr-FR" b="1" dirty="0">
                <a:solidFill>
                  <a:srgbClr val="0070C0"/>
                </a:solidFill>
              </a:rPr>
              <a:t> </a:t>
            </a:r>
            <a:r>
              <a:rPr lang="fr-FR" b="1" dirty="0" err="1">
                <a:solidFill>
                  <a:srgbClr val="0070C0"/>
                </a:solidFill>
              </a:rPr>
              <a:t>includes</a:t>
            </a:r>
            <a:r>
              <a:rPr lang="fr-FR" b="1" dirty="0">
                <a:solidFill>
                  <a:srgbClr val="0070C0"/>
                </a:solidFill>
              </a:rPr>
              <a:t> in </a:t>
            </a:r>
            <a:r>
              <a:rPr lang="fr-FR" b="1" dirty="0" err="1">
                <a:solidFill>
                  <a:srgbClr val="0070C0"/>
                </a:solidFill>
              </a:rPr>
              <a:t>every</a:t>
            </a:r>
            <a:r>
              <a:rPr lang="fr-FR" b="1" dirty="0">
                <a:solidFill>
                  <a:srgbClr val="0070C0"/>
                </a:solidFill>
              </a:rPr>
              <a:t> </a:t>
            </a:r>
            <a:r>
              <a:rPr lang="fr-FR" b="1" dirty="0" err="1">
                <a:solidFill>
                  <a:srgbClr val="0070C0"/>
                </a:solidFill>
              </a:rPr>
              <a:t>predeployment</a:t>
            </a:r>
            <a:r>
              <a:rPr lang="fr-FR" b="1" dirty="0">
                <a:solidFill>
                  <a:srgbClr val="0070C0"/>
                </a:solidFill>
              </a:rPr>
              <a:t> training</a:t>
            </a:r>
          </a:p>
        </p:txBody>
      </p:sp>
      <p:sp>
        <p:nvSpPr>
          <p:cNvPr id="14" name="Rectangle 13">
            <a:extLst>
              <a:ext uri="{FF2B5EF4-FFF2-40B4-BE49-F238E27FC236}">
                <a16:creationId xmlns:a16="http://schemas.microsoft.com/office/drawing/2014/main" id="{5C2C7B0D-A558-43E4-9EFE-096E8CEE2778}"/>
              </a:ext>
            </a:extLst>
          </p:cNvPr>
          <p:cNvSpPr/>
          <p:nvPr/>
        </p:nvSpPr>
        <p:spPr>
          <a:xfrm>
            <a:off x="6108105" y="6119336"/>
            <a:ext cx="3035895" cy="738664"/>
          </a:xfrm>
          <a:prstGeom prst="rect">
            <a:avLst/>
          </a:prstGeom>
          <a:solidFill>
            <a:schemeClr val="bg1"/>
          </a:solidFill>
        </p:spPr>
        <p:txBody>
          <a:bodyPr wrap="square">
            <a:spAutoFit/>
          </a:bodyPr>
          <a:lstStyle/>
          <a:p>
            <a:r>
              <a:rPr lang="en-US" sz="1400" i="1" dirty="0"/>
              <a:t>Vitalis V et al. Injury 2017</a:t>
            </a:r>
          </a:p>
          <a:p>
            <a:r>
              <a:rPr lang="en-US" sz="1400" i="1" dirty="0" err="1"/>
              <a:t>Sailliol</a:t>
            </a:r>
            <a:r>
              <a:rPr lang="en-US" sz="1400" i="1" dirty="0"/>
              <a:t> A et al. Transfusion 2013</a:t>
            </a:r>
          </a:p>
          <a:p>
            <a:r>
              <a:rPr lang="en-US" sz="1400" i="1" dirty="0" err="1"/>
              <a:t>Martinaud</a:t>
            </a:r>
            <a:r>
              <a:rPr lang="en-US" sz="1400" i="1" dirty="0"/>
              <a:t> C et al. Anesthesiology 2012</a:t>
            </a:r>
          </a:p>
        </p:txBody>
      </p:sp>
      <p:sp>
        <p:nvSpPr>
          <p:cNvPr id="15" name="Titre 1">
            <a:extLst>
              <a:ext uri="{FF2B5EF4-FFF2-40B4-BE49-F238E27FC236}">
                <a16:creationId xmlns:a16="http://schemas.microsoft.com/office/drawing/2014/main" id="{B5088773-ED92-47C5-A882-9EC4945FBA24}"/>
              </a:ext>
            </a:extLst>
          </p:cNvPr>
          <p:cNvSpPr>
            <a:spLocks noGrp="1"/>
          </p:cNvSpPr>
          <p:nvPr>
            <p:ph type="title"/>
          </p:nvPr>
        </p:nvSpPr>
        <p:spPr>
          <a:xfrm>
            <a:off x="1187625" y="44624"/>
            <a:ext cx="7499176" cy="720080"/>
          </a:xfrm>
        </p:spPr>
        <p:txBody>
          <a:bodyPr/>
          <a:lstStyle/>
          <a:p>
            <a:r>
              <a:rPr lang="fr-FR" dirty="0"/>
              <a:t>Lyophilized Plasma</a:t>
            </a:r>
          </a:p>
        </p:txBody>
      </p:sp>
      <p:sp>
        <p:nvSpPr>
          <p:cNvPr id="16" name="Rectangle 15">
            <a:extLst>
              <a:ext uri="{FF2B5EF4-FFF2-40B4-BE49-F238E27FC236}">
                <a16:creationId xmlns:a16="http://schemas.microsoft.com/office/drawing/2014/main" id="{3887C5E6-A1EC-4132-9828-AA9C24E18A88}"/>
              </a:ext>
            </a:extLst>
          </p:cNvPr>
          <p:cNvSpPr/>
          <p:nvPr/>
        </p:nvSpPr>
        <p:spPr>
          <a:xfrm>
            <a:off x="3419265" y="6609050"/>
            <a:ext cx="3035895" cy="307777"/>
          </a:xfrm>
          <a:prstGeom prst="rect">
            <a:avLst/>
          </a:prstGeom>
        </p:spPr>
        <p:txBody>
          <a:bodyPr wrap="square">
            <a:spAutoFit/>
          </a:bodyPr>
          <a:lstStyle/>
          <a:p>
            <a:endParaRPr lang="en-US" sz="1400" i="1" dirty="0"/>
          </a:p>
        </p:txBody>
      </p:sp>
    </p:spTree>
    <p:extLst>
      <p:ext uri="{BB962C8B-B14F-4D97-AF65-F5344CB8AC3E}">
        <p14:creationId xmlns:p14="http://schemas.microsoft.com/office/powerpoint/2010/main" val="97561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CC094BF-65EC-4203-990B-52CC06554DAE}"/>
              </a:ext>
            </a:extLst>
          </p:cNvPr>
          <p:cNvGraphicFramePr>
            <a:graphicFrameLocks noGrp="1"/>
          </p:cNvGraphicFramePr>
          <p:nvPr>
            <p:extLst>
              <p:ext uri="{D42A27DB-BD31-4B8C-83A1-F6EECF244321}">
                <p14:modId xmlns:p14="http://schemas.microsoft.com/office/powerpoint/2010/main" val="303279985"/>
              </p:ext>
            </p:extLst>
          </p:nvPr>
        </p:nvGraphicFramePr>
        <p:xfrm>
          <a:off x="177049" y="1089114"/>
          <a:ext cx="8856345" cy="2004452"/>
        </p:xfrm>
        <a:graphic>
          <a:graphicData uri="http://schemas.openxmlformats.org/drawingml/2006/table">
            <a:tbl>
              <a:tblPr firstRow="1" firstCol="1" bandRow="1">
                <a:tableStyleId>{5C22544A-7EE6-4342-B048-85BDC9FD1C3A}</a:tableStyleId>
              </a:tblPr>
              <a:tblGrid>
                <a:gridCol w="2436188">
                  <a:extLst>
                    <a:ext uri="{9D8B030D-6E8A-4147-A177-3AD203B41FA5}">
                      <a16:colId xmlns:a16="http://schemas.microsoft.com/office/drawing/2014/main" val="1946627446"/>
                    </a:ext>
                  </a:extLst>
                </a:gridCol>
                <a:gridCol w="1406198">
                  <a:extLst>
                    <a:ext uri="{9D8B030D-6E8A-4147-A177-3AD203B41FA5}">
                      <a16:colId xmlns:a16="http://schemas.microsoft.com/office/drawing/2014/main" val="3159728426"/>
                    </a:ext>
                  </a:extLst>
                </a:gridCol>
                <a:gridCol w="1722120">
                  <a:extLst>
                    <a:ext uri="{9D8B030D-6E8A-4147-A177-3AD203B41FA5}">
                      <a16:colId xmlns:a16="http://schemas.microsoft.com/office/drawing/2014/main" val="1019967218"/>
                    </a:ext>
                  </a:extLst>
                </a:gridCol>
                <a:gridCol w="1478280">
                  <a:extLst>
                    <a:ext uri="{9D8B030D-6E8A-4147-A177-3AD203B41FA5}">
                      <a16:colId xmlns:a16="http://schemas.microsoft.com/office/drawing/2014/main" val="1625290416"/>
                    </a:ext>
                  </a:extLst>
                </a:gridCol>
                <a:gridCol w="1813559">
                  <a:extLst>
                    <a:ext uri="{9D8B030D-6E8A-4147-A177-3AD203B41FA5}">
                      <a16:colId xmlns:a16="http://schemas.microsoft.com/office/drawing/2014/main" val="2905299385"/>
                    </a:ext>
                  </a:extLst>
                </a:gridCol>
              </a:tblGrid>
              <a:tr h="549018">
                <a:tc>
                  <a:txBody>
                    <a:bodyPr/>
                    <a:lstStyle/>
                    <a:p>
                      <a:pPr algn="ctr">
                        <a:lnSpc>
                          <a:spcPct val="107000"/>
                        </a:lnSpc>
                        <a:spcAft>
                          <a:spcPts val="0"/>
                        </a:spcAft>
                      </a:pPr>
                      <a:r>
                        <a:rPr lang="en-US"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Plasma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RBCs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Fibrinogen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a:effectLst/>
                        </a:rPr>
                        <a:t>Fresh </a:t>
                      </a:r>
                      <a:r>
                        <a:rPr lang="fr-FR" sz="1800" dirty="0" err="1">
                          <a:effectLst/>
                        </a:rPr>
                        <a:t>whole</a:t>
                      </a:r>
                      <a:r>
                        <a:rPr lang="fr-FR" sz="1800" dirty="0">
                          <a:effectLst/>
                        </a:rPr>
                        <a:t> </a:t>
                      </a:r>
                      <a:r>
                        <a:rPr lang="fr-FR" sz="1800" dirty="0" err="1">
                          <a:effectLst/>
                        </a:rPr>
                        <a:t>blood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8815882"/>
                  </a:ext>
                </a:extLst>
              </a:tr>
              <a:tr h="286095">
                <a:tc>
                  <a:txBody>
                    <a:bodyPr/>
                    <a:lstStyle/>
                    <a:p>
                      <a:pPr algn="ctr">
                        <a:lnSpc>
                          <a:spcPct val="107000"/>
                        </a:lnSpc>
                        <a:spcAft>
                          <a:spcPts val="0"/>
                        </a:spcAft>
                      </a:pPr>
                      <a:r>
                        <a:rPr lang="fr-FR" sz="1800" i="0" dirty="0">
                          <a:effectLst/>
                        </a:rPr>
                        <a:t>Field</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316614"/>
                  </a:ext>
                </a:extLst>
              </a:tr>
              <a:tr h="286095">
                <a:tc>
                  <a:txBody>
                    <a:bodyPr/>
                    <a:lstStyle/>
                    <a:p>
                      <a:pPr algn="ctr">
                        <a:lnSpc>
                          <a:spcPct val="107000"/>
                        </a:lnSpc>
                        <a:spcAft>
                          <a:spcPts val="0"/>
                        </a:spcAft>
                      </a:pPr>
                      <a:r>
                        <a:rPr lang="fr-FR" sz="1800" i="0" dirty="0" err="1">
                          <a:effectLst/>
                        </a:rPr>
                        <a:t>Helicopter</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4</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53514"/>
                  </a:ext>
                </a:extLst>
              </a:tr>
              <a:tr h="286095">
                <a:tc>
                  <a:txBody>
                    <a:bodyPr/>
                    <a:lstStyle/>
                    <a:p>
                      <a:pPr algn="ctr">
                        <a:lnSpc>
                          <a:spcPct val="107000"/>
                        </a:lnSpc>
                        <a:spcAft>
                          <a:spcPts val="0"/>
                        </a:spcAft>
                      </a:pPr>
                      <a:r>
                        <a:rPr lang="fr-FR" sz="1800" i="0" dirty="0" err="1">
                          <a:effectLst/>
                        </a:rPr>
                        <a:t>Fixed</a:t>
                      </a:r>
                      <a:r>
                        <a:rPr lang="fr-FR" sz="1800" i="0" dirty="0">
                          <a:effectLst/>
                        </a:rPr>
                        <a:t> </a:t>
                      </a:r>
                      <a:r>
                        <a:rPr lang="fr-FR" sz="1800" i="0" dirty="0" err="1">
                          <a:effectLst/>
                        </a:rPr>
                        <a:t>wing</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1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2056521"/>
                  </a:ext>
                </a:extLst>
              </a:tr>
              <a:tr h="286095">
                <a:tc>
                  <a:txBody>
                    <a:bodyPr/>
                    <a:lstStyle/>
                    <a:p>
                      <a:pPr algn="ctr">
                        <a:lnSpc>
                          <a:spcPct val="107000"/>
                        </a:lnSpc>
                        <a:spcAft>
                          <a:spcPts val="0"/>
                        </a:spcAft>
                      </a:pPr>
                      <a:r>
                        <a:rPr lang="fr-FR" sz="1800" i="0" dirty="0" err="1">
                          <a:effectLst/>
                        </a:rPr>
                        <a:t>Forward</a:t>
                      </a:r>
                      <a:r>
                        <a:rPr lang="fr-FR" sz="1800" i="0" dirty="0">
                          <a:effectLst/>
                        </a:rPr>
                        <a:t> </a:t>
                      </a:r>
                      <a:r>
                        <a:rPr lang="fr-FR" sz="1800" i="0" dirty="0" err="1">
                          <a:effectLst/>
                        </a:rPr>
                        <a:t>surgical</a:t>
                      </a:r>
                      <a:r>
                        <a:rPr lang="fr-FR" sz="1800" i="0" dirty="0">
                          <a:effectLst/>
                        </a:rPr>
                        <a:t> </a:t>
                      </a:r>
                      <a:r>
                        <a:rPr lang="fr-FR" sz="1800" i="0" dirty="0" err="1">
                          <a:effectLst/>
                        </a:rPr>
                        <a:t>units</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63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75</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24</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28</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2972571"/>
                  </a:ext>
                </a:extLst>
              </a:tr>
              <a:tr h="286095">
                <a:tc>
                  <a:txBody>
                    <a:bodyPr/>
                    <a:lstStyle/>
                    <a:p>
                      <a:pPr algn="ctr">
                        <a:lnSpc>
                          <a:spcPct val="107000"/>
                        </a:lnSpc>
                        <a:spcAft>
                          <a:spcPts val="0"/>
                        </a:spcAft>
                      </a:pPr>
                      <a:r>
                        <a:rPr lang="fr-FR" sz="1800" i="0" dirty="0">
                          <a:effectLst/>
                        </a:rPr>
                        <a:t>Falcon STRATEVAC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174675"/>
                  </a:ext>
                </a:extLst>
              </a:tr>
            </a:tbl>
          </a:graphicData>
        </a:graphic>
      </p:graphicFrame>
      <p:sp>
        <p:nvSpPr>
          <p:cNvPr id="5" name="ZoneTexte 4">
            <a:extLst>
              <a:ext uri="{FF2B5EF4-FFF2-40B4-BE49-F238E27FC236}">
                <a16:creationId xmlns:a16="http://schemas.microsoft.com/office/drawing/2014/main" id="{F69BB9A0-F98F-4B81-B0C5-D1ECC002BE96}"/>
              </a:ext>
            </a:extLst>
          </p:cNvPr>
          <p:cNvSpPr txBox="1"/>
          <p:nvPr/>
        </p:nvSpPr>
        <p:spPr>
          <a:xfrm>
            <a:off x="798892" y="3073854"/>
            <a:ext cx="7612656" cy="307777"/>
          </a:xfrm>
          <a:prstGeom prst="rect">
            <a:avLst/>
          </a:prstGeom>
          <a:noFill/>
        </p:spPr>
        <p:txBody>
          <a:bodyPr wrap="square" rtlCol="0">
            <a:spAutoFit/>
          </a:bodyPr>
          <a:lstStyle/>
          <a:p>
            <a:pPr defTabSz="358775"/>
            <a:r>
              <a:rPr lang="fr-FR" sz="1400" i="1" dirty="0"/>
              <a:t>	Locations of transfusion for 20 </a:t>
            </a:r>
            <a:r>
              <a:rPr lang="fr-FR" sz="1400" i="1" dirty="0" err="1"/>
              <a:t>critical</a:t>
            </a:r>
            <a:r>
              <a:rPr lang="fr-FR" sz="1400" i="1" dirty="0"/>
              <a:t> </a:t>
            </a:r>
            <a:r>
              <a:rPr lang="fr-FR" sz="1400" i="1" dirty="0" err="1"/>
              <a:t>casualties</a:t>
            </a:r>
            <a:r>
              <a:rPr lang="fr-FR" sz="1400" i="1" dirty="0"/>
              <a:t> (</a:t>
            </a:r>
            <a:r>
              <a:rPr lang="fr-FR" sz="1400" i="1" dirty="0" err="1"/>
              <a:t>number</a:t>
            </a:r>
            <a:r>
              <a:rPr lang="fr-FR" sz="1400" i="1" dirty="0"/>
              <a:t> of </a:t>
            </a:r>
            <a:r>
              <a:rPr lang="fr-FR" sz="1400" i="1" dirty="0" err="1"/>
              <a:t>blood</a:t>
            </a:r>
            <a:r>
              <a:rPr lang="fr-FR" sz="1400" i="1" dirty="0"/>
              <a:t> </a:t>
            </a:r>
            <a:r>
              <a:rPr lang="fr-FR" sz="1400" i="1" dirty="0" err="1"/>
              <a:t>products</a:t>
            </a:r>
            <a:r>
              <a:rPr lang="fr-FR" sz="1400" i="1" dirty="0"/>
              <a:t> </a:t>
            </a:r>
            <a:r>
              <a:rPr lang="fr-FR" sz="1400" i="1" dirty="0" err="1"/>
              <a:t>delivered</a:t>
            </a:r>
            <a:r>
              <a:rPr lang="fr-FR" sz="1400" i="1" dirty="0"/>
              <a:t>)</a:t>
            </a:r>
          </a:p>
        </p:txBody>
      </p:sp>
      <p:sp>
        <p:nvSpPr>
          <p:cNvPr id="13" name="Rectangle 12">
            <a:extLst>
              <a:ext uri="{FF2B5EF4-FFF2-40B4-BE49-F238E27FC236}">
                <a16:creationId xmlns:a16="http://schemas.microsoft.com/office/drawing/2014/main" id="{ABA7DE17-8D56-43B5-BE6D-B96F1656767D}"/>
              </a:ext>
            </a:extLst>
          </p:cNvPr>
          <p:cNvSpPr/>
          <p:nvPr/>
        </p:nvSpPr>
        <p:spPr>
          <a:xfrm>
            <a:off x="7218947" y="1089114"/>
            <a:ext cx="1814444" cy="2004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a:extLst>
              <a:ext uri="{FF2B5EF4-FFF2-40B4-BE49-F238E27FC236}">
                <a16:creationId xmlns:a16="http://schemas.microsoft.com/office/drawing/2014/main" id="{11653C64-DEA1-4B39-A835-FE6FA2AA6BA5}"/>
              </a:ext>
            </a:extLst>
          </p:cNvPr>
          <p:cNvSpPr txBox="1">
            <a:spLocks/>
          </p:cNvSpPr>
          <p:nvPr/>
        </p:nvSpPr>
        <p:spPr>
          <a:xfrm>
            <a:off x="1154041" y="221739"/>
            <a:ext cx="8150138" cy="720080"/>
          </a:xfrm>
          <a:prstGeom prst="rect">
            <a:avLst/>
          </a:prstGeom>
        </p:spPr>
        <p:txBody>
          <a:bodyPr/>
          <a:lstStyle>
            <a:lvl1pPr algn="l" defTabSz="914377" rtl="0" eaLnBrk="1" latinLnBrk="0" hangingPunct="1">
              <a:spcBef>
                <a:spcPct val="0"/>
              </a:spcBef>
              <a:buNone/>
              <a:defRPr sz="3600" b="1" kern="1200">
                <a:solidFill>
                  <a:srgbClr val="90283B"/>
                </a:solidFill>
                <a:latin typeface="+mj-lt"/>
                <a:ea typeface="+mj-ea"/>
                <a:cs typeface="+mj-cs"/>
              </a:defRPr>
            </a:lvl1pPr>
          </a:lstStyle>
          <a:p>
            <a:pPr>
              <a:lnSpc>
                <a:spcPts val="3500"/>
              </a:lnSpc>
            </a:pPr>
            <a:r>
              <a:rPr lang="fr-FR" dirty="0"/>
              <a:t>Fresh </a:t>
            </a:r>
            <a:r>
              <a:rPr lang="fr-FR" dirty="0" err="1"/>
              <a:t>whole</a:t>
            </a:r>
            <a:r>
              <a:rPr lang="fr-FR" dirty="0"/>
              <a:t> </a:t>
            </a:r>
            <a:r>
              <a:rPr lang="fr-FR" dirty="0" err="1"/>
              <a:t>blood</a:t>
            </a:r>
            <a:endParaRPr lang="fr-FR" dirty="0"/>
          </a:p>
        </p:txBody>
      </p:sp>
      <p:pic>
        <p:nvPicPr>
          <p:cNvPr id="11" name="Image 10">
            <a:extLst>
              <a:ext uri="{FF2B5EF4-FFF2-40B4-BE49-F238E27FC236}">
                <a16:creationId xmlns:a16="http://schemas.microsoft.com/office/drawing/2014/main" id="{6BF8717B-CE4C-4C07-BD3E-A6C7B42D0B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601" b="6601"/>
          <a:stretch/>
        </p:blipFill>
        <p:spPr>
          <a:xfrm>
            <a:off x="5259419" y="3702992"/>
            <a:ext cx="2097651" cy="1255427"/>
          </a:xfrm>
          <a:prstGeom prst="rect">
            <a:avLst/>
          </a:prstGeom>
        </p:spPr>
      </p:pic>
      <p:pic>
        <p:nvPicPr>
          <p:cNvPr id="12" name="Image 11">
            <a:extLst>
              <a:ext uri="{FF2B5EF4-FFF2-40B4-BE49-F238E27FC236}">
                <a16:creationId xmlns:a16="http://schemas.microsoft.com/office/drawing/2014/main" id="{897279A8-1957-4B9F-9A9F-765F040D5D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68443" y="3681097"/>
            <a:ext cx="1509118" cy="1880333"/>
          </a:xfrm>
          <a:prstGeom prst="rect">
            <a:avLst/>
          </a:prstGeom>
          <a:noFill/>
          <a:ln>
            <a:noFill/>
          </a:ln>
        </p:spPr>
      </p:pic>
      <p:sp>
        <p:nvSpPr>
          <p:cNvPr id="14" name="ZoneTexte 13">
            <a:extLst>
              <a:ext uri="{FF2B5EF4-FFF2-40B4-BE49-F238E27FC236}">
                <a16:creationId xmlns:a16="http://schemas.microsoft.com/office/drawing/2014/main" id="{49D1D704-64D8-450D-9918-57C60862AF5D}"/>
              </a:ext>
            </a:extLst>
          </p:cNvPr>
          <p:cNvSpPr txBox="1"/>
          <p:nvPr/>
        </p:nvSpPr>
        <p:spPr>
          <a:xfrm>
            <a:off x="143219" y="3577077"/>
            <a:ext cx="5004827" cy="1415772"/>
          </a:xfrm>
          <a:prstGeom prst="rect">
            <a:avLst/>
          </a:prstGeom>
          <a:noFill/>
        </p:spPr>
        <p:txBody>
          <a:bodyPr wrap="square" rtlCol="0">
            <a:spAutoFit/>
          </a:bodyPr>
          <a:lstStyle/>
          <a:p>
            <a:pPr>
              <a:lnSpc>
                <a:spcPct val="150000"/>
              </a:lnSpc>
            </a:pPr>
            <a:r>
              <a:rPr lang="fr-FR" b="1" dirty="0" err="1"/>
              <a:t>Prescreened</a:t>
            </a:r>
            <a:r>
              <a:rPr lang="fr-FR" b="1" dirty="0"/>
              <a:t> </a:t>
            </a:r>
            <a:r>
              <a:rPr lang="fr-FR" b="1" dirty="0" err="1"/>
              <a:t>donors</a:t>
            </a:r>
            <a:r>
              <a:rPr lang="fr-FR" b="1" dirty="0"/>
              <a:t> </a:t>
            </a:r>
            <a:r>
              <a:rPr lang="fr-FR" b="1" dirty="0" err="1"/>
              <a:t>before</a:t>
            </a:r>
            <a:r>
              <a:rPr lang="fr-FR" b="1" dirty="0"/>
              <a:t> </a:t>
            </a:r>
            <a:r>
              <a:rPr lang="fr-FR" b="1" dirty="0" err="1"/>
              <a:t>deployment</a:t>
            </a:r>
            <a:endParaRPr lang="fr-FR" b="1" dirty="0"/>
          </a:p>
          <a:p>
            <a:pPr>
              <a:lnSpc>
                <a:spcPct val="150000"/>
              </a:lnSpc>
            </a:pPr>
            <a:r>
              <a:rPr lang="fr-FR" b="1" dirty="0"/>
              <a:t>On site collection :</a:t>
            </a:r>
          </a:p>
          <a:p>
            <a:pPr marL="176213" indent="-176213">
              <a:buFontTx/>
              <a:buChar char="-"/>
            </a:pPr>
            <a:r>
              <a:rPr lang="fr-FR" sz="1600" dirty="0"/>
              <a:t>For Role 2, </a:t>
            </a:r>
            <a:r>
              <a:rPr lang="fr-FR" sz="1600" dirty="0" err="1"/>
              <a:t>collected</a:t>
            </a:r>
            <a:r>
              <a:rPr lang="fr-FR" sz="1600" dirty="0"/>
              <a:t> by Role 1 teams</a:t>
            </a:r>
          </a:p>
          <a:p>
            <a:pPr marL="176213" indent="-176213">
              <a:buFontTx/>
              <a:buChar char="-"/>
            </a:pPr>
            <a:r>
              <a:rPr lang="fr-FR" sz="1600" dirty="0"/>
              <a:t>In the </a:t>
            </a:r>
            <a:r>
              <a:rPr lang="fr-FR" sz="1600" dirty="0" err="1"/>
              <a:t>field</a:t>
            </a:r>
            <a:r>
              <a:rPr lang="fr-FR" sz="1600" dirty="0"/>
              <a:t> by </a:t>
            </a:r>
            <a:r>
              <a:rPr lang="fr-FR" sz="1600" dirty="0" err="1"/>
              <a:t>prehospital</a:t>
            </a:r>
            <a:r>
              <a:rPr lang="fr-FR" sz="1600" dirty="0"/>
              <a:t> teams</a:t>
            </a:r>
          </a:p>
        </p:txBody>
      </p:sp>
      <p:sp>
        <p:nvSpPr>
          <p:cNvPr id="15" name="Flèche : angle droit 14">
            <a:extLst>
              <a:ext uri="{FF2B5EF4-FFF2-40B4-BE49-F238E27FC236}">
                <a16:creationId xmlns:a16="http://schemas.microsoft.com/office/drawing/2014/main" id="{28DED5EC-F472-4B30-9476-A7508769ED59}"/>
              </a:ext>
            </a:extLst>
          </p:cNvPr>
          <p:cNvSpPr/>
          <p:nvPr/>
        </p:nvSpPr>
        <p:spPr>
          <a:xfrm rot="5400000">
            <a:off x="162912" y="5342795"/>
            <a:ext cx="522973" cy="56235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40CB066-EEF4-4D48-89D6-34EE7E3B5327}"/>
              </a:ext>
            </a:extLst>
          </p:cNvPr>
          <p:cNvSpPr txBox="1"/>
          <p:nvPr/>
        </p:nvSpPr>
        <p:spPr>
          <a:xfrm>
            <a:off x="705578" y="5249003"/>
            <a:ext cx="7895275" cy="861774"/>
          </a:xfrm>
          <a:prstGeom prst="rect">
            <a:avLst/>
          </a:prstGeom>
          <a:noFill/>
        </p:spPr>
        <p:txBody>
          <a:bodyPr wrap="square" rtlCol="0">
            <a:spAutoFit/>
          </a:bodyPr>
          <a:lstStyle/>
          <a:p>
            <a:r>
              <a:rPr lang="fr-FR" b="1" dirty="0">
                <a:solidFill>
                  <a:srgbClr val="0070C0"/>
                </a:solidFill>
              </a:rPr>
              <a:t>Intensification of </a:t>
            </a:r>
            <a:r>
              <a:rPr lang="fr-FR" b="1" dirty="0" err="1">
                <a:solidFill>
                  <a:srgbClr val="0070C0"/>
                </a:solidFill>
              </a:rPr>
              <a:t>predeployment</a:t>
            </a:r>
            <a:r>
              <a:rPr lang="fr-FR" b="1" dirty="0">
                <a:solidFill>
                  <a:srgbClr val="0070C0"/>
                </a:solidFill>
              </a:rPr>
              <a:t> training </a:t>
            </a:r>
            <a:r>
              <a:rPr lang="fr-FR" dirty="0">
                <a:solidFill>
                  <a:srgbClr val="0070C0"/>
                </a:solidFill>
              </a:rPr>
              <a:t>in </a:t>
            </a:r>
            <a:r>
              <a:rPr lang="fr-FR" dirty="0" err="1">
                <a:solidFill>
                  <a:srgbClr val="0070C0"/>
                </a:solidFill>
              </a:rPr>
              <a:t>order</a:t>
            </a:r>
            <a:r>
              <a:rPr lang="fr-FR" dirty="0">
                <a:solidFill>
                  <a:srgbClr val="0070C0"/>
                </a:solidFill>
              </a:rPr>
              <a:t> to :</a:t>
            </a:r>
          </a:p>
          <a:p>
            <a:pPr marL="374650" indent="-198438">
              <a:buFontTx/>
              <a:buChar char="-"/>
            </a:pPr>
            <a:r>
              <a:rPr lang="fr-FR" sz="1600" dirty="0" err="1">
                <a:solidFill>
                  <a:srgbClr val="0070C0"/>
                </a:solidFill>
              </a:rPr>
              <a:t>Minimize</a:t>
            </a:r>
            <a:r>
              <a:rPr lang="fr-FR" sz="1600" dirty="0">
                <a:solidFill>
                  <a:srgbClr val="0070C0"/>
                </a:solidFill>
              </a:rPr>
              <a:t> the time </a:t>
            </a:r>
            <a:r>
              <a:rPr lang="fr-FR" sz="1600" dirty="0" err="1">
                <a:solidFill>
                  <a:srgbClr val="0070C0"/>
                </a:solidFill>
              </a:rPr>
              <a:t>between</a:t>
            </a:r>
            <a:r>
              <a:rPr lang="fr-FR" sz="1600" dirty="0">
                <a:solidFill>
                  <a:srgbClr val="0070C0"/>
                </a:solidFill>
              </a:rPr>
              <a:t> </a:t>
            </a:r>
            <a:r>
              <a:rPr lang="fr-FR" sz="1600" dirty="0" err="1">
                <a:solidFill>
                  <a:srgbClr val="0070C0"/>
                </a:solidFill>
              </a:rPr>
              <a:t>blood</a:t>
            </a:r>
            <a:r>
              <a:rPr lang="fr-FR" sz="1600" dirty="0">
                <a:solidFill>
                  <a:srgbClr val="0070C0"/>
                </a:solidFill>
              </a:rPr>
              <a:t> collection and transfusion</a:t>
            </a:r>
          </a:p>
          <a:p>
            <a:pPr marL="374650" indent="-198438">
              <a:buFontTx/>
              <a:buChar char="-"/>
            </a:pPr>
            <a:r>
              <a:rPr lang="fr-FR" sz="1600" dirty="0" err="1">
                <a:solidFill>
                  <a:srgbClr val="0070C0"/>
                </a:solidFill>
              </a:rPr>
              <a:t>Prepare</a:t>
            </a:r>
            <a:r>
              <a:rPr lang="fr-FR" sz="1600" dirty="0">
                <a:solidFill>
                  <a:srgbClr val="0070C0"/>
                </a:solidFill>
              </a:rPr>
              <a:t> a single team to </a:t>
            </a:r>
            <a:r>
              <a:rPr lang="fr-FR" sz="1600" dirty="0" err="1">
                <a:solidFill>
                  <a:srgbClr val="0070C0"/>
                </a:solidFill>
              </a:rPr>
              <a:t>concurrently</a:t>
            </a:r>
            <a:r>
              <a:rPr lang="fr-FR" sz="1600" dirty="0">
                <a:solidFill>
                  <a:srgbClr val="0070C0"/>
                </a:solidFill>
              </a:rPr>
              <a:t> manage </a:t>
            </a:r>
            <a:r>
              <a:rPr lang="fr-FR" sz="1600" dirty="0" err="1">
                <a:solidFill>
                  <a:srgbClr val="0070C0"/>
                </a:solidFill>
              </a:rPr>
              <a:t>casualties</a:t>
            </a:r>
            <a:r>
              <a:rPr lang="fr-FR" sz="1600" dirty="0">
                <a:solidFill>
                  <a:srgbClr val="0070C0"/>
                </a:solidFill>
              </a:rPr>
              <a:t> and </a:t>
            </a:r>
            <a:r>
              <a:rPr lang="fr-FR" sz="1600" dirty="0" err="1">
                <a:solidFill>
                  <a:srgbClr val="0070C0"/>
                </a:solidFill>
              </a:rPr>
              <a:t>blood</a:t>
            </a:r>
            <a:r>
              <a:rPr lang="fr-FR" sz="1600" dirty="0">
                <a:solidFill>
                  <a:srgbClr val="0070C0"/>
                </a:solidFill>
              </a:rPr>
              <a:t> collection</a:t>
            </a:r>
          </a:p>
        </p:txBody>
      </p:sp>
      <p:sp>
        <p:nvSpPr>
          <p:cNvPr id="17" name="Rectangle 16">
            <a:extLst>
              <a:ext uri="{FF2B5EF4-FFF2-40B4-BE49-F238E27FC236}">
                <a16:creationId xmlns:a16="http://schemas.microsoft.com/office/drawing/2014/main" id="{9B8A1403-0ECC-4608-BAA4-F243AA804433}"/>
              </a:ext>
            </a:extLst>
          </p:cNvPr>
          <p:cNvSpPr/>
          <p:nvPr/>
        </p:nvSpPr>
        <p:spPr>
          <a:xfrm>
            <a:off x="4813181" y="6368972"/>
            <a:ext cx="5866483" cy="523220"/>
          </a:xfrm>
          <a:prstGeom prst="rect">
            <a:avLst/>
          </a:prstGeom>
        </p:spPr>
        <p:txBody>
          <a:bodyPr wrap="square">
            <a:spAutoFit/>
          </a:bodyPr>
          <a:lstStyle/>
          <a:p>
            <a:r>
              <a:rPr lang="fr-FR" sz="1400" i="1" dirty="0"/>
              <a:t>Daniel Y et al. J Trauma 2017</a:t>
            </a:r>
          </a:p>
          <a:p>
            <a:r>
              <a:rPr lang="fr-FR" sz="1400" i="1" dirty="0"/>
              <a:t>Daniel Y et al. JR </a:t>
            </a:r>
            <a:r>
              <a:rPr lang="fr-FR" sz="1400" i="1" dirty="0" err="1"/>
              <a:t>Army</a:t>
            </a:r>
            <a:r>
              <a:rPr lang="fr-FR" sz="1400" i="1" dirty="0"/>
              <a:t> Med Corps 2016</a:t>
            </a:r>
          </a:p>
        </p:txBody>
      </p:sp>
      <p:sp>
        <p:nvSpPr>
          <p:cNvPr id="18" name="Rectangle 17">
            <a:extLst>
              <a:ext uri="{FF2B5EF4-FFF2-40B4-BE49-F238E27FC236}">
                <a16:creationId xmlns:a16="http://schemas.microsoft.com/office/drawing/2014/main" id="{C14219ED-9950-4E55-BB1E-04074AD9512F}"/>
              </a:ext>
            </a:extLst>
          </p:cNvPr>
          <p:cNvSpPr/>
          <p:nvPr/>
        </p:nvSpPr>
        <p:spPr>
          <a:xfrm>
            <a:off x="143219" y="6368972"/>
            <a:ext cx="5866483" cy="738664"/>
          </a:xfrm>
          <a:prstGeom prst="rect">
            <a:avLst/>
          </a:prstGeom>
        </p:spPr>
        <p:txBody>
          <a:bodyPr wrap="square">
            <a:spAutoFit/>
          </a:bodyPr>
          <a:lstStyle/>
          <a:p>
            <a:r>
              <a:rPr lang="fr-FR" sz="1400" i="1" dirty="0" err="1"/>
              <a:t>Ausset</a:t>
            </a:r>
            <a:r>
              <a:rPr lang="fr-FR" sz="1400" i="1" dirty="0"/>
              <a:t> S et al. </a:t>
            </a:r>
            <a:r>
              <a:rPr lang="fr-FR" sz="1400" i="1" dirty="0" err="1"/>
              <a:t>Anesthesia</a:t>
            </a:r>
            <a:r>
              <a:rPr lang="fr-FR" sz="1400" i="1" dirty="0"/>
              <a:t> 2009</a:t>
            </a:r>
          </a:p>
          <a:p>
            <a:r>
              <a:rPr lang="fr-FR" sz="1400" i="1" dirty="0"/>
              <a:t>Garcia </a:t>
            </a:r>
            <a:r>
              <a:rPr lang="fr-FR" sz="1400" i="1" dirty="0" err="1"/>
              <a:t>Hejl</a:t>
            </a:r>
            <a:r>
              <a:rPr lang="fr-FR" sz="1400" i="1" dirty="0"/>
              <a:t> C et al. J Trauma Acute Care </a:t>
            </a:r>
            <a:r>
              <a:rPr lang="fr-FR" sz="1400" i="1" dirty="0" err="1"/>
              <a:t>Surg</a:t>
            </a:r>
            <a:r>
              <a:rPr lang="fr-FR" sz="1400" i="1" dirty="0"/>
              <a:t> 2015</a:t>
            </a:r>
          </a:p>
          <a:p>
            <a:endParaRPr lang="fr-FR" sz="1400" i="1" dirty="0"/>
          </a:p>
        </p:txBody>
      </p:sp>
    </p:spTree>
    <p:extLst>
      <p:ext uri="{BB962C8B-B14F-4D97-AF65-F5344CB8AC3E}">
        <p14:creationId xmlns:p14="http://schemas.microsoft.com/office/powerpoint/2010/main" val="4245627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CC094BF-65EC-4203-990B-52CC06554DAE}"/>
              </a:ext>
            </a:extLst>
          </p:cNvPr>
          <p:cNvGraphicFramePr>
            <a:graphicFrameLocks noGrp="1"/>
          </p:cNvGraphicFramePr>
          <p:nvPr/>
        </p:nvGraphicFramePr>
        <p:xfrm>
          <a:off x="177049" y="1089114"/>
          <a:ext cx="8856345" cy="2004452"/>
        </p:xfrm>
        <a:graphic>
          <a:graphicData uri="http://schemas.openxmlformats.org/drawingml/2006/table">
            <a:tbl>
              <a:tblPr firstRow="1" firstCol="1" bandRow="1">
                <a:tableStyleId>{5C22544A-7EE6-4342-B048-85BDC9FD1C3A}</a:tableStyleId>
              </a:tblPr>
              <a:tblGrid>
                <a:gridCol w="2436188">
                  <a:extLst>
                    <a:ext uri="{9D8B030D-6E8A-4147-A177-3AD203B41FA5}">
                      <a16:colId xmlns:a16="http://schemas.microsoft.com/office/drawing/2014/main" val="1946627446"/>
                    </a:ext>
                  </a:extLst>
                </a:gridCol>
                <a:gridCol w="1406198">
                  <a:extLst>
                    <a:ext uri="{9D8B030D-6E8A-4147-A177-3AD203B41FA5}">
                      <a16:colId xmlns:a16="http://schemas.microsoft.com/office/drawing/2014/main" val="3159728426"/>
                    </a:ext>
                  </a:extLst>
                </a:gridCol>
                <a:gridCol w="1722120">
                  <a:extLst>
                    <a:ext uri="{9D8B030D-6E8A-4147-A177-3AD203B41FA5}">
                      <a16:colId xmlns:a16="http://schemas.microsoft.com/office/drawing/2014/main" val="1019967218"/>
                    </a:ext>
                  </a:extLst>
                </a:gridCol>
                <a:gridCol w="1478280">
                  <a:extLst>
                    <a:ext uri="{9D8B030D-6E8A-4147-A177-3AD203B41FA5}">
                      <a16:colId xmlns:a16="http://schemas.microsoft.com/office/drawing/2014/main" val="1625290416"/>
                    </a:ext>
                  </a:extLst>
                </a:gridCol>
                <a:gridCol w="1813559">
                  <a:extLst>
                    <a:ext uri="{9D8B030D-6E8A-4147-A177-3AD203B41FA5}">
                      <a16:colId xmlns:a16="http://schemas.microsoft.com/office/drawing/2014/main" val="2905299385"/>
                    </a:ext>
                  </a:extLst>
                </a:gridCol>
              </a:tblGrid>
              <a:tr h="549018">
                <a:tc>
                  <a:txBody>
                    <a:bodyPr/>
                    <a:lstStyle/>
                    <a:p>
                      <a:pPr algn="ctr">
                        <a:lnSpc>
                          <a:spcPct val="107000"/>
                        </a:lnSpc>
                        <a:spcAft>
                          <a:spcPts val="0"/>
                        </a:spcAft>
                      </a:pPr>
                      <a:r>
                        <a:rPr lang="en-US"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Plasma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RBCs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err="1">
                          <a:effectLst/>
                        </a:rPr>
                        <a:t>Fibrinogen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dirty="0">
                          <a:effectLst/>
                        </a:rPr>
                        <a:t>Fresh </a:t>
                      </a:r>
                      <a:r>
                        <a:rPr lang="fr-FR" sz="1800" dirty="0" err="1">
                          <a:effectLst/>
                        </a:rPr>
                        <a:t>whole</a:t>
                      </a:r>
                      <a:r>
                        <a:rPr lang="fr-FR" sz="1800" dirty="0">
                          <a:effectLst/>
                        </a:rPr>
                        <a:t> </a:t>
                      </a:r>
                      <a:r>
                        <a:rPr lang="fr-FR" sz="1800" dirty="0" err="1">
                          <a:effectLst/>
                        </a:rPr>
                        <a:t>blood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8815882"/>
                  </a:ext>
                </a:extLst>
              </a:tr>
              <a:tr h="286095">
                <a:tc>
                  <a:txBody>
                    <a:bodyPr/>
                    <a:lstStyle/>
                    <a:p>
                      <a:pPr algn="ctr">
                        <a:lnSpc>
                          <a:spcPct val="107000"/>
                        </a:lnSpc>
                        <a:spcAft>
                          <a:spcPts val="0"/>
                        </a:spcAft>
                      </a:pPr>
                      <a:r>
                        <a:rPr lang="fr-FR" sz="1800" i="0" dirty="0">
                          <a:effectLst/>
                        </a:rPr>
                        <a:t>Field</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316614"/>
                  </a:ext>
                </a:extLst>
              </a:tr>
              <a:tr h="286095">
                <a:tc>
                  <a:txBody>
                    <a:bodyPr/>
                    <a:lstStyle/>
                    <a:p>
                      <a:pPr algn="ctr">
                        <a:lnSpc>
                          <a:spcPct val="107000"/>
                        </a:lnSpc>
                        <a:spcAft>
                          <a:spcPts val="0"/>
                        </a:spcAft>
                      </a:pPr>
                      <a:r>
                        <a:rPr lang="fr-FR" sz="1800" i="0" dirty="0" err="1">
                          <a:effectLst/>
                        </a:rPr>
                        <a:t>Helicopter</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4</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53514"/>
                  </a:ext>
                </a:extLst>
              </a:tr>
              <a:tr h="286095">
                <a:tc>
                  <a:txBody>
                    <a:bodyPr/>
                    <a:lstStyle/>
                    <a:p>
                      <a:pPr algn="ctr">
                        <a:lnSpc>
                          <a:spcPct val="107000"/>
                        </a:lnSpc>
                        <a:spcAft>
                          <a:spcPts val="0"/>
                        </a:spcAft>
                      </a:pPr>
                      <a:r>
                        <a:rPr lang="fr-FR" sz="1800" i="0" dirty="0" err="1">
                          <a:effectLst/>
                        </a:rPr>
                        <a:t>Fixed</a:t>
                      </a:r>
                      <a:r>
                        <a:rPr lang="fr-FR" sz="1800" i="0" dirty="0">
                          <a:effectLst/>
                        </a:rPr>
                        <a:t> </a:t>
                      </a:r>
                      <a:r>
                        <a:rPr lang="fr-FR" sz="1800" i="0" dirty="0" err="1">
                          <a:effectLst/>
                        </a:rPr>
                        <a:t>wing</a:t>
                      </a:r>
                      <a:r>
                        <a:rPr lang="fr-FR" sz="1800" i="0" dirty="0">
                          <a:effectLst/>
                        </a:rPr>
                        <a:t> MEDEVAC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1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2056521"/>
                  </a:ext>
                </a:extLst>
              </a:tr>
              <a:tr h="286095">
                <a:tc>
                  <a:txBody>
                    <a:bodyPr/>
                    <a:lstStyle/>
                    <a:p>
                      <a:pPr algn="ctr">
                        <a:lnSpc>
                          <a:spcPct val="107000"/>
                        </a:lnSpc>
                        <a:spcAft>
                          <a:spcPts val="0"/>
                        </a:spcAft>
                      </a:pPr>
                      <a:r>
                        <a:rPr lang="fr-FR" sz="1800" i="0" dirty="0" err="1">
                          <a:effectLst/>
                        </a:rPr>
                        <a:t>Forward</a:t>
                      </a:r>
                      <a:r>
                        <a:rPr lang="fr-FR" sz="1800" i="0" dirty="0">
                          <a:effectLst/>
                        </a:rPr>
                        <a:t> </a:t>
                      </a:r>
                      <a:r>
                        <a:rPr lang="fr-FR" sz="1800" i="0" dirty="0" err="1">
                          <a:effectLst/>
                        </a:rPr>
                        <a:t>surgical</a:t>
                      </a:r>
                      <a:r>
                        <a:rPr lang="fr-FR" sz="1800" i="0" dirty="0">
                          <a:effectLst/>
                        </a:rPr>
                        <a:t> </a:t>
                      </a:r>
                      <a:r>
                        <a:rPr lang="fr-FR" sz="1800" i="0" dirty="0" err="1">
                          <a:effectLst/>
                        </a:rPr>
                        <a:t>units</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63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75</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24</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28</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2972571"/>
                  </a:ext>
                </a:extLst>
              </a:tr>
              <a:tr h="286095">
                <a:tc>
                  <a:txBody>
                    <a:bodyPr/>
                    <a:lstStyle/>
                    <a:p>
                      <a:pPr algn="ctr">
                        <a:lnSpc>
                          <a:spcPct val="107000"/>
                        </a:lnSpc>
                        <a:spcAft>
                          <a:spcPts val="0"/>
                        </a:spcAft>
                      </a:pPr>
                      <a:r>
                        <a:rPr lang="fr-FR" sz="1800" i="0" dirty="0">
                          <a:effectLst/>
                        </a:rPr>
                        <a:t>Falcon STRATEVAC</a:t>
                      </a: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3</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2</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a:effectLst/>
                        </a:rPr>
                        <a:t>0</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174675"/>
                  </a:ext>
                </a:extLst>
              </a:tr>
            </a:tbl>
          </a:graphicData>
        </a:graphic>
      </p:graphicFrame>
      <p:sp>
        <p:nvSpPr>
          <p:cNvPr id="5" name="ZoneTexte 4">
            <a:extLst>
              <a:ext uri="{FF2B5EF4-FFF2-40B4-BE49-F238E27FC236}">
                <a16:creationId xmlns:a16="http://schemas.microsoft.com/office/drawing/2014/main" id="{F69BB9A0-F98F-4B81-B0C5-D1ECC002BE96}"/>
              </a:ext>
            </a:extLst>
          </p:cNvPr>
          <p:cNvSpPr txBox="1"/>
          <p:nvPr/>
        </p:nvSpPr>
        <p:spPr>
          <a:xfrm>
            <a:off x="798892" y="3073854"/>
            <a:ext cx="7612656" cy="307777"/>
          </a:xfrm>
          <a:prstGeom prst="rect">
            <a:avLst/>
          </a:prstGeom>
          <a:noFill/>
        </p:spPr>
        <p:txBody>
          <a:bodyPr wrap="square" rtlCol="0">
            <a:spAutoFit/>
          </a:bodyPr>
          <a:lstStyle/>
          <a:p>
            <a:pPr defTabSz="358775"/>
            <a:r>
              <a:rPr lang="fr-FR" sz="1400" i="1" dirty="0"/>
              <a:t>	Locations of transfusion for 20 </a:t>
            </a:r>
            <a:r>
              <a:rPr lang="fr-FR" sz="1400" i="1" dirty="0" err="1"/>
              <a:t>critical</a:t>
            </a:r>
            <a:r>
              <a:rPr lang="fr-FR" sz="1400" i="1" dirty="0"/>
              <a:t> </a:t>
            </a:r>
            <a:r>
              <a:rPr lang="fr-FR" sz="1400" i="1" dirty="0" err="1"/>
              <a:t>casualties</a:t>
            </a:r>
            <a:r>
              <a:rPr lang="fr-FR" sz="1400" i="1" dirty="0"/>
              <a:t> (</a:t>
            </a:r>
            <a:r>
              <a:rPr lang="fr-FR" sz="1400" i="1" dirty="0" err="1"/>
              <a:t>number</a:t>
            </a:r>
            <a:r>
              <a:rPr lang="fr-FR" sz="1400" i="1" dirty="0"/>
              <a:t> of </a:t>
            </a:r>
            <a:r>
              <a:rPr lang="fr-FR" sz="1400" i="1" dirty="0" err="1"/>
              <a:t>blood</a:t>
            </a:r>
            <a:r>
              <a:rPr lang="fr-FR" sz="1400" i="1" dirty="0"/>
              <a:t> </a:t>
            </a:r>
            <a:r>
              <a:rPr lang="fr-FR" sz="1400" i="1" dirty="0" err="1"/>
              <a:t>products</a:t>
            </a:r>
            <a:r>
              <a:rPr lang="fr-FR" sz="1400" i="1" dirty="0"/>
              <a:t> </a:t>
            </a:r>
            <a:r>
              <a:rPr lang="fr-FR" sz="1400" i="1" dirty="0" err="1"/>
              <a:t>delivered</a:t>
            </a:r>
            <a:r>
              <a:rPr lang="fr-FR" sz="1400" i="1" dirty="0"/>
              <a:t>)</a:t>
            </a:r>
          </a:p>
        </p:txBody>
      </p:sp>
      <p:sp>
        <p:nvSpPr>
          <p:cNvPr id="13" name="Rectangle 12">
            <a:extLst>
              <a:ext uri="{FF2B5EF4-FFF2-40B4-BE49-F238E27FC236}">
                <a16:creationId xmlns:a16="http://schemas.microsoft.com/office/drawing/2014/main" id="{ABA7DE17-8D56-43B5-BE6D-B96F1656767D}"/>
              </a:ext>
            </a:extLst>
          </p:cNvPr>
          <p:cNvSpPr/>
          <p:nvPr/>
        </p:nvSpPr>
        <p:spPr>
          <a:xfrm>
            <a:off x="4008120" y="1089114"/>
            <a:ext cx="1767840" cy="1984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a:extLst>
              <a:ext uri="{FF2B5EF4-FFF2-40B4-BE49-F238E27FC236}">
                <a16:creationId xmlns:a16="http://schemas.microsoft.com/office/drawing/2014/main" id="{7FA4D818-BD8F-4008-9FA3-7FD63BA8329F}"/>
              </a:ext>
            </a:extLst>
          </p:cNvPr>
          <p:cNvSpPr>
            <a:spLocks noGrp="1"/>
          </p:cNvSpPr>
          <p:nvPr>
            <p:ph type="title"/>
          </p:nvPr>
        </p:nvSpPr>
        <p:spPr>
          <a:xfrm>
            <a:off x="1126665" y="80969"/>
            <a:ext cx="7499176" cy="720080"/>
          </a:xfrm>
        </p:spPr>
        <p:txBody>
          <a:bodyPr>
            <a:noAutofit/>
          </a:bodyPr>
          <a:lstStyle/>
          <a:p>
            <a:r>
              <a:rPr lang="fr-FR" dirty="0"/>
              <a:t>Cold </a:t>
            </a:r>
            <a:r>
              <a:rPr lang="fr-FR" dirty="0" err="1"/>
              <a:t>storage</a:t>
            </a:r>
            <a:r>
              <a:rPr lang="fr-FR" dirty="0"/>
              <a:t> in the </a:t>
            </a:r>
            <a:r>
              <a:rPr lang="fr-FR" dirty="0" err="1"/>
              <a:t>field</a:t>
            </a:r>
            <a:endParaRPr lang="fr-FR" dirty="0"/>
          </a:p>
        </p:txBody>
      </p:sp>
      <p:sp>
        <p:nvSpPr>
          <p:cNvPr id="11" name="Espace réservé du contenu 2">
            <a:extLst>
              <a:ext uri="{FF2B5EF4-FFF2-40B4-BE49-F238E27FC236}">
                <a16:creationId xmlns:a16="http://schemas.microsoft.com/office/drawing/2014/main" id="{B1396B25-F728-442C-84C9-6DCA8B6DDDF4}"/>
              </a:ext>
            </a:extLst>
          </p:cNvPr>
          <p:cNvSpPr>
            <a:spLocks noGrp="1"/>
          </p:cNvSpPr>
          <p:nvPr>
            <p:ph idx="1"/>
          </p:nvPr>
        </p:nvSpPr>
        <p:spPr>
          <a:xfrm>
            <a:off x="110606" y="3679257"/>
            <a:ext cx="8842508" cy="3723619"/>
          </a:xfrm>
        </p:spPr>
        <p:txBody>
          <a:bodyPr>
            <a:normAutofit/>
          </a:bodyPr>
          <a:lstStyle/>
          <a:p>
            <a:pPr marL="0" indent="0">
              <a:buNone/>
            </a:pPr>
            <a:r>
              <a:rPr lang="fr-FR" sz="1800" b="1" dirty="0"/>
              <a:t>At least 2 </a:t>
            </a:r>
            <a:r>
              <a:rPr lang="fr-FR" sz="1800" b="1" dirty="0" err="1"/>
              <a:t>RBCs</a:t>
            </a:r>
            <a:r>
              <a:rPr lang="fr-FR" sz="1800" b="1" dirty="0"/>
              <a:t> and 2 Plasma in </a:t>
            </a:r>
            <a:r>
              <a:rPr lang="fr-FR" sz="1800" b="1" dirty="0" err="1"/>
              <a:t>Helicopters</a:t>
            </a:r>
            <a:r>
              <a:rPr lang="fr-FR" sz="1800" b="1" dirty="0"/>
              <a:t> and planes </a:t>
            </a:r>
            <a:r>
              <a:rPr lang="fr-FR" sz="1800" b="1" dirty="0" err="1"/>
              <a:t>when</a:t>
            </a:r>
            <a:r>
              <a:rPr lang="fr-FR" sz="1800" b="1" dirty="0"/>
              <a:t> </a:t>
            </a:r>
            <a:r>
              <a:rPr lang="fr-FR" sz="1800" b="1" dirty="0" err="1"/>
              <a:t>dispatched</a:t>
            </a:r>
            <a:r>
              <a:rPr lang="fr-FR" sz="1800" b="1" dirty="0"/>
              <a:t> </a:t>
            </a:r>
            <a:r>
              <a:rPr lang="fr-FR" sz="1800" b="1" dirty="0" err="1"/>
              <a:t>from</a:t>
            </a:r>
            <a:r>
              <a:rPr lang="fr-FR" sz="1800" b="1" dirty="0"/>
              <a:t> Role 2</a:t>
            </a:r>
          </a:p>
          <a:p>
            <a:pPr marL="0" indent="0">
              <a:buNone/>
            </a:pPr>
            <a:endParaRPr lang="fr-FR" sz="1200" dirty="0"/>
          </a:p>
          <a:p>
            <a:pPr marL="0" indent="0">
              <a:lnSpc>
                <a:spcPct val="150000"/>
              </a:lnSpc>
              <a:buNone/>
            </a:pPr>
            <a:r>
              <a:rPr lang="fr-FR" sz="1800" b="1" dirty="0"/>
              <a:t>New </a:t>
            </a:r>
            <a:r>
              <a:rPr lang="fr-FR" sz="1800" b="1" dirty="0" err="1"/>
              <a:t>procedures</a:t>
            </a:r>
            <a:r>
              <a:rPr lang="fr-FR" sz="1800" b="1" dirty="0"/>
              <a:t> for </a:t>
            </a:r>
            <a:r>
              <a:rPr lang="fr-FR" sz="1800" b="1" dirty="0" err="1"/>
              <a:t>forward</a:t>
            </a:r>
            <a:r>
              <a:rPr lang="fr-FR" sz="1800" b="1" dirty="0"/>
              <a:t> cold </a:t>
            </a:r>
            <a:r>
              <a:rPr lang="fr-FR" sz="1800" b="1" dirty="0" err="1"/>
              <a:t>storage</a:t>
            </a:r>
            <a:r>
              <a:rPr lang="fr-FR" sz="1800" b="1" dirty="0"/>
              <a:t> </a:t>
            </a:r>
            <a:r>
              <a:rPr lang="fr-FR" sz="1800" b="1" dirty="0" err="1"/>
              <a:t>allowing</a:t>
            </a:r>
            <a:r>
              <a:rPr lang="fr-FR" sz="1800" b="1" dirty="0"/>
              <a:t> :</a:t>
            </a:r>
          </a:p>
          <a:p>
            <a:pPr marL="576254" lvl="1" indent="-176213">
              <a:buFontTx/>
              <a:buChar char="-"/>
            </a:pPr>
            <a:r>
              <a:rPr lang="fr-FR" sz="1800" u="sng" dirty="0"/>
              <a:t>All MEDEVAC teams </a:t>
            </a:r>
            <a:r>
              <a:rPr lang="fr-FR" sz="1800" dirty="0"/>
              <a:t>and </a:t>
            </a:r>
            <a:r>
              <a:rPr lang="fr-FR" sz="1800" dirty="0" err="1"/>
              <a:t>occasionally</a:t>
            </a:r>
            <a:r>
              <a:rPr lang="fr-FR" sz="1800" dirty="0"/>
              <a:t> </a:t>
            </a:r>
            <a:r>
              <a:rPr lang="fr-FR" sz="1800" dirty="0" err="1"/>
              <a:t>ground</a:t>
            </a:r>
            <a:r>
              <a:rPr lang="fr-FR" sz="1800" dirty="0"/>
              <a:t> teams to carry </a:t>
            </a:r>
            <a:r>
              <a:rPr lang="fr-FR" sz="1800" dirty="0" err="1"/>
              <a:t>RBC’s</a:t>
            </a:r>
            <a:endParaRPr lang="fr-FR" sz="1800" dirty="0"/>
          </a:p>
          <a:p>
            <a:pPr marL="576254" lvl="1" indent="-176213">
              <a:buFontTx/>
              <a:buChar char="-"/>
            </a:pPr>
            <a:r>
              <a:rPr lang="fr-FR" sz="1800" dirty="0"/>
              <a:t>Rotation </a:t>
            </a:r>
            <a:r>
              <a:rPr lang="fr-FR" sz="1800" dirty="0" err="1"/>
              <a:t>with</a:t>
            </a:r>
            <a:r>
              <a:rPr lang="fr-FR" sz="1800" dirty="0"/>
              <a:t> </a:t>
            </a:r>
            <a:r>
              <a:rPr lang="fr-FR" sz="1800" dirty="0" err="1"/>
              <a:t>blood</a:t>
            </a:r>
            <a:r>
              <a:rPr lang="fr-FR" sz="1800" dirty="0"/>
              <a:t> </a:t>
            </a:r>
            <a:r>
              <a:rPr lang="fr-FR" sz="1800" dirty="0" err="1"/>
              <a:t>bank</a:t>
            </a:r>
            <a:endParaRPr lang="fr-FR" sz="1800" dirty="0"/>
          </a:p>
          <a:p>
            <a:pPr marL="400041" lvl="1" indent="0">
              <a:buNone/>
            </a:pPr>
            <a:endParaRPr lang="fr-FR" sz="1200" dirty="0"/>
          </a:p>
          <a:p>
            <a:pPr marL="400041" lvl="1" indent="0">
              <a:buNone/>
            </a:pPr>
            <a:endParaRPr lang="fr-FR" sz="1200" dirty="0"/>
          </a:p>
          <a:p>
            <a:pPr marL="400041" lvl="1" indent="0">
              <a:buNone/>
            </a:pPr>
            <a:endParaRPr lang="fr-FR" sz="2400" dirty="0"/>
          </a:p>
          <a:p>
            <a:pPr marL="400041" lvl="1" indent="0">
              <a:buNone/>
            </a:pPr>
            <a:endParaRPr lang="fr-FR" sz="1200" dirty="0"/>
          </a:p>
          <a:p>
            <a:pPr marL="400041" lvl="1" indent="0" defTabSz="403225">
              <a:buNone/>
            </a:pPr>
            <a:r>
              <a:rPr lang="fr-FR" sz="1800" dirty="0"/>
              <a:t>		</a:t>
            </a:r>
            <a:r>
              <a:rPr lang="fr-FR" sz="1800" b="1" dirty="0">
                <a:solidFill>
                  <a:srgbClr val="0070C0"/>
                </a:solidFill>
              </a:rPr>
              <a:t>Next </a:t>
            </a:r>
            <a:r>
              <a:rPr lang="fr-FR" sz="1800" b="1" dirty="0" err="1">
                <a:solidFill>
                  <a:srgbClr val="0070C0"/>
                </a:solidFill>
              </a:rPr>
              <a:t>step</a:t>
            </a:r>
            <a:r>
              <a:rPr lang="fr-FR" sz="1800" b="1" dirty="0">
                <a:solidFill>
                  <a:srgbClr val="0070C0"/>
                </a:solidFill>
              </a:rPr>
              <a:t> = cold </a:t>
            </a:r>
            <a:r>
              <a:rPr lang="fr-FR" sz="1800" b="1" dirty="0" err="1">
                <a:solidFill>
                  <a:srgbClr val="0070C0"/>
                </a:solidFill>
              </a:rPr>
              <a:t>stored</a:t>
            </a:r>
            <a:r>
              <a:rPr lang="fr-FR" sz="1800" b="1" dirty="0">
                <a:solidFill>
                  <a:srgbClr val="0070C0"/>
                </a:solidFill>
              </a:rPr>
              <a:t> </a:t>
            </a:r>
            <a:r>
              <a:rPr lang="fr-FR" sz="1800" b="1" dirty="0" err="1">
                <a:solidFill>
                  <a:srgbClr val="0070C0"/>
                </a:solidFill>
              </a:rPr>
              <a:t>low</a:t>
            </a:r>
            <a:r>
              <a:rPr lang="fr-FR" sz="1800" b="1" dirty="0">
                <a:solidFill>
                  <a:srgbClr val="0070C0"/>
                </a:solidFill>
              </a:rPr>
              <a:t> </a:t>
            </a:r>
            <a:r>
              <a:rPr lang="fr-FR" sz="1800" b="1" dirty="0" err="1">
                <a:solidFill>
                  <a:srgbClr val="0070C0"/>
                </a:solidFill>
              </a:rPr>
              <a:t>titer</a:t>
            </a:r>
            <a:r>
              <a:rPr lang="fr-FR" sz="1800" b="1" dirty="0">
                <a:solidFill>
                  <a:srgbClr val="0070C0"/>
                </a:solidFill>
              </a:rPr>
              <a:t> and </a:t>
            </a:r>
            <a:r>
              <a:rPr lang="fr-FR" sz="1800" b="1" dirty="0" err="1">
                <a:solidFill>
                  <a:srgbClr val="0070C0"/>
                </a:solidFill>
              </a:rPr>
              <a:t>leukoreduced</a:t>
            </a:r>
            <a:r>
              <a:rPr lang="fr-FR" sz="1800" b="1" dirty="0">
                <a:solidFill>
                  <a:srgbClr val="0070C0"/>
                </a:solidFill>
              </a:rPr>
              <a:t> group O </a:t>
            </a:r>
            <a:r>
              <a:rPr lang="fr-FR" sz="1800" b="1" dirty="0" err="1">
                <a:solidFill>
                  <a:srgbClr val="0070C0"/>
                </a:solidFill>
              </a:rPr>
              <a:t>whole</a:t>
            </a:r>
            <a:r>
              <a:rPr lang="fr-FR" sz="1800" b="1" dirty="0">
                <a:solidFill>
                  <a:srgbClr val="0070C0"/>
                </a:solidFill>
              </a:rPr>
              <a:t> </a:t>
            </a:r>
            <a:r>
              <a:rPr lang="fr-FR" sz="1800" b="1" dirty="0" err="1">
                <a:solidFill>
                  <a:srgbClr val="0070C0"/>
                </a:solidFill>
              </a:rPr>
              <a:t>blood</a:t>
            </a:r>
            <a:endParaRPr lang="fr-FR" sz="1800" b="1" dirty="0">
              <a:solidFill>
                <a:srgbClr val="0070C0"/>
              </a:solidFill>
            </a:endParaRPr>
          </a:p>
        </p:txBody>
      </p:sp>
      <p:pic>
        <p:nvPicPr>
          <p:cNvPr id="14" name="Picture 8" descr="RÃ©sultat de recherche d'images pour &quot;golden hour box blood&quot;">
            <a:extLst>
              <a:ext uri="{FF2B5EF4-FFF2-40B4-BE49-F238E27FC236}">
                <a16:creationId xmlns:a16="http://schemas.microsoft.com/office/drawing/2014/main" id="{FA3BEF67-5B9E-494E-B5EF-94F1740C2F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1"/>
          <a:stretch/>
        </p:blipFill>
        <p:spPr bwMode="auto">
          <a:xfrm>
            <a:off x="5136511" y="5309785"/>
            <a:ext cx="1295473" cy="105403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9D99A432-1949-4140-B51F-0245104620E8}"/>
              </a:ext>
            </a:extLst>
          </p:cNvPr>
          <p:cNvPicPr/>
          <p:nvPr/>
        </p:nvPicPr>
        <p:blipFill rotWithShape="1">
          <a:blip r:embed="rId4">
            <a:extLst>
              <a:ext uri="{28A0092B-C50C-407E-A947-70E740481C1C}">
                <a14:useLocalDpi xmlns:a14="http://schemas.microsoft.com/office/drawing/2010/main" val="0"/>
              </a:ext>
            </a:extLst>
          </a:blip>
          <a:srcRect l="46986" t="28088" r="42797" b="55072"/>
          <a:stretch/>
        </p:blipFill>
        <p:spPr bwMode="auto">
          <a:xfrm>
            <a:off x="8322314" y="3635503"/>
            <a:ext cx="590974" cy="813988"/>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6" name="Picture 4" descr="RÃ©sultat de recherche d'images pour &quot;emerald oceasoft&quot;">
            <a:extLst>
              <a:ext uri="{FF2B5EF4-FFF2-40B4-BE49-F238E27FC236}">
                <a16:creationId xmlns:a16="http://schemas.microsoft.com/office/drawing/2014/main" id="{B8B7111F-1F64-4388-BB36-6099FAE2D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807" y="4691024"/>
            <a:ext cx="813989" cy="813989"/>
          </a:xfrm>
          <a:prstGeom prst="rect">
            <a:avLst/>
          </a:prstGeom>
          <a:noFill/>
          <a:extLst>
            <a:ext uri="{909E8E84-426E-40DD-AFC4-6F175D3DCCD1}">
              <a14:hiddenFill xmlns:a14="http://schemas.microsoft.com/office/drawing/2010/main">
                <a:solidFill>
                  <a:srgbClr val="FFFFFF"/>
                </a:solidFill>
              </a14:hiddenFill>
            </a:ext>
          </a:extLst>
        </p:spPr>
      </p:pic>
      <p:sp>
        <p:nvSpPr>
          <p:cNvPr id="17" name="Flèche : angle droit 16">
            <a:extLst>
              <a:ext uri="{FF2B5EF4-FFF2-40B4-BE49-F238E27FC236}">
                <a16:creationId xmlns:a16="http://schemas.microsoft.com/office/drawing/2014/main" id="{309F8BEC-FB5A-4487-B115-8E2D7D4ED24A}"/>
              </a:ext>
            </a:extLst>
          </p:cNvPr>
          <p:cNvSpPr/>
          <p:nvPr/>
        </p:nvSpPr>
        <p:spPr>
          <a:xfrm rot="5400000">
            <a:off x="414231" y="6379758"/>
            <a:ext cx="403670" cy="36565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44A88EDE-FE24-483C-8A16-0C2EF017474C}"/>
              </a:ext>
            </a:extLst>
          </p:cNvPr>
          <p:cNvPicPr>
            <a:picLocks noChangeAspect="1"/>
          </p:cNvPicPr>
          <p:nvPr/>
        </p:nvPicPr>
        <p:blipFill>
          <a:blip r:embed="rId6"/>
          <a:stretch>
            <a:fillRect/>
          </a:stretch>
        </p:blipFill>
        <p:spPr>
          <a:xfrm>
            <a:off x="6673659" y="5309785"/>
            <a:ext cx="1295473" cy="1050963"/>
          </a:xfrm>
          <a:prstGeom prst="rect">
            <a:avLst/>
          </a:prstGeom>
        </p:spPr>
      </p:pic>
    </p:spTree>
    <p:extLst>
      <p:ext uri="{BB962C8B-B14F-4D97-AF65-F5344CB8AC3E}">
        <p14:creationId xmlns:p14="http://schemas.microsoft.com/office/powerpoint/2010/main" val="31848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531E020-65F4-4938-AAC5-3A5CDC6238BB}"/>
              </a:ext>
            </a:extLst>
          </p:cNvPr>
          <p:cNvSpPr txBox="1"/>
          <p:nvPr/>
        </p:nvSpPr>
        <p:spPr>
          <a:xfrm>
            <a:off x="235398" y="2057656"/>
            <a:ext cx="8451404" cy="3713017"/>
          </a:xfrm>
          <a:prstGeom prst="rect">
            <a:avLst/>
          </a:prstGeom>
          <a:noFill/>
        </p:spPr>
        <p:txBody>
          <a:bodyPr wrap="square" rtlCol="0">
            <a:noAutofit/>
          </a:bodyPr>
          <a:lstStyle/>
          <a:p>
            <a:pPr marL="176213" lvl="1" algn="just"/>
            <a:r>
              <a:rPr lang="fr-FR" sz="2200" b="1" dirty="0"/>
              <a:t>Reduction of time </a:t>
            </a:r>
            <a:r>
              <a:rPr lang="fr-FR" sz="2200" b="1" dirty="0" err="1"/>
              <a:t>before</a:t>
            </a:r>
            <a:r>
              <a:rPr lang="fr-FR" sz="2200" b="1" dirty="0"/>
              <a:t> </a:t>
            </a:r>
            <a:r>
              <a:rPr lang="fr-FR" sz="2200" b="1" dirty="0" err="1"/>
              <a:t>surgery</a:t>
            </a:r>
            <a:endParaRPr lang="fr-FR" sz="2200" b="1" dirty="0"/>
          </a:p>
          <a:p>
            <a:pPr marL="176213" lvl="1" algn="just" defTabSz="419100"/>
            <a:r>
              <a:rPr lang="fr-FR" sz="2400" b="1" dirty="0"/>
              <a:t>		</a:t>
            </a:r>
            <a:r>
              <a:rPr lang="fr-FR" sz="1600" i="1" dirty="0" err="1"/>
              <a:t>Number</a:t>
            </a:r>
            <a:r>
              <a:rPr lang="fr-FR" sz="1600" i="1" dirty="0"/>
              <a:t> of </a:t>
            </a:r>
            <a:r>
              <a:rPr lang="fr-FR" sz="1600" i="1" dirty="0" err="1"/>
              <a:t>Aircrafts</a:t>
            </a:r>
            <a:r>
              <a:rPr lang="fr-FR" sz="1600" i="1" dirty="0"/>
              <a:t> and </a:t>
            </a:r>
            <a:r>
              <a:rPr lang="fr-FR" sz="1600" i="1" dirty="0" err="1"/>
              <a:t>surgical</a:t>
            </a:r>
            <a:r>
              <a:rPr lang="fr-FR" sz="1600" i="1" dirty="0"/>
              <a:t> teams</a:t>
            </a:r>
          </a:p>
          <a:p>
            <a:pPr marL="176213" lvl="1" algn="just" defTabSz="419100"/>
            <a:r>
              <a:rPr lang="fr-FR" sz="1600" i="1" dirty="0"/>
              <a:t>		</a:t>
            </a:r>
            <a:r>
              <a:rPr lang="fr-FR" sz="1600" i="1" dirty="0" err="1"/>
              <a:t>Forward</a:t>
            </a:r>
            <a:r>
              <a:rPr lang="fr-FR" sz="1600" i="1" dirty="0"/>
              <a:t> </a:t>
            </a:r>
            <a:r>
              <a:rPr lang="fr-FR" sz="1600" i="1" dirty="0" err="1"/>
              <a:t>surgical</a:t>
            </a:r>
            <a:r>
              <a:rPr lang="fr-FR" sz="1600" i="1" dirty="0"/>
              <a:t> </a:t>
            </a:r>
            <a:r>
              <a:rPr lang="fr-FR" sz="1600" i="1" dirty="0" err="1"/>
              <a:t>skills</a:t>
            </a:r>
            <a:r>
              <a:rPr lang="fr-FR" sz="1600" i="1" dirty="0"/>
              <a:t>, </a:t>
            </a:r>
            <a:r>
              <a:rPr lang="fr-FR" sz="1600" i="1" dirty="0" err="1"/>
              <a:t>surgery</a:t>
            </a:r>
            <a:r>
              <a:rPr lang="fr-FR" sz="1600" i="1" dirty="0"/>
              <a:t> on </a:t>
            </a:r>
            <a:r>
              <a:rPr lang="fr-FR" sz="1600" i="1" dirty="0" err="1"/>
              <a:t>board</a:t>
            </a:r>
            <a:r>
              <a:rPr lang="fr-FR" sz="1600" i="1" dirty="0"/>
              <a:t>, …</a:t>
            </a:r>
          </a:p>
          <a:p>
            <a:pPr marL="176213" lvl="1" algn="just" defTabSz="419100"/>
            <a:r>
              <a:rPr lang="fr-FR" sz="1600" i="1" dirty="0"/>
              <a:t>		International collaborations</a:t>
            </a:r>
          </a:p>
          <a:p>
            <a:pPr marL="176213" lvl="1" algn="just"/>
            <a:endParaRPr lang="fr-FR" sz="2000" b="1" dirty="0"/>
          </a:p>
          <a:p>
            <a:pPr marL="176213" lvl="1" algn="just">
              <a:spcAft>
                <a:spcPts val="600"/>
              </a:spcAft>
            </a:pPr>
            <a:r>
              <a:rPr lang="fr-FR" sz="2200" b="1" dirty="0"/>
              <a:t>Ground </a:t>
            </a:r>
            <a:r>
              <a:rPr lang="fr-FR" sz="2200" b="1" dirty="0" err="1"/>
              <a:t>deployment</a:t>
            </a:r>
            <a:r>
              <a:rPr lang="fr-FR" sz="2200" b="1" dirty="0"/>
              <a:t> of </a:t>
            </a:r>
            <a:r>
              <a:rPr lang="fr-FR" sz="2200" b="1" dirty="0" err="1"/>
              <a:t>enough</a:t>
            </a:r>
            <a:r>
              <a:rPr lang="fr-FR" sz="2200" b="1" dirty="0"/>
              <a:t> and </a:t>
            </a:r>
            <a:r>
              <a:rPr lang="fr-FR" sz="2200" b="1" dirty="0" err="1"/>
              <a:t>sufficiently</a:t>
            </a:r>
            <a:r>
              <a:rPr lang="fr-FR" sz="2200" b="1" dirty="0"/>
              <a:t> </a:t>
            </a:r>
            <a:r>
              <a:rPr lang="fr-FR" sz="2200" b="1" dirty="0" err="1"/>
              <a:t>trained</a:t>
            </a:r>
            <a:r>
              <a:rPr lang="fr-FR" sz="2200" b="1" dirty="0"/>
              <a:t> </a:t>
            </a:r>
            <a:r>
              <a:rPr lang="fr-FR" sz="2200" b="1" dirty="0" err="1"/>
              <a:t>medics</a:t>
            </a:r>
            <a:r>
              <a:rPr lang="fr-FR" sz="2200" b="1" dirty="0"/>
              <a:t> and </a:t>
            </a:r>
            <a:r>
              <a:rPr lang="fr-FR" sz="2200" b="1" dirty="0" err="1"/>
              <a:t>medical</a:t>
            </a:r>
            <a:r>
              <a:rPr lang="fr-FR" sz="2200" b="1" dirty="0"/>
              <a:t> teams</a:t>
            </a:r>
          </a:p>
          <a:p>
            <a:pPr marL="176213" lvl="1" algn="just"/>
            <a:r>
              <a:rPr lang="fr-FR" sz="1600" dirty="0"/>
              <a:t>	</a:t>
            </a:r>
            <a:r>
              <a:rPr lang="fr-FR" sz="1600" i="1" dirty="0"/>
              <a:t>Initial and </a:t>
            </a:r>
            <a:r>
              <a:rPr lang="fr-FR" sz="1600" i="1" dirty="0" err="1"/>
              <a:t>predeployment</a:t>
            </a:r>
            <a:r>
              <a:rPr lang="fr-FR" sz="1600" i="1" dirty="0"/>
              <a:t> training, </a:t>
            </a:r>
            <a:r>
              <a:rPr lang="fr-FR" sz="1600" i="1" dirty="0" err="1"/>
              <a:t>number</a:t>
            </a:r>
            <a:r>
              <a:rPr lang="fr-FR" sz="1600" i="1" dirty="0"/>
              <a:t> of </a:t>
            </a:r>
            <a:r>
              <a:rPr lang="fr-FR" sz="1600" i="1" dirty="0" err="1"/>
              <a:t>trained</a:t>
            </a:r>
            <a:r>
              <a:rPr lang="fr-FR" sz="1600" i="1" dirty="0"/>
              <a:t> staff</a:t>
            </a:r>
          </a:p>
          <a:p>
            <a:pPr marL="176213" lvl="1" algn="just"/>
            <a:r>
              <a:rPr lang="fr-FR" sz="1600" i="1" dirty="0"/>
              <a:t>	Regular </a:t>
            </a:r>
            <a:r>
              <a:rPr lang="fr-FR" sz="1600" i="1" dirty="0" err="1"/>
              <a:t>hospital</a:t>
            </a:r>
            <a:r>
              <a:rPr lang="fr-FR" sz="1600" i="1" dirty="0"/>
              <a:t> and EMS practice </a:t>
            </a:r>
            <a:r>
              <a:rPr lang="fr-FR" sz="1600" i="1" dirty="0" err="1"/>
              <a:t>between</a:t>
            </a:r>
            <a:r>
              <a:rPr lang="fr-FR" sz="1600" i="1" dirty="0"/>
              <a:t> </a:t>
            </a:r>
            <a:r>
              <a:rPr lang="fr-FR" sz="1600" i="1" dirty="0" err="1"/>
              <a:t>deployments</a:t>
            </a:r>
            <a:endParaRPr lang="fr-FR" sz="1600" i="1" dirty="0"/>
          </a:p>
          <a:p>
            <a:pPr marL="633413" lvl="2" indent="622300" algn="just"/>
            <a:endParaRPr lang="fr-FR" sz="2000" b="1" dirty="0"/>
          </a:p>
          <a:p>
            <a:pPr marL="176213" lvl="1" indent="-457200" algn="just"/>
            <a:r>
              <a:rPr lang="fr-FR" sz="2200" b="1" dirty="0"/>
              <a:t>  </a:t>
            </a:r>
            <a:r>
              <a:rPr lang="fr-FR" sz="2200" b="1" dirty="0" err="1"/>
              <a:t>Optimization</a:t>
            </a:r>
            <a:r>
              <a:rPr lang="fr-FR" sz="2200" b="1" dirty="0"/>
              <a:t> of </a:t>
            </a:r>
            <a:r>
              <a:rPr lang="fr-FR" sz="2200" b="1" dirty="0" err="1"/>
              <a:t>prehospital</a:t>
            </a:r>
            <a:r>
              <a:rPr lang="fr-FR" sz="2200" b="1" dirty="0"/>
              <a:t> transfusion </a:t>
            </a:r>
            <a:r>
              <a:rPr lang="fr-FR" sz="2200" b="1" dirty="0" err="1"/>
              <a:t>strategies</a:t>
            </a:r>
            <a:endParaRPr lang="fr-FR" sz="2200" b="1" dirty="0"/>
          </a:p>
          <a:p>
            <a:pPr marL="176213" lvl="1" indent="-457200" algn="just"/>
            <a:r>
              <a:rPr lang="fr-FR" sz="2200" b="1" dirty="0"/>
              <a:t>		</a:t>
            </a:r>
            <a:r>
              <a:rPr lang="fr-FR" sz="1600" i="1" dirty="0"/>
              <a:t>Lyophilized plasma</a:t>
            </a:r>
          </a:p>
          <a:p>
            <a:pPr marL="176213" lvl="1" indent="-457200" algn="just"/>
            <a:r>
              <a:rPr lang="fr-FR" sz="1600" i="1" dirty="0"/>
              <a:t>		</a:t>
            </a:r>
            <a:r>
              <a:rPr lang="fr-FR" sz="1600" i="1" dirty="0" err="1"/>
              <a:t>Whole</a:t>
            </a:r>
            <a:r>
              <a:rPr lang="fr-FR" sz="1600" i="1" dirty="0"/>
              <a:t> </a:t>
            </a:r>
            <a:r>
              <a:rPr lang="fr-FR" sz="1600" i="1" dirty="0" err="1"/>
              <a:t>blood</a:t>
            </a:r>
            <a:r>
              <a:rPr lang="fr-FR" sz="1600" i="1" dirty="0"/>
              <a:t> collection </a:t>
            </a:r>
            <a:r>
              <a:rPr lang="fr-FR" sz="1600" i="1" dirty="0" err="1"/>
              <a:t>procedures</a:t>
            </a:r>
            <a:r>
              <a:rPr lang="fr-FR" sz="1600" i="1" dirty="0"/>
              <a:t> and training</a:t>
            </a:r>
          </a:p>
          <a:p>
            <a:pPr marL="176213" lvl="1" indent="-457200" algn="just"/>
            <a:r>
              <a:rPr lang="fr-FR" sz="1600" i="1" dirty="0"/>
              <a:t>		Cold </a:t>
            </a:r>
            <a:r>
              <a:rPr lang="fr-FR" sz="1600" i="1" dirty="0" err="1"/>
              <a:t>storage</a:t>
            </a:r>
            <a:r>
              <a:rPr lang="fr-FR" sz="1600" i="1" dirty="0"/>
              <a:t> </a:t>
            </a:r>
            <a:r>
              <a:rPr lang="fr-FR" sz="1600" i="1" dirty="0" err="1"/>
              <a:t>procedures</a:t>
            </a:r>
            <a:r>
              <a:rPr lang="fr-FR" sz="1600" i="1" dirty="0"/>
              <a:t> in </a:t>
            </a:r>
            <a:r>
              <a:rPr lang="fr-FR" sz="1600" i="1" dirty="0" err="1"/>
              <a:t>remote</a:t>
            </a:r>
            <a:r>
              <a:rPr lang="fr-FR" sz="1600" i="1" dirty="0"/>
              <a:t> areas</a:t>
            </a:r>
          </a:p>
          <a:p>
            <a:pPr marL="633413" lvl="2" indent="622300" algn="just"/>
            <a:endParaRPr lang="fr-FR" sz="1200" b="1" dirty="0"/>
          </a:p>
          <a:p>
            <a:pPr marL="176213" lvl="1" indent="-457200" algn="just"/>
            <a:r>
              <a:rPr lang="fr-FR" sz="2200" b="1" dirty="0"/>
              <a:t>  </a:t>
            </a:r>
            <a:endParaRPr lang="fr-FR" sz="800" dirty="0"/>
          </a:p>
          <a:p>
            <a:pPr lvl="1" indent="-457200" algn="just"/>
            <a:r>
              <a:rPr lang="fr-FR" sz="2400" i="1" dirty="0"/>
              <a:t> </a:t>
            </a:r>
          </a:p>
        </p:txBody>
      </p:sp>
      <p:sp>
        <p:nvSpPr>
          <p:cNvPr id="6" name="Titre 1">
            <a:extLst>
              <a:ext uri="{FF2B5EF4-FFF2-40B4-BE49-F238E27FC236}">
                <a16:creationId xmlns:a16="http://schemas.microsoft.com/office/drawing/2014/main" id="{7FE66733-8C94-4209-AA50-C90D2DA43FEC}"/>
              </a:ext>
            </a:extLst>
          </p:cNvPr>
          <p:cNvSpPr txBox="1">
            <a:spLocks/>
          </p:cNvSpPr>
          <p:nvPr/>
        </p:nvSpPr>
        <p:spPr>
          <a:xfrm>
            <a:off x="1187625" y="44624"/>
            <a:ext cx="7499176" cy="72008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600" b="1" kern="1200">
                <a:solidFill>
                  <a:srgbClr val="90283B"/>
                </a:solidFill>
                <a:latin typeface="+mj-lt"/>
                <a:ea typeface="+mj-ea"/>
                <a:cs typeface="+mj-cs"/>
              </a:defRPr>
            </a:lvl1pPr>
          </a:lstStyle>
          <a:p>
            <a:r>
              <a:rPr lang="fr-FR" dirty="0"/>
              <a:t>Conclusion : </a:t>
            </a:r>
            <a:r>
              <a:rPr lang="fr-FR" dirty="0" err="1"/>
              <a:t>capability</a:t>
            </a:r>
            <a:r>
              <a:rPr lang="fr-FR" dirty="0"/>
              <a:t> gaps </a:t>
            </a:r>
            <a:r>
              <a:rPr lang="fr-FR" dirty="0" err="1"/>
              <a:t>identified</a:t>
            </a:r>
            <a:endParaRPr lang="fr-FR" sz="3200" dirty="0"/>
          </a:p>
        </p:txBody>
      </p:sp>
      <p:sp>
        <p:nvSpPr>
          <p:cNvPr id="10" name="Flèche : angle droit 9">
            <a:extLst>
              <a:ext uri="{FF2B5EF4-FFF2-40B4-BE49-F238E27FC236}">
                <a16:creationId xmlns:a16="http://schemas.microsoft.com/office/drawing/2014/main" id="{130C698C-48B5-42EB-A16A-845D247B0815}"/>
              </a:ext>
            </a:extLst>
          </p:cNvPr>
          <p:cNvSpPr/>
          <p:nvPr/>
        </p:nvSpPr>
        <p:spPr>
          <a:xfrm rot="5400000">
            <a:off x="722484" y="2706370"/>
            <a:ext cx="219076" cy="2070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descr="RÃ©sultat de recherche d'images pour &quot;carte bande sahÃ©lo saharienne&quot;">
            <a:extLst>
              <a:ext uri="{FF2B5EF4-FFF2-40B4-BE49-F238E27FC236}">
                <a16:creationId xmlns:a16="http://schemas.microsoft.com/office/drawing/2014/main" id="{9304D46B-7150-4E94-AF31-40BE65EC8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595" y="797256"/>
            <a:ext cx="1871211" cy="120589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86E0F084-7209-4BD1-90C9-306245FB3A44}"/>
              </a:ext>
            </a:extLst>
          </p:cNvPr>
          <p:cNvPicPr>
            <a:picLocks noChangeAspect="1"/>
          </p:cNvPicPr>
          <p:nvPr/>
        </p:nvPicPr>
        <p:blipFill>
          <a:blip r:embed="rId4"/>
          <a:stretch>
            <a:fillRect/>
          </a:stretch>
        </p:blipFill>
        <p:spPr>
          <a:xfrm>
            <a:off x="7154369" y="1241930"/>
            <a:ext cx="1767829" cy="1197979"/>
          </a:xfrm>
          <a:prstGeom prst="rect">
            <a:avLst/>
          </a:prstGeom>
        </p:spPr>
      </p:pic>
      <p:sp>
        <p:nvSpPr>
          <p:cNvPr id="16" name="Flèche : angle droit 15">
            <a:extLst>
              <a:ext uri="{FF2B5EF4-FFF2-40B4-BE49-F238E27FC236}">
                <a16:creationId xmlns:a16="http://schemas.microsoft.com/office/drawing/2014/main" id="{EDB4FBC1-C41D-46B8-AC60-616875EA9AD5}"/>
              </a:ext>
            </a:extLst>
          </p:cNvPr>
          <p:cNvSpPr/>
          <p:nvPr/>
        </p:nvSpPr>
        <p:spPr>
          <a:xfrm rot="5400000">
            <a:off x="722484" y="4456585"/>
            <a:ext cx="219076" cy="2070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angle droit 16">
            <a:extLst>
              <a:ext uri="{FF2B5EF4-FFF2-40B4-BE49-F238E27FC236}">
                <a16:creationId xmlns:a16="http://schemas.microsoft.com/office/drawing/2014/main" id="{023353D5-ABFD-475A-8AEB-F7C157BA1115}"/>
              </a:ext>
            </a:extLst>
          </p:cNvPr>
          <p:cNvSpPr/>
          <p:nvPr/>
        </p:nvSpPr>
        <p:spPr>
          <a:xfrm rot="5400000">
            <a:off x="722484" y="5776708"/>
            <a:ext cx="219076" cy="2070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132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49921CE-2F6F-435B-B81F-7E383D395E46}"/>
              </a:ext>
            </a:extLst>
          </p:cNvPr>
          <p:cNvPicPr>
            <a:picLocks noChangeAspect="1"/>
          </p:cNvPicPr>
          <p:nvPr/>
        </p:nvPicPr>
        <p:blipFill>
          <a:blip r:embed="rId3"/>
          <a:stretch>
            <a:fillRect/>
          </a:stretch>
        </p:blipFill>
        <p:spPr>
          <a:xfrm>
            <a:off x="5213829" y="3709656"/>
            <a:ext cx="2266003" cy="1272447"/>
          </a:xfrm>
          <a:prstGeom prst="rect">
            <a:avLst/>
          </a:prstGeom>
        </p:spPr>
      </p:pic>
      <p:pic>
        <p:nvPicPr>
          <p:cNvPr id="8" name="Image 7" descr="Une image contenant intérieur, plancher, mur&#10;&#10;Description générée avec un niveau de confiance très élevé">
            <a:extLst>
              <a:ext uri="{FF2B5EF4-FFF2-40B4-BE49-F238E27FC236}">
                <a16:creationId xmlns:a16="http://schemas.microsoft.com/office/drawing/2014/main" id="{7D14FC2C-3ED1-4EDD-9DDE-D228EAA0AC4E}"/>
              </a:ext>
            </a:extLst>
          </p:cNvPr>
          <p:cNvPicPr>
            <a:picLocks noChangeAspect="1"/>
          </p:cNvPicPr>
          <p:nvPr/>
        </p:nvPicPr>
        <p:blipFill rotWithShape="1">
          <a:blip r:embed="rId4">
            <a:extLst>
              <a:ext uri="{28A0092B-C50C-407E-A947-70E740481C1C}">
                <a14:useLocalDpi xmlns:a14="http://schemas.microsoft.com/office/drawing/2010/main" val="0"/>
              </a:ext>
            </a:extLst>
          </a:blip>
          <a:srcRect t="10526" b="9762"/>
          <a:stretch/>
        </p:blipFill>
        <p:spPr>
          <a:xfrm>
            <a:off x="5204976" y="5422712"/>
            <a:ext cx="2128392" cy="1272447"/>
          </a:xfrm>
          <a:prstGeom prst="rect">
            <a:avLst/>
          </a:prstGeom>
        </p:spPr>
      </p:pic>
      <p:pic>
        <p:nvPicPr>
          <p:cNvPr id="10" name="Image 9" descr="Une image contenant ciel, camion, terrain, extérieur&#10;&#10;Description générée avec un niveau de confiance très élevé">
            <a:extLst>
              <a:ext uri="{FF2B5EF4-FFF2-40B4-BE49-F238E27FC236}">
                <a16:creationId xmlns:a16="http://schemas.microsoft.com/office/drawing/2014/main" id="{25266F48-4EB0-4532-BBD1-3186FE96E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338" y="4834047"/>
            <a:ext cx="2100325" cy="1575244"/>
          </a:xfrm>
          <a:prstGeom prst="rect">
            <a:avLst/>
          </a:prstGeom>
        </p:spPr>
      </p:pic>
      <p:pic>
        <p:nvPicPr>
          <p:cNvPr id="12" name="Image 11" descr="Une image contenant ciel, extérieur, terrain, camion&#10;&#10;Description générée avec un niveau de confiance très élevé">
            <a:extLst>
              <a:ext uri="{FF2B5EF4-FFF2-40B4-BE49-F238E27FC236}">
                <a16:creationId xmlns:a16="http://schemas.microsoft.com/office/drawing/2014/main" id="{69ADD2DA-2FBD-4802-99A7-DA911864A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700" y="4345879"/>
            <a:ext cx="2100325" cy="1575244"/>
          </a:xfrm>
          <a:prstGeom prst="rect">
            <a:avLst/>
          </a:prstGeom>
        </p:spPr>
      </p:pic>
      <p:sp>
        <p:nvSpPr>
          <p:cNvPr id="2" name="Titre 1">
            <a:extLst>
              <a:ext uri="{FF2B5EF4-FFF2-40B4-BE49-F238E27FC236}">
                <a16:creationId xmlns:a16="http://schemas.microsoft.com/office/drawing/2014/main" id="{6D8BD73D-53F9-4C95-BFDC-563F1EA72ECC}"/>
              </a:ext>
            </a:extLst>
          </p:cNvPr>
          <p:cNvSpPr>
            <a:spLocks noGrp="1"/>
          </p:cNvSpPr>
          <p:nvPr>
            <p:ph type="title"/>
          </p:nvPr>
        </p:nvSpPr>
        <p:spPr/>
        <p:txBody>
          <a:bodyPr/>
          <a:lstStyle/>
          <a:p>
            <a:r>
              <a:rPr lang="fr-FR" dirty="0" err="1"/>
              <a:t>Aknowledgment</a:t>
            </a:r>
            <a:endParaRPr lang="fr-FR" dirty="0"/>
          </a:p>
        </p:txBody>
      </p:sp>
      <p:pic>
        <p:nvPicPr>
          <p:cNvPr id="4" name="Image 3">
            <a:extLst>
              <a:ext uri="{FF2B5EF4-FFF2-40B4-BE49-F238E27FC236}">
                <a16:creationId xmlns:a16="http://schemas.microsoft.com/office/drawing/2014/main" id="{F224163E-91EC-4634-9E62-5EC149F36505}"/>
              </a:ext>
            </a:extLst>
          </p:cNvPr>
          <p:cNvPicPr>
            <a:picLocks noChangeAspect="1"/>
          </p:cNvPicPr>
          <p:nvPr/>
        </p:nvPicPr>
        <p:blipFill>
          <a:blip r:embed="rId7"/>
          <a:stretch>
            <a:fillRect/>
          </a:stretch>
        </p:blipFill>
        <p:spPr>
          <a:xfrm>
            <a:off x="2865976" y="3022438"/>
            <a:ext cx="2128392" cy="1374436"/>
          </a:xfrm>
          <a:prstGeom prst="rect">
            <a:avLst/>
          </a:prstGeom>
        </p:spPr>
      </p:pic>
      <p:pic>
        <p:nvPicPr>
          <p:cNvPr id="16" name="Image 15">
            <a:extLst>
              <a:ext uri="{FF2B5EF4-FFF2-40B4-BE49-F238E27FC236}">
                <a16:creationId xmlns:a16="http://schemas.microsoft.com/office/drawing/2014/main" id="{17E8EB53-13F4-4478-BA39-F8F14754918B}"/>
              </a:ext>
            </a:extLst>
          </p:cNvPr>
          <p:cNvPicPr>
            <a:picLocks noChangeAspect="1"/>
          </p:cNvPicPr>
          <p:nvPr/>
        </p:nvPicPr>
        <p:blipFill>
          <a:blip r:embed="rId8"/>
          <a:stretch>
            <a:fillRect/>
          </a:stretch>
        </p:blipFill>
        <p:spPr>
          <a:xfrm>
            <a:off x="132175" y="2275937"/>
            <a:ext cx="2481960" cy="1399250"/>
          </a:xfrm>
          <a:prstGeom prst="rect">
            <a:avLst/>
          </a:prstGeom>
        </p:spPr>
      </p:pic>
      <p:pic>
        <p:nvPicPr>
          <p:cNvPr id="3" name="Image 2">
            <a:extLst>
              <a:ext uri="{FF2B5EF4-FFF2-40B4-BE49-F238E27FC236}">
                <a16:creationId xmlns:a16="http://schemas.microsoft.com/office/drawing/2014/main" id="{D02A0344-BB18-4333-8BA5-56FBAD613F71}"/>
              </a:ext>
            </a:extLst>
          </p:cNvPr>
          <p:cNvPicPr>
            <a:picLocks noChangeAspect="1"/>
          </p:cNvPicPr>
          <p:nvPr/>
        </p:nvPicPr>
        <p:blipFill>
          <a:blip r:embed="rId9"/>
          <a:stretch>
            <a:fillRect/>
          </a:stretch>
        </p:blipFill>
        <p:spPr>
          <a:xfrm>
            <a:off x="5972333" y="1894864"/>
            <a:ext cx="1924802" cy="1443602"/>
          </a:xfrm>
          <a:prstGeom prst="rect">
            <a:avLst/>
          </a:prstGeom>
        </p:spPr>
      </p:pic>
      <p:pic>
        <p:nvPicPr>
          <p:cNvPr id="5" name="Image 4">
            <a:extLst>
              <a:ext uri="{FF2B5EF4-FFF2-40B4-BE49-F238E27FC236}">
                <a16:creationId xmlns:a16="http://schemas.microsoft.com/office/drawing/2014/main" id="{E71E1C2B-5DD3-4A2D-89DE-E20D37F51BCB}"/>
              </a:ext>
            </a:extLst>
          </p:cNvPr>
          <p:cNvPicPr>
            <a:picLocks noChangeAspect="1"/>
          </p:cNvPicPr>
          <p:nvPr/>
        </p:nvPicPr>
        <p:blipFill>
          <a:blip r:embed="rId10"/>
          <a:stretch>
            <a:fillRect/>
          </a:stretch>
        </p:blipFill>
        <p:spPr>
          <a:xfrm>
            <a:off x="3580509" y="1201877"/>
            <a:ext cx="2100325" cy="1397671"/>
          </a:xfrm>
          <a:prstGeom prst="rect">
            <a:avLst/>
          </a:prstGeom>
        </p:spPr>
      </p:pic>
    </p:spTree>
    <p:extLst>
      <p:ext uri="{BB962C8B-B14F-4D97-AF65-F5344CB8AC3E}">
        <p14:creationId xmlns:p14="http://schemas.microsoft.com/office/powerpoint/2010/main" val="319509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8BD73D-53F9-4C95-BFDC-563F1EA72ECC}"/>
              </a:ext>
            </a:extLst>
          </p:cNvPr>
          <p:cNvSpPr>
            <a:spLocks noGrp="1"/>
          </p:cNvSpPr>
          <p:nvPr>
            <p:ph type="title"/>
          </p:nvPr>
        </p:nvSpPr>
        <p:spPr/>
        <p:txBody>
          <a:bodyPr>
            <a:normAutofit/>
          </a:bodyPr>
          <a:lstStyle/>
          <a:p>
            <a:r>
              <a:rPr lang="fr-FR" i="1" dirty="0"/>
              <a:t>In Memoriam</a:t>
            </a:r>
          </a:p>
        </p:txBody>
      </p:sp>
      <p:pic>
        <p:nvPicPr>
          <p:cNvPr id="4" name="Image 3">
            <a:extLst>
              <a:ext uri="{FF2B5EF4-FFF2-40B4-BE49-F238E27FC236}">
                <a16:creationId xmlns:a16="http://schemas.microsoft.com/office/drawing/2014/main" id="{79377546-E80E-498F-B9E8-BCA9EA35A247}"/>
              </a:ext>
            </a:extLst>
          </p:cNvPr>
          <p:cNvPicPr>
            <a:picLocks noChangeAspect="1"/>
          </p:cNvPicPr>
          <p:nvPr/>
        </p:nvPicPr>
        <p:blipFill>
          <a:blip r:embed="rId3"/>
          <a:stretch>
            <a:fillRect/>
          </a:stretch>
        </p:blipFill>
        <p:spPr>
          <a:xfrm>
            <a:off x="133733" y="2332739"/>
            <a:ext cx="8669967" cy="3262112"/>
          </a:xfrm>
          <a:prstGeom prst="rect">
            <a:avLst/>
          </a:prstGeom>
        </p:spPr>
      </p:pic>
      <p:pic>
        <p:nvPicPr>
          <p:cNvPr id="3" name="Image 2">
            <a:extLst>
              <a:ext uri="{FF2B5EF4-FFF2-40B4-BE49-F238E27FC236}">
                <a16:creationId xmlns:a16="http://schemas.microsoft.com/office/drawing/2014/main" id="{62377C34-0C5F-4119-9C09-E0E4E9F558E3}"/>
              </a:ext>
            </a:extLst>
          </p:cNvPr>
          <p:cNvPicPr>
            <a:picLocks noChangeAspect="1"/>
          </p:cNvPicPr>
          <p:nvPr/>
        </p:nvPicPr>
        <p:blipFill>
          <a:blip r:embed="rId4"/>
          <a:stretch>
            <a:fillRect/>
          </a:stretch>
        </p:blipFill>
        <p:spPr>
          <a:xfrm>
            <a:off x="6051550" y="228600"/>
            <a:ext cx="2857500" cy="1600200"/>
          </a:xfrm>
          <a:prstGeom prst="rect">
            <a:avLst/>
          </a:prstGeom>
        </p:spPr>
      </p:pic>
    </p:spTree>
    <p:extLst>
      <p:ext uri="{BB962C8B-B14F-4D97-AF65-F5344CB8AC3E}">
        <p14:creationId xmlns:p14="http://schemas.microsoft.com/office/powerpoint/2010/main" val="240626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87AA92-5F0B-47C0-8E7D-6BFA71980731}"/>
              </a:ext>
            </a:extLst>
          </p:cNvPr>
          <p:cNvSpPr txBox="1"/>
          <p:nvPr/>
        </p:nvSpPr>
        <p:spPr>
          <a:xfrm>
            <a:off x="380082" y="4247157"/>
            <a:ext cx="8560106" cy="2610843"/>
          </a:xfrm>
          <a:prstGeom prst="rect">
            <a:avLst/>
          </a:prstGeom>
          <a:noFill/>
        </p:spPr>
        <p:txBody>
          <a:bodyPr wrap="square" rtlCol="0">
            <a:spAutoFit/>
          </a:bodyPr>
          <a:lstStyle/>
          <a:p>
            <a:pPr>
              <a:lnSpc>
                <a:spcPct val="150000"/>
              </a:lnSpc>
            </a:pPr>
            <a:r>
              <a:rPr lang="fr-FR" sz="2800" dirty="0"/>
              <a:t>French </a:t>
            </a:r>
            <a:r>
              <a:rPr lang="fr-FR" sz="2800" dirty="0" err="1"/>
              <a:t>Military</a:t>
            </a:r>
            <a:r>
              <a:rPr lang="fr-FR" sz="2800" dirty="0"/>
              <a:t> </a:t>
            </a:r>
            <a:r>
              <a:rPr lang="fr-FR" sz="2800" dirty="0" err="1"/>
              <a:t>Health</a:t>
            </a:r>
            <a:r>
              <a:rPr lang="fr-FR" sz="2800" dirty="0"/>
              <a:t> Service </a:t>
            </a:r>
            <a:r>
              <a:rPr lang="fr-FR" sz="2800" dirty="0" err="1"/>
              <a:t>experience</a:t>
            </a:r>
            <a:r>
              <a:rPr lang="fr-FR" sz="2800" dirty="0"/>
              <a:t> in Sahel</a:t>
            </a:r>
          </a:p>
          <a:p>
            <a:pPr>
              <a:lnSpc>
                <a:spcPct val="150000"/>
              </a:lnSpc>
            </a:pPr>
            <a:r>
              <a:rPr lang="fr-FR" sz="2800" dirty="0" err="1"/>
              <a:t>Prehospital</a:t>
            </a:r>
            <a:r>
              <a:rPr lang="fr-FR" sz="2800" dirty="0"/>
              <a:t> data</a:t>
            </a:r>
          </a:p>
          <a:p>
            <a:pPr>
              <a:lnSpc>
                <a:spcPct val="150000"/>
              </a:lnSpc>
            </a:pPr>
            <a:r>
              <a:rPr lang="fr-FR" sz="2800" dirty="0" err="1"/>
              <a:t>Specific</a:t>
            </a:r>
            <a:r>
              <a:rPr lang="fr-FR" sz="2800" dirty="0"/>
              <a:t> </a:t>
            </a:r>
            <a:r>
              <a:rPr lang="fr-FR" sz="2800" dirty="0" err="1"/>
              <a:t>casualty</a:t>
            </a:r>
            <a:r>
              <a:rPr lang="fr-FR" sz="2800" dirty="0"/>
              <a:t> management </a:t>
            </a:r>
            <a:r>
              <a:rPr lang="fr-FR" sz="2800" dirty="0" err="1"/>
              <a:t>difficulties</a:t>
            </a:r>
            <a:endParaRPr lang="fr-FR" sz="2800" dirty="0"/>
          </a:p>
          <a:p>
            <a:pPr>
              <a:lnSpc>
                <a:spcPct val="150000"/>
              </a:lnSpc>
            </a:pPr>
            <a:r>
              <a:rPr lang="fr-FR" sz="2800" dirty="0"/>
              <a:t> </a:t>
            </a:r>
          </a:p>
        </p:txBody>
      </p:sp>
      <p:pic>
        <p:nvPicPr>
          <p:cNvPr id="6" name="Image 5">
            <a:extLst>
              <a:ext uri="{FF2B5EF4-FFF2-40B4-BE49-F238E27FC236}">
                <a16:creationId xmlns:a16="http://schemas.microsoft.com/office/drawing/2014/main" id="{8970743B-2D88-4B60-9BE6-03085A9AF48D}"/>
              </a:ext>
            </a:extLst>
          </p:cNvPr>
          <p:cNvPicPr>
            <a:picLocks noChangeAspect="1"/>
          </p:cNvPicPr>
          <p:nvPr/>
        </p:nvPicPr>
        <p:blipFill rotWithShape="1">
          <a:blip r:embed="rId4"/>
          <a:srcRect l="35904" t="22744" r="36867" b="31847"/>
          <a:stretch/>
        </p:blipFill>
        <p:spPr>
          <a:xfrm>
            <a:off x="868895" y="385642"/>
            <a:ext cx="2799722" cy="2626288"/>
          </a:xfrm>
          <a:prstGeom prst="rect">
            <a:avLst/>
          </a:prstGeom>
          <a:ln w="19050">
            <a:solidFill>
              <a:schemeClr val="accent1"/>
            </a:solidFill>
          </a:ln>
        </p:spPr>
      </p:pic>
      <p:pic>
        <p:nvPicPr>
          <p:cNvPr id="7" name="Image 6">
            <a:extLst>
              <a:ext uri="{FF2B5EF4-FFF2-40B4-BE49-F238E27FC236}">
                <a16:creationId xmlns:a16="http://schemas.microsoft.com/office/drawing/2014/main" id="{A1E90B79-D454-4A95-9BDC-5ECDED528B5A}"/>
              </a:ext>
            </a:extLst>
          </p:cNvPr>
          <p:cNvPicPr>
            <a:picLocks noChangeAspect="1"/>
          </p:cNvPicPr>
          <p:nvPr/>
        </p:nvPicPr>
        <p:blipFill rotWithShape="1">
          <a:blip r:embed="rId5"/>
          <a:srcRect l="34579" t="28313" r="35783" b="26278"/>
          <a:stretch/>
        </p:blipFill>
        <p:spPr>
          <a:xfrm>
            <a:off x="5159622" y="371492"/>
            <a:ext cx="3780566" cy="3258052"/>
          </a:xfrm>
          <a:prstGeom prst="rect">
            <a:avLst/>
          </a:prstGeom>
          <a:ln w="19050">
            <a:solidFill>
              <a:schemeClr val="accent1"/>
            </a:solidFill>
          </a:ln>
        </p:spPr>
      </p:pic>
      <p:pic>
        <p:nvPicPr>
          <p:cNvPr id="3" name="Image 2">
            <a:extLst>
              <a:ext uri="{FF2B5EF4-FFF2-40B4-BE49-F238E27FC236}">
                <a16:creationId xmlns:a16="http://schemas.microsoft.com/office/drawing/2014/main" id="{894BD4BF-6EA1-4AA8-A9BA-D43AF7870C38}"/>
              </a:ext>
            </a:extLst>
          </p:cNvPr>
          <p:cNvPicPr>
            <a:picLocks noChangeAspect="1"/>
          </p:cNvPicPr>
          <p:nvPr/>
        </p:nvPicPr>
        <p:blipFill>
          <a:blip r:embed="rId6"/>
          <a:stretch>
            <a:fillRect/>
          </a:stretch>
        </p:blipFill>
        <p:spPr>
          <a:xfrm>
            <a:off x="2487744" y="2620916"/>
            <a:ext cx="2361745" cy="1225155"/>
          </a:xfrm>
          <a:prstGeom prst="rect">
            <a:avLst/>
          </a:prstGeom>
          <a:ln w="19050">
            <a:solidFill>
              <a:schemeClr val="accent1"/>
            </a:solidFill>
          </a:ln>
        </p:spPr>
      </p:pic>
    </p:spTree>
    <p:extLst>
      <p:ext uri="{BB962C8B-B14F-4D97-AF65-F5344CB8AC3E}">
        <p14:creationId xmlns:p14="http://schemas.microsoft.com/office/powerpoint/2010/main" val="195429742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74EFB49-5669-4E75-BB72-89FCCBAC24B7}"/>
              </a:ext>
            </a:extLst>
          </p:cNvPr>
          <p:cNvPicPr>
            <a:picLocks noChangeAspect="1"/>
          </p:cNvPicPr>
          <p:nvPr/>
        </p:nvPicPr>
        <p:blipFill>
          <a:blip r:embed="rId4"/>
          <a:stretch>
            <a:fillRect/>
          </a:stretch>
        </p:blipFill>
        <p:spPr>
          <a:xfrm>
            <a:off x="1032994" y="2133558"/>
            <a:ext cx="7359072" cy="2879117"/>
          </a:xfrm>
          <a:prstGeom prst="rect">
            <a:avLst/>
          </a:prstGeom>
        </p:spPr>
      </p:pic>
    </p:spTree>
    <p:extLst>
      <p:ext uri="{BB962C8B-B14F-4D97-AF65-F5344CB8AC3E}">
        <p14:creationId xmlns:p14="http://schemas.microsoft.com/office/powerpoint/2010/main" val="372423668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42CF2851-3058-47E0-BF8C-C049DBA48A50}"/>
              </a:ext>
            </a:extLst>
          </p:cNvPr>
          <p:cNvSpPr txBox="1"/>
          <p:nvPr/>
        </p:nvSpPr>
        <p:spPr>
          <a:xfrm>
            <a:off x="1154863" y="28575"/>
            <a:ext cx="7561168" cy="721454"/>
          </a:xfrm>
          <a:prstGeom prst="rect">
            <a:avLst/>
          </a:prstGeom>
        </p:spPr>
        <p:txBody>
          <a:bodyPr vert="horz" lIns="91440" tIns="45720" rIns="91440" bIns="45720" rtlCol="0" anchor="ctr">
            <a:normAutofit/>
          </a:bodyPr>
          <a:lstStyle>
            <a:defPPr>
              <a:defRPr lang="fr-FR"/>
            </a:defPPr>
            <a:lvl1pPr defTabSz="914377">
              <a:spcBef>
                <a:spcPct val="0"/>
              </a:spcBef>
              <a:buNone/>
              <a:defRPr sz="3600" b="1">
                <a:solidFill>
                  <a:srgbClr val="90283B"/>
                </a:solidFill>
                <a:latin typeface="+mj-lt"/>
                <a:ea typeface="+mj-ea"/>
                <a:cs typeface="+mj-cs"/>
              </a:defRPr>
            </a:lvl1pPr>
          </a:lstStyle>
          <a:p>
            <a:pPr lvl="0">
              <a:defRPr/>
            </a:pPr>
            <a:r>
              <a:rPr lang="en-US" dirty="0"/>
              <a:t>What casualties need…</a:t>
            </a:r>
            <a:endParaRPr kumimoji="0" lang="fr-FR" b="1" i="0" u="none" strike="noStrike" kern="1200" cap="none" spc="0" normalizeH="0" baseline="0" noProof="0" dirty="0">
              <a:ln>
                <a:noFill/>
              </a:ln>
              <a:solidFill>
                <a:srgbClr val="90283B"/>
              </a:solidFill>
              <a:effectLst/>
              <a:uLnTx/>
              <a:uFillTx/>
              <a:latin typeface="Calibri"/>
              <a:ea typeface="+mj-ea"/>
              <a:cs typeface="+mj-cs"/>
            </a:endParaRPr>
          </a:p>
        </p:txBody>
      </p:sp>
      <p:pic>
        <p:nvPicPr>
          <p:cNvPr id="16" name="Image 15">
            <a:extLst>
              <a:ext uri="{FF2B5EF4-FFF2-40B4-BE49-F238E27FC236}">
                <a16:creationId xmlns:a16="http://schemas.microsoft.com/office/drawing/2014/main" id="{FF8E318E-DAA5-4A3B-84C1-21E7734DCFB3}"/>
              </a:ext>
            </a:extLst>
          </p:cNvPr>
          <p:cNvPicPr>
            <a:picLocks noChangeAspect="1"/>
          </p:cNvPicPr>
          <p:nvPr/>
        </p:nvPicPr>
        <p:blipFill rotWithShape="1">
          <a:blip r:embed="rId4"/>
          <a:srcRect l="5513" t="34843" r="60513" b="22763"/>
          <a:stretch/>
        </p:blipFill>
        <p:spPr>
          <a:xfrm>
            <a:off x="179251" y="3280349"/>
            <a:ext cx="5019312" cy="3522991"/>
          </a:xfrm>
          <a:prstGeom prst="rect">
            <a:avLst/>
          </a:prstGeom>
          <a:ln w="19050">
            <a:solidFill>
              <a:schemeClr val="accent1"/>
            </a:solidFill>
          </a:ln>
        </p:spPr>
      </p:pic>
      <p:sp>
        <p:nvSpPr>
          <p:cNvPr id="17" name="ZoneTexte 16">
            <a:extLst>
              <a:ext uri="{FF2B5EF4-FFF2-40B4-BE49-F238E27FC236}">
                <a16:creationId xmlns:a16="http://schemas.microsoft.com/office/drawing/2014/main" id="{07C3F698-1530-437B-857D-37EEFDB4E0AE}"/>
              </a:ext>
            </a:extLst>
          </p:cNvPr>
          <p:cNvSpPr txBox="1"/>
          <p:nvPr/>
        </p:nvSpPr>
        <p:spPr>
          <a:xfrm>
            <a:off x="5835150" y="6495563"/>
            <a:ext cx="3308850" cy="307777"/>
          </a:xfrm>
          <a:prstGeom prst="rect">
            <a:avLst/>
          </a:prstGeom>
          <a:noFill/>
        </p:spPr>
        <p:txBody>
          <a:bodyPr wrap="square" rtlCol="0">
            <a:spAutoFit/>
          </a:bodyPr>
          <a:lstStyle/>
          <a:p>
            <a:r>
              <a:rPr lang="fr-FR" sz="1400" i="1" dirty="0"/>
              <a:t>Howard et al. </a:t>
            </a:r>
            <a:r>
              <a:rPr lang="fr-FR" sz="1400" i="1" dirty="0" err="1"/>
              <a:t>Jama</a:t>
            </a:r>
            <a:r>
              <a:rPr lang="fr-FR" sz="1400" i="1" dirty="0"/>
              <a:t> </a:t>
            </a:r>
            <a:r>
              <a:rPr lang="fr-FR" sz="1400" i="1" dirty="0" err="1"/>
              <a:t>Surg</a:t>
            </a:r>
            <a:r>
              <a:rPr lang="fr-FR" sz="1400" i="1" dirty="0"/>
              <a:t> 2019</a:t>
            </a:r>
          </a:p>
        </p:txBody>
      </p:sp>
      <p:sp>
        <p:nvSpPr>
          <p:cNvPr id="18" name="Rectangle 17">
            <a:extLst>
              <a:ext uri="{FF2B5EF4-FFF2-40B4-BE49-F238E27FC236}">
                <a16:creationId xmlns:a16="http://schemas.microsoft.com/office/drawing/2014/main" id="{0462236D-7BAF-48DF-8E96-6C892E2A227B}"/>
              </a:ext>
            </a:extLst>
          </p:cNvPr>
          <p:cNvSpPr/>
          <p:nvPr/>
        </p:nvSpPr>
        <p:spPr>
          <a:xfrm>
            <a:off x="178998" y="4990388"/>
            <a:ext cx="5019312" cy="37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FAD8E91-BF04-4D0F-B7BD-BF0F4D17BB98}"/>
              </a:ext>
            </a:extLst>
          </p:cNvPr>
          <p:cNvSpPr/>
          <p:nvPr/>
        </p:nvSpPr>
        <p:spPr>
          <a:xfrm>
            <a:off x="179000" y="5733154"/>
            <a:ext cx="5019310" cy="261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DF6E068-3B50-42F5-BB8A-FD24FF8694E7}"/>
              </a:ext>
            </a:extLst>
          </p:cNvPr>
          <p:cNvSpPr/>
          <p:nvPr/>
        </p:nvSpPr>
        <p:spPr>
          <a:xfrm>
            <a:off x="178999" y="5355386"/>
            <a:ext cx="5019311" cy="37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818ECB1C-4A6D-4B06-B4B1-A0525F0618A3}"/>
              </a:ext>
            </a:extLst>
          </p:cNvPr>
          <p:cNvPicPr>
            <a:picLocks noChangeAspect="1"/>
          </p:cNvPicPr>
          <p:nvPr/>
        </p:nvPicPr>
        <p:blipFill rotWithShape="1">
          <a:blip r:embed="rId5"/>
          <a:srcRect l="17442" t="23553" r="34410" b="41869"/>
          <a:stretch/>
        </p:blipFill>
        <p:spPr>
          <a:xfrm>
            <a:off x="4797438" y="1093466"/>
            <a:ext cx="4170288" cy="1871855"/>
          </a:xfrm>
          <a:prstGeom prst="rect">
            <a:avLst/>
          </a:prstGeom>
          <a:ln w="19050">
            <a:solidFill>
              <a:schemeClr val="accent1"/>
            </a:solidFill>
          </a:ln>
        </p:spPr>
      </p:pic>
      <p:pic>
        <p:nvPicPr>
          <p:cNvPr id="2" name="Image 1">
            <a:extLst>
              <a:ext uri="{FF2B5EF4-FFF2-40B4-BE49-F238E27FC236}">
                <a16:creationId xmlns:a16="http://schemas.microsoft.com/office/drawing/2014/main" id="{57FBEA5A-7665-4478-9275-73F3E91A6E8C}"/>
              </a:ext>
            </a:extLst>
          </p:cNvPr>
          <p:cNvPicPr>
            <a:picLocks noChangeAspect="1"/>
          </p:cNvPicPr>
          <p:nvPr/>
        </p:nvPicPr>
        <p:blipFill rotWithShape="1">
          <a:blip r:embed="rId6"/>
          <a:srcRect l="24722" t="19135" r="46111" b="70248"/>
          <a:stretch/>
        </p:blipFill>
        <p:spPr>
          <a:xfrm>
            <a:off x="176274" y="1379767"/>
            <a:ext cx="4214949" cy="863063"/>
          </a:xfrm>
          <a:prstGeom prst="rect">
            <a:avLst/>
          </a:prstGeom>
          <a:ln w="19050">
            <a:solidFill>
              <a:schemeClr val="accent1"/>
            </a:solidFill>
          </a:ln>
        </p:spPr>
      </p:pic>
    </p:spTree>
    <p:extLst>
      <p:ext uri="{BB962C8B-B14F-4D97-AF65-F5344CB8AC3E}">
        <p14:creationId xmlns:p14="http://schemas.microsoft.com/office/powerpoint/2010/main" val="3595383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carte bande sahÃ©lo saharienne&quot;">
            <a:extLst>
              <a:ext uri="{FF2B5EF4-FFF2-40B4-BE49-F238E27FC236}">
                <a16:creationId xmlns:a16="http://schemas.microsoft.com/office/drawing/2014/main" id="{600F66CA-4B04-4848-AAAA-85B8612C2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424" y="764704"/>
            <a:ext cx="4806995" cy="3097841"/>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DD3D1B6C-87F5-4489-8541-C61CA7314FA8}"/>
              </a:ext>
            </a:extLst>
          </p:cNvPr>
          <p:cNvSpPr>
            <a:spLocks noGrp="1"/>
          </p:cNvSpPr>
          <p:nvPr>
            <p:ph type="title"/>
          </p:nvPr>
        </p:nvSpPr>
        <p:spPr>
          <a:xfrm>
            <a:off x="1187625" y="44624"/>
            <a:ext cx="7499176" cy="720080"/>
          </a:xfrm>
        </p:spPr>
        <p:txBody>
          <a:bodyPr/>
          <a:lstStyle/>
          <a:p>
            <a:r>
              <a:rPr lang="fr-FR" dirty="0"/>
              <a:t>Field </a:t>
            </a:r>
            <a:r>
              <a:rPr lang="fr-FR" dirty="0" err="1"/>
              <a:t>realities</a:t>
            </a:r>
            <a:endParaRPr lang="fr-FR" dirty="0"/>
          </a:p>
        </p:txBody>
      </p:sp>
      <p:sp>
        <p:nvSpPr>
          <p:cNvPr id="6" name="Rectangle 5">
            <a:extLst>
              <a:ext uri="{FF2B5EF4-FFF2-40B4-BE49-F238E27FC236}">
                <a16:creationId xmlns:a16="http://schemas.microsoft.com/office/drawing/2014/main" id="{BF5A73BA-F1D0-419B-BCAF-F0C7F4921388}"/>
              </a:ext>
            </a:extLst>
          </p:cNvPr>
          <p:cNvSpPr/>
          <p:nvPr/>
        </p:nvSpPr>
        <p:spPr>
          <a:xfrm>
            <a:off x="308845" y="1193938"/>
            <a:ext cx="3567836" cy="1563377"/>
          </a:xfrm>
          <a:prstGeom prst="rect">
            <a:avLst/>
          </a:prstGeom>
        </p:spPr>
        <p:txBody>
          <a:bodyPr wrap="none">
            <a:spAutoFit/>
          </a:bodyPr>
          <a:lstStyle/>
          <a:p>
            <a:pPr>
              <a:lnSpc>
                <a:spcPct val="150000"/>
              </a:lnSpc>
            </a:pPr>
            <a:r>
              <a:rPr lang="fr-FR" sz="2200" b="1" dirty="0"/>
              <a:t>4000 French </a:t>
            </a:r>
            <a:r>
              <a:rPr lang="fr-FR" sz="2200" b="1" dirty="0" err="1"/>
              <a:t>soldiers</a:t>
            </a:r>
            <a:endParaRPr lang="fr-FR" sz="2200" b="1" dirty="0"/>
          </a:p>
          <a:p>
            <a:pPr>
              <a:lnSpc>
                <a:spcPct val="150000"/>
              </a:lnSpc>
            </a:pPr>
            <a:r>
              <a:rPr lang="fr-FR" sz="2200" b="1" dirty="0"/>
              <a:t>Five countries</a:t>
            </a:r>
          </a:p>
          <a:p>
            <a:pPr>
              <a:lnSpc>
                <a:spcPct val="150000"/>
              </a:lnSpc>
            </a:pPr>
            <a:r>
              <a:rPr lang="fr-FR" sz="2200" b="1" dirty="0"/>
              <a:t>&gt; 5 million square </a:t>
            </a:r>
            <a:r>
              <a:rPr lang="fr-FR" sz="2200" b="1" dirty="0" err="1"/>
              <a:t>kilometers</a:t>
            </a:r>
            <a:endParaRPr lang="fr-FR" sz="2200" b="1" dirty="0"/>
          </a:p>
        </p:txBody>
      </p:sp>
      <p:pic>
        <p:nvPicPr>
          <p:cNvPr id="8" name="Image 7">
            <a:extLst>
              <a:ext uri="{FF2B5EF4-FFF2-40B4-BE49-F238E27FC236}">
                <a16:creationId xmlns:a16="http://schemas.microsoft.com/office/drawing/2014/main" id="{D4086D86-1F44-4D48-A615-299416E9E9E6}"/>
              </a:ext>
            </a:extLst>
          </p:cNvPr>
          <p:cNvPicPr>
            <a:picLocks noChangeAspect="1"/>
          </p:cNvPicPr>
          <p:nvPr/>
        </p:nvPicPr>
        <p:blipFill>
          <a:blip r:embed="rId4"/>
          <a:stretch>
            <a:fillRect/>
          </a:stretch>
        </p:blipFill>
        <p:spPr>
          <a:xfrm>
            <a:off x="3791974" y="4590329"/>
            <a:ext cx="2544740" cy="1704975"/>
          </a:xfrm>
          <a:prstGeom prst="rect">
            <a:avLst/>
          </a:prstGeom>
        </p:spPr>
      </p:pic>
      <p:pic>
        <p:nvPicPr>
          <p:cNvPr id="9" name="Image 8">
            <a:extLst>
              <a:ext uri="{FF2B5EF4-FFF2-40B4-BE49-F238E27FC236}">
                <a16:creationId xmlns:a16="http://schemas.microsoft.com/office/drawing/2014/main" id="{7488E5FE-2767-423F-9B5A-D679E6DB0243}"/>
              </a:ext>
            </a:extLst>
          </p:cNvPr>
          <p:cNvPicPr>
            <a:picLocks noChangeAspect="1"/>
          </p:cNvPicPr>
          <p:nvPr/>
        </p:nvPicPr>
        <p:blipFill>
          <a:blip r:embed="rId5"/>
          <a:stretch>
            <a:fillRect/>
          </a:stretch>
        </p:blipFill>
        <p:spPr>
          <a:xfrm>
            <a:off x="6692900" y="5261191"/>
            <a:ext cx="2332519" cy="1552185"/>
          </a:xfrm>
          <a:prstGeom prst="rect">
            <a:avLst/>
          </a:prstGeom>
        </p:spPr>
      </p:pic>
      <p:pic>
        <p:nvPicPr>
          <p:cNvPr id="3" name="Image 2">
            <a:extLst>
              <a:ext uri="{FF2B5EF4-FFF2-40B4-BE49-F238E27FC236}">
                <a16:creationId xmlns:a16="http://schemas.microsoft.com/office/drawing/2014/main" id="{A5340D16-F368-4F2E-A96E-54DBE734281F}"/>
              </a:ext>
            </a:extLst>
          </p:cNvPr>
          <p:cNvPicPr>
            <a:picLocks noChangeAspect="1"/>
          </p:cNvPicPr>
          <p:nvPr/>
        </p:nvPicPr>
        <p:blipFill>
          <a:blip r:embed="rId6"/>
          <a:stretch>
            <a:fillRect/>
          </a:stretch>
        </p:blipFill>
        <p:spPr>
          <a:xfrm>
            <a:off x="749738" y="4962699"/>
            <a:ext cx="2686050" cy="1704975"/>
          </a:xfrm>
          <a:prstGeom prst="rect">
            <a:avLst/>
          </a:prstGeom>
        </p:spPr>
      </p:pic>
      <p:pic>
        <p:nvPicPr>
          <p:cNvPr id="4" name="Image 3">
            <a:extLst>
              <a:ext uri="{FF2B5EF4-FFF2-40B4-BE49-F238E27FC236}">
                <a16:creationId xmlns:a16="http://schemas.microsoft.com/office/drawing/2014/main" id="{FFF21A93-0BB7-405D-AFD3-1487D16E379F}"/>
              </a:ext>
            </a:extLst>
          </p:cNvPr>
          <p:cNvPicPr>
            <a:picLocks noChangeAspect="1"/>
          </p:cNvPicPr>
          <p:nvPr/>
        </p:nvPicPr>
        <p:blipFill>
          <a:blip r:embed="rId7"/>
          <a:stretch>
            <a:fillRect/>
          </a:stretch>
        </p:blipFill>
        <p:spPr>
          <a:xfrm>
            <a:off x="118581" y="3121207"/>
            <a:ext cx="2471843" cy="1609365"/>
          </a:xfrm>
          <a:prstGeom prst="rect">
            <a:avLst/>
          </a:prstGeom>
        </p:spPr>
      </p:pic>
    </p:spTree>
    <p:extLst>
      <p:ext uri="{BB962C8B-B14F-4D97-AF65-F5344CB8AC3E}">
        <p14:creationId xmlns:p14="http://schemas.microsoft.com/office/powerpoint/2010/main" val="2960521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6">
            <a:extLst>
              <a:ext uri="{FF2B5EF4-FFF2-40B4-BE49-F238E27FC236}">
                <a16:creationId xmlns:a16="http://schemas.microsoft.com/office/drawing/2014/main" id="{7F123AD1-F534-402E-80DF-8B6B6BF8CF11}"/>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46831" y="4672602"/>
            <a:ext cx="1523367" cy="853166"/>
          </a:xfrm>
          <a:prstGeom prst="rect">
            <a:avLst/>
          </a:prstGeom>
        </p:spPr>
      </p:pic>
      <p:pic>
        <p:nvPicPr>
          <p:cNvPr id="15" name="Picture 8" descr="https://www.defense.gouv.fr/var/dicod/storage/images/base-de-medias/images/air/actualites/images-2017/images-fevrier-2017/medevac-realisee-par-un-puma-de-l-eh-1-44-solenzara/8437655-1-fre-FR/medevac-realisee-par-un-puma-de-l-eh-1-44-solenzara_article_demi_colonne.jpg">
            <a:extLst>
              <a:ext uri="{FF2B5EF4-FFF2-40B4-BE49-F238E27FC236}">
                <a16:creationId xmlns:a16="http://schemas.microsoft.com/office/drawing/2014/main" id="{79654C31-37D7-47B4-95EA-44252C226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885" y="5199021"/>
            <a:ext cx="1620111" cy="10440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Ã©sultat de recherche d'images pour &quot;carte bande sahÃ©lo saharienne&quot;">
            <a:extLst>
              <a:ext uri="{FF2B5EF4-FFF2-40B4-BE49-F238E27FC236}">
                <a16:creationId xmlns:a16="http://schemas.microsoft.com/office/drawing/2014/main" id="{600F66CA-4B04-4848-AAAA-85B8612C2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424" y="764704"/>
            <a:ext cx="4806995" cy="3097841"/>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DD3D1B6C-87F5-4489-8541-C61CA7314FA8}"/>
              </a:ext>
            </a:extLst>
          </p:cNvPr>
          <p:cNvSpPr>
            <a:spLocks noGrp="1"/>
          </p:cNvSpPr>
          <p:nvPr>
            <p:ph type="title"/>
          </p:nvPr>
        </p:nvSpPr>
        <p:spPr>
          <a:xfrm>
            <a:off x="1187625" y="44624"/>
            <a:ext cx="7499176" cy="720080"/>
          </a:xfrm>
        </p:spPr>
        <p:txBody>
          <a:bodyPr/>
          <a:lstStyle/>
          <a:p>
            <a:r>
              <a:rPr lang="fr-FR" dirty="0" err="1"/>
              <a:t>Medical</a:t>
            </a:r>
            <a:r>
              <a:rPr lang="fr-FR" dirty="0"/>
              <a:t> support</a:t>
            </a:r>
          </a:p>
        </p:txBody>
      </p:sp>
      <p:pic>
        <p:nvPicPr>
          <p:cNvPr id="11" name="Image 10">
            <a:extLst>
              <a:ext uri="{FF2B5EF4-FFF2-40B4-BE49-F238E27FC236}">
                <a16:creationId xmlns:a16="http://schemas.microsoft.com/office/drawing/2014/main" id="{F5F11A9D-E62B-47FD-B11F-04BDC6F5CE9C}"/>
              </a:ext>
            </a:extLst>
          </p:cNvPr>
          <p:cNvPicPr>
            <a:picLocks noChangeAspect="1"/>
          </p:cNvPicPr>
          <p:nvPr/>
        </p:nvPicPr>
        <p:blipFill rotWithShape="1">
          <a:blip r:embed="rId6"/>
          <a:srcRect l="14065" b="10267"/>
          <a:stretch/>
        </p:blipFill>
        <p:spPr>
          <a:xfrm>
            <a:off x="668289" y="4525071"/>
            <a:ext cx="1455814" cy="986188"/>
          </a:xfrm>
          <a:prstGeom prst="rect">
            <a:avLst/>
          </a:prstGeom>
        </p:spPr>
      </p:pic>
      <p:pic>
        <p:nvPicPr>
          <p:cNvPr id="12" name="Picture 2" descr="Antenne chirurgicale dÃ©ployÃ©e lors d'une mission humanitaire, 2005">
            <a:extLst>
              <a:ext uri="{FF2B5EF4-FFF2-40B4-BE49-F238E27FC236}">
                <a16:creationId xmlns:a16="http://schemas.microsoft.com/office/drawing/2014/main" id="{27C3BD7B-CADF-43C3-ADAE-5A712B9E08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7844" y="4521252"/>
            <a:ext cx="1495262" cy="111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extérieur, ciel, terrain, plane&#10;&#10;Description générée automatiquement">
            <a:extLst>
              <a:ext uri="{FF2B5EF4-FFF2-40B4-BE49-F238E27FC236}">
                <a16:creationId xmlns:a16="http://schemas.microsoft.com/office/drawing/2014/main" id="{E622E7D5-A1CD-41B7-8AB7-29F8613B8B5D}"/>
              </a:ext>
            </a:extLst>
          </p:cNvPr>
          <p:cNvPicPr>
            <a:picLocks noChangeAspect="1"/>
          </p:cNvPicPr>
          <p:nvPr/>
        </p:nvPicPr>
        <p:blipFill rotWithShape="1">
          <a:blip r:embed="rId8">
            <a:extLst>
              <a:ext uri="{28A0092B-C50C-407E-A947-70E740481C1C}">
                <a14:useLocalDpi xmlns:a14="http://schemas.microsoft.com/office/drawing/2010/main" val="0"/>
              </a:ext>
            </a:extLst>
          </a:blip>
          <a:srcRect l="64792" t="38307" b="40692"/>
          <a:stretch/>
        </p:blipFill>
        <p:spPr>
          <a:xfrm flipH="1">
            <a:off x="2330635" y="3989790"/>
            <a:ext cx="1693563" cy="853165"/>
          </a:xfrm>
          <a:prstGeom prst="rect">
            <a:avLst/>
          </a:prstGeom>
        </p:spPr>
      </p:pic>
      <p:pic>
        <p:nvPicPr>
          <p:cNvPr id="3" name="Image 2">
            <a:extLst>
              <a:ext uri="{FF2B5EF4-FFF2-40B4-BE49-F238E27FC236}">
                <a16:creationId xmlns:a16="http://schemas.microsoft.com/office/drawing/2014/main" id="{8D1CACD9-5FDD-45F1-80C6-61DFC49358D4}"/>
              </a:ext>
            </a:extLst>
          </p:cNvPr>
          <p:cNvPicPr>
            <a:picLocks noChangeAspect="1"/>
          </p:cNvPicPr>
          <p:nvPr/>
        </p:nvPicPr>
        <p:blipFill>
          <a:blip r:embed="rId9"/>
          <a:stretch>
            <a:fillRect/>
          </a:stretch>
        </p:blipFill>
        <p:spPr>
          <a:xfrm>
            <a:off x="1474514" y="2436426"/>
            <a:ext cx="1620110" cy="1078110"/>
          </a:xfrm>
          <a:prstGeom prst="rect">
            <a:avLst/>
          </a:prstGeom>
        </p:spPr>
      </p:pic>
      <p:pic>
        <p:nvPicPr>
          <p:cNvPr id="4" name="Image 3">
            <a:extLst>
              <a:ext uri="{FF2B5EF4-FFF2-40B4-BE49-F238E27FC236}">
                <a16:creationId xmlns:a16="http://schemas.microsoft.com/office/drawing/2014/main" id="{3BD57EE4-99C6-4E72-985B-98CDB280CD75}"/>
              </a:ext>
            </a:extLst>
          </p:cNvPr>
          <p:cNvPicPr>
            <a:picLocks noChangeAspect="1"/>
          </p:cNvPicPr>
          <p:nvPr/>
        </p:nvPicPr>
        <p:blipFill>
          <a:blip r:embed="rId10"/>
          <a:stretch>
            <a:fillRect/>
          </a:stretch>
        </p:blipFill>
        <p:spPr>
          <a:xfrm>
            <a:off x="264389" y="1728138"/>
            <a:ext cx="1620110" cy="1078110"/>
          </a:xfrm>
          <a:prstGeom prst="rect">
            <a:avLst/>
          </a:prstGeom>
        </p:spPr>
      </p:pic>
      <p:pic>
        <p:nvPicPr>
          <p:cNvPr id="5" name="Image 4">
            <a:extLst>
              <a:ext uri="{FF2B5EF4-FFF2-40B4-BE49-F238E27FC236}">
                <a16:creationId xmlns:a16="http://schemas.microsoft.com/office/drawing/2014/main" id="{E8B35AE7-C6AA-4279-9836-A4355FAB8DE7}"/>
              </a:ext>
            </a:extLst>
          </p:cNvPr>
          <p:cNvPicPr>
            <a:picLocks noChangeAspect="1"/>
          </p:cNvPicPr>
          <p:nvPr/>
        </p:nvPicPr>
        <p:blipFill>
          <a:blip r:embed="rId11"/>
          <a:stretch>
            <a:fillRect/>
          </a:stretch>
        </p:blipFill>
        <p:spPr>
          <a:xfrm>
            <a:off x="4200385" y="5717238"/>
            <a:ext cx="2562721" cy="1044072"/>
          </a:xfrm>
          <a:prstGeom prst="rect">
            <a:avLst/>
          </a:prstGeom>
        </p:spPr>
      </p:pic>
      <p:pic>
        <p:nvPicPr>
          <p:cNvPr id="17" name="Image 16">
            <a:extLst>
              <a:ext uri="{FF2B5EF4-FFF2-40B4-BE49-F238E27FC236}">
                <a16:creationId xmlns:a16="http://schemas.microsoft.com/office/drawing/2014/main" id="{AB49E907-E14E-4E89-8C0F-9EA505E9BD78}"/>
              </a:ext>
            </a:extLst>
          </p:cNvPr>
          <p:cNvPicPr>
            <a:picLocks noChangeAspect="1"/>
          </p:cNvPicPr>
          <p:nvPr/>
        </p:nvPicPr>
        <p:blipFill rotWithShape="1">
          <a:blip r:embed="rId12"/>
          <a:srcRect t="10485" b="16328"/>
          <a:stretch/>
        </p:blipFill>
        <p:spPr>
          <a:xfrm>
            <a:off x="6968228" y="5018165"/>
            <a:ext cx="1718573" cy="836983"/>
          </a:xfrm>
          <a:prstGeom prst="rect">
            <a:avLst/>
          </a:prstGeom>
        </p:spPr>
      </p:pic>
      <p:pic>
        <p:nvPicPr>
          <p:cNvPr id="16" name="Image 15">
            <a:extLst>
              <a:ext uri="{FF2B5EF4-FFF2-40B4-BE49-F238E27FC236}">
                <a16:creationId xmlns:a16="http://schemas.microsoft.com/office/drawing/2014/main" id="{9407EF81-B7D6-4E6F-9229-B7DC2B06A763}"/>
              </a:ext>
            </a:extLst>
          </p:cNvPr>
          <p:cNvPicPr>
            <a:picLocks noChangeAspect="1"/>
          </p:cNvPicPr>
          <p:nvPr/>
        </p:nvPicPr>
        <p:blipFill>
          <a:blip r:embed="rId13"/>
          <a:stretch>
            <a:fillRect/>
          </a:stretch>
        </p:blipFill>
        <p:spPr>
          <a:xfrm>
            <a:off x="7619803" y="5885453"/>
            <a:ext cx="1469587" cy="875857"/>
          </a:xfrm>
          <a:prstGeom prst="rect">
            <a:avLst/>
          </a:prstGeom>
        </p:spPr>
      </p:pic>
    </p:spTree>
    <p:extLst>
      <p:ext uri="{BB962C8B-B14F-4D97-AF65-F5344CB8AC3E}">
        <p14:creationId xmlns:p14="http://schemas.microsoft.com/office/powerpoint/2010/main" val="224646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9A1BD5B-7A86-4C63-8B29-DA38DFAA8D85}"/>
              </a:ext>
            </a:extLst>
          </p:cNvPr>
          <p:cNvSpPr>
            <a:spLocks noGrp="1"/>
          </p:cNvSpPr>
          <p:nvPr>
            <p:ph type="title"/>
          </p:nvPr>
        </p:nvSpPr>
        <p:spPr>
          <a:xfrm>
            <a:off x="1187625" y="44624"/>
            <a:ext cx="7499176" cy="720080"/>
          </a:xfrm>
        </p:spPr>
        <p:txBody>
          <a:bodyPr/>
          <a:lstStyle/>
          <a:p>
            <a:r>
              <a:rPr lang="fr-FR" dirty="0"/>
              <a:t>The « </a:t>
            </a:r>
            <a:r>
              <a:rPr lang="fr-FR" dirty="0" err="1"/>
              <a:t>tyranny</a:t>
            </a:r>
            <a:r>
              <a:rPr lang="fr-FR" dirty="0"/>
              <a:t> of distances » …</a:t>
            </a:r>
          </a:p>
        </p:txBody>
      </p:sp>
      <p:sp>
        <p:nvSpPr>
          <p:cNvPr id="12" name="Espace réservé du contenu 2">
            <a:extLst>
              <a:ext uri="{FF2B5EF4-FFF2-40B4-BE49-F238E27FC236}">
                <a16:creationId xmlns:a16="http://schemas.microsoft.com/office/drawing/2014/main" id="{C1C498CC-C5AD-4A2A-98E8-DA3E5F7B0982}"/>
              </a:ext>
            </a:extLst>
          </p:cNvPr>
          <p:cNvSpPr>
            <a:spLocks noGrp="1"/>
          </p:cNvSpPr>
          <p:nvPr>
            <p:ph idx="1"/>
          </p:nvPr>
        </p:nvSpPr>
        <p:spPr>
          <a:xfrm>
            <a:off x="6227135" y="6493256"/>
            <a:ext cx="2798284" cy="382832"/>
          </a:xfrm>
        </p:spPr>
        <p:txBody>
          <a:bodyPr>
            <a:normAutofit/>
          </a:bodyPr>
          <a:lstStyle/>
          <a:p>
            <a:pPr marL="0" indent="0">
              <a:buNone/>
            </a:pPr>
            <a:r>
              <a:rPr lang="fr-FR" sz="1400" i="1" dirty="0"/>
              <a:t>Carfantan C. </a:t>
            </a:r>
            <a:r>
              <a:rPr lang="fr-FR" sz="1400" i="1" dirty="0" err="1"/>
              <a:t>Injury</a:t>
            </a:r>
            <a:r>
              <a:rPr lang="fr-FR" sz="1400" i="1" dirty="0"/>
              <a:t> 2016</a:t>
            </a:r>
          </a:p>
        </p:txBody>
      </p:sp>
      <p:pic>
        <p:nvPicPr>
          <p:cNvPr id="9" name="Picture 2" descr="RÃ©sultat de recherche d'images pour &quot;carte bande sahÃ©lo saharienne&quot;">
            <a:extLst>
              <a:ext uri="{FF2B5EF4-FFF2-40B4-BE49-F238E27FC236}">
                <a16:creationId xmlns:a16="http://schemas.microsoft.com/office/drawing/2014/main" id="{3D7EB192-084D-4AB5-A690-3E861B273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424" y="764704"/>
            <a:ext cx="4806995" cy="309784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0E8731B-6E40-429A-BC08-8C077A42430F}"/>
              </a:ext>
            </a:extLst>
          </p:cNvPr>
          <p:cNvPicPr>
            <a:picLocks noChangeAspect="1"/>
          </p:cNvPicPr>
          <p:nvPr/>
        </p:nvPicPr>
        <p:blipFill>
          <a:blip r:embed="rId4"/>
          <a:stretch>
            <a:fillRect/>
          </a:stretch>
        </p:blipFill>
        <p:spPr>
          <a:xfrm>
            <a:off x="846824" y="1064646"/>
            <a:ext cx="2211568" cy="1498681"/>
          </a:xfrm>
          <a:prstGeom prst="rect">
            <a:avLst/>
          </a:prstGeom>
        </p:spPr>
      </p:pic>
      <p:pic>
        <p:nvPicPr>
          <p:cNvPr id="13" name="Image 12">
            <a:extLst>
              <a:ext uri="{FF2B5EF4-FFF2-40B4-BE49-F238E27FC236}">
                <a16:creationId xmlns:a16="http://schemas.microsoft.com/office/drawing/2014/main" id="{830482F2-44B7-4F0E-93D4-EE604CFE6003}"/>
              </a:ext>
            </a:extLst>
          </p:cNvPr>
          <p:cNvPicPr>
            <a:picLocks noChangeAspect="1"/>
          </p:cNvPicPr>
          <p:nvPr/>
        </p:nvPicPr>
        <p:blipFill>
          <a:blip r:embed="rId5"/>
          <a:stretch>
            <a:fillRect/>
          </a:stretch>
        </p:blipFill>
        <p:spPr>
          <a:xfrm>
            <a:off x="350029" y="2795991"/>
            <a:ext cx="3580285" cy="1336510"/>
          </a:xfrm>
          <a:prstGeom prst="rect">
            <a:avLst/>
          </a:prstGeom>
        </p:spPr>
      </p:pic>
      <p:graphicFrame>
        <p:nvGraphicFramePr>
          <p:cNvPr id="7" name="Tableau 6">
            <a:extLst>
              <a:ext uri="{FF2B5EF4-FFF2-40B4-BE49-F238E27FC236}">
                <a16:creationId xmlns:a16="http://schemas.microsoft.com/office/drawing/2014/main" id="{7459D2C1-C021-4A8F-BD64-A27285101414}"/>
              </a:ext>
            </a:extLst>
          </p:cNvPr>
          <p:cNvGraphicFramePr>
            <a:graphicFrameLocks noGrp="1"/>
          </p:cNvGraphicFramePr>
          <p:nvPr>
            <p:extLst>
              <p:ext uri="{D42A27DB-BD31-4B8C-83A1-F6EECF244321}">
                <p14:modId xmlns:p14="http://schemas.microsoft.com/office/powerpoint/2010/main" val="4054199743"/>
              </p:ext>
            </p:extLst>
          </p:nvPr>
        </p:nvGraphicFramePr>
        <p:xfrm>
          <a:off x="159773" y="4521624"/>
          <a:ext cx="8793974" cy="1419932"/>
        </p:xfrm>
        <a:graphic>
          <a:graphicData uri="http://schemas.openxmlformats.org/drawingml/2006/table">
            <a:tbl>
              <a:tblPr firstRow="1" bandRow="1">
                <a:tableStyleId>{5C22544A-7EE6-4342-B048-85BDC9FD1C3A}</a:tableStyleId>
              </a:tblPr>
              <a:tblGrid>
                <a:gridCol w="2354827">
                  <a:extLst>
                    <a:ext uri="{9D8B030D-6E8A-4147-A177-3AD203B41FA5}">
                      <a16:colId xmlns:a16="http://schemas.microsoft.com/office/drawing/2014/main" val="690272844"/>
                    </a:ext>
                  </a:extLst>
                </a:gridCol>
                <a:gridCol w="1158240">
                  <a:extLst>
                    <a:ext uri="{9D8B030D-6E8A-4147-A177-3AD203B41FA5}">
                      <a16:colId xmlns:a16="http://schemas.microsoft.com/office/drawing/2014/main" val="3988756469"/>
                    </a:ext>
                  </a:extLst>
                </a:gridCol>
                <a:gridCol w="1173480">
                  <a:extLst>
                    <a:ext uri="{9D8B030D-6E8A-4147-A177-3AD203B41FA5}">
                      <a16:colId xmlns:a16="http://schemas.microsoft.com/office/drawing/2014/main" val="2662213233"/>
                    </a:ext>
                  </a:extLst>
                </a:gridCol>
                <a:gridCol w="1219200">
                  <a:extLst>
                    <a:ext uri="{9D8B030D-6E8A-4147-A177-3AD203B41FA5}">
                      <a16:colId xmlns:a16="http://schemas.microsoft.com/office/drawing/2014/main" val="3808435902"/>
                    </a:ext>
                  </a:extLst>
                </a:gridCol>
                <a:gridCol w="1539240">
                  <a:extLst>
                    <a:ext uri="{9D8B030D-6E8A-4147-A177-3AD203B41FA5}">
                      <a16:colId xmlns:a16="http://schemas.microsoft.com/office/drawing/2014/main" val="424955757"/>
                    </a:ext>
                  </a:extLst>
                </a:gridCol>
                <a:gridCol w="1348987">
                  <a:extLst>
                    <a:ext uri="{9D8B030D-6E8A-4147-A177-3AD203B41FA5}">
                      <a16:colId xmlns:a16="http://schemas.microsoft.com/office/drawing/2014/main" val="181530535"/>
                    </a:ext>
                  </a:extLst>
                </a:gridCol>
              </a:tblGrid>
              <a:tr h="779852">
                <a:tc>
                  <a:txBody>
                    <a:bodyPr/>
                    <a:lstStyle/>
                    <a:p>
                      <a:pPr algn="ctr"/>
                      <a:endParaRPr lang="fr-FR" sz="1800" b="1" dirty="0"/>
                    </a:p>
                  </a:txBody>
                  <a:tcPr anchor="ctr"/>
                </a:tc>
                <a:tc>
                  <a:txBody>
                    <a:bodyPr/>
                    <a:lstStyle/>
                    <a:p>
                      <a:pPr algn="ctr"/>
                      <a:r>
                        <a:rPr lang="fr-FR" sz="1800" b="1" dirty="0"/>
                        <a:t>Barkhane area</a:t>
                      </a:r>
                    </a:p>
                  </a:txBody>
                  <a:tcPr anchor="ctr"/>
                </a:tc>
                <a:tc>
                  <a:txBody>
                    <a:bodyPr/>
                    <a:lstStyle/>
                    <a:p>
                      <a:pPr algn="ctr"/>
                      <a:r>
                        <a:rPr lang="fr-FR" sz="1800" b="1" dirty="0"/>
                        <a:t>Gao</a:t>
                      </a:r>
                    </a:p>
                  </a:txBody>
                  <a:tcPr anchor="ctr"/>
                </a:tc>
                <a:tc>
                  <a:txBody>
                    <a:bodyPr/>
                    <a:lstStyle/>
                    <a:p>
                      <a:pPr algn="ctr"/>
                      <a:r>
                        <a:rPr lang="fr-FR" sz="1800" b="1" dirty="0"/>
                        <a:t>Tessalit</a:t>
                      </a:r>
                    </a:p>
                  </a:txBody>
                  <a:tcPr anchor="ctr"/>
                </a:tc>
                <a:tc>
                  <a:txBody>
                    <a:bodyPr/>
                    <a:lstStyle/>
                    <a:p>
                      <a:pPr algn="ctr"/>
                      <a:r>
                        <a:rPr lang="fr-FR" sz="1800" b="1" dirty="0"/>
                        <a:t>N’Djamena</a:t>
                      </a:r>
                    </a:p>
                  </a:txBody>
                  <a:tcPr anchor="ctr"/>
                </a:tc>
                <a:tc>
                  <a:txBody>
                    <a:bodyPr/>
                    <a:lstStyle/>
                    <a:p>
                      <a:pPr algn="ctr"/>
                      <a:r>
                        <a:rPr lang="fr-FR" sz="1800" b="1" dirty="0" err="1"/>
                        <a:t>Others</a:t>
                      </a:r>
                      <a:r>
                        <a:rPr lang="fr-FR" sz="1800" b="1" dirty="0"/>
                        <a:t> </a:t>
                      </a:r>
                    </a:p>
                    <a:p>
                      <a:pPr algn="ctr"/>
                      <a:r>
                        <a:rPr lang="fr-FR" sz="1800" b="1" dirty="0"/>
                        <a:t>Role 2</a:t>
                      </a:r>
                    </a:p>
                  </a:txBody>
                  <a:tcPr anchor="ctr"/>
                </a:tc>
                <a:extLst>
                  <a:ext uri="{0D108BD9-81ED-4DB2-BD59-A6C34878D82A}">
                    <a16:rowId xmlns:a16="http://schemas.microsoft.com/office/drawing/2014/main" val="753364840"/>
                  </a:ext>
                </a:extLst>
              </a:tr>
              <a:tr h="556659">
                <a:tc>
                  <a:txBody>
                    <a:bodyPr/>
                    <a:lstStyle/>
                    <a:p>
                      <a:pPr algn="ctr"/>
                      <a:r>
                        <a:rPr lang="fr-FR" sz="1800" b="1" dirty="0" err="1"/>
                        <a:t>Median</a:t>
                      </a:r>
                      <a:r>
                        <a:rPr lang="fr-FR" sz="1800" b="1" dirty="0"/>
                        <a:t> distance Point of </a:t>
                      </a:r>
                      <a:r>
                        <a:rPr lang="fr-FR" sz="1800" b="1" dirty="0" err="1"/>
                        <a:t>Injury</a:t>
                      </a:r>
                      <a:r>
                        <a:rPr lang="fr-FR" sz="1800" b="1" dirty="0"/>
                        <a:t> - Role 2</a:t>
                      </a:r>
                    </a:p>
                  </a:txBody>
                  <a:tcPr anchor="ctr"/>
                </a:tc>
                <a:tc>
                  <a:txBody>
                    <a:bodyPr/>
                    <a:lstStyle/>
                    <a:p>
                      <a:pPr algn="ctr"/>
                      <a:r>
                        <a:rPr lang="fr-FR" sz="1800" b="0" dirty="0">
                          <a:solidFill>
                            <a:srgbClr val="FF0000"/>
                          </a:solidFill>
                        </a:rPr>
                        <a:t>290 km </a:t>
                      </a:r>
                    </a:p>
                    <a:p>
                      <a:pPr algn="ctr"/>
                      <a:r>
                        <a:rPr lang="fr-FR" sz="1800" b="0" dirty="0"/>
                        <a:t>[100-455]</a:t>
                      </a:r>
                    </a:p>
                  </a:txBody>
                  <a:tcPr anchor="ctr"/>
                </a:tc>
                <a:tc>
                  <a:txBody>
                    <a:bodyPr/>
                    <a:lstStyle/>
                    <a:p>
                      <a:pPr algn="ctr"/>
                      <a:r>
                        <a:rPr lang="fr-FR" sz="1800" b="0" dirty="0"/>
                        <a:t>316 km</a:t>
                      </a:r>
                    </a:p>
                    <a:p>
                      <a:pPr algn="ctr"/>
                      <a:r>
                        <a:rPr lang="fr-FR" sz="1800" b="0" dirty="0"/>
                        <a:t> [150-455]</a:t>
                      </a:r>
                    </a:p>
                  </a:txBody>
                  <a:tcPr anchor="ctr"/>
                </a:tc>
                <a:tc>
                  <a:txBody>
                    <a:bodyPr/>
                    <a:lstStyle/>
                    <a:p>
                      <a:pPr algn="ctr"/>
                      <a:r>
                        <a:rPr lang="fr-FR" sz="1800" b="0" dirty="0"/>
                        <a:t>83 km </a:t>
                      </a:r>
                    </a:p>
                    <a:p>
                      <a:pPr algn="ctr"/>
                      <a:r>
                        <a:rPr lang="fr-FR" sz="1800" b="0" dirty="0"/>
                        <a:t>[55-120]</a:t>
                      </a:r>
                    </a:p>
                  </a:txBody>
                  <a:tcPr anchor="ctr"/>
                </a:tc>
                <a:tc>
                  <a:txBody>
                    <a:bodyPr/>
                    <a:lstStyle/>
                    <a:p>
                      <a:pPr algn="ctr"/>
                      <a:r>
                        <a:rPr lang="fr-FR" sz="1800" b="0" dirty="0">
                          <a:solidFill>
                            <a:srgbClr val="FF0000"/>
                          </a:solidFill>
                        </a:rPr>
                        <a:t>776 km </a:t>
                      </a:r>
                    </a:p>
                    <a:p>
                      <a:pPr algn="ctr"/>
                      <a:r>
                        <a:rPr lang="fr-FR" sz="1800" b="0" dirty="0">
                          <a:solidFill>
                            <a:srgbClr val="FF0000"/>
                          </a:solidFill>
                        </a:rPr>
                        <a:t>[482-1100]</a:t>
                      </a:r>
                    </a:p>
                  </a:txBody>
                  <a:tcPr anchor="ctr"/>
                </a:tc>
                <a:tc>
                  <a:txBody>
                    <a:bodyPr/>
                    <a:lstStyle/>
                    <a:p>
                      <a:pPr algn="ctr"/>
                      <a:r>
                        <a:rPr lang="fr-FR" sz="1800" b="0" dirty="0"/>
                        <a:t>100 km </a:t>
                      </a:r>
                    </a:p>
                    <a:p>
                      <a:pPr algn="ctr"/>
                      <a:r>
                        <a:rPr lang="fr-FR" sz="1800" b="0" dirty="0"/>
                        <a:t>[75-220]</a:t>
                      </a:r>
                    </a:p>
                  </a:txBody>
                  <a:tcPr anchor="ctr"/>
                </a:tc>
                <a:extLst>
                  <a:ext uri="{0D108BD9-81ED-4DB2-BD59-A6C34878D82A}">
                    <a16:rowId xmlns:a16="http://schemas.microsoft.com/office/drawing/2014/main" val="1979156540"/>
                  </a:ext>
                </a:extLst>
              </a:tr>
            </a:tbl>
          </a:graphicData>
        </a:graphic>
      </p:graphicFrame>
      <p:sp>
        <p:nvSpPr>
          <p:cNvPr id="11" name="Rectangle 10">
            <a:extLst>
              <a:ext uri="{FF2B5EF4-FFF2-40B4-BE49-F238E27FC236}">
                <a16:creationId xmlns:a16="http://schemas.microsoft.com/office/drawing/2014/main" id="{71F27523-71AC-4BE8-8139-217C96AB9AC4}"/>
              </a:ext>
            </a:extLst>
          </p:cNvPr>
          <p:cNvSpPr/>
          <p:nvPr/>
        </p:nvSpPr>
        <p:spPr>
          <a:xfrm>
            <a:off x="190253" y="4506384"/>
            <a:ext cx="8766358" cy="1419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Tree>
    <p:extLst>
      <p:ext uri="{BB962C8B-B14F-4D97-AF65-F5344CB8AC3E}">
        <p14:creationId xmlns:p14="http://schemas.microsoft.com/office/powerpoint/2010/main" val="339548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C5752-6146-4C1E-9728-CCF3B120D0E9}"/>
              </a:ext>
            </a:extLst>
          </p:cNvPr>
          <p:cNvSpPr>
            <a:spLocks noGrp="1"/>
          </p:cNvSpPr>
          <p:nvPr>
            <p:ph type="title"/>
          </p:nvPr>
        </p:nvSpPr>
        <p:spPr>
          <a:xfrm>
            <a:off x="1196998" y="51958"/>
            <a:ext cx="7499176" cy="720080"/>
          </a:xfrm>
        </p:spPr>
        <p:txBody>
          <a:bodyPr/>
          <a:lstStyle/>
          <a:p>
            <a:r>
              <a:rPr lang="fr-FR" dirty="0"/>
              <a:t>2013 - 2017 data</a:t>
            </a:r>
          </a:p>
        </p:txBody>
      </p:sp>
      <p:pic>
        <p:nvPicPr>
          <p:cNvPr id="7" name="Image 6">
            <a:extLst>
              <a:ext uri="{FF2B5EF4-FFF2-40B4-BE49-F238E27FC236}">
                <a16:creationId xmlns:a16="http://schemas.microsoft.com/office/drawing/2014/main" id="{929FE95D-AF16-474E-B98B-F2316EE6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606" y="138628"/>
            <a:ext cx="2656767" cy="2584962"/>
          </a:xfrm>
          <a:prstGeom prst="rect">
            <a:avLst/>
          </a:prstGeom>
          <a:ln w="19050">
            <a:solidFill>
              <a:schemeClr val="accent1"/>
            </a:solidFill>
          </a:ln>
        </p:spPr>
      </p:pic>
      <p:sp>
        <p:nvSpPr>
          <p:cNvPr id="5" name="Espace réservé du contenu 2">
            <a:extLst>
              <a:ext uri="{FF2B5EF4-FFF2-40B4-BE49-F238E27FC236}">
                <a16:creationId xmlns:a16="http://schemas.microsoft.com/office/drawing/2014/main" id="{B98503C4-13D7-4BD2-975D-AD07CDBD75D8}"/>
              </a:ext>
            </a:extLst>
          </p:cNvPr>
          <p:cNvSpPr>
            <a:spLocks noGrp="1"/>
          </p:cNvSpPr>
          <p:nvPr>
            <p:ph idx="1"/>
          </p:nvPr>
        </p:nvSpPr>
        <p:spPr>
          <a:xfrm>
            <a:off x="5922748" y="5594803"/>
            <a:ext cx="2798284" cy="382832"/>
          </a:xfrm>
        </p:spPr>
        <p:txBody>
          <a:bodyPr>
            <a:normAutofit/>
          </a:bodyPr>
          <a:lstStyle/>
          <a:p>
            <a:pPr marL="0" indent="0">
              <a:buNone/>
            </a:pPr>
            <a:r>
              <a:rPr lang="fr-FR" sz="1400" i="1" dirty="0"/>
              <a:t>Travers S. Transfusion 2019</a:t>
            </a:r>
          </a:p>
        </p:txBody>
      </p:sp>
      <p:pic>
        <p:nvPicPr>
          <p:cNvPr id="6" name="Image 5">
            <a:extLst>
              <a:ext uri="{FF2B5EF4-FFF2-40B4-BE49-F238E27FC236}">
                <a16:creationId xmlns:a16="http://schemas.microsoft.com/office/drawing/2014/main" id="{4050C390-2EAF-4B6E-9F3B-15942DD7D29B}"/>
              </a:ext>
            </a:extLst>
          </p:cNvPr>
          <p:cNvPicPr>
            <a:picLocks noChangeAspect="1"/>
          </p:cNvPicPr>
          <p:nvPr/>
        </p:nvPicPr>
        <p:blipFill>
          <a:blip r:embed="rId4"/>
          <a:stretch>
            <a:fillRect/>
          </a:stretch>
        </p:blipFill>
        <p:spPr>
          <a:xfrm>
            <a:off x="124549" y="5080396"/>
            <a:ext cx="2408559" cy="1204280"/>
          </a:xfrm>
          <a:prstGeom prst="rect">
            <a:avLst/>
          </a:prstGeom>
        </p:spPr>
      </p:pic>
      <p:pic>
        <p:nvPicPr>
          <p:cNvPr id="3" name="Image 2">
            <a:extLst>
              <a:ext uri="{FF2B5EF4-FFF2-40B4-BE49-F238E27FC236}">
                <a16:creationId xmlns:a16="http://schemas.microsoft.com/office/drawing/2014/main" id="{B5F57B7B-D52E-4063-8770-ACDC50433629}"/>
              </a:ext>
            </a:extLst>
          </p:cNvPr>
          <p:cNvPicPr>
            <a:picLocks noChangeAspect="1"/>
          </p:cNvPicPr>
          <p:nvPr/>
        </p:nvPicPr>
        <p:blipFill>
          <a:blip r:embed="rId5"/>
          <a:stretch>
            <a:fillRect/>
          </a:stretch>
        </p:blipFill>
        <p:spPr>
          <a:xfrm>
            <a:off x="2686755" y="5417811"/>
            <a:ext cx="2080506" cy="1362026"/>
          </a:xfrm>
          <a:prstGeom prst="rect">
            <a:avLst/>
          </a:prstGeom>
        </p:spPr>
      </p:pic>
      <p:sp>
        <p:nvSpPr>
          <p:cNvPr id="8" name="Espace réservé du contenu 2">
            <a:extLst>
              <a:ext uri="{FF2B5EF4-FFF2-40B4-BE49-F238E27FC236}">
                <a16:creationId xmlns:a16="http://schemas.microsoft.com/office/drawing/2014/main" id="{D6B39217-2D92-4B75-B763-807D303A44F2}"/>
              </a:ext>
            </a:extLst>
          </p:cNvPr>
          <p:cNvSpPr txBox="1">
            <a:spLocks/>
          </p:cNvSpPr>
          <p:nvPr/>
        </p:nvSpPr>
        <p:spPr>
          <a:xfrm>
            <a:off x="77546" y="1092747"/>
            <a:ext cx="5986247" cy="1403513"/>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638" indent="-274638">
              <a:spcBef>
                <a:spcPts val="0"/>
              </a:spcBef>
              <a:buFont typeface="Arial" panose="020B0604020202020204" pitchFamily="34" charset="0"/>
              <a:buNone/>
            </a:pPr>
            <a:r>
              <a:rPr lang="fr-FR" sz="2000" b="1" dirty="0"/>
              <a:t>183 combat </a:t>
            </a:r>
            <a:r>
              <a:rPr lang="fr-FR" sz="2000" b="1" dirty="0" err="1"/>
              <a:t>related</a:t>
            </a:r>
            <a:r>
              <a:rPr lang="fr-FR" sz="2000" b="1" dirty="0"/>
              <a:t> </a:t>
            </a:r>
            <a:r>
              <a:rPr lang="fr-FR" sz="2000" b="1" dirty="0" err="1"/>
              <a:t>casualties</a:t>
            </a:r>
            <a:r>
              <a:rPr lang="fr-FR" sz="2000" b="1" dirty="0"/>
              <a:t> in a </a:t>
            </a:r>
            <a:r>
              <a:rPr lang="fr-FR" sz="2000" b="1" dirty="0" err="1"/>
              <a:t>delimited</a:t>
            </a:r>
            <a:r>
              <a:rPr lang="fr-FR" sz="2000" b="1" dirty="0"/>
              <a:t> area of Sahel </a:t>
            </a:r>
            <a:r>
              <a:rPr lang="fr-FR" sz="2000" b="1" dirty="0" err="1"/>
              <a:t>operations</a:t>
            </a:r>
            <a:r>
              <a:rPr lang="fr-FR" sz="2000" b="1" dirty="0"/>
              <a:t> </a:t>
            </a:r>
          </a:p>
          <a:p>
            <a:pPr marL="0" indent="0">
              <a:spcBef>
                <a:spcPts val="0"/>
              </a:spcBef>
              <a:buFont typeface="Arial" panose="020B0604020202020204" pitchFamily="34" charset="0"/>
              <a:buNone/>
            </a:pPr>
            <a:endParaRPr lang="fr-FR" sz="2200" dirty="0"/>
          </a:p>
          <a:p>
            <a:pPr marL="0" indent="0">
              <a:spcBef>
                <a:spcPts val="0"/>
              </a:spcBef>
              <a:buFont typeface="Arial" panose="020B0604020202020204" pitchFamily="34" charset="0"/>
              <a:buNone/>
            </a:pPr>
            <a:r>
              <a:rPr lang="fr-FR" sz="2200" dirty="0"/>
              <a:t>   </a:t>
            </a:r>
          </a:p>
        </p:txBody>
      </p:sp>
      <p:sp>
        <p:nvSpPr>
          <p:cNvPr id="9" name="Espace réservé du contenu 2">
            <a:extLst>
              <a:ext uri="{FF2B5EF4-FFF2-40B4-BE49-F238E27FC236}">
                <a16:creationId xmlns:a16="http://schemas.microsoft.com/office/drawing/2014/main" id="{13BC8C31-012F-42A1-BE38-F8BB166B436D}"/>
              </a:ext>
            </a:extLst>
          </p:cNvPr>
          <p:cNvSpPr txBox="1">
            <a:spLocks/>
          </p:cNvSpPr>
          <p:nvPr/>
        </p:nvSpPr>
        <p:spPr>
          <a:xfrm>
            <a:off x="806767" y="2207656"/>
            <a:ext cx="7575377" cy="505686"/>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800" b="1" dirty="0"/>
              <a:t>11 (9,1%) </a:t>
            </a:r>
            <a:r>
              <a:rPr lang="fr-FR" sz="1800" b="1" dirty="0" err="1"/>
              <a:t>Killed</a:t>
            </a:r>
            <a:r>
              <a:rPr lang="fr-FR" sz="1800" b="1" dirty="0"/>
              <a:t> In Action</a:t>
            </a:r>
          </a:p>
          <a:p>
            <a:pPr marL="0" indent="0">
              <a:spcBef>
                <a:spcPts val="0"/>
              </a:spcBef>
              <a:buFont typeface="Arial" panose="020B0604020202020204" pitchFamily="34" charset="0"/>
              <a:buNone/>
            </a:pPr>
            <a:r>
              <a:rPr lang="fr-FR" sz="1800" dirty="0"/>
              <a:t>   				</a:t>
            </a:r>
          </a:p>
        </p:txBody>
      </p:sp>
      <p:sp>
        <p:nvSpPr>
          <p:cNvPr id="10" name="Espace réservé du contenu 2">
            <a:extLst>
              <a:ext uri="{FF2B5EF4-FFF2-40B4-BE49-F238E27FC236}">
                <a16:creationId xmlns:a16="http://schemas.microsoft.com/office/drawing/2014/main" id="{6A9AE7A2-D17A-4A0E-B173-5A95373EA527}"/>
              </a:ext>
            </a:extLst>
          </p:cNvPr>
          <p:cNvSpPr txBox="1">
            <a:spLocks/>
          </p:cNvSpPr>
          <p:nvPr/>
        </p:nvSpPr>
        <p:spPr>
          <a:xfrm>
            <a:off x="806767" y="3165541"/>
            <a:ext cx="5209309" cy="505686"/>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b="1" dirty="0"/>
              <a:t>172 </a:t>
            </a:r>
            <a:r>
              <a:rPr lang="fr-FR" sz="1800" b="1" dirty="0" err="1"/>
              <a:t>Wounded</a:t>
            </a:r>
            <a:r>
              <a:rPr lang="fr-FR" sz="1800" b="1" dirty="0"/>
              <a:t> In Action</a:t>
            </a:r>
          </a:p>
        </p:txBody>
      </p:sp>
      <p:sp>
        <p:nvSpPr>
          <p:cNvPr id="11" name="Espace réservé du contenu 2">
            <a:extLst>
              <a:ext uri="{FF2B5EF4-FFF2-40B4-BE49-F238E27FC236}">
                <a16:creationId xmlns:a16="http://schemas.microsoft.com/office/drawing/2014/main" id="{6A9FF449-F8E9-48C1-8720-56C342C45C55}"/>
              </a:ext>
            </a:extLst>
          </p:cNvPr>
          <p:cNvSpPr txBox="1">
            <a:spLocks/>
          </p:cNvSpPr>
          <p:nvPr/>
        </p:nvSpPr>
        <p:spPr>
          <a:xfrm>
            <a:off x="1152380" y="3628441"/>
            <a:ext cx="7229763" cy="319774"/>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800" b="1" dirty="0"/>
              <a:t>- 7 (6,4%) </a:t>
            </a:r>
            <a:r>
              <a:rPr lang="fr-FR" sz="1800" b="1" dirty="0" err="1"/>
              <a:t>Died</a:t>
            </a:r>
            <a:r>
              <a:rPr lang="fr-FR" sz="1800" b="1" dirty="0"/>
              <a:t> of </a:t>
            </a:r>
            <a:r>
              <a:rPr lang="fr-FR" sz="1800" b="1" dirty="0" err="1"/>
              <a:t>Wounds</a:t>
            </a:r>
            <a:endParaRPr lang="fr-FR" sz="1800" b="1" dirty="0"/>
          </a:p>
          <a:p>
            <a:pPr marL="0" indent="0">
              <a:buNone/>
            </a:pPr>
            <a:r>
              <a:rPr lang="fr-FR" sz="1800" b="1" dirty="0"/>
              <a:t>- 62 (36%) Return To Duty</a:t>
            </a:r>
          </a:p>
          <a:p>
            <a:pPr marL="0" indent="0">
              <a:buNone/>
            </a:pPr>
            <a:r>
              <a:rPr lang="fr-FR" sz="1800" b="1" dirty="0"/>
              <a:t>- 103 </a:t>
            </a:r>
            <a:r>
              <a:rPr lang="fr-FR" sz="1800" b="1" dirty="0" err="1"/>
              <a:t>Stratevac</a:t>
            </a:r>
            <a:r>
              <a:rPr lang="fr-FR" sz="1800" b="1" dirty="0"/>
              <a:t> to France</a:t>
            </a:r>
          </a:p>
        </p:txBody>
      </p:sp>
      <p:cxnSp>
        <p:nvCxnSpPr>
          <p:cNvPr id="12" name="Connecteur droit 11">
            <a:extLst>
              <a:ext uri="{FF2B5EF4-FFF2-40B4-BE49-F238E27FC236}">
                <a16:creationId xmlns:a16="http://schemas.microsoft.com/office/drawing/2014/main" id="{A0A2839A-E3AD-4EA8-869C-C3296B637C8E}"/>
              </a:ext>
            </a:extLst>
          </p:cNvPr>
          <p:cNvCxnSpPr>
            <a:cxnSpLocks/>
          </p:cNvCxnSpPr>
          <p:nvPr/>
        </p:nvCxnSpPr>
        <p:spPr>
          <a:xfrm>
            <a:off x="339850" y="1625099"/>
            <a:ext cx="11855" cy="1793285"/>
          </a:xfrm>
          <a:prstGeom prst="line">
            <a:avLst/>
          </a:prstGeom>
        </p:spPr>
        <p:style>
          <a:lnRef idx="2">
            <a:schemeClr val="dk1"/>
          </a:lnRef>
          <a:fillRef idx="0">
            <a:schemeClr val="dk1"/>
          </a:fillRef>
          <a:effectRef idx="1">
            <a:schemeClr val="dk1"/>
          </a:effectRef>
          <a:fontRef idx="minor">
            <a:schemeClr val="tx1"/>
          </a:fontRef>
        </p:style>
      </p:cxnSp>
      <p:cxnSp>
        <p:nvCxnSpPr>
          <p:cNvPr id="13" name="Connecteur droit 12">
            <a:extLst>
              <a:ext uri="{FF2B5EF4-FFF2-40B4-BE49-F238E27FC236}">
                <a16:creationId xmlns:a16="http://schemas.microsoft.com/office/drawing/2014/main" id="{8E73BC0E-020E-4363-B5E1-49D0CD60EB76}"/>
              </a:ext>
            </a:extLst>
          </p:cNvPr>
          <p:cNvCxnSpPr>
            <a:cxnSpLocks/>
          </p:cNvCxnSpPr>
          <p:nvPr/>
        </p:nvCxnSpPr>
        <p:spPr>
          <a:xfrm>
            <a:off x="351705" y="2460499"/>
            <a:ext cx="386836" cy="0"/>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necteur droit 13">
            <a:extLst>
              <a:ext uri="{FF2B5EF4-FFF2-40B4-BE49-F238E27FC236}">
                <a16:creationId xmlns:a16="http://schemas.microsoft.com/office/drawing/2014/main" id="{D24962E2-CF55-47E0-BE58-D3A74A8A03FE}"/>
              </a:ext>
            </a:extLst>
          </p:cNvPr>
          <p:cNvCxnSpPr>
            <a:cxnSpLocks/>
          </p:cNvCxnSpPr>
          <p:nvPr/>
        </p:nvCxnSpPr>
        <p:spPr>
          <a:xfrm>
            <a:off x="339850" y="3408771"/>
            <a:ext cx="386836" cy="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5" name="ZoneTexte 14">
            <a:extLst>
              <a:ext uri="{FF2B5EF4-FFF2-40B4-BE49-F238E27FC236}">
                <a16:creationId xmlns:a16="http://schemas.microsoft.com/office/drawing/2014/main" id="{7FD9E6AD-048D-4D46-9D51-C01744CB169C}"/>
              </a:ext>
            </a:extLst>
          </p:cNvPr>
          <p:cNvSpPr txBox="1"/>
          <p:nvPr/>
        </p:nvSpPr>
        <p:spPr>
          <a:xfrm>
            <a:off x="4902110" y="3375598"/>
            <a:ext cx="2938992" cy="505686"/>
          </a:xfrm>
          <a:prstGeom prst="rect">
            <a:avLst/>
          </a:prstGeom>
          <a:noFill/>
          <a:ln w="12700">
            <a:solidFill>
              <a:schemeClr val="tx1"/>
            </a:solidFill>
          </a:ln>
        </p:spPr>
        <p:txBody>
          <a:bodyPr wrap="square" rtlCol="0" anchor="ctr" anchorCtr="0">
            <a:spAutoFit/>
          </a:bodyPr>
          <a:lstStyle/>
          <a:p>
            <a:pPr indent="176213">
              <a:lnSpc>
                <a:spcPct val="150000"/>
              </a:lnSpc>
            </a:pPr>
            <a:r>
              <a:rPr lang="fr-FR" sz="2000" b="1" dirty="0"/>
              <a:t>Case Fatality Rate 9,8%</a:t>
            </a:r>
          </a:p>
        </p:txBody>
      </p:sp>
      <p:pic>
        <p:nvPicPr>
          <p:cNvPr id="16" name="Image 15">
            <a:extLst>
              <a:ext uri="{FF2B5EF4-FFF2-40B4-BE49-F238E27FC236}">
                <a16:creationId xmlns:a16="http://schemas.microsoft.com/office/drawing/2014/main" id="{3C13CDAD-9CF0-46FC-A160-EDAA170D95BB}"/>
              </a:ext>
            </a:extLst>
          </p:cNvPr>
          <p:cNvPicPr>
            <a:picLocks noChangeAspect="1"/>
          </p:cNvPicPr>
          <p:nvPr/>
        </p:nvPicPr>
        <p:blipFill>
          <a:blip r:embed="rId6"/>
          <a:stretch>
            <a:fillRect/>
          </a:stretch>
        </p:blipFill>
        <p:spPr>
          <a:xfrm>
            <a:off x="5922748" y="5219466"/>
            <a:ext cx="3096703" cy="1499905"/>
          </a:xfrm>
          <a:prstGeom prst="rect">
            <a:avLst/>
          </a:prstGeom>
        </p:spPr>
      </p:pic>
    </p:spTree>
    <p:extLst>
      <p:ext uri="{BB962C8B-B14F-4D97-AF65-F5344CB8AC3E}">
        <p14:creationId xmlns:p14="http://schemas.microsoft.com/office/powerpoint/2010/main" val="144792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66D5CC-EB59-4F2E-ABC3-8CA5E3D0C54B}"/>
              </a:ext>
            </a:extLst>
          </p:cNvPr>
          <p:cNvSpPr>
            <a:spLocks noGrp="1"/>
          </p:cNvSpPr>
          <p:nvPr>
            <p:ph type="title"/>
          </p:nvPr>
        </p:nvSpPr>
        <p:spPr/>
        <p:txBody>
          <a:bodyPr/>
          <a:lstStyle/>
          <a:p>
            <a:r>
              <a:rPr lang="fr-FR" dirty="0" err="1"/>
              <a:t>Tactical</a:t>
            </a:r>
            <a:r>
              <a:rPr lang="fr-FR" dirty="0"/>
              <a:t> Combat </a:t>
            </a:r>
            <a:r>
              <a:rPr lang="fr-FR" dirty="0" err="1"/>
              <a:t>Casualty</a:t>
            </a:r>
            <a:r>
              <a:rPr lang="fr-FR" dirty="0"/>
              <a:t> Care</a:t>
            </a:r>
          </a:p>
        </p:txBody>
      </p:sp>
      <p:sp>
        <p:nvSpPr>
          <p:cNvPr id="3" name="Espace réservé du contenu 2">
            <a:extLst>
              <a:ext uri="{FF2B5EF4-FFF2-40B4-BE49-F238E27FC236}">
                <a16:creationId xmlns:a16="http://schemas.microsoft.com/office/drawing/2014/main" id="{2B0732BF-2FC3-44E6-B71A-C175071FA24F}"/>
              </a:ext>
            </a:extLst>
          </p:cNvPr>
          <p:cNvSpPr>
            <a:spLocks noGrp="1"/>
          </p:cNvSpPr>
          <p:nvPr>
            <p:ph idx="1"/>
          </p:nvPr>
        </p:nvSpPr>
        <p:spPr>
          <a:xfrm>
            <a:off x="127000" y="2008427"/>
            <a:ext cx="8906830" cy="573966"/>
          </a:xfrm>
        </p:spPr>
        <p:txBody>
          <a:bodyPr>
            <a:noAutofit/>
          </a:bodyPr>
          <a:lstStyle/>
          <a:p>
            <a:pPr marL="0" indent="0">
              <a:lnSpc>
                <a:spcPct val="150000"/>
              </a:lnSpc>
              <a:buNone/>
            </a:pPr>
            <a:r>
              <a:rPr lang="fr-FR" sz="1800" b="1" dirty="0"/>
              <a:t>TCCC </a:t>
            </a:r>
            <a:r>
              <a:rPr lang="fr-FR" sz="1800" b="1" dirty="0" err="1"/>
              <a:t>performed</a:t>
            </a:r>
            <a:r>
              <a:rPr lang="fr-FR" sz="1800" b="1" dirty="0"/>
              <a:t> by </a:t>
            </a:r>
            <a:r>
              <a:rPr lang="fr-FR" sz="1800" b="1" dirty="0" err="1"/>
              <a:t>combatants</a:t>
            </a:r>
            <a:r>
              <a:rPr lang="fr-FR" sz="1800" b="1" dirty="0"/>
              <a:t>, </a:t>
            </a:r>
            <a:r>
              <a:rPr lang="fr-FR" sz="1800" b="1" dirty="0" err="1"/>
              <a:t>medics</a:t>
            </a:r>
            <a:r>
              <a:rPr lang="fr-FR" sz="1800" b="1" dirty="0"/>
              <a:t>, nurses and </a:t>
            </a:r>
            <a:r>
              <a:rPr lang="fr-FR" sz="1800" b="1" dirty="0" err="1"/>
              <a:t>physicians</a:t>
            </a:r>
            <a:r>
              <a:rPr lang="fr-FR" sz="1800" b="1" dirty="0"/>
              <a:t> </a:t>
            </a:r>
            <a:r>
              <a:rPr lang="fr-FR" sz="1800" b="1" dirty="0" err="1"/>
              <a:t>embedded</a:t>
            </a:r>
            <a:r>
              <a:rPr lang="fr-FR" sz="1800" b="1" dirty="0"/>
              <a:t> in combat </a:t>
            </a:r>
            <a:r>
              <a:rPr lang="fr-FR" sz="1800" b="1" dirty="0" err="1"/>
              <a:t>units</a:t>
            </a:r>
            <a:r>
              <a:rPr lang="fr-FR" sz="1800" dirty="0"/>
              <a:t> </a:t>
            </a:r>
          </a:p>
          <a:p>
            <a:pPr marL="0" indent="0">
              <a:lnSpc>
                <a:spcPct val="150000"/>
              </a:lnSpc>
              <a:buNone/>
            </a:pPr>
            <a:endParaRPr lang="fr-FR" sz="1800" dirty="0"/>
          </a:p>
          <a:p>
            <a:pPr marL="0" indent="0">
              <a:lnSpc>
                <a:spcPct val="150000"/>
              </a:lnSpc>
              <a:buNone/>
            </a:pPr>
            <a:endParaRPr lang="fr-FR" sz="1800" dirty="0"/>
          </a:p>
          <a:p>
            <a:pPr marL="0" indent="0">
              <a:lnSpc>
                <a:spcPct val="150000"/>
              </a:lnSpc>
              <a:buNone/>
            </a:pPr>
            <a:endParaRPr lang="fr-FR" sz="1800" dirty="0"/>
          </a:p>
          <a:p>
            <a:pPr marL="0" indent="0">
              <a:lnSpc>
                <a:spcPct val="150000"/>
              </a:lnSpc>
              <a:buNone/>
            </a:pPr>
            <a:endParaRPr lang="fr-FR" sz="1800" dirty="0"/>
          </a:p>
          <a:p>
            <a:pPr marL="0" indent="0">
              <a:lnSpc>
                <a:spcPct val="150000"/>
              </a:lnSpc>
              <a:buNone/>
            </a:pPr>
            <a:endParaRPr lang="fr-FR" sz="1800" dirty="0"/>
          </a:p>
          <a:p>
            <a:pPr marL="0" indent="0">
              <a:lnSpc>
                <a:spcPct val="150000"/>
              </a:lnSpc>
              <a:buNone/>
            </a:pPr>
            <a:endParaRPr lang="fr-FR" sz="1800" dirty="0"/>
          </a:p>
          <a:p>
            <a:pPr marL="0" indent="0">
              <a:lnSpc>
                <a:spcPct val="150000"/>
              </a:lnSpc>
              <a:buNone/>
            </a:pPr>
            <a:endParaRPr lang="fr-FR" sz="1600" dirty="0"/>
          </a:p>
          <a:p>
            <a:pPr marL="0" indent="0">
              <a:lnSpc>
                <a:spcPct val="150000"/>
              </a:lnSpc>
              <a:buNone/>
            </a:pPr>
            <a:endParaRPr lang="fr-FR" sz="1000" dirty="0"/>
          </a:p>
          <a:p>
            <a:pPr marL="0" indent="0" defTabSz="179388">
              <a:buNone/>
              <a:tabLst>
                <a:tab pos="176213" algn="l"/>
              </a:tabLst>
            </a:pPr>
            <a:r>
              <a:rPr lang="fr-FR" sz="1700" dirty="0"/>
              <a:t>- </a:t>
            </a:r>
            <a:r>
              <a:rPr lang="fr-FR" sz="1700" dirty="0" err="1"/>
              <a:t>Medical</a:t>
            </a:r>
            <a:r>
              <a:rPr lang="fr-FR" sz="1700" dirty="0"/>
              <a:t> team on </a:t>
            </a:r>
            <a:r>
              <a:rPr lang="fr-FR" sz="1700" dirty="0" err="1"/>
              <a:t>scene</a:t>
            </a:r>
            <a:r>
              <a:rPr lang="fr-FR" sz="1700" dirty="0"/>
              <a:t> for 80% of the </a:t>
            </a:r>
            <a:r>
              <a:rPr lang="fr-FR" sz="1700" dirty="0" err="1"/>
              <a:t>casualties</a:t>
            </a:r>
            <a:endParaRPr lang="fr-FR" sz="1700" dirty="0"/>
          </a:p>
          <a:p>
            <a:pPr marL="0" indent="0" defTabSz="179388">
              <a:buFontTx/>
              <a:buChar char="-"/>
              <a:tabLst>
                <a:tab pos="176213" algn="l"/>
              </a:tabLst>
            </a:pPr>
            <a:r>
              <a:rPr lang="fr-FR" sz="1700" dirty="0"/>
              <a:t> </a:t>
            </a:r>
            <a:r>
              <a:rPr lang="fr-FR" sz="1700" dirty="0" err="1"/>
              <a:t>Difficulty</a:t>
            </a:r>
            <a:r>
              <a:rPr lang="fr-FR" sz="1700" dirty="0"/>
              <a:t> in </a:t>
            </a:r>
            <a:r>
              <a:rPr lang="fr-FR" sz="1700" dirty="0" err="1"/>
              <a:t>gaining</a:t>
            </a:r>
            <a:r>
              <a:rPr lang="fr-FR" sz="1700" dirty="0"/>
              <a:t> </a:t>
            </a:r>
            <a:r>
              <a:rPr lang="fr-FR" sz="1700" dirty="0" err="1"/>
              <a:t>access</a:t>
            </a:r>
            <a:r>
              <a:rPr lang="fr-FR" sz="1700" dirty="0"/>
              <a:t> due to </a:t>
            </a:r>
            <a:r>
              <a:rPr lang="fr-FR" sz="1700" dirty="0" err="1"/>
              <a:t>tactical</a:t>
            </a:r>
            <a:r>
              <a:rPr lang="fr-FR" sz="1700" dirty="0"/>
              <a:t> </a:t>
            </a:r>
            <a:r>
              <a:rPr lang="fr-FR" sz="1700" dirty="0" err="1"/>
              <a:t>context</a:t>
            </a:r>
            <a:r>
              <a:rPr lang="fr-FR" sz="1700" dirty="0"/>
              <a:t> for 10 </a:t>
            </a:r>
            <a:r>
              <a:rPr lang="fr-FR" sz="1700" dirty="0" err="1"/>
              <a:t>casualties</a:t>
            </a:r>
            <a:r>
              <a:rPr lang="fr-FR" sz="1700" dirty="0"/>
              <a:t> (&gt; 1 h for </a:t>
            </a:r>
            <a:r>
              <a:rPr lang="fr-FR" sz="1700" dirty="0" err="1"/>
              <a:t>three</a:t>
            </a:r>
            <a:r>
              <a:rPr lang="fr-FR" sz="1700" dirty="0"/>
              <a:t> of </a:t>
            </a:r>
            <a:r>
              <a:rPr lang="fr-FR" sz="1700" dirty="0" err="1"/>
              <a:t>them</a:t>
            </a:r>
            <a:r>
              <a:rPr lang="fr-FR" sz="1700" dirty="0"/>
              <a:t>)</a:t>
            </a:r>
            <a:endParaRPr lang="fr-FR" sz="1600" dirty="0"/>
          </a:p>
          <a:p>
            <a:pPr marL="0" indent="0">
              <a:lnSpc>
                <a:spcPct val="150000"/>
              </a:lnSpc>
              <a:buNone/>
            </a:pPr>
            <a:endParaRPr lang="fr-FR" sz="1600" dirty="0"/>
          </a:p>
          <a:p>
            <a:pPr marL="0" indent="0">
              <a:lnSpc>
                <a:spcPct val="150000"/>
              </a:lnSpc>
              <a:buNone/>
            </a:pPr>
            <a:endParaRPr lang="fr-FR" sz="1600" dirty="0"/>
          </a:p>
          <a:p>
            <a:pPr>
              <a:lnSpc>
                <a:spcPct val="150000"/>
              </a:lnSpc>
            </a:pPr>
            <a:endParaRPr lang="fr-FR" sz="1600" dirty="0"/>
          </a:p>
        </p:txBody>
      </p:sp>
      <p:pic>
        <p:nvPicPr>
          <p:cNvPr id="4" name="Image 3">
            <a:extLst>
              <a:ext uri="{FF2B5EF4-FFF2-40B4-BE49-F238E27FC236}">
                <a16:creationId xmlns:a16="http://schemas.microsoft.com/office/drawing/2014/main" id="{CF629F39-2658-4CD7-A146-8456D2DA0757}"/>
              </a:ext>
            </a:extLst>
          </p:cNvPr>
          <p:cNvPicPr>
            <a:picLocks noChangeAspect="1"/>
          </p:cNvPicPr>
          <p:nvPr/>
        </p:nvPicPr>
        <p:blipFill>
          <a:blip r:embed="rId3"/>
          <a:stretch>
            <a:fillRect/>
          </a:stretch>
        </p:blipFill>
        <p:spPr>
          <a:xfrm>
            <a:off x="5673423" y="794011"/>
            <a:ext cx="1559538" cy="1037092"/>
          </a:xfrm>
          <a:prstGeom prst="rect">
            <a:avLst/>
          </a:prstGeom>
        </p:spPr>
      </p:pic>
      <p:pic>
        <p:nvPicPr>
          <p:cNvPr id="5" name="Image 4">
            <a:extLst>
              <a:ext uri="{FF2B5EF4-FFF2-40B4-BE49-F238E27FC236}">
                <a16:creationId xmlns:a16="http://schemas.microsoft.com/office/drawing/2014/main" id="{BF81D9A4-31C6-4594-96D0-AB9D452B4583}"/>
              </a:ext>
            </a:extLst>
          </p:cNvPr>
          <p:cNvPicPr>
            <a:picLocks noChangeAspect="1"/>
          </p:cNvPicPr>
          <p:nvPr/>
        </p:nvPicPr>
        <p:blipFill>
          <a:blip r:embed="rId4"/>
          <a:stretch>
            <a:fillRect/>
          </a:stretch>
        </p:blipFill>
        <p:spPr>
          <a:xfrm>
            <a:off x="7378169" y="793656"/>
            <a:ext cx="1559539" cy="1037802"/>
          </a:xfrm>
          <a:prstGeom prst="rect">
            <a:avLst/>
          </a:prstGeom>
        </p:spPr>
      </p:pic>
      <p:pic>
        <p:nvPicPr>
          <p:cNvPr id="9" name="Image 8">
            <a:extLst>
              <a:ext uri="{FF2B5EF4-FFF2-40B4-BE49-F238E27FC236}">
                <a16:creationId xmlns:a16="http://schemas.microsoft.com/office/drawing/2014/main" id="{5F042F80-472A-47A2-BFF6-6163DB2ACE2A}"/>
              </a:ext>
            </a:extLst>
          </p:cNvPr>
          <p:cNvPicPr>
            <a:picLocks noChangeAspect="1"/>
          </p:cNvPicPr>
          <p:nvPr/>
        </p:nvPicPr>
        <p:blipFill rotWithShape="1">
          <a:blip r:embed="rId5">
            <a:extLst>
              <a:ext uri="{28A0092B-C50C-407E-A947-70E740481C1C}">
                <a14:useLocalDpi xmlns:a14="http://schemas.microsoft.com/office/drawing/2010/main" val="0"/>
              </a:ext>
            </a:extLst>
          </a:blip>
          <a:srcRect t="43518" b="5990"/>
          <a:stretch/>
        </p:blipFill>
        <p:spPr>
          <a:xfrm>
            <a:off x="1452697" y="2876457"/>
            <a:ext cx="6444985" cy="2158560"/>
          </a:xfrm>
          <a:prstGeom prst="rect">
            <a:avLst/>
          </a:prstGeom>
        </p:spPr>
      </p:pic>
      <p:pic>
        <p:nvPicPr>
          <p:cNvPr id="10" name="Image 9">
            <a:extLst>
              <a:ext uri="{FF2B5EF4-FFF2-40B4-BE49-F238E27FC236}">
                <a16:creationId xmlns:a16="http://schemas.microsoft.com/office/drawing/2014/main" id="{F9F08D12-9C89-4059-8EB7-54B2F85467AA}"/>
              </a:ext>
            </a:extLst>
          </p:cNvPr>
          <p:cNvPicPr>
            <a:picLocks noChangeAspect="1"/>
          </p:cNvPicPr>
          <p:nvPr/>
        </p:nvPicPr>
        <p:blipFill rotWithShape="1">
          <a:blip r:embed="rId5">
            <a:extLst>
              <a:ext uri="{28A0092B-C50C-407E-A947-70E740481C1C}">
                <a14:useLocalDpi xmlns:a14="http://schemas.microsoft.com/office/drawing/2010/main" val="0"/>
              </a:ext>
            </a:extLst>
          </a:blip>
          <a:srcRect l="58184" t="-3039" b="73493"/>
          <a:stretch/>
        </p:blipFill>
        <p:spPr>
          <a:xfrm>
            <a:off x="4937213" y="3073740"/>
            <a:ext cx="1515979" cy="710520"/>
          </a:xfrm>
          <a:prstGeom prst="rect">
            <a:avLst/>
          </a:prstGeom>
        </p:spPr>
      </p:pic>
      <p:sp>
        <p:nvSpPr>
          <p:cNvPr id="11" name="Rectangle 10">
            <a:extLst>
              <a:ext uri="{FF2B5EF4-FFF2-40B4-BE49-F238E27FC236}">
                <a16:creationId xmlns:a16="http://schemas.microsoft.com/office/drawing/2014/main" id="{2E77D918-C5ED-47CC-BE85-BE81B8E04082}"/>
              </a:ext>
            </a:extLst>
          </p:cNvPr>
          <p:cNvSpPr/>
          <p:nvPr/>
        </p:nvSpPr>
        <p:spPr>
          <a:xfrm>
            <a:off x="2084391" y="4990527"/>
            <a:ext cx="3842527" cy="338554"/>
          </a:xfrm>
          <a:prstGeom prst="rect">
            <a:avLst/>
          </a:prstGeom>
        </p:spPr>
        <p:txBody>
          <a:bodyPr wrap="none">
            <a:spAutoFit/>
          </a:bodyPr>
          <a:lstStyle/>
          <a:p>
            <a:r>
              <a:rPr lang="en-US" sz="1600" dirty="0"/>
              <a:t>Number of casualties per MEDEVAC request</a:t>
            </a:r>
            <a:endParaRPr lang="fr-FR" sz="1600" dirty="0"/>
          </a:p>
        </p:txBody>
      </p:sp>
    </p:spTree>
    <p:extLst>
      <p:ext uri="{BB962C8B-B14F-4D97-AF65-F5344CB8AC3E}">
        <p14:creationId xmlns:p14="http://schemas.microsoft.com/office/powerpoint/2010/main" val="93278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5E76A-FEB2-4E16-B57C-311E7210BD31}"/>
              </a:ext>
            </a:extLst>
          </p:cNvPr>
          <p:cNvSpPr>
            <a:spLocks noGrp="1"/>
          </p:cNvSpPr>
          <p:nvPr>
            <p:ph type="title"/>
          </p:nvPr>
        </p:nvSpPr>
        <p:spPr>
          <a:xfrm>
            <a:off x="1134737" y="94089"/>
            <a:ext cx="8427904" cy="720080"/>
          </a:xfrm>
        </p:spPr>
        <p:txBody>
          <a:bodyPr>
            <a:noAutofit/>
          </a:bodyPr>
          <a:lstStyle/>
          <a:p>
            <a:r>
              <a:rPr lang="fr-FR" dirty="0"/>
              <a:t>Field triage</a:t>
            </a:r>
          </a:p>
        </p:txBody>
      </p:sp>
      <p:sp>
        <p:nvSpPr>
          <p:cNvPr id="3" name="Espace réservé du contenu 2">
            <a:extLst>
              <a:ext uri="{FF2B5EF4-FFF2-40B4-BE49-F238E27FC236}">
                <a16:creationId xmlns:a16="http://schemas.microsoft.com/office/drawing/2014/main" id="{07FC42C3-96F9-4D27-A616-47BF6D3D5712}"/>
              </a:ext>
            </a:extLst>
          </p:cNvPr>
          <p:cNvSpPr>
            <a:spLocks noGrp="1"/>
          </p:cNvSpPr>
          <p:nvPr>
            <p:ph idx="1"/>
          </p:nvPr>
        </p:nvSpPr>
        <p:spPr>
          <a:xfrm>
            <a:off x="81957" y="2239808"/>
            <a:ext cx="6671381" cy="3835762"/>
          </a:xfrm>
        </p:spPr>
        <p:txBody>
          <a:bodyPr>
            <a:noAutofit/>
          </a:bodyPr>
          <a:lstStyle/>
          <a:p>
            <a:pPr marL="0" indent="0">
              <a:spcBef>
                <a:spcPts val="0"/>
              </a:spcBef>
              <a:buNone/>
            </a:pPr>
            <a:r>
              <a:rPr lang="fr-FR" sz="1800" b="1" dirty="0"/>
              <a:t>46 </a:t>
            </a:r>
            <a:r>
              <a:rPr lang="fr-FR" sz="1800" b="1" i="1" dirty="0"/>
              <a:t>Alpha</a:t>
            </a:r>
            <a:r>
              <a:rPr lang="fr-FR" sz="1800" b="1" dirty="0"/>
              <a:t> (</a:t>
            </a:r>
            <a:r>
              <a:rPr lang="fr-FR" sz="1800" b="1" dirty="0" err="1"/>
              <a:t>immediate</a:t>
            </a:r>
            <a:r>
              <a:rPr lang="fr-FR" sz="1800" b="1" dirty="0"/>
              <a:t>) </a:t>
            </a:r>
            <a:r>
              <a:rPr lang="fr-FR" sz="1800" b="1" dirty="0" err="1"/>
              <a:t>casualties</a:t>
            </a:r>
            <a:r>
              <a:rPr lang="fr-FR" sz="1800" b="1" dirty="0"/>
              <a:t> :</a:t>
            </a:r>
          </a:p>
          <a:p>
            <a:pPr marL="0" indent="0" defTabSz="442913">
              <a:spcBef>
                <a:spcPts val="0"/>
              </a:spcBef>
              <a:buNone/>
            </a:pPr>
            <a:r>
              <a:rPr lang="fr-FR" sz="1800" dirty="0"/>
              <a:t>	</a:t>
            </a:r>
            <a:r>
              <a:rPr lang="fr-FR" sz="1600" dirty="0"/>
              <a:t>- </a:t>
            </a:r>
            <a:r>
              <a:rPr lang="fr-FR" sz="1600" dirty="0" err="1"/>
              <a:t>Median</a:t>
            </a:r>
            <a:r>
              <a:rPr lang="fr-FR" sz="1600" dirty="0"/>
              <a:t> ISS 						20 [16-41]</a:t>
            </a:r>
          </a:p>
          <a:p>
            <a:pPr marL="0" indent="0" defTabSz="442913">
              <a:spcBef>
                <a:spcPts val="0"/>
              </a:spcBef>
              <a:buNone/>
            </a:pPr>
            <a:r>
              <a:rPr lang="fr-FR" sz="1600" dirty="0"/>
              <a:t>	- Died of </a:t>
            </a:r>
            <a:r>
              <a:rPr lang="fr-FR" sz="1600" dirty="0" err="1"/>
              <a:t>wounds</a:t>
            </a:r>
            <a:r>
              <a:rPr lang="fr-FR" sz="1600" dirty="0"/>
              <a:t>						7 (15,2%)</a:t>
            </a:r>
          </a:p>
          <a:p>
            <a:pPr marL="0" indent="0" defTabSz="442913">
              <a:spcBef>
                <a:spcPts val="0"/>
              </a:spcBef>
              <a:buNone/>
            </a:pPr>
            <a:r>
              <a:rPr lang="fr-FR" sz="1600" dirty="0"/>
              <a:t>	- Admitted in </a:t>
            </a:r>
            <a:r>
              <a:rPr lang="fr-FR" sz="1600" i="1" dirty="0"/>
              <a:t>Role 2 MTF and </a:t>
            </a:r>
            <a:r>
              <a:rPr lang="fr-FR" sz="1600" i="1" dirty="0" err="1"/>
              <a:t>evacuated</a:t>
            </a:r>
            <a:r>
              <a:rPr lang="fr-FR" sz="1600" dirty="0"/>
              <a:t>		36 (78,3%)</a:t>
            </a:r>
          </a:p>
          <a:p>
            <a:pPr marL="0" indent="0" defTabSz="442913">
              <a:spcBef>
                <a:spcPts val="0"/>
              </a:spcBef>
              <a:buNone/>
            </a:pPr>
            <a:r>
              <a:rPr lang="fr-FR" sz="1600" dirty="0"/>
              <a:t>	- Return to </a:t>
            </a:r>
            <a:r>
              <a:rPr lang="fr-FR" sz="1600" dirty="0" err="1"/>
              <a:t>duty</a:t>
            </a:r>
            <a:r>
              <a:rPr lang="fr-FR" sz="1600" dirty="0"/>
              <a:t> &lt; 72h					3 (6,5%)</a:t>
            </a:r>
          </a:p>
          <a:p>
            <a:pPr marL="0" indent="0">
              <a:spcBef>
                <a:spcPts val="0"/>
              </a:spcBef>
              <a:buNone/>
            </a:pPr>
            <a:endParaRPr lang="fr-FR" sz="1800" dirty="0"/>
          </a:p>
          <a:p>
            <a:pPr marL="0" lvl="0" indent="0">
              <a:spcBef>
                <a:spcPts val="0"/>
              </a:spcBef>
              <a:buNone/>
            </a:pPr>
            <a:r>
              <a:rPr lang="fr-FR" sz="1800" b="1" dirty="0">
                <a:solidFill>
                  <a:prstClr val="black"/>
                </a:solidFill>
              </a:rPr>
              <a:t>32 Bravo (</a:t>
            </a:r>
            <a:r>
              <a:rPr lang="fr-FR" sz="1800" b="1" dirty="0" err="1">
                <a:solidFill>
                  <a:prstClr val="black"/>
                </a:solidFill>
              </a:rPr>
              <a:t>delayed</a:t>
            </a:r>
            <a:r>
              <a:rPr lang="fr-FR" sz="1800" b="1" dirty="0">
                <a:solidFill>
                  <a:prstClr val="black"/>
                </a:solidFill>
              </a:rPr>
              <a:t>) </a:t>
            </a:r>
            <a:r>
              <a:rPr lang="fr-FR" sz="1800" b="1" dirty="0" err="1">
                <a:solidFill>
                  <a:prstClr val="black"/>
                </a:solidFill>
              </a:rPr>
              <a:t>casualties</a:t>
            </a:r>
            <a:r>
              <a:rPr lang="fr-FR" sz="1800" b="1" dirty="0">
                <a:solidFill>
                  <a:prstClr val="black"/>
                </a:solidFill>
              </a:rPr>
              <a:t> :</a:t>
            </a:r>
          </a:p>
          <a:p>
            <a:pPr marL="0" lvl="0" indent="0" defTabSz="442913">
              <a:spcBef>
                <a:spcPts val="0"/>
              </a:spcBef>
              <a:buNone/>
            </a:pPr>
            <a:r>
              <a:rPr lang="fr-FR" sz="1800" dirty="0">
                <a:solidFill>
                  <a:prstClr val="black"/>
                </a:solidFill>
              </a:rPr>
              <a:t>	- </a:t>
            </a:r>
            <a:r>
              <a:rPr lang="fr-FR" sz="1600" dirty="0" err="1">
                <a:solidFill>
                  <a:prstClr val="black"/>
                </a:solidFill>
              </a:rPr>
              <a:t>Median</a:t>
            </a:r>
            <a:r>
              <a:rPr lang="fr-FR" sz="1600" dirty="0">
                <a:solidFill>
                  <a:prstClr val="black"/>
                </a:solidFill>
              </a:rPr>
              <a:t>	ISS						9 [7-13]</a:t>
            </a:r>
          </a:p>
          <a:p>
            <a:pPr marL="0" lvl="0" indent="0" defTabSz="442913">
              <a:spcBef>
                <a:spcPts val="0"/>
              </a:spcBef>
              <a:buNone/>
            </a:pPr>
            <a:r>
              <a:rPr lang="fr-FR" sz="1600" dirty="0">
                <a:solidFill>
                  <a:prstClr val="black"/>
                </a:solidFill>
              </a:rPr>
              <a:t>	- Died of </a:t>
            </a:r>
            <a:r>
              <a:rPr lang="fr-FR" sz="1600" dirty="0" err="1">
                <a:solidFill>
                  <a:prstClr val="black"/>
                </a:solidFill>
              </a:rPr>
              <a:t>wounds</a:t>
            </a:r>
            <a:r>
              <a:rPr lang="fr-FR" sz="1600" dirty="0">
                <a:solidFill>
                  <a:prstClr val="black"/>
                </a:solidFill>
              </a:rPr>
              <a:t>						0 </a:t>
            </a:r>
          </a:p>
          <a:p>
            <a:pPr marL="0" lvl="0" indent="0" defTabSz="442913">
              <a:spcBef>
                <a:spcPts val="0"/>
              </a:spcBef>
              <a:buNone/>
            </a:pPr>
            <a:r>
              <a:rPr lang="fr-FR" sz="1600" dirty="0">
                <a:solidFill>
                  <a:prstClr val="black"/>
                </a:solidFill>
              </a:rPr>
              <a:t>	- </a:t>
            </a:r>
            <a:r>
              <a:rPr lang="en-US" sz="1600" dirty="0">
                <a:solidFill>
                  <a:prstClr val="black"/>
                </a:solidFill>
              </a:rPr>
              <a:t>Admitted in Role 2 MTF and evacuated</a:t>
            </a:r>
            <a:r>
              <a:rPr lang="fr-FR" sz="1600" dirty="0">
                <a:solidFill>
                  <a:prstClr val="black"/>
                </a:solidFill>
              </a:rPr>
              <a:t>		26 (81,3%)</a:t>
            </a:r>
          </a:p>
          <a:p>
            <a:pPr marL="0" lvl="0" indent="0" defTabSz="442913">
              <a:spcBef>
                <a:spcPts val="0"/>
              </a:spcBef>
              <a:buNone/>
            </a:pPr>
            <a:r>
              <a:rPr lang="fr-FR" sz="1600" dirty="0">
                <a:solidFill>
                  <a:prstClr val="black"/>
                </a:solidFill>
              </a:rPr>
              <a:t>	- Return to </a:t>
            </a:r>
            <a:r>
              <a:rPr lang="fr-FR" sz="1600" dirty="0" err="1">
                <a:solidFill>
                  <a:prstClr val="black"/>
                </a:solidFill>
              </a:rPr>
              <a:t>duty</a:t>
            </a:r>
            <a:r>
              <a:rPr lang="fr-FR" sz="1600" dirty="0">
                <a:solidFill>
                  <a:prstClr val="black"/>
                </a:solidFill>
              </a:rPr>
              <a:t> &lt; 72h					6 (18,7%)</a:t>
            </a:r>
          </a:p>
          <a:p>
            <a:pPr marL="0" indent="0">
              <a:spcBef>
                <a:spcPts val="0"/>
              </a:spcBef>
              <a:buNone/>
            </a:pPr>
            <a:endParaRPr lang="fr-FR" sz="1800" dirty="0"/>
          </a:p>
          <a:p>
            <a:pPr marL="0" lvl="0" indent="0">
              <a:spcBef>
                <a:spcPts val="0"/>
              </a:spcBef>
              <a:buNone/>
            </a:pPr>
            <a:r>
              <a:rPr lang="fr-FR" sz="1800" b="1" dirty="0">
                <a:solidFill>
                  <a:prstClr val="black"/>
                </a:solidFill>
              </a:rPr>
              <a:t>94 Charlie (minimal) </a:t>
            </a:r>
            <a:r>
              <a:rPr lang="fr-FR" sz="1800" b="1" dirty="0" err="1">
                <a:solidFill>
                  <a:prstClr val="black"/>
                </a:solidFill>
              </a:rPr>
              <a:t>casualties</a:t>
            </a:r>
            <a:r>
              <a:rPr lang="fr-FR" sz="1800" b="1" dirty="0">
                <a:solidFill>
                  <a:prstClr val="black"/>
                </a:solidFill>
              </a:rPr>
              <a:t> :</a:t>
            </a:r>
          </a:p>
          <a:p>
            <a:pPr marL="0" lvl="0" indent="0" defTabSz="442913">
              <a:spcBef>
                <a:spcPts val="0"/>
              </a:spcBef>
              <a:buNone/>
            </a:pPr>
            <a:r>
              <a:rPr lang="fr-FR" sz="1800" dirty="0">
                <a:solidFill>
                  <a:prstClr val="black"/>
                </a:solidFill>
              </a:rPr>
              <a:t>	</a:t>
            </a:r>
            <a:r>
              <a:rPr lang="fr-FR" sz="1600" dirty="0">
                <a:solidFill>
                  <a:prstClr val="black"/>
                </a:solidFill>
              </a:rPr>
              <a:t>- </a:t>
            </a:r>
            <a:r>
              <a:rPr lang="fr-FR" sz="1600" dirty="0" err="1">
                <a:solidFill>
                  <a:prstClr val="black"/>
                </a:solidFill>
              </a:rPr>
              <a:t>Median</a:t>
            </a:r>
            <a:r>
              <a:rPr lang="fr-FR" sz="1600" dirty="0">
                <a:solidFill>
                  <a:prstClr val="black"/>
                </a:solidFill>
              </a:rPr>
              <a:t>	ISS						4 [3-4]</a:t>
            </a:r>
          </a:p>
          <a:p>
            <a:pPr marL="0" lvl="0" indent="0" defTabSz="442913">
              <a:spcBef>
                <a:spcPts val="0"/>
              </a:spcBef>
              <a:buNone/>
            </a:pPr>
            <a:r>
              <a:rPr lang="fr-FR" sz="1600" dirty="0">
                <a:solidFill>
                  <a:prstClr val="black"/>
                </a:solidFill>
              </a:rPr>
              <a:t>	- Died of </a:t>
            </a:r>
            <a:r>
              <a:rPr lang="fr-FR" sz="1600" dirty="0" err="1">
                <a:solidFill>
                  <a:prstClr val="black"/>
                </a:solidFill>
              </a:rPr>
              <a:t>wounds</a:t>
            </a:r>
            <a:r>
              <a:rPr lang="fr-FR" sz="1600" dirty="0">
                <a:solidFill>
                  <a:prstClr val="black"/>
                </a:solidFill>
              </a:rPr>
              <a:t>						0</a:t>
            </a:r>
          </a:p>
          <a:p>
            <a:pPr marL="0" lvl="0" indent="0" defTabSz="442913">
              <a:spcBef>
                <a:spcPts val="0"/>
              </a:spcBef>
              <a:buNone/>
            </a:pPr>
            <a:r>
              <a:rPr lang="fr-FR" sz="1600" dirty="0">
                <a:solidFill>
                  <a:prstClr val="black"/>
                </a:solidFill>
              </a:rPr>
              <a:t>	- </a:t>
            </a:r>
            <a:r>
              <a:rPr lang="en-US" sz="1600" dirty="0">
                <a:solidFill>
                  <a:prstClr val="black"/>
                </a:solidFill>
              </a:rPr>
              <a:t>Admitted in Role 2 MTF and evacuated</a:t>
            </a:r>
            <a:r>
              <a:rPr lang="fr-FR" sz="1600" dirty="0">
                <a:solidFill>
                  <a:prstClr val="black"/>
                </a:solidFill>
              </a:rPr>
              <a:t>		41 (43,6%)</a:t>
            </a:r>
          </a:p>
          <a:p>
            <a:pPr marL="0" lvl="0" indent="0" defTabSz="442913">
              <a:spcBef>
                <a:spcPts val="0"/>
              </a:spcBef>
              <a:buNone/>
            </a:pPr>
            <a:r>
              <a:rPr lang="fr-FR" sz="1600" dirty="0">
                <a:solidFill>
                  <a:prstClr val="black"/>
                </a:solidFill>
              </a:rPr>
              <a:t>	- Return to </a:t>
            </a:r>
            <a:r>
              <a:rPr lang="fr-FR" sz="1600" dirty="0" err="1">
                <a:solidFill>
                  <a:prstClr val="black"/>
                </a:solidFill>
              </a:rPr>
              <a:t>duty</a:t>
            </a:r>
            <a:r>
              <a:rPr lang="fr-FR" sz="1600" dirty="0">
                <a:solidFill>
                  <a:prstClr val="black"/>
                </a:solidFill>
              </a:rPr>
              <a:t> &lt; 72h					53 (56,4%)</a:t>
            </a:r>
          </a:p>
          <a:p>
            <a:pPr marL="0" indent="0">
              <a:spcBef>
                <a:spcPts val="0"/>
              </a:spcBef>
              <a:buNone/>
            </a:pPr>
            <a:endParaRPr lang="fr-FR" sz="2400" dirty="0"/>
          </a:p>
        </p:txBody>
      </p:sp>
      <p:sp>
        <p:nvSpPr>
          <p:cNvPr id="4" name="Rectangle 3">
            <a:extLst>
              <a:ext uri="{FF2B5EF4-FFF2-40B4-BE49-F238E27FC236}">
                <a16:creationId xmlns:a16="http://schemas.microsoft.com/office/drawing/2014/main" id="{93B1D353-60C3-4468-9CB7-D1E36CB15998}"/>
              </a:ext>
            </a:extLst>
          </p:cNvPr>
          <p:cNvSpPr/>
          <p:nvPr/>
        </p:nvSpPr>
        <p:spPr>
          <a:xfrm>
            <a:off x="575295" y="3349129"/>
            <a:ext cx="4856021" cy="2215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4A3DD43-5F5D-46A6-89D1-B08F3BF3EDA5}"/>
              </a:ext>
            </a:extLst>
          </p:cNvPr>
          <p:cNvSpPr/>
          <p:nvPr/>
        </p:nvSpPr>
        <p:spPr>
          <a:xfrm>
            <a:off x="575295" y="4414303"/>
            <a:ext cx="4856021" cy="221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56F5C36-3F91-4FCF-97FA-6ACBC879CC1F}"/>
              </a:ext>
            </a:extLst>
          </p:cNvPr>
          <p:cNvSpPr/>
          <p:nvPr/>
        </p:nvSpPr>
        <p:spPr>
          <a:xfrm>
            <a:off x="575295" y="5975236"/>
            <a:ext cx="4856021" cy="22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702E792F-33AA-42EB-9B8B-DD91CEB33DF9}"/>
              </a:ext>
            </a:extLst>
          </p:cNvPr>
          <p:cNvPicPr>
            <a:picLocks noChangeAspect="1"/>
          </p:cNvPicPr>
          <p:nvPr/>
        </p:nvPicPr>
        <p:blipFill rotWithShape="1">
          <a:blip r:embed="rId3"/>
          <a:srcRect l="52530" t="50000" r="30723" b="19529"/>
          <a:stretch/>
        </p:blipFill>
        <p:spPr>
          <a:xfrm>
            <a:off x="6248423" y="-1"/>
            <a:ext cx="2895577" cy="2963537"/>
          </a:xfrm>
          <a:prstGeom prst="rect">
            <a:avLst/>
          </a:prstGeom>
        </p:spPr>
      </p:pic>
      <p:pic>
        <p:nvPicPr>
          <p:cNvPr id="12" name="Image 11">
            <a:extLst>
              <a:ext uri="{FF2B5EF4-FFF2-40B4-BE49-F238E27FC236}">
                <a16:creationId xmlns:a16="http://schemas.microsoft.com/office/drawing/2014/main" id="{3ECC682E-C84B-4D21-BF0F-DC4C18B29292}"/>
              </a:ext>
            </a:extLst>
          </p:cNvPr>
          <p:cNvPicPr>
            <a:picLocks noChangeAspect="1"/>
          </p:cNvPicPr>
          <p:nvPr/>
        </p:nvPicPr>
        <p:blipFill>
          <a:blip r:embed="rId4"/>
          <a:stretch>
            <a:fillRect/>
          </a:stretch>
        </p:blipFill>
        <p:spPr>
          <a:xfrm>
            <a:off x="6542734" y="3592681"/>
            <a:ext cx="2527294" cy="1304410"/>
          </a:xfrm>
          <a:prstGeom prst="rect">
            <a:avLst/>
          </a:prstGeom>
        </p:spPr>
      </p:pic>
      <p:pic>
        <p:nvPicPr>
          <p:cNvPr id="13" name="Image 12">
            <a:extLst>
              <a:ext uri="{FF2B5EF4-FFF2-40B4-BE49-F238E27FC236}">
                <a16:creationId xmlns:a16="http://schemas.microsoft.com/office/drawing/2014/main" id="{1C9F8115-03DF-4FEC-A441-BEB37EC97ECD}"/>
              </a:ext>
            </a:extLst>
          </p:cNvPr>
          <p:cNvPicPr>
            <a:picLocks noChangeAspect="1"/>
          </p:cNvPicPr>
          <p:nvPr/>
        </p:nvPicPr>
        <p:blipFill>
          <a:blip r:embed="rId5"/>
          <a:stretch>
            <a:fillRect/>
          </a:stretch>
        </p:blipFill>
        <p:spPr>
          <a:xfrm>
            <a:off x="6542734" y="5065686"/>
            <a:ext cx="2527294" cy="1720259"/>
          </a:xfrm>
          <a:prstGeom prst="rect">
            <a:avLst/>
          </a:prstGeom>
        </p:spPr>
      </p:pic>
    </p:spTree>
    <p:extLst>
      <p:ext uri="{BB962C8B-B14F-4D97-AF65-F5344CB8AC3E}">
        <p14:creationId xmlns:p14="http://schemas.microsoft.com/office/powerpoint/2010/main" val="85395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Lst>
  </p:timing>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3176</TotalTime>
  <Words>1711</Words>
  <Application>Microsoft Office PowerPoint</Application>
  <PresentationFormat>Affichage à l'écran (4:3)</PresentationFormat>
  <Paragraphs>385</Paragraphs>
  <Slides>20</Slides>
  <Notes>20</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20</vt:i4>
      </vt:variant>
    </vt:vector>
  </HeadingPairs>
  <TitlesOfParts>
    <vt:vector size="25" baseType="lpstr">
      <vt:lpstr>Arial</vt:lpstr>
      <vt:lpstr>Calibri</vt:lpstr>
      <vt:lpstr>Times New Roman</vt:lpstr>
      <vt:lpstr>1_Thème Office</vt:lpstr>
      <vt:lpstr>2_Thème Office</vt:lpstr>
      <vt:lpstr>Présentation PowerPoint</vt:lpstr>
      <vt:lpstr>Présentation PowerPoint</vt:lpstr>
      <vt:lpstr>Présentation PowerPoint</vt:lpstr>
      <vt:lpstr>Field realities</vt:lpstr>
      <vt:lpstr>Medical support</vt:lpstr>
      <vt:lpstr>The « tyranny of distances » …</vt:lpstr>
      <vt:lpstr>2013 - 2017 data</vt:lpstr>
      <vt:lpstr>Tactical Combat Casualty Care</vt:lpstr>
      <vt:lpstr>Field triage</vt:lpstr>
      <vt:lpstr>Evacuation times</vt:lpstr>
      <vt:lpstr>Room for improvement …</vt:lpstr>
      <vt:lpstr>Consequences of longer delays </vt:lpstr>
      <vt:lpstr>Transfusion strategies</vt:lpstr>
      <vt:lpstr>Lyophilized Plasma</vt:lpstr>
      <vt:lpstr>Présentation PowerPoint</vt:lpstr>
      <vt:lpstr>Cold storage in the field</vt:lpstr>
      <vt:lpstr>Présentation PowerPoint</vt:lpstr>
      <vt:lpstr>Aknowledgment</vt:lpstr>
      <vt:lpstr>In Memoriam</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RST</dc:creator>
  <cp:lastModifiedBy>Stéphane Travers</cp:lastModifiedBy>
  <cp:revision>276</cp:revision>
  <cp:lastPrinted>2019-06-20T21:38:08Z</cp:lastPrinted>
  <dcterms:created xsi:type="dcterms:W3CDTF">2018-08-31T08:28:20Z</dcterms:created>
  <dcterms:modified xsi:type="dcterms:W3CDTF">2019-06-23T22:13:57Z</dcterms:modified>
</cp:coreProperties>
</file>