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66"/>
  </p:notesMasterIdLst>
  <p:sldIdLst>
    <p:sldId id="849" r:id="rId5"/>
    <p:sldId id="850" r:id="rId6"/>
    <p:sldId id="851" r:id="rId7"/>
    <p:sldId id="853" r:id="rId8"/>
    <p:sldId id="852" r:id="rId9"/>
    <p:sldId id="262" r:id="rId10"/>
    <p:sldId id="256" r:id="rId11"/>
    <p:sldId id="803" r:id="rId12"/>
    <p:sldId id="829" r:id="rId13"/>
    <p:sldId id="845" r:id="rId14"/>
    <p:sldId id="844" r:id="rId15"/>
    <p:sldId id="839" r:id="rId16"/>
    <p:sldId id="846" r:id="rId17"/>
    <p:sldId id="283" r:id="rId18"/>
    <p:sldId id="840" r:id="rId19"/>
    <p:sldId id="841" r:id="rId20"/>
    <p:sldId id="842" r:id="rId21"/>
    <p:sldId id="259" r:id="rId22"/>
    <p:sldId id="279" r:id="rId23"/>
    <p:sldId id="260" r:id="rId24"/>
    <p:sldId id="838" r:id="rId25"/>
    <p:sldId id="837" r:id="rId26"/>
    <p:sldId id="836" r:id="rId27"/>
    <p:sldId id="804" r:id="rId28"/>
    <p:sldId id="805" r:id="rId29"/>
    <p:sldId id="806" r:id="rId30"/>
    <p:sldId id="261" r:id="rId31"/>
    <p:sldId id="282" r:id="rId32"/>
    <p:sldId id="263" r:id="rId33"/>
    <p:sldId id="828" r:id="rId34"/>
    <p:sldId id="264" r:id="rId35"/>
    <p:sldId id="817" r:id="rId36"/>
    <p:sldId id="847" r:id="rId37"/>
    <p:sldId id="848" r:id="rId38"/>
    <p:sldId id="280" r:id="rId39"/>
    <p:sldId id="818" r:id="rId40"/>
    <p:sldId id="819" r:id="rId41"/>
    <p:sldId id="809" r:id="rId42"/>
    <p:sldId id="816" r:id="rId43"/>
    <p:sldId id="792" r:id="rId44"/>
    <p:sldId id="794" r:id="rId45"/>
    <p:sldId id="795" r:id="rId46"/>
    <p:sldId id="796" r:id="rId47"/>
    <p:sldId id="827" r:id="rId48"/>
    <p:sldId id="798" r:id="rId49"/>
    <p:sldId id="799" r:id="rId50"/>
    <p:sldId id="823" r:id="rId51"/>
    <p:sldId id="825" r:id="rId52"/>
    <p:sldId id="800" r:id="rId53"/>
    <p:sldId id="826" r:id="rId54"/>
    <p:sldId id="833" r:id="rId55"/>
    <p:sldId id="820" r:id="rId56"/>
    <p:sldId id="822" r:id="rId57"/>
    <p:sldId id="821" r:id="rId58"/>
    <p:sldId id="265" r:id="rId59"/>
    <p:sldId id="815" r:id="rId60"/>
    <p:sldId id="831" r:id="rId61"/>
    <p:sldId id="835" r:id="rId62"/>
    <p:sldId id="832" r:id="rId63"/>
    <p:sldId id="266" r:id="rId64"/>
    <p:sldId id="808" r:id="rId65"/>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EEE"/>
    <a:srgbClr val="DFDDD8"/>
    <a:srgbClr val="ECEBA4"/>
    <a:srgbClr val="FF9500"/>
    <a:srgbClr val="FFF900"/>
    <a:srgbClr val="810D0D"/>
    <a:srgbClr val="B61212"/>
    <a:srgbClr val="507BC8"/>
    <a:srgbClr val="CC6600"/>
    <a:srgbClr val="2A4B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105" autoAdjust="0"/>
    <p:restoredTop sz="96331" autoAdjust="0"/>
  </p:normalViewPr>
  <p:slideViewPr>
    <p:cSldViewPr snapToGrid="0">
      <p:cViewPr varScale="1">
        <p:scale>
          <a:sx n="135" d="100"/>
          <a:sy n="135" d="100"/>
        </p:scale>
        <p:origin x="560" y="1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71541F8C-B192-429A-8838-AB8DF1F5E082}" type="datetimeFigureOut">
              <a:rPr lang="nb-NO" smtClean="0"/>
              <a:t>28.06.2022</a:t>
            </a:fld>
            <a:endParaRPr lang="nb-NO"/>
          </a:p>
        </p:txBody>
      </p:sp>
      <p:sp>
        <p:nvSpPr>
          <p:cNvPr id="4" name="Plassholder for lysbilde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029EC6D4-4AF4-4B7F-845A-0346FC03CC6D}" type="slidenum">
              <a:rPr lang="nb-NO" smtClean="0"/>
              <a:t>‹#›</a:t>
            </a:fld>
            <a:endParaRPr lang="nb-NO"/>
          </a:p>
        </p:txBody>
      </p:sp>
    </p:spTree>
    <p:extLst>
      <p:ext uri="{BB962C8B-B14F-4D97-AF65-F5344CB8AC3E}">
        <p14:creationId xmlns:p14="http://schemas.microsoft.com/office/powerpoint/2010/main" val="3581476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we report our </a:t>
            </a:r>
            <a:r>
              <a:rPr lang="en-US" sz="1200" i="1" kern="1200" dirty="0">
                <a:solidFill>
                  <a:schemeClr val="tx1"/>
                </a:solidFill>
                <a:effectLst/>
                <a:latin typeface="+mn-lt"/>
                <a:ea typeface="+mn-ea"/>
                <a:cs typeface="+mn-cs"/>
              </a:rPr>
              <a:t>adjusted</a:t>
            </a:r>
            <a:r>
              <a:rPr lang="en-US" sz="1200" kern="1200" dirty="0">
                <a:solidFill>
                  <a:schemeClr val="tx1"/>
                </a:solidFill>
                <a:effectLst/>
                <a:latin typeface="+mn-lt"/>
                <a:ea typeface="+mn-ea"/>
                <a:cs typeface="+mn-cs"/>
              </a:rPr>
              <a:t> analysis of whole blood and component therapy use in hemostatic resuscitation of massively bleeding patients. We adjusted for </a:t>
            </a:r>
            <a:r>
              <a:rPr lang="en-US" sz="1200" dirty="0">
                <a:latin typeface="Arial" panose="020B0604020202020204" pitchFamily="34" charset="0"/>
                <a:cs typeface="Arial" panose="020B0604020202020204" pitchFamily="34" charset="0"/>
              </a:rPr>
              <a:t>injury severity score (ISS) and hemostatic dysfunction via rotational </a:t>
            </a:r>
            <a:r>
              <a:rPr lang="en-US" sz="1200" dirty="0" err="1">
                <a:latin typeface="Arial" panose="020B0604020202020204" pitchFamily="34" charset="0"/>
                <a:cs typeface="Arial" panose="020B0604020202020204" pitchFamily="34" charset="0"/>
              </a:rPr>
              <a:t>thromboelastometry</a:t>
            </a:r>
            <a:r>
              <a:rPr lang="en-US" sz="1200" dirty="0">
                <a:latin typeface="Arial" panose="020B0604020202020204" pitchFamily="34" charset="0"/>
                <a:cs typeface="Arial" panose="020B0604020202020204" pitchFamily="34" charset="0"/>
              </a:rPr>
              <a:t> measurements of maximum clot formation (MCF). With this </a:t>
            </a:r>
            <a:r>
              <a:rPr lang="en-US" sz="1200" kern="1200" dirty="0">
                <a:solidFill>
                  <a:schemeClr val="tx1"/>
                </a:solidFill>
                <a:effectLst/>
                <a:latin typeface="+mn-lt"/>
                <a:ea typeface="+mn-ea"/>
                <a:cs typeface="+mn-cs"/>
              </a:rPr>
              <a:t>Cox regression analysis whole blood over component therapy was independently associated with 24-hr survival, and whole blood use also trended towards improved 28-day survival.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Extra: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hypothesize that with LTOWB use in hemostatic resuscitation, we are able to acutely rescue very sick and hypercoagulable patients that otherwise would not have survived, and the significance of their pathophysiology and its downstream effects then persist, hindering long-term survival. Furthermore, as we continue to enhance our hemostatic resuscitation standard of care and treatment approaches, we will continue to resuscitate sicker patients, and the care of these patients will continue to evolve and improve. Early identification of these patients that are less likely to survive long-term, for example, we might propose hypercoagulable patients at admission, may help shape different protocols of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select this final adjusted model, significant parameters from the univariate analysis were selected, and highly co-linear parameters were eliminated. Backwards stepwise selection of multivariable logistic regression models were employed to arrive at this final fitted model.  This final model includes covariates of whole blood use ISS and MCF.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E9D26D5-9B55-624B-9A44-0059771E40F7}" type="slidenum">
              <a:rPr lang="en-US" smtClean="0"/>
              <a:t>6</a:t>
            </a:fld>
            <a:endParaRPr lang="en-US"/>
          </a:p>
        </p:txBody>
      </p:sp>
    </p:spTree>
    <p:extLst>
      <p:ext uri="{BB962C8B-B14F-4D97-AF65-F5344CB8AC3E}">
        <p14:creationId xmlns:p14="http://schemas.microsoft.com/office/powerpoint/2010/main" val="705408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9EC6D4-4AF4-4B7F-845A-0346FC03CC6D}" type="slidenum">
              <a:rPr lang="nb-NO" smtClean="0"/>
              <a:t>7</a:t>
            </a:fld>
            <a:endParaRPr lang="nb-NO"/>
          </a:p>
        </p:txBody>
      </p:sp>
    </p:spTree>
    <p:extLst>
      <p:ext uri="{BB962C8B-B14F-4D97-AF65-F5344CB8AC3E}">
        <p14:creationId xmlns:p14="http://schemas.microsoft.com/office/powerpoint/2010/main" val="981266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9EC6D4-4AF4-4B7F-845A-0346FC03CC6D}" type="slidenum">
              <a:rPr lang="nb-NO" smtClean="0"/>
              <a:t>11</a:t>
            </a:fld>
            <a:endParaRPr lang="nb-NO"/>
          </a:p>
        </p:txBody>
      </p:sp>
    </p:spTree>
    <p:extLst>
      <p:ext uri="{BB962C8B-B14F-4D97-AF65-F5344CB8AC3E}">
        <p14:creationId xmlns:p14="http://schemas.microsoft.com/office/powerpoint/2010/main" val="2038335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9EC6D4-4AF4-4B7F-845A-0346FC03CC6D}" type="slidenum">
              <a:rPr lang="nb-NO" smtClean="0"/>
              <a:t>19</a:t>
            </a:fld>
            <a:endParaRPr lang="nb-NO"/>
          </a:p>
        </p:txBody>
      </p:sp>
    </p:spTree>
    <p:extLst>
      <p:ext uri="{BB962C8B-B14F-4D97-AF65-F5344CB8AC3E}">
        <p14:creationId xmlns:p14="http://schemas.microsoft.com/office/powerpoint/2010/main" val="1638510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9EC6D4-4AF4-4B7F-845A-0346FC03CC6D}" type="slidenum">
              <a:rPr lang="nb-NO" smtClean="0"/>
              <a:t>29</a:t>
            </a:fld>
            <a:endParaRPr lang="nb-NO"/>
          </a:p>
        </p:txBody>
      </p:sp>
    </p:spTree>
    <p:extLst>
      <p:ext uri="{BB962C8B-B14F-4D97-AF65-F5344CB8AC3E}">
        <p14:creationId xmlns:p14="http://schemas.microsoft.com/office/powerpoint/2010/main" val="949805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9EC6D4-4AF4-4B7F-845A-0346FC03CC6D}" type="slidenum">
              <a:rPr lang="nb-NO" smtClean="0"/>
              <a:t>41</a:t>
            </a:fld>
            <a:endParaRPr lang="nb-NO"/>
          </a:p>
        </p:txBody>
      </p:sp>
    </p:spTree>
    <p:extLst>
      <p:ext uri="{BB962C8B-B14F-4D97-AF65-F5344CB8AC3E}">
        <p14:creationId xmlns:p14="http://schemas.microsoft.com/office/powerpoint/2010/main" val="3460811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0442" y="1037575"/>
            <a:ext cx="6963117" cy="1470025"/>
          </a:xfrm>
        </p:spPr>
        <p:txBody>
          <a:bodyPr/>
          <a:lstStyle>
            <a:lvl1pPr algn="ctr">
              <a:defRPr/>
            </a:lvl1pPr>
          </a:lstStyle>
          <a:p>
            <a:r>
              <a:rPr lang="en-US"/>
              <a:t>Click to edit Master title style</a:t>
            </a:r>
          </a:p>
        </p:txBody>
      </p:sp>
      <p:sp>
        <p:nvSpPr>
          <p:cNvPr id="3" name="Subtitle 2"/>
          <p:cNvSpPr>
            <a:spLocks noGrp="1"/>
          </p:cNvSpPr>
          <p:nvPr>
            <p:ph type="subTitle" idx="1"/>
          </p:nvPr>
        </p:nvSpPr>
        <p:spPr>
          <a:xfrm>
            <a:off x="1371600" y="30099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633868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E44419-2CB2-C844-B84C-FD88DF154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7879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E44419-2CB2-C844-B84C-FD88DF154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406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E44419-2CB2-C844-B84C-FD88DF154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8058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E44419-2CB2-C844-B84C-FD88DF154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2060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E44419-2CB2-C844-B84C-FD88DF154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4194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E44419-2CB2-C844-B84C-FD88DF154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8564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1676400" y="125413"/>
            <a:ext cx="5410200" cy="533400"/>
          </a:xfrm>
        </p:spPr>
        <p:txBody>
          <a:bodyPr/>
          <a:lstStyle/>
          <a:p>
            <a:r>
              <a:rPr lang="en-US"/>
              <a:t>Click to edit Master title style</a:t>
            </a:r>
            <a:endParaRPr lang="de-AT"/>
          </a:p>
        </p:txBody>
      </p:sp>
      <p:sp>
        <p:nvSpPr>
          <p:cNvPr id="3" name="Tabellenplatzhalter 2"/>
          <p:cNvSpPr>
            <a:spLocks noGrp="1"/>
          </p:cNvSpPr>
          <p:nvPr>
            <p:ph type="tbl" idx="1"/>
          </p:nvPr>
        </p:nvSpPr>
        <p:spPr>
          <a:xfrm>
            <a:off x="1676400" y="1524000"/>
            <a:ext cx="6477000" cy="4343400"/>
          </a:xfrm>
        </p:spPr>
        <p:txBody>
          <a:bodyPr/>
          <a:lstStyle/>
          <a:p>
            <a:pPr lvl="0"/>
            <a:r>
              <a:rPr lang="en-US" noProof="0"/>
              <a:t>Click icon to add table</a:t>
            </a:r>
            <a:endParaRPr lang="de-AT" noProof="0" dirty="0"/>
          </a:p>
        </p:txBody>
      </p:sp>
      <p:sp>
        <p:nvSpPr>
          <p:cNvPr id="4" name="Rectangle 33"/>
          <p:cNvSpPr>
            <a:spLocks noGrp="1" noChangeArrowheads="1"/>
          </p:cNvSpPr>
          <p:nvPr>
            <p:ph type="dt" sz="half" idx="10"/>
          </p:nvPr>
        </p:nvSpPr>
        <p:spPr>
          <a:xfrm>
            <a:off x="457200" y="6356350"/>
            <a:ext cx="2133600" cy="365125"/>
          </a:xfrm>
          <a:prstGeom prst="rect">
            <a:avLst/>
          </a:prstGeom>
        </p:spPr>
        <p:txBody>
          <a:bodyPr/>
          <a:lstStyle>
            <a:lvl1pPr eaLnBrk="1" hangingPunct="1">
              <a:defRPr>
                <a:ea typeface="ＭＳ Ｐゴシック" charset="0"/>
                <a:cs typeface="ＭＳ Ｐゴシック" charset="0"/>
              </a:defRPr>
            </a:lvl1pPr>
          </a:lstStyle>
          <a:p>
            <a:pPr>
              <a:defRPr/>
            </a:pPr>
            <a:endParaRPr lang="en-US"/>
          </a:p>
        </p:txBody>
      </p:sp>
      <p:sp>
        <p:nvSpPr>
          <p:cNvPr id="5" name="Rectangle 34"/>
          <p:cNvSpPr>
            <a:spLocks noGrp="1" noChangeArrowheads="1"/>
          </p:cNvSpPr>
          <p:nvPr>
            <p:ph type="ftr" sz="quarter" idx="11"/>
          </p:nvPr>
        </p:nvSpPr>
        <p:spPr>
          <a:xfrm>
            <a:off x="3124200" y="6356350"/>
            <a:ext cx="2895600" cy="365125"/>
          </a:xfrm>
          <a:prstGeom prst="rect">
            <a:avLst/>
          </a:prstGeom>
        </p:spPr>
        <p:txBody>
          <a:bodyPr/>
          <a:lstStyle>
            <a:lvl1pPr eaLnBrk="1" hangingPunct="1">
              <a:defRPr>
                <a:ea typeface="ＭＳ Ｐゴシック" charset="0"/>
                <a:cs typeface="ＭＳ Ｐゴシック" charset="0"/>
              </a:defRPr>
            </a:lvl1pPr>
          </a:lstStyle>
          <a:p>
            <a:pPr>
              <a:defRPr/>
            </a:pPr>
            <a:endParaRPr lang="en-US"/>
          </a:p>
        </p:txBody>
      </p:sp>
      <p:sp>
        <p:nvSpPr>
          <p:cNvPr id="6" name="Rectangle 35"/>
          <p:cNvSpPr>
            <a:spLocks noGrp="1" noChangeArrowheads="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FDBC3462-732F-DB4C-89A8-54B9A42CD140}" type="slidenum">
              <a:rPr lang="en-US" altLang="en-US"/>
              <a:pPr>
                <a:defRPr/>
              </a:pPr>
              <a:t>‹#›</a:t>
            </a:fld>
            <a:endParaRPr lang="en-US" altLang="en-US"/>
          </a:p>
        </p:txBody>
      </p:sp>
    </p:spTree>
    <p:extLst>
      <p:ext uri="{BB962C8B-B14F-4D97-AF65-F5344CB8AC3E}">
        <p14:creationId xmlns:p14="http://schemas.microsoft.com/office/powerpoint/2010/main" val="2047428296"/>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153400" cy="1066800"/>
          </a:xfrm>
        </p:spPr>
        <p:txBody>
          <a:bodyPr/>
          <a:lstStyle/>
          <a:p>
            <a:r>
              <a:rPr lang="en-US"/>
              <a:t>Click to edit Master title style</a:t>
            </a:r>
          </a:p>
        </p:txBody>
      </p:sp>
      <p:sp>
        <p:nvSpPr>
          <p:cNvPr id="3" name="Content Placeholder 2"/>
          <p:cNvSpPr>
            <a:spLocks noGrp="1"/>
          </p:cNvSpPr>
          <p:nvPr>
            <p:ph sz="half" idx="1"/>
          </p:nvPr>
        </p:nvSpPr>
        <p:spPr>
          <a:xfrm>
            <a:off x="533400" y="1676400"/>
            <a:ext cx="40005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86300" y="1676400"/>
            <a:ext cx="40005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1473758"/>
      </p:ext>
    </p:extLst>
  </p:cSld>
  <p:clrMapOvr>
    <a:masterClrMapping/>
  </p:clrMapOvr>
  <p:transition spd="slow" advTm="1000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0442" y="1037575"/>
            <a:ext cx="6963117" cy="1470025"/>
          </a:xfrm>
        </p:spPr>
        <p:txBody>
          <a:bodyPr/>
          <a:lstStyle/>
          <a:p>
            <a:r>
              <a:rPr lang="en-US"/>
              <a:t>Click to edit Master title style</a:t>
            </a:r>
          </a:p>
        </p:txBody>
      </p:sp>
      <p:sp>
        <p:nvSpPr>
          <p:cNvPr id="3" name="Subtitle 2"/>
          <p:cNvSpPr>
            <a:spLocks noGrp="1"/>
          </p:cNvSpPr>
          <p:nvPr>
            <p:ph type="subTitle" idx="1"/>
          </p:nvPr>
        </p:nvSpPr>
        <p:spPr>
          <a:xfrm>
            <a:off x="1371600" y="30099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361285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0442" y="1037575"/>
            <a:ext cx="6963117" cy="1470025"/>
          </a:xfrm>
        </p:spPr>
        <p:txBody>
          <a:bodyPr/>
          <a:lstStyle/>
          <a:p>
            <a:r>
              <a:rPr lang="en-US"/>
              <a:t>Click to edit Master title style</a:t>
            </a:r>
          </a:p>
        </p:txBody>
      </p:sp>
      <p:sp>
        <p:nvSpPr>
          <p:cNvPr id="3" name="Subtitle 2"/>
          <p:cNvSpPr>
            <a:spLocks noGrp="1"/>
          </p:cNvSpPr>
          <p:nvPr>
            <p:ph type="subTitle" idx="1"/>
          </p:nvPr>
        </p:nvSpPr>
        <p:spPr>
          <a:xfrm>
            <a:off x="1371600" y="30099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71489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0442" y="1037575"/>
            <a:ext cx="6963117" cy="1470025"/>
          </a:xfrm>
        </p:spPr>
        <p:txBody>
          <a:bodyPr/>
          <a:lstStyle/>
          <a:p>
            <a:r>
              <a:rPr lang="en-US"/>
              <a:t>Click to edit Master title style</a:t>
            </a:r>
          </a:p>
        </p:txBody>
      </p:sp>
      <p:sp>
        <p:nvSpPr>
          <p:cNvPr id="3" name="Subtitle 2"/>
          <p:cNvSpPr>
            <a:spLocks noGrp="1"/>
          </p:cNvSpPr>
          <p:nvPr>
            <p:ph type="subTitle" idx="1"/>
          </p:nvPr>
        </p:nvSpPr>
        <p:spPr>
          <a:xfrm>
            <a:off x="1371600" y="30099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701668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66913" y="274638"/>
            <a:ext cx="7210175" cy="1143000"/>
          </a:xfrm>
        </p:spPr>
        <p:txBody>
          <a:bodyPr/>
          <a:lstStyle/>
          <a:p>
            <a:r>
              <a:rPr lang="en-US"/>
              <a:t>Click to edit Master title style</a:t>
            </a:r>
          </a:p>
        </p:txBody>
      </p:sp>
      <p:sp>
        <p:nvSpPr>
          <p:cNvPr id="3" name="Content Placeholder 2"/>
          <p:cNvSpPr>
            <a:spLocks noGrp="1"/>
          </p:cNvSpPr>
          <p:nvPr>
            <p:ph idx="1"/>
          </p:nvPr>
        </p:nvSpPr>
        <p:spPr>
          <a:xfrm>
            <a:off x="966913" y="1600200"/>
            <a:ext cx="721017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E44419-2CB2-C844-B84C-FD88DF154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619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66912" y="274638"/>
            <a:ext cx="7210176"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E44419-2CB2-C844-B84C-FD88DF154409}"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
          </p:nvPr>
        </p:nvSpPr>
        <p:spPr>
          <a:xfrm>
            <a:off x="966913" y="1600200"/>
            <a:ext cx="721017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8097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E44419-2CB2-C844-B84C-FD88DF154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4216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E44419-2CB2-C844-B84C-FD88DF154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739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E44419-2CB2-C844-B84C-FD88DF154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3448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19"/>
          <a:srcRect r="864"/>
          <a:stretch/>
        </p:blipFill>
        <p:spPr>
          <a:xfrm>
            <a:off x="1" y="0"/>
            <a:ext cx="9153126" cy="6858000"/>
          </a:xfrm>
          <a:prstGeom prst="rect">
            <a:avLst/>
          </a:prstGeom>
        </p:spPr>
      </p:pic>
      <p:pic>
        <p:nvPicPr>
          <p:cNvPr id="11" name="Picture 10"/>
          <p:cNvPicPr>
            <a:picLocks noChangeAspect="1"/>
          </p:cNvPicPr>
          <p:nvPr userDrawn="1"/>
        </p:nvPicPr>
        <p:blipFill>
          <a:blip r:embed="rId20"/>
          <a:stretch>
            <a:fillRect/>
          </a:stretch>
        </p:blipFill>
        <p:spPr>
          <a:xfrm>
            <a:off x="6179888" y="6287242"/>
            <a:ext cx="2880223" cy="50334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E44419-2CB2-C844-B84C-FD88DF1544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3209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2" Type="http://schemas.openxmlformats.org/officeDocument/2006/relationships/hyperlink" Target="https://www.ncbi.nlm.nih.gov/pmc/articles/PMC4905777/" TargetMode="Externa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43575-B822-8A47-A742-A7075CB9CFEB}"/>
              </a:ext>
            </a:extLst>
          </p:cNvPr>
          <p:cNvSpPr>
            <a:spLocks noGrp="1"/>
          </p:cNvSpPr>
          <p:nvPr>
            <p:ph type="ctrTitle"/>
          </p:nvPr>
        </p:nvSpPr>
        <p:spPr/>
        <p:txBody>
          <a:bodyPr/>
          <a:lstStyle/>
          <a:p>
            <a:r>
              <a:rPr lang="en-US" dirty="0"/>
              <a:t>Study Updates </a:t>
            </a:r>
          </a:p>
        </p:txBody>
      </p:sp>
      <p:sp>
        <p:nvSpPr>
          <p:cNvPr id="3" name="Subtitle 2">
            <a:extLst>
              <a:ext uri="{FF2B5EF4-FFF2-40B4-BE49-F238E27FC236}">
                <a16:creationId xmlns:a16="http://schemas.microsoft.com/office/drawing/2014/main" id="{F4374590-F3D6-2D4B-AAFD-9E957AF0539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3085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3E18-E694-9BFF-D3ED-EB06AD1E8EE0}"/>
              </a:ext>
            </a:extLst>
          </p:cNvPr>
          <p:cNvSpPr>
            <a:spLocks noGrp="1"/>
          </p:cNvSpPr>
          <p:nvPr>
            <p:ph type="title"/>
          </p:nvPr>
        </p:nvSpPr>
        <p:spPr>
          <a:xfrm>
            <a:off x="69381" y="274638"/>
            <a:ext cx="9029691" cy="1143000"/>
          </a:xfrm>
        </p:spPr>
        <p:txBody>
          <a:bodyPr>
            <a:normAutofit/>
          </a:bodyPr>
          <a:lstStyle/>
          <a:p>
            <a:r>
              <a:rPr lang="en-US" sz="3200" b="1" dirty="0"/>
              <a:t>Shock-Inadequate Oxygen Delivery to Meet Demand</a:t>
            </a:r>
            <a:endParaRPr lang="en-US" sz="5400" b="1" dirty="0"/>
          </a:p>
        </p:txBody>
      </p:sp>
      <p:sp>
        <p:nvSpPr>
          <p:cNvPr id="3" name="Content Placeholder 2">
            <a:extLst>
              <a:ext uri="{FF2B5EF4-FFF2-40B4-BE49-F238E27FC236}">
                <a16:creationId xmlns:a16="http://schemas.microsoft.com/office/drawing/2014/main" id="{8C5C5844-9268-BB74-9661-65B5B4CC100F}"/>
              </a:ext>
            </a:extLst>
          </p:cNvPr>
          <p:cNvSpPr>
            <a:spLocks noGrp="1"/>
          </p:cNvSpPr>
          <p:nvPr>
            <p:ph idx="1"/>
          </p:nvPr>
        </p:nvSpPr>
        <p:spPr>
          <a:xfrm>
            <a:off x="114300" y="1341291"/>
            <a:ext cx="9029700" cy="4525963"/>
          </a:xfrm>
        </p:spPr>
        <p:txBody>
          <a:bodyPr/>
          <a:lstStyle/>
          <a:p>
            <a:pPr marL="0" indent="0">
              <a:buNone/>
            </a:pPr>
            <a:r>
              <a:rPr lang="en-US" sz="2400" b="1" dirty="0"/>
              <a:t>								Oxygen Delivery</a:t>
            </a:r>
          </a:p>
          <a:p>
            <a:pPr marL="457200" lvl="1" indent="0">
              <a:buNone/>
            </a:pPr>
            <a:r>
              <a:rPr lang="en-US" dirty="0"/>
              <a:t>	             </a:t>
            </a:r>
            <a:r>
              <a:rPr lang="en-US" sz="2000" dirty="0"/>
              <a:t>     (HR x stroke volume) x (Hb x SaO2 x 1.34)+</a:t>
            </a:r>
            <a:r>
              <a:rPr lang="en-US" sz="1600" dirty="0"/>
              <a:t>PaO2(0.003)</a:t>
            </a:r>
            <a:endParaRPr lang="en-US" dirty="0"/>
          </a:p>
        </p:txBody>
      </p:sp>
      <p:sp>
        <p:nvSpPr>
          <p:cNvPr id="4" name="Slide Number Placeholder 3">
            <a:extLst>
              <a:ext uri="{FF2B5EF4-FFF2-40B4-BE49-F238E27FC236}">
                <a16:creationId xmlns:a16="http://schemas.microsoft.com/office/drawing/2014/main" id="{FEE80592-9DE2-F153-6F10-F43E854A0B79}"/>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10</a:t>
            </a:fld>
            <a:endParaRPr lang="en-US">
              <a:solidFill>
                <a:prstClr val="black">
                  <a:tint val="75000"/>
                </a:prstClr>
              </a:solidFill>
            </a:endParaRPr>
          </a:p>
        </p:txBody>
      </p:sp>
      <p:sp>
        <p:nvSpPr>
          <p:cNvPr id="6" name="TextBox 5">
            <a:extLst>
              <a:ext uri="{FF2B5EF4-FFF2-40B4-BE49-F238E27FC236}">
                <a16:creationId xmlns:a16="http://schemas.microsoft.com/office/drawing/2014/main" id="{748ED95D-FA3C-9DCA-DDBD-C237F0307576}"/>
              </a:ext>
            </a:extLst>
          </p:cNvPr>
          <p:cNvSpPr txBox="1"/>
          <p:nvPr/>
        </p:nvSpPr>
        <p:spPr>
          <a:xfrm>
            <a:off x="1166338" y="2667910"/>
            <a:ext cx="2492828"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Preload </a:t>
            </a:r>
          </a:p>
          <a:p>
            <a:r>
              <a:rPr lang="en-US" dirty="0"/>
              <a:t>Myocardial contractility </a:t>
            </a:r>
          </a:p>
          <a:p>
            <a:r>
              <a:rPr lang="en-US" dirty="0"/>
              <a:t>Afterload </a:t>
            </a:r>
          </a:p>
        </p:txBody>
      </p:sp>
      <p:sp>
        <p:nvSpPr>
          <p:cNvPr id="7" name="TextBox 6">
            <a:extLst>
              <a:ext uri="{FF2B5EF4-FFF2-40B4-BE49-F238E27FC236}">
                <a16:creationId xmlns:a16="http://schemas.microsoft.com/office/drawing/2014/main" id="{E52AF21B-85BE-D252-F3EC-AB8655FD204A}"/>
              </a:ext>
            </a:extLst>
          </p:cNvPr>
          <p:cNvSpPr txBox="1"/>
          <p:nvPr/>
        </p:nvSpPr>
        <p:spPr>
          <a:xfrm>
            <a:off x="3711893" y="2681510"/>
            <a:ext cx="1565627"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Bone marrow </a:t>
            </a:r>
          </a:p>
          <a:p>
            <a:r>
              <a:rPr lang="en-US" dirty="0"/>
              <a:t>Hemolysis</a:t>
            </a:r>
          </a:p>
          <a:p>
            <a:r>
              <a:rPr lang="en-US" dirty="0"/>
              <a:t>Uptake</a:t>
            </a:r>
          </a:p>
        </p:txBody>
      </p:sp>
      <p:sp>
        <p:nvSpPr>
          <p:cNvPr id="8" name="TextBox 7">
            <a:extLst>
              <a:ext uri="{FF2B5EF4-FFF2-40B4-BE49-F238E27FC236}">
                <a16:creationId xmlns:a16="http://schemas.microsoft.com/office/drawing/2014/main" id="{A1725ADC-356B-EF33-9995-61503416C627}"/>
              </a:ext>
            </a:extLst>
          </p:cNvPr>
          <p:cNvSpPr txBox="1"/>
          <p:nvPr/>
        </p:nvSpPr>
        <p:spPr>
          <a:xfrm>
            <a:off x="5381444" y="2667910"/>
            <a:ext cx="2073979"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Pulmonary Gas Exchange Function </a:t>
            </a:r>
          </a:p>
        </p:txBody>
      </p:sp>
      <p:cxnSp>
        <p:nvCxnSpPr>
          <p:cNvPr id="10" name="Straight Connector 9">
            <a:extLst>
              <a:ext uri="{FF2B5EF4-FFF2-40B4-BE49-F238E27FC236}">
                <a16:creationId xmlns:a16="http://schemas.microsoft.com/office/drawing/2014/main" id="{EE35667E-6C61-CB58-DBA2-0A7D246F53C4}"/>
              </a:ext>
            </a:extLst>
          </p:cNvPr>
          <p:cNvCxnSpPr>
            <a:cxnSpLocks/>
            <a:endCxn id="6" idx="0"/>
          </p:cNvCxnSpPr>
          <p:nvPr/>
        </p:nvCxnSpPr>
        <p:spPr>
          <a:xfrm flipH="1">
            <a:off x="2412752" y="2209716"/>
            <a:ext cx="969506" cy="4581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C64B63F-8391-5589-91F5-053AB00D47E9}"/>
              </a:ext>
            </a:extLst>
          </p:cNvPr>
          <p:cNvCxnSpPr>
            <a:cxnSpLocks/>
            <a:endCxn id="8" idx="0"/>
          </p:cNvCxnSpPr>
          <p:nvPr/>
        </p:nvCxnSpPr>
        <p:spPr>
          <a:xfrm>
            <a:off x="5277520" y="2209716"/>
            <a:ext cx="1140914" cy="4581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97EC2A7-AFEC-0EDF-96D7-660DB7413C13}"/>
              </a:ext>
            </a:extLst>
          </p:cNvPr>
          <p:cNvCxnSpPr>
            <a:cxnSpLocks/>
            <a:endCxn id="7" idx="0"/>
          </p:cNvCxnSpPr>
          <p:nvPr/>
        </p:nvCxnSpPr>
        <p:spPr>
          <a:xfrm>
            <a:off x="4494707" y="2226350"/>
            <a:ext cx="0" cy="4551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C318EF62-2E50-5B28-2D8D-B42B5A9E5587}"/>
              </a:ext>
            </a:extLst>
          </p:cNvPr>
          <p:cNvSpPr txBox="1"/>
          <p:nvPr/>
        </p:nvSpPr>
        <p:spPr>
          <a:xfrm>
            <a:off x="2741400" y="4067441"/>
            <a:ext cx="3661198" cy="461665"/>
          </a:xfrm>
          <a:prstGeom prst="rect">
            <a:avLst/>
          </a:prstGeom>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t>Microvascular Perfusion </a:t>
            </a:r>
          </a:p>
        </p:txBody>
      </p:sp>
      <p:sp>
        <p:nvSpPr>
          <p:cNvPr id="38" name="TextBox 37">
            <a:extLst>
              <a:ext uri="{FF2B5EF4-FFF2-40B4-BE49-F238E27FC236}">
                <a16:creationId xmlns:a16="http://schemas.microsoft.com/office/drawing/2014/main" id="{1C031CB2-545D-1569-28D0-578E10DA2416}"/>
              </a:ext>
            </a:extLst>
          </p:cNvPr>
          <p:cNvSpPr txBox="1"/>
          <p:nvPr/>
        </p:nvSpPr>
        <p:spPr>
          <a:xfrm>
            <a:off x="1153361" y="5036062"/>
            <a:ext cx="1413803" cy="646331"/>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Hydrostatic Pressure</a:t>
            </a:r>
          </a:p>
        </p:txBody>
      </p:sp>
      <p:sp>
        <p:nvSpPr>
          <p:cNvPr id="39" name="TextBox 38">
            <a:extLst>
              <a:ext uri="{FF2B5EF4-FFF2-40B4-BE49-F238E27FC236}">
                <a16:creationId xmlns:a16="http://schemas.microsoft.com/office/drawing/2014/main" id="{644EFC63-A973-4731-7298-97C3B226F119}"/>
              </a:ext>
            </a:extLst>
          </p:cNvPr>
          <p:cNvSpPr txBox="1"/>
          <p:nvPr/>
        </p:nvSpPr>
        <p:spPr>
          <a:xfrm>
            <a:off x="2798843" y="5040102"/>
            <a:ext cx="1166831" cy="646331"/>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Oncotic Pressure</a:t>
            </a:r>
          </a:p>
        </p:txBody>
      </p:sp>
      <p:sp>
        <p:nvSpPr>
          <p:cNvPr id="40" name="TextBox 39">
            <a:extLst>
              <a:ext uri="{FF2B5EF4-FFF2-40B4-BE49-F238E27FC236}">
                <a16:creationId xmlns:a16="http://schemas.microsoft.com/office/drawing/2014/main" id="{BD1836C8-4B8F-5BED-7DA1-D19AEEFF533E}"/>
              </a:ext>
            </a:extLst>
          </p:cNvPr>
          <p:cNvSpPr txBox="1"/>
          <p:nvPr/>
        </p:nvSpPr>
        <p:spPr>
          <a:xfrm>
            <a:off x="4089161" y="5041235"/>
            <a:ext cx="1292284" cy="646331"/>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Endothelial Integrity</a:t>
            </a:r>
          </a:p>
        </p:txBody>
      </p:sp>
      <p:sp>
        <p:nvSpPr>
          <p:cNvPr id="41" name="TextBox 40">
            <a:extLst>
              <a:ext uri="{FF2B5EF4-FFF2-40B4-BE49-F238E27FC236}">
                <a16:creationId xmlns:a16="http://schemas.microsoft.com/office/drawing/2014/main" id="{4E230E9E-B782-1A9D-CF28-C9C778E04277}"/>
              </a:ext>
            </a:extLst>
          </p:cNvPr>
          <p:cNvSpPr txBox="1"/>
          <p:nvPr/>
        </p:nvSpPr>
        <p:spPr>
          <a:xfrm>
            <a:off x="5542525" y="5035072"/>
            <a:ext cx="2334858" cy="646331"/>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Microvascular Thrombi Inflammation </a:t>
            </a:r>
          </a:p>
        </p:txBody>
      </p:sp>
      <p:cxnSp>
        <p:nvCxnSpPr>
          <p:cNvPr id="42" name="Straight Connector 41">
            <a:extLst>
              <a:ext uri="{FF2B5EF4-FFF2-40B4-BE49-F238E27FC236}">
                <a16:creationId xmlns:a16="http://schemas.microsoft.com/office/drawing/2014/main" id="{D4262D13-2095-BD9A-589A-8C121A870919}"/>
              </a:ext>
            </a:extLst>
          </p:cNvPr>
          <p:cNvCxnSpPr>
            <a:cxnSpLocks/>
          </p:cNvCxnSpPr>
          <p:nvPr/>
        </p:nvCxnSpPr>
        <p:spPr>
          <a:xfrm>
            <a:off x="4572000" y="4561832"/>
            <a:ext cx="0" cy="47324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6C55CE57-760E-6EB7-80E2-B500BFFA2D84}"/>
              </a:ext>
            </a:extLst>
          </p:cNvPr>
          <p:cNvCxnSpPr>
            <a:cxnSpLocks/>
            <a:endCxn id="41" idx="0"/>
          </p:cNvCxnSpPr>
          <p:nvPr/>
        </p:nvCxnSpPr>
        <p:spPr>
          <a:xfrm>
            <a:off x="4572000" y="4573407"/>
            <a:ext cx="2137954" cy="4616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02656389-2E46-ACF7-3EB9-8AEDBFE2F118}"/>
              </a:ext>
            </a:extLst>
          </p:cNvPr>
          <p:cNvCxnSpPr>
            <a:cxnSpLocks/>
            <a:endCxn id="39" idx="0"/>
          </p:cNvCxnSpPr>
          <p:nvPr/>
        </p:nvCxnSpPr>
        <p:spPr>
          <a:xfrm flipH="1">
            <a:off x="3382259" y="4573407"/>
            <a:ext cx="1189741" cy="46669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EEEADA41-EAFE-579D-A46B-8549FE484B62}"/>
              </a:ext>
            </a:extLst>
          </p:cNvPr>
          <p:cNvCxnSpPr>
            <a:cxnSpLocks/>
            <a:endCxn id="38" idx="0"/>
          </p:cNvCxnSpPr>
          <p:nvPr/>
        </p:nvCxnSpPr>
        <p:spPr>
          <a:xfrm flipH="1">
            <a:off x="1860263" y="4569367"/>
            <a:ext cx="2711736" cy="46669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D467F076-287E-CC0F-F4FA-377570648E56}"/>
              </a:ext>
            </a:extLst>
          </p:cNvPr>
          <p:cNvSpPr txBox="1"/>
          <p:nvPr/>
        </p:nvSpPr>
        <p:spPr>
          <a:xfrm>
            <a:off x="1161376" y="1383778"/>
            <a:ext cx="6666660" cy="830997"/>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t>Oxygen Delivery</a:t>
            </a:r>
          </a:p>
          <a:p>
            <a:pPr algn="ctr"/>
            <a:r>
              <a:rPr lang="en-US" sz="2400" dirty="0"/>
              <a:t>(HR x stroke volume) x (Hb x SaO2 x 1.34)+</a:t>
            </a:r>
            <a:r>
              <a:rPr lang="en-US" dirty="0"/>
              <a:t>PaO2(0.003)</a:t>
            </a:r>
            <a:endParaRPr lang="en-US" sz="2400" b="1" dirty="0"/>
          </a:p>
        </p:txBody>
      </p:sp>
    </p:spTree>
    <p:extLst>
      <p:ext uri="{BB962C8B-B14F-4D97-AF65-F5344CB8AC3E}">
        <p14:creationId xmlns:p14="http://schemas.microsoft.com/office/powerpoint/2010/main" val="3361291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BBAB0-E43B-CFD3-0324-BEECEF531CB8}"/>
              </a:ext>
            </a:extLst>
          </p:cNvPr>
          <p:cNvSpPr>
            <a:spLocks noGrp="1"/>
          </p:cNvSpPr>
          <p:nvPr>
            <p:ph type="title"/>
          </p:nvPr>
        </p:nvSpPr>
        <p:spPr/>
        <p:txBody>
          <a:bodyPr/>
          <a:lstStyle/>
          <a:p>
            <a:r>
              <a:rPr lang="en-US" b="1" dirty="0"/>
              <a:t>Septic Shock</a:t>
            </a:r>
          </a:p>
        </p:txBody>
      </p:sp>
      <p:sp>
        <p:nvSpPr>
          <p:cNvPr id="3" name="Content Placeholder 2">
            <a:extLst>
              <a:ext uri="{FF2B5EF4-FFF2-40B4-BE49-F238E27FC236}">
                <a16:creationId xmlns:a16="http://schemas.microsoft.com/office/drawing/2014/main" id="{F5A93283-44AD-8E53-2718-28F307B3104A}"/>
              </a:ext>
            </a:extLst>
          </p:cNvPr>
          <p:cNvSpPr>
            <a:spLocks noGrp="1"/>
          </p:cNvSpPr>
          <p:nvPr>
            <p:ph idx="1"/>
          </p:nvPr>
        </p:nvSpPr>
        <p:spPr>
          <a:xfrm>
            <a:off x="509713" y="1624012"/>
            <a:ext cx="8177087" cy="4525963"/>
          </a:xfrm>
        </p:spPr>
        <p:txBody>
          <a:bodyPr>
            <a:normAutofit fontScale="92500" lnSpcReduction="10000"/>
          </a:bodyPr>
          <a:lstStyle/>
          <a:p>
            <a:r>
              <a:rPr lang="en-US" dirty="0"/>
              <a:t>Oxygen delivery impaired</a:t>
            </a:r>
          </a:p>
          <a:p>
            <a:pPr lvl="1"/>
            <a:r>
              <a:rPr lang="en-US" sz="2400" dirty="0"/>
              <a:t>Vasodilation </a:t>
            </a:r>
          </a:p>
          <a:p>
            <a:pPr lvl="1"/>
            <a:r>
              <a:rPr lang="en-US" sz="2400" dirty="0"/>
              <a:t>Reduced myocardial contractility </a:t>
            </a:r>
          </a:p>
          <a:p>
            <a:pPr lvl="1"/>
            <a:r>
              <a:rPr lang="en-US" sz="2400" dirty="0"/>
              <a:t>Reduced intravascular volume </a:t>
            </a:r>
          </a:p>
          <a:p>
            <a:pPr lvl="1"/>
            <a:r>
              <a:rPr lang="en-US" sz="2400" dirty="0"/>
              <a:t>Reduced hemoglobin </a:t>
            </a:r>
            <a:r>
              <a:rPr lang="en-US" sz="1900" dirty="0"/>
              <a:t>(bone marrow suppression)</a:t>
            </a:r>
          </a:p>
          <a:p>
            <a:pPr lvl="1"/>
            <a:r>
              <a:rPr lang="en-US" sz="2400" dirty="0"/>
              <a:t>Reduced RBC function </a:t>
            </a:r>
            <a:endParaRPr lang="en-US" sz="1900" dirty="0"/>
          </a:p>
          <a:p>
            <a:pPr lvl="1"/>
            <a:r>
              <a:rPr lang="en-US" sz="2400" dirty="0"/>
              <a:t>Reduced arterial saturations </a:t>
            </a:r>
            <a:r>
              <a:rPr lang="en-US" sz="1900" dirty="0"/>
              <a:t>(pneumonia/edema)</a:t>
            </a:r>
          </a:p>
          <a:p>
            <a:pPr lvl="1"/>
            <a:r>
              <a:rPr lang="en-US" sz="2400" dirty="0"/>
              <a:t>Endothelial injury</a:t>
            </a:r>
          </a:p>
          <a:p>
            <a:pPr lvl="2"/>
            <a:r>
              <a:rPr lang="en-US" sz="2000" dirty="0"/>
              <a:t>Glycocalyx injury </a:t>
            </a:r>
          </a:p>
          <a:p>
            <a:pPr lvl="3"/>
            <a:r>
              <a:rPr lang="en-US" sz="1800" dirty="0"/>
              <a:t>Inflammation </a:t>
            </a:r>
          </a:p>
          <a:p>
            <a:pPr lvl="3"/>
            <a:r>
              <a:rPr lang="en-US" sz="1800" dirty="0"/>
              <a:t>Increased fluid permeability </a:t>
            </a:r>
          </a:p>
          <a:p>
            <a:pPr lvl="3"/>
            <a:r>
              <a:rPr lang="en-US" sz="1800" dirty="0"/>
              <a:t>Diffuse microvascular thrombi </a:t>
            </a:r>
            <a:endParaRPr lang="en-US" sz="1500" dirty="0"/>
          </a:p>
          <a:p>
            <a:pPr lvl="2"/>
            <a:endParaRPr lang="en-US" sz="2000" dirty="0"/>
          </a:p>
        </p:txBody>
      </p:sp>
      <p:sp>
        <p:nvSpPr>
          <p:cNvPr id="5" name="TextBox 4">
            <a:extLst>
              <a:ext uri="{FF2B5EF4-FFF2-40B4-BE49-F238E27FC236}">
                <a16:creationId xmlns:a16="http://schemas.microsoft.com/office/drawing/2014/main" id="{0F49E809-0DAE-10EA-DB74-E86A7456B875}"/>
              </a:ext>
            </a:extLst>
          </p:cNvPr>
          <p:cNvSpPr txBox="1"/>
          <p:nvPr/>
        </p:nvSpPr>
        <p:spPr>
          <a:xfrm>
            <a:off x="5696374" y="1373375"/>
            <a:ext cx="3365646" cy="954107"/>
          </a:xfrm>
          <a:prstGeom prst="rect">
            <a:avLst/>
          </a:prstGeom>
          <a:noFill/>
        </p:spPr>
        <p:txBody>
          <a:bodyPr wrap="square" rtlCol="0">
            <a:spAutoFit/>
          </a:bodyPr>
          <a:lstStyle/>
          <a:p>
            <a:r>
              <a:rPr lang="en-US" sz="2800" dirty="0"/>
              <a:t>Want a Treatment</a:t>
            </a:r>
          </a:p>
          <a:p>
            <a:r>
              <a:rPr lang="en-US" sz="2800" dirty="0"/>
              <a:t>Improves O2 Delivery </a:t>
            </a:r>
          </a:p>
        </p:txBody>
      </p:sp>
      <p:cxnSp>
        <p:nvCxnSpPr>
          <p:cNvPr id="7" name="Straight Arrow Connector 6">
            <a:extLst>
              <a:ext uri="{FF2B5EF4-FFF2-40B4-BE49-F238E27FC236}">
                <a16:creationId xmlns:a16="http://schemas.microsoft.com/office/drawing/2014/main" id="{2F39B078-C293-F179-5DC5-0E85218BE02E}"/>
              </a:ext>
            </a:extLst>
          </p:cNvPr>
          <p:cNvCxnSpPr>
            <a:cxnSpLocks/>
            <a:stCxn id="5" idx="1"/>
          </p:cNvCxnSpPr>
          <p:nvPr/>
        </p:nvCxnSpPr>
        <p:spPr>
          <a:xfrm flipH="1">
            <a:off x="4924213" y="1850429"/>
            <a:ext cx="77216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629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881A7-F07E-964B-AE4F-3D13ED60BD30}"/>
              </a:ext>
            </a:extLst>
          </p:cNvPr>
          <p:cNvSpPr>
            <a:spLocks noGrp="1"/>
          </p:cNvSpPr>
          <p:nvPr>
            <p:ph type="title"/>
          </p:nvPr>
        </p:nvSpPr>
        <p:spPr>
          <a:xfrm>
            <a:off x="446314" y="274638"/>
            <a:ext cx="8416573" cy="1143000"/>
          </a:xfrm>
        </p:spPr>
        <p:txBody>
          <a:bodyPr>
            <a:normAutofit fontScale="90000"/>
          </a:bodyPr>
          <a:lstStyle/>
          <a:p>
            <a:r>
              <a:rPr lang="en-US" b="1" dirty="0"/>
              <a:t>Importance of Timing of Volume Resuscitation – Septic Shock</a:t>
            </a:r>
          </a:p>
        </p:txBody>
      </p:sp>
      <p:sp>
        <p:nvSpPr>
          <p:cNvPr id="3" name="Content Placeholder 2">
            <a:extLst>
              <a:ext uri="{FF2B5EF4-FFF2-40B4-BE49-F238E27FC236}">
                <a16:creationId xmlns:a16="http://schemas.microsoft.com/office/drawing/2014/main" id="{A4FA118F-00E4-364B-A2D5-9E21E7877BA2}"/>
              </a:ext>
            </a:extLst>
          </p:cNvPr>
          <p:cNvSpPr>
            <a:spLocks noGrp="1"/>
          </p:cNvSpPr>
          <p:nvPr>
            <p:ph idx="1"/>
          </p:nvPr>
        </p:nvSpPr>
        <p:spPr>
          <a:xfrm>
            <a:off x="218209" y="1600200"/>
            <a:ext cx="8842663" cy="4525963"/>
          </a:xfrm>
        </p:spPr>
        <p:txBody>
          <a:bodyPr>
            <a:normAutofit/>
          </a:bodyPr>
          <a:lstStyle/>
          <a:p>
            <a:r>
              <a:rPr lang="en-US" dirty="0"/>
              <a:t>Sepsis is not all the same</a:t>
            </a:r>
          </a:p>
          <a:p>
            <a:pPr lvl="1"/>
            <a:r>
              <a:rPr lang="en-US" sz="2000" dirty="0"/>
              <a:t>4 phenotypes: demographics, biologic response, outcomes </a:t>
            </a:r>
          </a:p>
          <a:p>
            <a:r>
              <a:rPr lang="en-US" dirty="0"/>
              <a:t>“Early” fluid resuscitation of shock</a:t>
            </a:r>
          </a:p>
          <a:p>
            <a:pPr lvl="1"/>
            <a:r>
              <a:rPr lang="en-US" sz="2000" dirty="0"/>
              <a:t>3 fold reduction in death in children (within 30 min)</a:t>
            </a:r>
          </a:p>
          <a:p>
            <a:pPr lvl="1"/>
            <a:r>
              <a:rPr lang="en-US" sz="2000" dirty="0"/>
              <a:t>No effect in adults (median time of 2.5 </a:t>
            </a:r>
            <a:r>
              <a:rPr lang="en-US" sz="2000" dirty="0" err="1"/>
              <a:t>hrs</a:t>
            </a:r>
            <a:r>
              <a:rPr lang="en-US" sz="2000" dirty="0"/>
              <a:t>)</a:t>
            </a:r>
          </a:p>
          <a:p>
            <a:r>
              <a:rPr lang="en-US" dirty="0"/>
              <a:t>Differences in Results</a:t>
            </a:r>
          </a:p>
          <a:p>
            <a:pPr lvl="1"/>
            <a:r>
              <a:rPr lang="en-US" sz="2000" dirty="0"/>
              <a:t>Age-based?</a:t>
            </a:r>
          </a:p>
          <a:p>
            <a:pPr lvl="1"/>
            <a:r>
              <a:rPr lang="en-US" sz="2000" dirty="0"/>
              <a:t>Timing-based? </a:t>
            </a:r>
          </a:p>
          <a:p>
            <a:pPr lvl="1"/>
            <a:r>
              <a:rPr lang="en-US" sz="2000" dirty="0"/>
              <a:t>Amount of Intravascular volume depletion based?</a:t>
            </a:r>
          </a:p>
          <a:p>
            <a:pPr lvl="1"/>
            <a:r>
              <a:rPr lang="en-US" sz="2000" dirty="0"/>
              <a:t>Phenotype based? </a:t>
            </a:r>
          </a:p>
        </p:txBody>
      </p:sp>
      <p:sp>
        <p:nvSpPr>
          <p:cNvPr id="4" name="Slide Number Placeholder 3">
            <a:extLst>
              <a:ext uri="{FF2B5EF4-FFF2-40B4-BE49-F238E27FC236}">
                <a16:creationId xmlns:a16="http://schemas.microsoft.com/office/drawing/2014/main" id="{00352D1F-B108-EC4E-AC50-1992600845AF}"/>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12</a:t>
            </a:fld>
            <a:endParaRPr lang="en-US">
              <a:solidFill>
                <a:prstClr val="black">
                  <a:tint val="75000"/>
                </a:prstClr>
              </a:solidFill>
            </a:endParaRPr>
          </a:p>
        </p:txBody>
      </p:sp>
      <p:sp>
        <p:nvSpPr>
          <p:cNvPr id="6" name="TextBox 5">
            <a:extLst>
              <a:ext uri="{FF2B5EF4-FFF2-40B4-BE49-F238E27FC236}">
                <a16:creationId xmlns:a16="http://schemas.microsoft.com/office/drawing/2014/main" id="{143F1A35-FB37-1045-A8DD-DE8679852515}"/>
              </a:ext>
            </a:extLst>
          </p:cNvPr>
          <p:cNvSpPr txBox="1"/>
          <p:nvPr/>
        </p:nvSpPr>
        <p:spPr>
          <a:xfrm>
            <a:off x="446314" y="6027003"/>
            <a:ext cx="6617208" cy="830997"/>
          </a:xfrm>
          <a:prstGeom prst="rect">
            <a:avLst/>
          </a:prstGeom>
          <a:noFill/>
        </p:spPr>
        <p:txBody>
          <a:bodyPr wrap="square">
            <a:spAutoFit/>
          </a:bodyPr>
          <a:lstStyle/>
          <a:p>
            <a:r>
              <a:rPr lang="en-US" sz="1200" dirty="0">
                <a:effectLst/>
              </a:rPr>
              <a:t>Seymour et al. JAMA, 2019</a:t>
            </a:r>
          </a:p>
          <a:p>
            <a:r>
              <a:rPr lang="en-US" sz="1200" dirty="0"/>
              <a:t>Seymour et al, AJRCCM, 2020</a:t>
            </a:r>
          </a:p>
          <a:p>
            <a:r>
              <a:rPr lang="en-US" sz="1200" dirty="0"/>
              <a:t>Seymour et al., NEJM, 2017 </a:t>
            </a:r>
          </a:p>
          <a:p>
            <a:r>
              <a:rPr lang="en-US" sz="1200" dirty="0"/>
              <a:t>Oliveira et al., Ped </a:t>
            </a:r>
            <a:r>
              <a:rPr lang="en-US" sz="1200" dirty="0" err="1"/>
              <a:t>Em</a:t>
            </a:r>
            <a:r>
              <a:rPr lang="en-US" sz="1200" dirty="0"/>
              <a:t> Care. 2008</a:t>
            </a:r>
          </a:p>
        </p:txBody>
      </p:sp>
    </p:spTree>
    <p:extLst>
      <p:ext uri="{BB962C8B-B14F-4D97-AF65-F5344CB8AC3E}">
        <p14:creationId xmlns:p14="http://schemas.microsoft.com/office/powerpoint/2010/main" val="503686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B4F18-F4B9-4A41-862D-A310045869FE}"/>
              </a:ext>
            </a:extLst>
          </p:cNvPr>
          <p:cNvSpPr>
            <a:spLocks noGrp="1"/>
          </p:cNvSpPr>
          <p:nvPr>
            <p:ph type="title"/>
          </p:nvPr>
        </p:nvSpPr>
        <p:spPr/>
        <p:txBody>
          <a:bodyPr>
            <a:normAutofit fontScale="90000"/>
          </a:bodyPr>
          <a:lstStyle/>
          <a:p>
            <a:r>
              <a:rPr lang="en-US" b="1" dirty="0"/>
              <a:t>Fluid Resuscitation of Septic Shock-Controversy</a:t>
            </a:r>
          </a:p>
        </p:txBody>
      </p:sp>
      <p:sp>
        <p:nvSpPr>
          <p:cNvPr id="3" name="Content Placeholder 2">
            <a:extLst>
              <a:ext uri="{FF2B5EF4-FFF2-40B4-BE49-F238E27FC236}">
                <a16:creationId xmlns:a16="http://schemas.microsoft.com/office/drawing/2014/main" id="{D22F9F7E-548D-D8E4-A514-71A8D155CAF3}"/>
              </a:ext>
            </a:extLst>
          </p:cNvPr>
          <p:cNvSpPr>
            <a:spLocks noGrp="1"/>
          </p:cNvSpPr>
          <p:nvPr>
            <p:ph idx="1"/>
          </p:nvPr>
        </p:nvSpPr>
        <p:spPr/>
        <p:txBody>
          <a:bodyPr>
            <a:normAutofit/>
          </a:bodyPr>
          <a:lstStyle/>
          <a:p>
            <a:r>
              <a:rPr lang="en-US" dirty="0"/>
              <a:t>Crystalloids</a:t>
            </a:r>
          </a:p>
          <a:p>
            <a:pPr lvl="1"/>
            <a:r>
              <a:rPr lang="en-US" dirty="0"/>
              <a:t>Temporary improvement in preload  </a:t>
            </a:r>
          </a:p>
          <a:p>
            <a:pPr lvl="1"/>
            <a:r>
              <a:rPr lang="en-US" dirty="0"/>
              <a:t>By the time hemodynamics improved may have significant tissue edema </a:t>
            </a:r>
          </a:p>
          <a:p>
            <a:pPr lvl="1"/>
            <a:r>
              <a:rPr lang="en-US" dirty="0"/>
              <a:t>When to stop is difficult to know</a:t>
            </a:r>
          </a:p>
          <a:p>
            <a:pPr lvl="1"/>
            <a:r>
              <a:rPr lang="en-US" dirty="0"/>
              <a:t>Volume overload consistently associated with worse outcomes </a:t>
            </a:r>
          </a:p>
          <a:p>
            <a:r>
              <a:rPr lang="en-US" dirty="0"/>
              <a:t>Therapeutic window is VERY NARROW</a:t>
            </a:r>
          </a:p>
        </p:txBody>
      </p:sp>
      <p:sp>
        <p:nvSpPr>
          <p:cNvPr id="4" name="Slide Number Placeholder 3">
            <a:extLst>
              <a:ext uri="{FF2B5EF4-FFF2-40B4-BE49-F238E27FC236}">
                <a16:creationId xmlns:a16="http://schemas.microsoft.com/office/drawing/2014/main" id="{A56629EA-81C0-2609-6E2C-03C8A854E8F1}"/>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982389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6D4AE-0C69-4345-A14A-45CD8825DD98}"/>
              </a:ext>
            </a:extLst>
          </p:cNvPr>
          <p:cNvSpPr>
            <a:spLocks noGrp="1"/>
          </p:cNvSpPr>
          <p:nvPr>
            <p:ph type="title"/>
          </p:nvPr>
        </p:nvSpPr>
        <p:spPr>
          <a:xfrm>
            <a:off x="857250" y="662601"/>
            <a:ext cx="7429499" cy="592157"/>
          </a:xfrm>
        </p:spPr>
        <p:txBody>
          <a:bodyPr>
            <a:noAutofit/>
          </a:bodyPr>
          <a:lstStyle/>
          <a:p>
            <a:r>
              <a:rPr lang="en-US" b="1" dirty="0"/>
              <a:t>Plasma </a:t>
            </a:r>
          </a:p>
        </p:txBody>
      </p:sp>
      <p:sp>
        <p:nvSpPr>
          <p:cNvPr id="3" name="Content Placeholder 2">
            <a:extLst>
              <a:ext uri="{FF2B5EF4-FFF2-40B4-BE49-F238E27FC236}">
                <a16:creationId xmlns:a16="http://schemas.microsoft.com/office/drawing/2014/main" id="{48A2E40E-7429-8242-87CA-4B27580A0BA9}"/>
              </a:ext>
            </a:extLst>
          </p:cNvPr>
          <p:cNvSpPr>
            <a:spLocks noGrp="1"/>
          </p:cNvSpPr>
          <p:nvPr>
            <p:ph idx="1"/>
          </p:nvPr>
        </p:nvSpPr>
        <p:spPr>
          <a:xfrm>
            <a:off x="857250" y="1675090"/>
            <a:ext cx="8051078" cy="4140064"/>
          </a:xfrm>
        </p:spPr>
        <p:txBody>
          <a:bodyPr>
            <a:normAutofit/>
          </a:bodyPr>
          <a:lstStyle/>
          <a:p>
            <a:r>
              <a:rPr lang="en-US" sz="2800" dirty="0"/>
              <a:t>Plasma in 1940-50’s well recognized as optimal product for volume expansion </a:t>
            </a:r>
          </a:p>
          <a:p>
            <a:r>
              <a:rPr lang="en-US" sz="2800" dirty="0"/>
              <a:t>In 1950-60s plasma (pooled) and caused epidemic of transfusion transmitted hepatitis</a:t>
            </a:r>
          </a:p>
          <a:p>
            <a:r>
              <a:rPr lang="en-US" sz="2800" dirty="0"/>
              <a:t>Crystalloid and colloids development expanded in 1960s promoted as volume expanders</a:t>
            </a:r>
          </a:p>
          <a:p>
            <a:r>
              <a:rPr lang="en-US" sz="2800" b="1" dirty="0"/>
              <a:t>AABB standards state that plasma should not be used as a volume expander </a:t>
            </a:r>
          </a:p>
          <a:p>
            <a:pPr marL="0" indent="0">
              <a:buNone/>
            </a:pPr>
            <a:endParaRPr lang="en-US" sz="2400" dirty="0"/>
          </a:p>
        </p:txBody>
      </p:sp>
    </p:spTree>
    <p:extLst>
      <p:ext uri="{BB962C8B-B14F-4D97-AF65-F5344CB8AC3E}">
        <p14:creationId xmlns:p14="http://schemas.microsoft.com/office/powerpoint/2010/main" val="1336273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6E1E0-1CC2-E042-ADE1-515FEC277280}"/>
              </a:ext>
            </a:extLst>
          </p:cNvPr>
          <p:cNvSpPr>
            <a:spLocks noGrp="1"/>
          </p:cNvSpPr>
          <p:nvPr>
            <p:ph type="title"/>
          </p:nvPr>
        </p:nvSpPr>
        <p:spPr/>
        <p:txBody>
          <a:bodyPr/>
          <a:lstStyle/>
          <a:p>
            <a:r>
              <a:rPr lang="en-US" b="1" dirty="0"/>
              <a:t>Plasma Risks Have Diminished</a:t>
            </a:r>
          </a:p>
        </p:txBody>
      </p:sp>
      <p:sp>
        <p:nvSpPr>
          <p:cNvPr id="3" name="Content Placeholder 2">
            <a:extLst>
              <a:ext uri="{FF2B5EF4-FFF2-40B4-BE49-F238E27FC236}">
                <a16:creationId xmlns:a16="http://schemas.microsoft.com/office/drawing/2014/main" id="{21513329-8422-444B-8597-AD3265E91861}"/>
              </a:ext>
            </a:extLst>
          </p:cNvPr>
          <p:cNvSpPr>
            <a:spLocks noGrp="1"/>
          </p:cNvSpPr>
          <p:nvPr>
            <p:ph idx="1"/>
          </p:nvPr>
        </p:nvSpPr>
        <p:spPr>
          <a:xfrm>
            <a:off x="644184" y="2012949"/>
            <a:ext cx="4665642" cy="4525963"/>
          </a:xfrm>
        </p:spPr>
        <p:txBody>
          <a:bodyPr/>
          <a:lstStyle/>
          <a:p>
            <a:r>
              <a:rPr lang="en-US" sz="2400" dirty="0"/>
              <a:t>1965 - Present </a:t>
            </a:r>
          </a:p>
          <a:p>
            <a:pPr lvl="1"/>
            <a:r>
              <a:rPr lang="en-US" sz="2000" dirty="0"/>
              <a:t>Single donor plasma </a:t>
            </a:r>
          </a:p>
          <a:p>
            <a:pPr lvl="1"/>
            <a:r>
              <a:rPr lang="en-US" sz="2000" dirty="0"/>
              <a:t>More accurate testing for transfusion transmitted disease </a:t>
            </a:r>
          </a:p>
          <a:p>
            <a:r>
              <a:rPr lang="en-US" sz="2400" dirty="0"/>
              <a:t>Reduced risk of HCV transmission from 23% to 1 in a million</a:t>
            </a:r>
          </a:p>
          <a:p>
            <a:pPr marL="0" indent="0">
              <a:buNone/>
            </a:pPr>
            <a:endParaRPr lang="en-US" dirty="0"/>
          </a:p>
        </p:txBody>
      </p:sp>
      <p:sp>
        <p:nvSpPr>
          <p:cNvPr id="4" name="Slide Number Placeholder 3">
            <a:extLst>
              <a:ext uri="{FF2B5EF4-FFF2-40B4-BE49-F238E27FC236}">
                <a16:creationId xmlns:a16="http://schemas.microsoft.com/office/drawing/2014/main" id="{9E893F79-C7B3-174C-A904-94327E523B4C}"/>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15</a:t>
            </a:fld>
            <a:endParaRPr lang="en-US">
              <a:solidFill>
                <a:prstClr val="black">
                  <a:tint val="75000"/>
                </a:prstClr>
              </a:solidFill>
            </a:endParaRPr>
          </a:p>
        </p:txBody>
      </p:sp>
      <p:pic>
        <p:nvPicPr>
          <p:cNvPr id="6" name="Picture 5" descr="Diagram&#10;&#10;Description automatically generated with medium confidence">
            <a:extLst>
              <a:ext uri="{FF2B5EF4-FFF2-40B4-BE49-F238E27FC236}">
                <a16:creationId xmlns:a16="http://schemas.microsoft.com/office/drawing/2014/main" id="{69ED97E5-B371-3E47-A32E-07B03E852D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2706" y="2012949"/>
            <a:ext cx="3491124" cy="33986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17801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326CE-B420-E844-A4C9-39F55FA96ED2}"/>
              </a:ext>
            </a:extLst>
          </p:cNvPr>
          <p:cNvSpPr>
            <a:spLocks noGrp="1"/>
          </p:cNvSpPr>
          <p:nvPr>
            <p:ph type="title"/>
          </p:nvPr>
        </p:nvSpPr>
        <p:spPr/>
        <p:txBody>
          <a:bodyPr>
            <a:normAutofit fontScale="90000"/>
          </a:bodyPr>
          <a:lstStyle/>
          <a:p>
            <a:r>
              <a:rPr lang="en-US" b="1" dirty="0"/>
              <a:t>Increased Awareness of the risks of crystalloids</a:t>
            </a:r>
          </a:p>
        </p:txBody>
      </p:sp>
      <p:sp>
        <p:nvSpPr>
          <p:cNvPr id="3" name="Content Placeholder 2">
            <a:extLst>
              <a:ext uri="{FF2B5EF4-FFF2-40B4-BE49-F238E27FC236}">
                <a16:creationId xmlns:a16="http://schemas.microsoft.com/office/drawing/2014/main" id="{91E6369C-025D-D54D-BABE-ECB8B60DD4EA}"/>
              </a:ext>
            </a:extLst>
          </p:cNvPr>
          <p:cNvSpPr>
            <a:spLocks noGrp="1"/>
          </p:cNvSpPr>
          <p:nvPr>
            <p:ph idx="1"/>
          </p:nvPr>
        </p:nvSpPr>
        <p:spPr>
          <a:xfrm>
            <a:off x="792741" y="1527628"/>
            <a:ext cx="7785201" cy="4525963"/>
          </a:xfrm>
        </p:spPr>
        <p:txBody>
          <a:bodyPr/>
          <a:lstStyle/>
          <a:p>
            <a:r>
              <a:rPr lang="en-US" sz="2400" dirty="0"/>
              <a:t>1980-Present </a:t>
            </a:r>
          </a:p>
          <a:p>
            <a:pPr lvl="1"/>
            <a:r>
              <a:rPr lang="en-US" sz="2000" dirty="0"/>
              <a:t>Increased awareness of adverse effects of crystalloids emerged </a:t>
            </a:r>
          </a:p>
          <a:p>
            <a:endParaRPr lang="en-US" dirty="0"/>
          </a:p>
        </p:txBody>
      </p:sp>
      <p:sp>
        <p:nvSpPr>
          <p:cNvPr id="4" name="Slide Number Placeholder 3">
            <a:extLst>
              <a:ext uri="{FF2B5EF4-FFF2-40B4-BE49-F238E27FC236}">
                <a16:creationId xmlns:a16="http://schemas.microsoft.com/office/drawing/2014/main" id="{153061C8-0543-224C-8B66-357AE76106A1}"/>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16</a:t>
            </a:fld>
            <a:endParaRPr lang="en-US">
              <a:solidFill>
                <a:prstClr val="black">
                  <a:tint val="75000"/>
                </a:prstClr>
              </a:solidFill>
            </a:endParaRPr>
          </a:p>
        </p:txBody>
      </p:sp>
      <p:pic>
        <p:nvPicPr>
          <p:cNvPr id="6" name="Picture 5" descr="Text&#10;&#10;Description automatically generated">
            <a:extLst>
              <a:ext uri="{FF2B5EF4-FFF2-40B4-BE49-F238E27FC236}">
                <a16:creationId xmlns:a16="http://schemas.microsoft.com/office/drawing/2014/main" id="{60E7AD95-4B62-8742-BEC2-3E7C262E0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0434" y="2770507"/>
            <a:ext cx="5603132" cy="21134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40005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5781-5171-424C-91AA-2ECEAF3767E6}"/>
              </a:ext>
            </a:extLst>
          </p:cNvPr>
          <p:cNvSpPr>
            <a:spLocks noGrp="1"/>
          </p:cNvSpPr>
          <p:nvPr>
            <p:ph type="title"/>
          </p:nvPr>
        </p:nvSpPr>
        <p:spPr/>
        <p:txBody>
          <a:bodyPr/>
          <a:lstStyle/>
          <a:p>
            <a:r>
              <a:rPr lang="en-US" b="1" dirty="0"/>
              <a:t>Back to the Future Again!</a:t>
            </a:r>
          </a:p>
        </p:txBody>
      </p:sp>
      <p:sp>
        <p:nvSpPr>
          <p:cNvPr id="3" name="Content Placeholder 2">
            <a:extLst>
              <a:ext uri="{FF2B5EF4-FFF2-40B4-BE49-F238E27FC236}">
                <a16:creationId xmlns:a16="http://schemas.microsoft.com/office/drawing/2014/main" id="{37FADE87-A6E8-4C4F-B4E5-F5DC52B5AB16}"/>
              </a:ext>
            </a:extLst>
          </p:cNvPr>
          <p:cNvSpPr>
            <a:spLocks noGrp="1"/>
          </p:cNvSpPr>
          <p:nvPr>
            <p:ph idx="1"/>
          </p:nvPr>
        </p:nvSpPr>
        <p:spPr>
          <a:xfrm>
            <a:off x="966913" y="1600200"/>
            <a:ext cx="7719887" cy="4525963"/>
          </a:xfrm>
        </p:spPr>
        <p:txBody>
          <a:bodyPr/>
          <a:lstStyle/>
          <a:p>
            <a:r>
              <a:rPr lang="en-US" dirty="0"/>
              <a:t>Plasma for septic shock resuscitation </a:t>
            </a:r>
          </a:p>
          <a:p>
            <a:pPr lvl="1"/>
            <a:r>
              <a:rPr lang="en-US" sz="2000" dirty="0"/>
              <a:t>Efficacy</a:t>
            </a:r>
            <a:r>
              <a:rPr lang="en-US" sz="1600" dirty="0"/>
              <a:t> </a:t>
            </a:r>
          </a:p>
          <a:p>
            <a:pPr lvl="2"/>
            <a:r>
              <a:rPr lang="en-US" sz="1800" dirty="0"/>
              <a:t>Plasma exchange for septic shock (thrombocytopenia) and may improve outcomes. </a:t>
            </a:r>
          </a:p>
          <a:p>
            <a:pPr lvl="2"/>
            <a:r>
              <a:rPr lang="en-US" sz="1800" dirty="0"/>
              <a:t>Plasma effects on endothelium in traumatic hemorrhagic shock</a:t>
            </a:r>
          </a:p>
          <a:p>
            <a:pPr lvl="2"/>
            <a:r>
              <a:rPr lang="en-US" sz="1800" dirty="0"/>
              <a:t>Early plasma improves survival in traumatic shock </a:t>
            </a:r>
          </a:p>
          <a:p>
            <a:pPr lvl="1"/>
            <a:r>
              <a:rPr lang="en-US" sz="2000" dirty="0"/>
              <a:t>Safety</a:t>
            </a:r>
          </a:p>
          <a:p>
            <a:pPr lvl="2"/>
            <a:r>
              <a:rPr lang="en-US" sz="1800" dirty="0"/>
              <a:t>Pathogen reduced plasma </a:t>
            </a:r>
          </a:p>
          <a:p>
            <a:pPr lvl="2"/>
            <a:r>
              <a:rPr lang="en-US" sz="1800" dirty="0"/>
              <a:t>TRALI dramatically reduced </a:t>
            </a:r>
          </a:p>
          <a:p>
            <a:pPr lvl="1"/>
            <a:r>
              <a:rPr lang="en-US" sz="2000" dirty="0"/>
              <a:t>Immediate access to plasma </a:t>
            </a:r>
          </a:p>
          <a:p>
            <a:pPr lvl="2"/>
            <a:r>
              <a:rPr lang="en-US" sz="1800" dirty="0"/>
              <a:t>Thawed plasma and dried plasma </a:t>
            </a:r>
          </a:p>
          <a:p>
            <a:pPr marL="914400" lvl="2" indent="0">
              <a:buNone/>
            </a:pPr>
            <a:endParaRPr lang="en-US" sz="1600" dirty="0"/>
          </a:p>
        </p:txBody>
      </p:sp>
      <p:sp>
        <p:nvSpPr>
          <p:cNvPr id="4" name="Slide Number Placeholder 3">
            <a:extLst>
              <a:ext uri="{FF2B5EF4-FFF2-40B4-BE49-F238E27FC236}">
                <a16:creationId xmlns:a16="http://schemas.microsoft.com/office/drawing/2014/main" id="{93BDC84E-1DA1-1C4D-B471-05281F8596A9}"/>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17</a:t>
            </a:fld>
            <a:endParaRPr lang="en-US">
              <a:solidFill>
                <a:prstClr val="black">
                  <a:tint val="75000"/>
                </a:prstClr>
              </a:solidFill>
            </a:endParaRPr>
          </a:p>
        </p:txBody>
      </p:sp>
      <p:sp>
        <p:nvSpPr>
          <p:cNvPr id="6" name="TextBox 5">
            <a:extLst>
              <a:ext uri="{FF2B5EF4-FFF2-40B4-BE49-F238E27FC236}">
                <a16:creationId xmlns:a16="http://schemas.microsoft.com/office/drawing/2014/main" id="{DDDC8119-BCF9-2F44-9910-E8F91DE8EAA8}"/>
              </a:ext>
            </a:extLst>
          </p:cNvPr>
          <p:cNvSpPr txBox="1"/>
          <p:nvPr/>
        </p:nvSpPr>
        <p:spPr>
          <a:xfrm>
            <a:off x="966913" y="6077892"/>
            <a:ext cx="8255541" cy="646331"/>
          </a:xfrm>
          <a:prstGeom prst="rect">
            <a:avLst/>
          </a:prstGeom>
          <a:noFill/>
        </p:spPr>
        <p:txBody>
          <a:bodyPr wrap="square">
            <a:spAutoFit/>
          </a:bodyPr>
          <a:lstStyle/>
          <a:p>
            <a:r>
              <a:rPr lang="en-US" sz="1200" dirty="0" err="1"/>
              <a:t>Trung</a:t>
            </a:r>
            <a:r>
              <a:rPr lang="en-US" sz="1200" dirty="0"/>
              <a:t> NC. et al. Crit Care Med. 2008; 36(10):2878-2887</a:t>
            </a:r>
          </a:p>
          <a:p>
            <a:r>
              <a:rPr lang="en-US" sz="1200" dirty="0"/>
              <a:t>Fortenberry J. et al. Crit Care Med 2019; 47(3): e173-e181</a:t>
            </a:r>
          </a:p>
          <a:p>
            <a:r>
              <a:rPr lang="en-US" sz="1200" dirty="0"/>
              <a:t>Keith PD, et al. Crit Care. 2020;24:518  </a:t>
            </a:r>
          </a:p>
        </p:txBody>
      </p:sp>
    </p:spTree>
    <p:extLst>
      <p:ext uri="{BB962C8B-B14F-4D97-AF65-F5344CB8AC3E}">
        <p14:creationId xmlns:p14="http://schemas.microsoft.com/office/powerpoint/2010/main" val="3066046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7BBAF-DD47-0E4F-8FB7-C6CE34F20AB9}"/>
              </a:ext>
            </a:extLst>
          </p:cNvPr>
          <p:cNvSpPr>
            <a:spLocks noGrp="1"/>
          </p:cNvSpPr>
          <p:nvPr>
            <p:ph type="title"/>
          </p:nvPr>
        </p:nvSpPr>
        <p:spPr>
          <a:xfrm>
            <a:off x="857250" y="709875"/>
            <a:ext cx="7429499" cy="699571"/>
          </a:xfrm>
        </p:spPr>
        <p:txBody>
          <a:bodyPr>
            <a:normAutofit fontScale="90000"/>
          </a:bodyPr>
          <a:lstStyle/>
          <a:p>
            <a:r>
              <a:rPr lang="en-US" b="1" dirty="0"/>
              <a:t>Plasma Compared to Crystalloids: Animal Models</a:t>
            </a:r>
          </a:p>
        </p:txBody>
      </p:sp>
      <p:sp>
        <p:nvSpPr>
          <p:cNvPr id="3" name="Content Placeholder 2">
            <a:extLst>
              <a:ext uri="{FF2B5EF4-FFF2-40B4-BE49-F238E27FC236}">
                <a16:creationId xmlns:a16="http://schemas.microsoft.com/office/drawing/2014/main" id="{90F9E8BB-7B84-B144-B739-08C4CE711837}"/>
              </a:ext>
            </a:extLst>
          </p:cNvPr>
          <p:cNvSpPr>
            <a:spLocks noGrp="1"/>
          </p:cNvSpPr>
          <p:nvPr>
            <p:ph idx="1"/>
          </p:nvPr>
        </p:nvSpPr>
        <p:spPr>
          <a:xfrm>
            <a:off x="598656" y="2030654"/>
            <a:ext cx="8469474" cy="2990392"/>
          </a:xfrm>
        </p:spPr>
        <p:txBody>
          <a:bodyPr>
            <a:normAutofit fontScale="92500" lnSpcReduction="10000"/>
          </a:bodyPr>
          <a:lstStyle/>
          <a:p>
            <a:r>
              <a:rPr lang="en-US" sz="2400" dirty="0"/>
              <a:t>Plasma causes </a:t>
            </a:r>
            <a:r>
              <a:rPr lang="en-US" sz="2400" b="1" dirty="0"/>
              <a:t>less pulmonary capillary leak </a:t>
            </a:r>
            <a:r>
              <a:rPr lang="en-US" sz="2400" dirty="0"/>
              <a:t>compared to crystalloids </a:t>
            </a:r>
          </a:p>
          <a:p>
            <a:pPr lvl="1"/>
            <a:r>
              <a:rPr lang="en-US" sz="2000" dirty="0"/>
              <a:t>Controlled hemorrhage in mice </a:t>
            </a:r>
          </a:p>
          <a:p>
            <a:r>
              <a:rPr lang="en-US" sz="2400" dirty="0"/>
              <a:t>Plasma causes </a:t>
            </a:r>
            <a:r>
              <a:rPr lang="en-US" sz="2400" b="1" dirty="0"/>
              <a:t>less tissue (lung and muscle) edema </a:t>
            </a:r>
            <a:r>
              <a:rPr lang="en-US" sz="2400" dirty="0"/>
              <a:t>compared to LR</a:t>
            </a:r>
          </a:p>
          <a:p>
            <a:pPr lvl="1"/>
            <a:r>
              <a:rPr lang="en-US" sz="2000" dirty="0"/>
              <a:t>Controlled hemorrhage in rats </a:t>
            </a:r>
          </a:p>
          <a:p>
            <a:r>
              <a:rPr lang="en-US" sz="2400" dirty="0"/>
              <a:t>Plasma </a:t>
            </a:r>
            <a:r>
              <a:rPr lang="en-US" sz="2400" b="1" dirty="0"/>
              <a:t>improves volume expansion </a:t>
            </a:r>
            <a:r>
              <a:rPr lang="en-US" sz="2400" dirty="0"/>
              <a:t>better than crystalloids </a:t>
            </a:r>
          </a:p>
          <a:p>
            <a:pPr lvl="1"/>
            <a:r>
              <a:rPr lang="en-US" sz="2000" dirty="0"/>
              <a:t>Controlled hemorrhage/tissue injury in rats </a:t>
            </a:r>
          </a:p>
          <a:p>
            <a:r>
              <a:rPr lang="en-US" sz="2400" dirty="0"/>
              <a:t>Plasma </a:t>
            </a:r>
            <a:r>
              <a:rPr lang="en-US" sz="2400" b="1" dirty="0"/>
              <a:t>improves oxygen delivery </a:t>
            </a:r>
            <a:r>
              <a:rPr lang="en-US" sz="2400" dirty="0"/>
              <a:t>compared to crystalloids </a:t>
            </a:r>
          </a:p>
          <a:p>
            <a:pPr lvl="1"/>
            <a:r>
              <a:rPr lang="en-US" sz="2000" dirty="0"/>
              <a:t>Sepsis model in rats</a:t>
            </a:r>
          </a:p>
          <a:p>
            <a:pPr marL="0" indent="0">
              <a:buNone/>
            </a:pPr>
            <a:endParaRPr lang="en-US" sz="2400" dirty="0"/>
          </a:p>
          <a:p>
            <a:pPr marL="0" indent="0">
              <a:buNone/>
            </a:pPr>
            <a:endParaRPr lang="en-US" dirty="0"/>
          </a:p>
        </p:txBody>
      </p:sp>
      <p:sp>
        <p:nvSpPr>
          <p:cNvPr id="8" name="TextBox 7">
            <a:extLst>
              <a:ext uri="{FF2B5EF4-FFF2-40B4-BE49-F238E27FC236}">
                <a16:creationId xmlns:a16="http://schemas.microsoft.com/office/drawing/2014/main" id="{17AE7EF8-CFB1-9E4A-B4A0-451A51C33D7C}"/>
              </a:ext>
            </a:extLst>
          </p:cNvPr>
          <p:cNvSpPr txBox="1"/>
          <p:nvPr/>
        </p:nvSpPr>
        <p:spPr>
          <a:xfrm>
            <a:off x="857250" y="5779932"/>
            <a:ext cx="7514771" cy="1015663"/>
          </a:xfrm>
          <a:prstGeom prst="rect">
            <a:avLst/>
          </a:prstGeom>
          <a:noFill/>
        </p:spPr>
        <p:txBody>
          <a:bodyPr wrap="square">
            <a:spAutoFit/>
          </a:bodyPr>
          <a:lstStyle/>
          <a:p>
            <a:r>
              <a:rPr lang="en-US" sz="1200" dirty="0"/>
              <a:t>Chang R. et al. Shock. 2018, Jan. 49(1): 53–61. </a:t>
            </a:r>
            <a:endParaRPr lang="en-US" sz="1200" dirty="0">
              <a:solidFill>
                <a:schemeClr val="tx1"/>
              </a:solidFill>
              <a:effectLst/>
            </a:endParaRPr>
          </a:p>
          <a:p>
            <a:pPr lvl="0"/>
            <a:r>
              <a:rPr lang="en-US" sz="1200" dirty="0">
                <a:solidFill>
                  <a:schemeClr val="tx1"/>
                </a:solidFill>
                <a:effectLst/>
              </a:rPr>
              <a:t>Kendrick CL, et al. J Trauma Acute Care Surg. 2015;</a:t>
            </a:r>
          </a:p>
          <a:p>
            <a:pPr lvl="0"/>
            <a:r>
              <a:rPr lang="en-US" sz="1200" dirty="0">
                <a:solidFill>
                  <a:schemeClr val="tx1"/>
                </a:solidFill>
                <a:effectLst/>
              </a:rPr>
              <a:t>Nelson et al. Intensive Care Medicine Experimental (2016) </a:t>
            </a:r>
          </a:p>
          <a:p>
            <a:pPr lvl="0"/>
            <a:r>
              <a:rPr lang="en-US" sz="1200" dirty="0">
                <a:solidFill>
                  <a:schemeClr val="tx1"/>
                </a:solidFill>
                <a:effectLst/>
              </a:rPr>
              <a:t>Peng Z, et al. SHOCK, Vol. 40, No. 3, pp. 195-202, 2013</a:t>
            </a:r>
          </a:p>
          <a:p>
            <a:pPr lvl="0"/>
            <a:r>
              <a:rPr lang="en-US" sz="1200" dirty="0" err="1">
                <a:solidFill>
                  <a:schemeClr val="tx1"/>
                </a:solidFill>
                <a:effectLst/>
              </a:rPr>
              <a:t>Watawa</a:t>
            </a:r>
            <a:r>
              <a:rPr lang="en-US" sz="1200" dirty="0">
                <a:solidFill>
                  <a:schemeClr val="tx1"/>
                </a:solidFill>
                <a:effectLst/>
              </a:rPr>
              <a:t> K, et al. TRANSFUSION Vol 53, Jan 2013 Suppl. 53:80S-90S</a:t>
            </a:r>
          </a:p>
        </p:txBody>
      </p:sp>
    </p:spTree>
    <p:extLst>
      <p:ext uri="{BB962C8B-B14F-4D97-AF65-F5344CB8AC3E}">
        <p14:creationId xmlns:p14="http://schemas.microsoft.com/office/powerpoint/2010/main" val="4205550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FF7DF-EE54-7B4A-99A5-66E9BAB3D809}"/>
              </a:ext>
            </a:extLst>
          </p:cNvPr>
          <p:cNvSpPr>
            <a:spLocks noGrp="1"/>
          </p:cNvSpPr>
          <p:nvPr>
            <p:ph type="title"/>
          </p:nvPr>
        </p:nvSpPr>
        <p:spPr>
          <a:xfrm>
            <a:off x="506994" y="214521"/>
            <a:ext cx="8296471" cy="1428750"/>
          </a:xfrm>
        </p:spPr>
        <p:txBody>
          <a:bodyPr>
            <a:normAutofit fontScale="90000"/>
          </a:bodyPr>
          <a:lstStyle/>
          <a:p>
            <a:r>
              <a:rPr lang="en-US" b="1" dirty="0"/>
              <a:t>Plasma Compared to Crystalloids: </a:t>
            </a:r>
            <a:br>
              <a:rPr lang="en-US" b="1" dirty="0"/>
            </a:br>
            <a:r>
              <a:rPr lang="en-US" sz="3600" b="1" i="1" dirty="0"/>
              <a:t>In Vitro </a:t>
            </a:r>
            <a:r>
              <a:rPr lang="en-US" sz="3600" b="1" dirty="0"/>
              <a:t>and</a:t>
            </a:r>
            <a:r>
              <a:rPr lang="en-US" b="1" dirty="0"/>
              <a:t> </a:t>
            </a:r>
            <a:r>
              <a:rPr lang="en-US" sz="3600" b="1" i="1" dirty="0"/>
              <a:t>In Vivo </a:t>
            </a:r>
            <a:r>
              <a:rPr lang="en-US" sz="3600" b="1" dirty="0"/>
              <a:t>Animal Models</a:t>
            </a:r>
            <a:endParaRPr lang="en-US" b="1" dirty="0"/>
          </a:p>
        </p:txBody>
      </p:sp>
      <p:sp>
        <p:nvSpPr>
          <p:cNvPr id="3" name="Content Placeholder 2">
            <a:extLst>
              <a:ext uri="{FF2B5EF4-FFF2-40B4-BE49-F238E27FC236}">
                <a16:creationId xmlns:a16="http://schemas.microsoft.com/office/drawing/2014/main" id="{756AD94A-9AEB-3247-B80D-9AF40BCD4C61}"/>
              </a:ext>
            </a:extLst>
          </p:cNvPr>
          <p:cNvSpPr>
            <a:spLocks noGrp="1"/>
          </p:cNvSpPr>
          <p:nvPr>
            <p:ph idx="1"/>
          </p:nvPr>
        </p:nvSpPr>
        <p:spPr>
          <a:xfrm>
            <a:off x="506994" y="1970986"/>
            <a:ext cx="8428449" cy="2916028"/>
          </a:xfrm>
        </p:spPr>
        <p:txBody>
          <a:bodyPr>
            <a:normAutofit fontScale="92500" lnSpcReduction="20000"/>
          </a:bodyPr>
          <a:lstStyle/>
          <a:p>
            <a:r>
              <a:rPr lang="en-US" sz="2400" dirty="0"/>
              <a:t>Plasma results in </a:t>
            </a:r>
            <a:r>
              <a:rPr lang="en-US" sz="2400" b="1" dirty="0"/>
              <a:t>less pulmonary neutrophil inflammation </a:t>
            </a:r>
            <a:r>
              <a:rPr lang="en-US" sz="2400" dirty="0"/>
              <a:t>compared to crystalloids </a:t>
            </a:r>
          </a:p>
          <a:p>
            <a:pPr lvl="1"/>
            <a:r>
              <a:rPr lang="en-US" sz="2000" dirty="0"/>
              <a:t>Controlled hemorrhage in mice</a:t>
            </a:r>
            <a:endParaRPr lang="en-US" sz="2400" dirty="0"/>
          </a:p>
          <a:p>
            <a:r>
              <a:rPr lang="en-US" sz="2400" dirty="0"/>
              <a:t>Plasma results in </a:t>
            </a:r>
            <a:r>
              <a:rPr lang="en-US" sz="2400" b="1" dirty="0"/>
              <a:t>less endothelial injury </a:t>
            </a:r>
            <a:r>
              <a:rPr lang="en-US" sz="2400" dirty="0"/>
              <a:t>and/or repairs the endothelium more effectively compared to either NS, LR</a:t>
            </a:r>
          </a:p>
          <a:p>
            <a:pPr lvl="1"/>
            <a:r>
              <a:rPr lang="en-US" sz="2000" dirty="0"/>
              <a:t>Controlled hemorrhage in mice and rats</a:t>
            </a:r>
          </a:p>
          <a:p>
            <a:r>
              <a:rPr lang="en-US" sz="2400" dirty="0"/>
              <a:t>Plasma </a:t>
            </a:r>
            <a:r>
              <a:rPr lang="en-US" sz="2400" b="1" dirty="0"/>
              <a:t>restores hemostatic balance </a:t>
            </a:r>
            <a:r>
              <a:rPr lang="en-US" sz="2400" dirty="0"/>
              <a:t>for hyper &amp; </a:t>
            </a:r>
            <a:r>
              <a:rPr lang="en-US" sz="2400" dirty="0" err="1"/>
              <a:t>hypocoagulable</a:t>
            </a:r>
            <a:r>
              <a:rPr lang="en-US" sz="2400" dirty="0"/>
              <a:t> states</a:t>
            </a:r>
          </a:p>
          <a:p>
            <a:pPr lvl="1"/>
            <a:r>
              <a:rPr lang="en-US" sz="2000" i="1" dirty="0"/>
              <a:t>In vitro </a:t>
            </a:r>
            <a:r>
              <a:rPr lang="en-US" sz="2000" dirty="0"/>
              <a:t>experiments</a:t>
            </a:r>
          </a:p>
        </p:txBody>
      </p:sp>
      <p:sp>
        <p:nvSpPr>
          <p:cNvPr id="7" name="TextBox 6">
            <a:extLst>
              <a:ext uri="{FF2B5EF4-FFF2-40B4-BE49-F238E27FC236}">
                <a16:creationId xmlns:a16="http://schemas.microsoft.com/office/drawing/2014/main" id="{CE96C7AA-67EC-B843-B7AF-82F0684B0433}"/>
              </a:ext>
            </a:extLst>
          </p:cNvPr>
          <p:cNvSpPr txBox="1"/>
          <p:nvPr/>
        </p:nvSpPr>
        <p:spPr>
          <a:xfrm>
            <a:off x="506994" y="5443150"/>
            <a:ext cx="9924142" cy="1107996"/>
          </a:xfrm>
          <a:prstGeom prst="rect">
            <a:avLst/>
          </a:prstGeom>
          <a:noFill/>
        </p:spPr>
        <p:txBody>
          <a:bodyPr wrap="square">
            <a:spAutoFit/>
          </a:bodyPr>
          <a:lstStyle/>
          <a:p>
            <a:pPr lvl="0"/>
            <a:r>
              <a:rPr lang="en-US" sz="1100" dirty="0" err="1">
                <a:solidFill>
                  <a:schemeClr val="tx1"/>
                </a:solidFill>
                <a:effectLst/>
              </a:rPr>
              <a:t>Alam</a:t>
            </a:r>
            <a:r>
              <a:rPr lang="en-US" sz="1100" dirty="0">
                <a:solidFill>
                  <a:schemeClr val="tx1"/>
                </a:solidFill>
                <a:effectLst/>
              </a:rPr>
              <a:t> HB, et al. Surg Clin N Am 87 (2007) 55–72. </a:t>
            </a:r>
          </a:p>
          <a:p>
            <a:pPr lvl="0"/>
            <a:r>
              <a:rPr lang="en-US" sz="1100" dirty="0">
                <a:solidFill>
                  <a:schemeClr val="tx1"/>
                </a:solidFill>
                <a:effectLst/>
              </a:rPr>
              <a:t>Cardenas JC, et al. SHOCK, Vol. 45, No. 2, pp. 166–173, 2016</a:t>
            </a:r>
          </a:p>
          <a:p>
            <a:pPr lvl="0"/>
            <a:r>
              <a:rPr lang="en-US" sz="1100" dirty="0" err="1">
                <a:solidFill>
                  <a:schemeClr val="tx1"/>
                </a:solidFill>
                <a:effectLst/>
              </a:rPr>
              <a:t>Pati</a:t>
            </a:r>
            <a:r>
              <a:rPr lang="en-US" sz="1100" dirty="0">
                <a:solidFill>
                  <a:schemeClr val="tx1"/>
                </a:solidFill>
                <a:effectLst/>
              </a:rPr>
              <a:t> S, et al. J Trauma Acute Care Surg. 2016;80: 576–585</a:t>
            </a:r>
          </a:p>
          <a:p>
            <a:pPr lvl="0"/>
            <a:r>
              <a:rPr lang="en-US" sz="1100" dirty="0">
                <a:solidFill>
                  <a:schemeClr val="tx1"/>
                </a:solidFill>
                <a:effectLst/>
              </a:rPr>
              <a:t>Peng Z, et al. SHOCK, Vol. 40, No. 3, pp. 195-202, 2013</a:t>
            </a:r>
          </a:p>
          <a:p>
            <a:pPr lvl="0"/>
            <a:r>
              <a:rPr lang="en-US" sz="1100" dirty="0">
                <a:solidFill>
                  <a:schemeClr val="tx1"/>
                </a:solidFill>
                <a:effectLst/>
              </a:rPr>
              <a:t>Torres et al. Critical Care (2017) 21:160</a:t>
            </a:r>
          </a:p>
          <a:p>
            <a:pPr lvl="0"/>
            <a:r>
              <a:rPr lang="en-US" sz="1100" dirty="0" err="1">
                <a:solidFill>
                  <a:schemeClr val="tx1"/>
                </a:solidFill>
                <a:effectLst/>
              </a:rPr>
              <a:t>Watawa</a:t>
            </a:r>
            <a:r>
              <a:rPr lang="en-US" sz="1100" dirty="0">
                <a:solidFill>
                  <a:schemeClr val="tx1"/>
                </a:solidFill>
                <a:effectLst/>
              </a:rPr>
              <a:t> K, et al. TRANSFUSION Vol 53, Jan 2013 Suppl. 53:80S-90S</a:t>
            </a:r>
            <a:endParaRPr lang="en-US" sz="1200" dirty="0">
              <a:solidFill>
                <a:schemeClr val="tx1"/>
              </a:solidFill>
              <a:effectLst/>
            </a:endParaRPr>
          </a:p>
        </p:txBody>
      </p:sp>
    </p:spTree>
    <p:extLst>
      <p:ext uri="{BB962C8B-B14F-4D97-AF65-F5344CB8AC3E}">
        <p14:creationId xmlns:p14="http://schemas.microsoft.com/office/powerpoint/2010/main" val="3435104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3122E-D8DC-8F4A-A4F0-55D870CD24C7}"/>
              </a:ext>
            </a:extLst>
          </p:cNvPr>
          <p:cNvSpPr>
            <a:spLocks noGrp="1"/>
          </p:cNvSpPr>
          <p:nvPr>
            <p:ph type="title"/>
          </p:nvPr>
        </p:nvSpPr>
        <p:spPr/>
        <p:txBody>
          <a:bodyPr/>
          <a:lstStyle/>
          <a:p>
            <a:pPr algn="l"/>
            <a:r>
              <a:rPr lang="en-US" b="1" dirty="0"/>
              <a:t>CHIPS</a:t>
            </a:r>
          </a:p>
        </p:txBody>
      </p:sp>
      <p:sp>
        <p:nvSpPr>
          <p:cNvPr id="4" name="Content Placeholder 3">
            <a:extLst>
              <a:ext uri="{FF2B5EF4-FFF2-40B4-BE49-F238E27FC236}">
                <a16:creationId xmlns:a16="http://schemas.microsoft.com/office/drawing/2014/main" id="{A672973A-F213-0146-8D38-D884C0417AB4}"/>
              </a:ext>
            </a:extLst>
          </p:cNvPr>
          <p:cNvSpPr>
            <a:spLocks noGrp="1"/>
          </p:cNvSpPr>
          <p:nvPr>
            <p:ph idx="1"/>
          </p:nvPr>
        </p:nvSpPr>
        <p:spPr/>
        <p:txBody>
          <a:bodyPr/>
          <a:lstStyle/>
          <a:p>
            <a:r>
              <a:rPr lang="en-US" dirty="0"/>
              <a:t>RCT in complex cardiac surgery patients </a:t>
            </a:r>
          </a:p>
          <a:p>
            <a:r>
              <a:rPr lang="en-US" dirty="0"/>
              <a:t>Cold platelets vs room temp platelets</a:t>
            </a:r>
          </a:p>
          <a:p>
            <a:pPr lvl="1"/>
            <a:r>
              <a:rPr lang="en-US" dirty="0"/>
              <a:t>Up to 21 days storage for CSP</a:t>
            </a:r>
          </a:p>
          <a:p>
            <a:r>
              <a:rPr lang="en-US" dirty="0"/>
              <a:t>1000 patients </a:t>
            </a:r>
          </a:p>
          <a:p>
            <a:r>
              <a:rPr lang="en-US" dirty="0"/>
              <a:t>Primary outcome is bleeding score </a:t>
            </a:r>
          </a:p>
        </p:txBody>
      </p:sp>
      <p:pic>
        <p:nvPicPr>
          <p:cNvPr id="5" name="Picture 5" descr="image005">
            <a:extLst>
              <a:ext uri="{FF2B5EF4-FFF2-40B4-BE49-F238E27FC236}">
                <a16:creationId xmlns:a16="http://schemas.microsoft.com/office/drawing/2014/main" id="{6DC352D2-C4F4-304C-90BA-24142D6BF09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16339" y="274638"/>
            <a:ext cx="3203841" cy="7128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80992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24895-3C05-044D-8671-BEB93D628FCA}"/>
              </a:ext>
            </a:extLst>
          </p:cNvPr>
          <p:cNvSpPr>
            <a:spLocks noGrp="1"/>
          </p:cNvSpPr>
          <p:nvPr>
            <p:ph type="title"/>
          </p:nvPr>
        </p:nvSpPr>
        <p:spPr>
          <a:xfrm>
            <a:off x="216816" y="420632"/>
            <a:ext cx="8927184" cy="714375"/>
          </a:xfrm>
        </p:spPr>
        <p:txBody>
          <a:bodyPr>
            <a:normAutofit fontScale="90000"/>
          </a:bodyPr>
          <a:lstStyle/>
          <a:p>
            <a:r>
              <a:rPr lang="en-US" b="1" dirty="0"/>
              <a:t>Rat CLP Sepsis Model: </a:t>
            </a:r>
            <a:br>
              <a:rPr lang="en-US" b="1" dirty="0"/>
            </a:br>
            <a:r>
              <a:rPr lang="en-US" b="1" dirty="0"/>
              <a:t>Plasma Improves Survival Vs Crystalloids </a:t>
            </a:r>
          </a:p>
        </p:txBody>
      </p:sp>
      <p:sp>
        <p:nvSpPr>
          <p:cNvPr id="3" name="Content Placeholder 2">
            <a:extLst>
              <a:ext uri="{FF2B5EF4-FFF2-40B4-BE49-F238E27FC236}">
                <a16:creationId xmlns:a16="http://schemas.microsoft.com/office/drawing/2014/main" id="{65480FF3-C55D-F94A-9B34-35DA0AF788EF}"/>
              </a:ext>
            </a:extLst>
          </p:cNvPr>
          <p:cNvSpPr>
            <a:spLocks noGrp="1"/>
          </p:cNvSpPr>
          <p:nvPr>
            <p:ph idx="1"/>
          </p:nvPr>
        </p:nvSpPr>
        <p:spPr>
          <a:xfrm>
            <a:off x="348559" y="1638414"/>
            <a:ext cx="7278698" cy="4291605"/>
          </a:xfrm>
        </p:spPr>
        <p:txBody>
          <a:bodyPr>
            <a:normAutofit/>
          </a:bodyPr>
          <a:lstStyle/>
          <a:p>
            <a:r>
              <a:rPr lang="en-US" sz="2100" dirty="0"/>
              <a:t>Plasma vs NS resuscitation improved </a:t>
            </a:r>
          </a:p>
          <a:p>
            <a:pPr lvl="1"/>
            <a:r>
              <a:rPr lang="en-US" sz="1800" dirty="0"/>
              <a:t>Lung function and reduced capillary leak</a:t>
            </a:r>
          </a:p>
          <a:p>
            <a:pPr lvl="2"/>
            <a:r>
              <a:rPr lang="en-US" sz="1400" dirty="0"/>
              <a:t>PaO2/FiO2 and lung wet to dry weights</a:t>
            </a:r>
          </a:p>
          <a:p>
            <a:pPr lvl="1"/>
            <a:r>
              <a:rPr lang="en-US" sz="1800" dirty="0"/>
              <a:t>48 hour survival with a third of the fluid volume </a:t>
            </a:r>
          </a:p>
          <a:p>
            <a:pPr lvl="2"/>
            <a:r>
              <a:rPr lang="en-US" sz="1700" dirty="0"/>
              <a:t>57% vs 14%, respectively, (p&lt;0.05). </a:t>
            </a:r>
          </a:p>
        </p:txBody>
      </p:sp>
      <p:pic>
        <p:nvPicPr>
          <p:cNvPr id="5" name="Picture 4">
            <a:extLst>
              <a:ext uri="{FF2B5EF4-FFF2-40B4-BE49-F238E27FC236}">
                <a16:creationId xmlns:a16="http://schemas.microsoft.com/office/drawing/2014/main" id="{1B884EDC-8B4F-6A4A-AC72-19F192096815}"/>
              </a:ext>
            </a:extLst>
          </p:cNvPr>
          <p:cNvPicPr>
            <a:picLocks noChangeAspect="1"/>
          </p:cNvPicPr>
          <p:nvPr/>
        </p:nvPicPr>
        <p:blipFill>
          <a:blip r:embed="rId2"/>
          <a:stretch>
            <a:fillRect/>
          </a:stretch>
        </p:blipFill>
        <p:spPr>
          <a:xfrm>
            <a:off x="4570809" y="3563507"/>
            <a:ext cx="3814024" cy="2658952"/>
          </a:xfrm>
          <a:prstGeom prst="rect">
            <a:avLst/>
          </a:prstGeom>
        </p:spPr>
      </p:pic>
      <p:pic>
        <p:nvPicPr>
          <p:cNvPr id="7" name="Picture 6">
            <a:extLst>
              <a:ext uri="{FF2B5EF4-FFF2-40B4-BE49-F238E27FC236}">
                <a16:creationId xmlns:a16="http://schemas.microsoft.com/office/drawing/2014/main" id="{20DB08FD-2EF4-5748-8E30-D02CB9EF38FB}"/>
              </a:ext>
            </a:extLst>
          </p:cNvPr>
          <p:cNvPicPr>
            <a:picLocks noChangeAspect="1"/>
          </p:cNvPicPr>
          <p:nvPr/>
        </p:nvPicPr>
        <p:blipFill>
          <a:blip r:embed="rId3"/>
          <a:stretch>
            <a:fillRect/>
          </a:stretch>
        </p:blipFill>
        <p:spPr>
          <a:xfrm>
            <a:off x="348559" y="3563507"/>
            <a:ext cx="3814024" cy="2541255"/>
          </a:xfrm>
          <a:prstGeom prst="rect">
            <a:avLst/>
          </a:prstGeom>
        </p:spPr>
      </p:pic>
      <p:sp>
        <p:nvSpPr>
          <p:cNvPr id="9" name="TextBox 8">
            <a:extLst>
              <a:ext uri="{FF2B5EF4-FFF2-40B4-BE49-F238E27FC236}">
                <a16:creationId xmlns:a16="http://schemas.microsoft.com/office/drawing/2014/main" id="{D8A34AA4-75D8-5DAB-BB68-0D0862A09481}"/>
              </a:ext>
            </a:extLst>
          </p:cNvPr>
          <p:cNvSpPr txBox="1"/>
          <p:nvPr/>
        </p:nvSpPr>
        <p:spPr>
          <a:xfrm>
            <a:off x="367924" y="6222459"/>
            <a:ext cx="4576526" cy="461665"/>
          </a:xfrm>
          <a:prstGeom prst="rect">
            <a:avLst/>
          </a:prstGeom>
          <a:noFill/>
        </p:spPr>
        <p:txBody>
          <a:bodyPr wrap="square">
            <a:spAutoFit/>
          </a:bodyPr>
          <a:lstStyle/>
          <a:p>
            <a:r>
              <a:rPr lang="en-US" sz="1200" dirty="0"/>
              <a:t>Chang R. et al. Shock. 2018, Jan. 49(1): 53–61. </a:t>
            </a:r>
            <a:endParaRPr lang="en-US" dirty="0"/>
          </a:p>
          <a:p>
            <a:endParaRPr lang="en-US" sz="1200" dirty="0"/>
          </a:p>
        </p:txBody>
      </p:sp>
    </p:spTree>
    <p:extLst>
      <p:ext uri="{BB962C8B-B14F-4D97-AF65-F5344CB8AC3E}">
        <p14:creationId xmlns:p14="http://schemas.microsoft.com/office/powerpoint/2010/main" val="2831872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1DDD2-F30D-C3EC-EF02-74134B000025}"/>
              </a:ext>
            </a:extLst>
          </p:cNvPr>
          <p:cNvSpPr>
            <a:spLocks noGrp="1"/>
          </p:cNvSpPr>
          <p:nvPr>
            <p:ph type="title"/>
          </p:nvPr>
        </p:nvSpPr>
        <p:spPr/>
        <p:txBody>
          <a:bodyPr>
            <a:normAutofit fontScale="90000"/>
          </a:bodyPr>
          <a:lstStyle/>
          <a:p>
            <a:r>
              <a:rPr lang="en-US" b="1" dirty="0"/>
              <a:t>Reduced Catecholamines with Plasma Resuscitation</a:t>
            </a:r>
          </a:p>
        </p:txBody>
      </p:sp>
      <p:pic>
        <p:nvPicPr>
          <p:cNvPr id="6" name="Content Placeholder 5" descr="Diagram&#10;&#10;Description automatically generated">
            <a:extLst>
              <a:ext uri="{FF2B5EF4-FFF2-40B4-BE49-F238E27FC236}">
                <a16:creationId xmlns:a16="http://schemas.microsoft.com/office/drawing/2014/main" id="{7CA652EE-0BCE-D732-81E1-6C17B95791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6788" y="2555479"/>
            <a:ext cx="7210425" cy="2615404"/>
          </a:xfrm>
        </p:spPr>
      </p:pic>
      <p:sp>
        <p:nvSpPr>
          <p:cNvPr id="4" name="Slide Number Placeholder 3">
            <a:extLst>
              <a:ext uri="{FF2B5EF4-FFF2-40B4-BE49-F238E27FC236}">
                <a16:creationId xmlns:a16="http://schemas.microsoft.com/office/drawing/2014/main" id="{CF109ABD-92F8-3494-0AC6-6E24BEADBA5D}"/>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21</a:t>
            </a:fld>
            <a:endParaRPr lang="en-US">
              <a:solidFill>
                <a:prstClr val="black">
                  <a:tint val="75000"/>
                </a:prstClr>
              </a:solidFill>
            </a:endParaRPr>
          </a:p>
        </p:txBody>
      </p:sp>
      <p:sp>
        <p:nvSpPr>
          <p:cNvPr id="8" name="TextBox 7">
            <a:extLst>
              <a:ext uri="{FF2B5EF4-FFF2-40B4-BE49-F238E27FC236}">
                <a16:creationId xmlns:a16="http://schemas.microsoft.com/office/drawing/2014/main" id="{313FCE8A-A3BF-608A-9B6A-BE2D440C6096}"/>
              </a:ext>
            </a:extLst>
          </p:cNvPr>
          <p:cNvSpPr txBox="1"/>
          <p:nvPr/>
        </p:nvSpPr>
        <p:spPr>
          <a:xfrm>
            <a:off x="367924" y="6222459"/>
            <a:ext cx="4576526" cy="461665"/>
          </a:xfrm>
          <a:prstGeom prst="rect">
            <a:avLst/>
          </a:prstGeom>
          <a:noFill/>
        </p:spPr>
        <p:txBody>
          <a:bodyPr wrap="square">
            <a:spAutoFit/>
          </a:bodyPr>
          <a:lstStyle/>
          <a:p>
            <a:r>
              <a:rPr lang="en-US" sz="1200" dirty="0"/>
              <a:t>Chang R. et al. Shock. 2018, Jan. 49(1): 53–61. </a:t>
            </a:r>
            <a:endParaRPr lang="en-US" dirty="0"/>
          </a:p>
          <a:p>
            <a:endParaRPr lang="en-US" sz="1200" dirty="0"/>
          </a:p>
        </p:txBody>
      </p:sp>
    </p:spTree>
    <p:extLst>
      <p:ext uri="{BB962C8B-B14F-4D97-AF65-F5344CB8AC3E}">
        <p14:creationId xmlns:p14="http://schemas.microsoft.com/office/powerpoint/2010/main" val="1020456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0525C-E1F5-E8DD-B996-28621E0B5163}"/>
              </a:ext>
            </a:extLst>
          </p:cNvPr>
          <p:cNvSpPr>
            <a:spLocks noGrp="1"/>
          </p:cNvSpPr>
          <p:nvPr>
            <p:ph type="title"/>
          </p:nvPr>
        </p:nvSpPr>
        <p:spPr/>
        <p:txBody>
          <a:bodyPr>
            <a:normAutofit fontScale="90000"/>
          </a:bodyPr>
          <a:lstStyle/>
          <a:p>
            <a:r>
              <a:rPr lang="en-US" b="1" dirty="0"/>
              <a:t>Reduced Inflammation with Plasma Resuscitation </a:t>
            </a:r>
          </a:p>
        </p:txBody>
      </p:sp>
      <p:pic>
        <p:nvPicPr>
          <p:cNvPr id="6" name="Content Placeholder 5" descr="Chart, diagram, box and whisker chart&#10;&#10;Description automatically generated">
            <a:extLst>
              <a:ext uri="{FF2B5EF4-FFF2-40B4-BE49-F238E27FC236}">
                <a16:creationId xmlns:a16="http://schemas.microsoft.com/office/drawing/2014/main" id="{4F363982-9C50-8BAF-AF07-8D13FB4D5F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6788" y="2582759"/>
            <a:ext cx="7210425" cy="2560845"/>
          </a:xfrm>
        </p:spPr>
      </p:pic>
      <p:sp>
        <p:nvSpPr>
          <p:cNvPr id="4" name="Slide Number Placeholder 3">
            <a:extLst>
              <a:ext uri="{FF2B5EF4-FFF2-40B4-BE49-F238E27FC236}">
                <a16:creationId xmlns:a16="http://schemas.microsoft.com/office/drawing/2014/main" id="{74E0A236-398D-10B9-D4E3-A0661530C753}"/>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22</a:t>
            </a:fld>
            <a:endParaRPr lang="en-US">
              <a:solidFill>
                <a:prstClr val="black">
                  <a:tint val="75000"/>
                </a:prstClr>
              </a:solidFill>
            </a:endParaRPr>
          </a:p>
        </p:txBody>
      </p:sp>
      <p:sp>
        <p:nvSpPr>
          <p:cNvPr id="8" name="TextBox 7">
            <a:extLst>
              <a:ext uri="{FF2B5EF4-FFF2-40B4-BE49-F238E27FC236}">
                <a16:creationId xmlns:a16="http://schemas.microsoft.com/office/drawing/2014/main" id="{D35BEEAD-5322-0A5D-8800-66ADC7ABC733}"/>
              </a:ext>
            </a:extLst>
          </p:cNvPr>
          <p:cNvSpPr txBox="1"/>
          <p:nvPr/>
        </p:nvSpPr>
        <p:spPr>
          <a:xfrm>
            <a:off x="367924" y="6222459"/>
            <a:ext cx="4576526" cy="461665"/>
          </a:xfrm>
          <a:prstGeom prst="rect">
            <a:avLst/>
          </a:prstGeom>
          <a:noFill/>
        </p:spPr>
        <p:txBody>
          <a:bodyPr wrap="square">
            <a:spAutoFit/>
          </a:bodyPr>
          <a:lstStyle/>
          <a:p>
            <a:r>
              <a:rPr lang="en-US" sz="1200" dirty="0"/>
              <a:t>Chang R. et al. Shock. 2018, Jan. 49(1): 53–61. </a:t>
            </a:r>
            <a:endParaRPr lang="en-US" dirty="0"/>
          </a:p>
          <a:p>
            <a:endParaRPr lang="en-US" sz="1200" dirty="0"/>
          </a:p>
        </p:txBody>
      </p:sp>
    </p:spTree>
    <p:extLst>
      <p:ext uri="{BB962C8B-B14F-4D97-AF65-F5344CB8AC3E}">
        <p14:creationId xmlns:p14="http://schemas.microsoft.com/office/powerpoint/2010/main" val="1277140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C2D51-3C61-012E-9535-CF23E2E35DB9}"/>
              </a:ext>
            </a:extLst>
          </p:cNvPr>
          <p:cNvSpPr>
            <a:spLocks noGrp="1"/>
          </p:cNvSpPr>
          <p:nvPr>
            <p:ph type="title"/>
          </p:nvPr>
        </p:nvSpPr>
        <p:spPr/>
        <p:txBody>
          <a:bodyPr>
            <a:normAutofit fontScale="90000"/>
          </a:bodyPr>
          <a:lstStyle/>
          <a:p>
            <a:r>
              <a:rPr lang="en-US" b="1" dirty="0"/>
              <a:t>Reduced Endothelial Activation with Plasma Resuscitation</a:t>
            </a:r>
          </a:p>
        </p:txBody>
      </p:sp>
      <p:pic>
        <p:nvPicPr>
          <p:cNvPr id="6" name="Content Placeholder 5" descr="Chart&#10;&#10;Description automatically generated with medium confidence">
            <a:extLst>
              <a:ext uri="{FF2B5EF4-FFF2-40B4-BE49-F238E27FC236}">
                <a16:creationId xmlns:a16="http://schemas.microsoft.com/office/drawing/2014/main" id="{EC3D613A-5C25-4C48-4E01-D191B3B708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2160" y="1600200"/>
            <a:ext cx="6179680" cy="4525963"/>
          </a:xfrm>
        </p:spPr>
      </p:pic>
      <p:sp>
        <p:nvSpPr>
          <p:cNvPr id="4" name="Slide Number Placeholder 3">
            <a:extLst>
              <a:ext uri="{FF2B5EF4-FFF2-40B4-BE49-F238E27FC236}">
                <a16:creationId xmlns:a16="http://schemas.microsoft.com/office/drawing/2014/main" id="{68061B4F-1033-F93D-2CD4-3074734F8C23}"/>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23</a:t>
            </a:fld>
            <a:endParaRPr lang="en-US">
              <a:solidFill>
                <a:prstClr val="black">
                  <a:tint val="75000"/>
                </a:prstClr>
              </a:solidFill>
            </a:endParaRPr>
          </a:p>
        </p:txBody>
      </p:sp>
      <p:sp>
        <p:nvSpPr>
          <p:cNvPr id="7" name="TextBox 6">
            <a:extLst>
              <a:ext uri="{FF2B5EF4-FFF2-40B4-BE49-F238E27FC236}">
                <a16:creationId xmlns:a16="http://schemas.microsoft.com/office/drawing/2014/main" id="{CFAFD67D-6B12-BEBD-2B88-72DCB0F02DE2}"/>
              </a:ext>
            </a:extLst>
          </p:cNvPr>
          <p:cNvSpPr txBox="1"/>
          <p:nvPr/>
        </p:nvSpPr>
        <p:spPr>
          <a:xfrm>
            <a:off x="367924" y="6222459"/>
            <a:ext cx="4576526" cy="707886"/>
          </a:xfrm>
          <a:prstGeom prst="rect">
            <a:avLst/>
          </a:prstGeom>
          <a:noFill/>
        </p:spPr>
        <p:txBody>
          <a:bodyPr wrap="square">
            <a:spAutoFit/>
          </a:bodyPr>
          <a:lstStyle/>
          <a:p>
            <a:r>
              <a:rPr lang="en-US" sz="1200" dirty="0"/>
              <a:t>Chang R. et al. Shock. 2018, Jan. 49(1): 53–61. </a:t>
            </a:r>
            <a:endParaRPr lang="en-US" dirty="0"/>
          </a:p>
          <a:p>
            <a:r>
              <a:rPr lang="en-US" sz="1200" dirty="0"/>
              <a:t> </a:t>
            </a:r>
          </a:p>
          <a:p>
            <a:endParaRPr lang="en-US" sz="1600" dirty="0"/>
          </a:p>
        </p:txBody>
      </p:sp>
    </p:spTree>
    <p:extLst>
      <p:ext uri="{BB962C8B-B14F-4D97-AF65-F5344CB8AC3E}">
        <p14:creationId xmlns:p14="http://schemas.microsoft.com/office/powerpoint/2010/main" val="4249777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E88976-DCCC-9A4F-99C8-CC59E1A26B93}"/>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24</a:t>
            </a:fld>
            <a:endParaRPr lang="en-US">
              <a:solidFill>
                <a:prstClr val="black">
                  <a:tint val="75000"/>
                </a:prstClr>
              </a:solidFill>
            </a:endParaRPr>
          </a:p>
        </p:txBody>
      </p:sp>
      <p:pic>
        <p:nvPicPr>
          <p:cNvPr id="6" name="Picture 5" descr="Graphical user interface, text, application&#10;&#10;Description automatically generated">
            <a:extLst>
              <a:ext uri="{FF2B5EF4-FFF2-40B4-BE49-F238E27FC236}">
                <a16:creationId xmlns:a16="http://schemas.microsoft.com/office/drawing/2014/main" id="{E76E7519-6879-4E44-BFA3-87F97DC10F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0918" y="136525"/>
            <a:ext cx="4404575" cy="1755844"/>
          </a:xfrm>
          <a:prstGeom prst="rect">
            <a:avLst/>
          </a:prstGeom>
        </p:spPr>
      </p:pic>
      <p:pic>
        <p:nvPicPr>
          <p:cNvPr id="8" name="Picture 7" descr="Diagram&#10;&#10;Description automatically generated">
            <a:extLst>
              <a:ext uri="{FF2B5EF4-FFF2-40B4-BE49-F238E27FC236}">
                <a16:creationId xmlns:a16="http://schemas.microsoft.com/office/drawing/2014/main" id="{99F109D3-32BE-414B-8A68-B6FD8BCD6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918" y="2078641"/>
            <a:ext cx="3984868" cy="4642834"/>
          </a:xfrm>
          <a:prstGeom prst="rect">
            <a:avLst/>
          </a:prstGeom>
        </p:spPr>
      </p:pic>
    </p:spTree>
    <p:extLst>
      <p:ext uri="{BB962C8B-B14F-4D97-AF65-F5344CB8AC3E}">
        <p14:creationId xmlns:p14="http://schemas.microsoft.com/office/powerpoint/2010/main" val="3549659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F6CADE-EE22-BD43-A736-2D21E3260F78}"/>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25</a:t>
            </a:fld>
            <a:endParaRPr lang="en-US">
              <a:solidFill>
                <a:prstClr val="black">
                  <a:tint val="75000"/>
                </a:prstClr>
              </a:solidFill>
            </a:endParaRPr>
          </a:p>
        </p:txBody>
      </p:sp>
      <p:pic>
        <p:nvPicPr>
          <p:cNvPr id="8" name="Picture 7" descr="Diagram&#10;&#10;Description automatically generated">
            <a:extLst>
              <a:ext uri="{FF2B5EF4-FFF2-40B4-BE49-F238E27FC236}">
                <a16:creationId xmlns:a16="http://schemas.microsoft.com/office/drawing/2014/main" id="{EB687859-4B90-A947-925E-4F8080924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0924"/>
            <a:ext cx="9144000" cy="4817636"/>
          </a:xfrm>
          <a:prstGeom prst="rect">
            <a:avLst/>
          </a:prstGeom>
        </p:spPr>
      </p:pic>
      <p:sp>
        <p:nvSpPr>
          <p:cNvPr id="2" name="TextBox 1">
            <a:extLst>
              <a:ext uri="{FF2B5EF4-FFF2-40B4-BE49-F238E27FC236}">
                <a16:creationId xmlns:a16="http://schemas.microsoft.com/office/drawing/2014/main" id="{DF034246-5F99-A84B-BD8D-F3DA32C395E3}"/>
              </a:ext>
            </a:extLst>
          </p:cNvPr>
          <p:cNvSpPr txBox="1"/>
          <p:nvPr/>
        </p:nvSpPr>
        <p:spPr>
          <a:xfrm>
            <a:off x="213360" y="6444476"/>
            <a:ext cx="6339840" cy="276999"/>
          </a:xfrm>
          <a:prstGeom prst="rect">
            <a:avLst/>
          </a:prstGeom>
          <a:noFill/>
        </p:spPr>
        <p:txBody>
          <a:bodyPr wrap="square" rtlCol="0">
            <a:spAutoFit/>
          </a:bodyPr>
          <a:lstStyle/>
          <a:p>
            <a:r>
              <a:rPr lang="en-US" sz="1200" dirty="0"/>
              <a:t>van den Brink, DP. et al. Transfusion. 2021</a:t>
            </a:r>
          </a:p>
        </p:txBody>
      </p:sp>
      <p:sp>
        <p:nvSpPr>
          <p:cNvPr id="3" name="TextBox 2">
            <a:extLst>
              <a:ext uri="{FF2B5EF4-FFF2-40B4-BE49-F238E27FC236}">
                <a16:creationId xmlns:a16="http://schemas.microsoft.com/office/drawing/2014/main" id="{D25EABDF-5158-7C49-81A1-E62CE43B84B1}"/>
              </a:ext>
            </a:extLst>
          </p:cNvPr>
          <p:cNvSpPr txBox="1"/>
          <p:nvPr/>
        </p:nvSpPr>
        <p:spPr>
          <a:xfrm>
            <a:off x="3383280" y="5552867"/>
            <a:ext cx="2507530" cy="443059"/>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98E8E0DC-5F35-C04E-9D50-997CCE3999FC}"/>
              </a:ext>
            </a:extLst>
          </p:cNvPr>
          <p:cNvSpPr txBox="1"/>
          <p:nvPr/>
        </p:nvSpPr>
        <p:spPr>
          <a:xfrm>
            <a:off x="631596" y="226243"/>
            <a:ext cx="7758260" cy="584775"/>
          </a:xfrm>
          <a:prstGeom prst="rect">
            <a:avLst/>
          </a:prstGeom>
          <a:noFill/>
        </p:spPr>
        <p:txBody>
          <a:bodyPr wrap="square" rtlCol="0">
            <a:spAutoFit/>
          </a:bodyPr>
          <a:lstStyle/>
          <a:p>
            <a:pPr algn="ctr"/>
            <a:r>
              <a:rPr lang="en-US" sz="3200" b="1" dirty="0"/>
              <a:t>Plasma Effects Relative to Crystalloids </a:t>
            </a:r>
          </a:p>
        </p:txBody>
      </p:sp>
    </p:spTree>
    <p:extLst>
      <p:ext uri="{BB962C8B-B14F-4D97-AF65-F5344CB8AC3E}">
        <p14:creationId xmlns:p14="http://schemas.microsoft.com/office/powerpoint/2010/main" val="2874266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5975B5-872F-264A-B56C-87B4DECCC657}"/>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26</a:t>
            </a:fld>
            <a:endParaRPr lang="en-US">
              <a:solidFill>
                <a:prstClr val="black">
                  <a:tint val="75000"/>
                </a:prstClr>
              </a:solidFill>
            </a:endParaRPr>
          </a:p>
        </p:txBody>
      </p:sp>
      <p:graphicFrame>
        <p:nvGraphicFramePr>
          <p:cNvPr id="11" name="Table 11">
            <a:extLst>
              <a:ext uri="{FF2B5EF4-FFF2-40B4-BE49-F238E27FC236}">
                <a16:creationId xmlns:a16="http://schemas.microsoft.com/office/drawing/2014/main" id="{9DE35A33-9609-4C40-91D9-F20B3A620FB8}"/>
              </a:ext>
            </a:extLst>
          </p:cNvPr>
          <p:cNvGraphicFramePr>
            <a:graphicFrameLocks noGrp="1"/>
          </p:cNvGraphicFramePr>
          <p:nvPr>
            <p:extLst>
              <p:ext uri="{D42A27DB-BD31-4B8C-83A1-F6EECF244321}">
                <p14:modId xmlns:p14="http://schemas.microsoft.com/office/powerpoint/2010/main" val="3146701479"/>
              </p:ext>
            </p:extLst>
          </p:nvPr>
        </p:nvGraphicFramePr>
        <p:xfrm>
          <a:off x="1161142" y="361495"/>
          <a:ext cx="6916056" cy="5602535"/>
        </p:xfrm>
        <a:graphic>
          <a:graphicData uri="http://schemas.openxmlformats.org/drawingml/2006/table">
            <a:tbl>
              <a:tblPr firstRow="1" bandRow="1">
                <a:tableStyleId>{5C22544A-7EE6-4342-B048-85BDC9FD1C3A}</a:tableStyleId>
              </a:tblPr>
              <a:tblGrid>
                <a:gridCol w="1152676">
                  <a:extLst>
                    <a:ext uri="{9D8B030D-6E8A-4147-A177-3AD203B41FA5}">
                      <a16:colId xmlns:a16="http://schemas.microsoft.com/office/drawing/2014/main" val="996923523"/>
                    </a:ext>
                  </a:extLst>
                </a:gridCol>
                <a:gridCol w="1152676">
                  <a:extLst>
                    <a:ext uri="{9D8B030D-6E8A-4147-A177-3AD203B41FA5}">
                      <a16:colId xmlns:a16="http://schemas.microsoft.com/office/drawing/2014/main" val="325909155"/>
                    </a:ext>
                  </a:extLst>
                </a:gridCol>
                <a:gridCol w="1152676">
                  <a:extLst>
                    <a:ext uri="{9D8B030D-6E8A-4147-A177-3AD203B41FA5}">
                      <a16:colId xmlns:a16="http://schemas.microsoft.com/office/drawing/2014/main" val="1960135580"/>
                    </a:ext>
                  </a:extLst>
                </a:gridCol>
                <a:gridCol w="1152676">
                  <a:extLst>
                    <a:ext uri="{9D8B030D-6E8A-4147-A177-3AD203B41FA5}">
                      <a16:colId xmlns:a16="http://schemas.microsoft.com/office/drawing/2014/main" val="1582860000"/>
                    </a:ext>
                  </a:extLst>
                </a:gridCol>
                <a:gridCol w="1153210">
                  <a:extLst>
                    <a:ext uri="{9D8B030D-6E8A-4147-A177-3AD203B41FA5}">
                      <a16:colId xmlns:a16="http://schemas.microsoft.com/office/drawing/2014/main" val="2404755578"/>
                    </a:ext>
                  </a:extLst>
                </a:gridCol>
                <a:gridCol w="1152142">
                  <a:extLst>
                    <a:ext uri="{9D8B030D-6E8A-4147-A177-3AD203B41FA5}">
                      <a16:colId xmlns:a16="http://schemas.microsoft.com/office/drawing/2014/main" val="2905873515"/>
                    </a:ext>
                  </a:extLst>
                </a:gridCol>
              </a:tblGrid>
              <a:tr h="909873">
                <a:tc>
                  <a:txBody>
                    <a:bodyPr/>
                    <a:lstStyle/>
                    <a:p>
                      <a:endParaRPr lang="en-US" sz="1800" dirty="0"/>
                    </a:p>
                  </a:txBody>
                  <a:tcPr/>
                </a:tc>
                <a:tc>
                  <a:txBody>
                    <a:bodyPr/>
                    <a:lstStyle/>
                    <a:p>
                      <a:r>
                        <a:rPr lang="en-US" sz="1800" dirty="0"/>
                        <a:t>Normal Saline</a:t>
                      </a:r>
                    </a:p>
                  </a:txBody>
                  <a:tcPr/>
                </a:tc>
                <a:tc>
                  <a:txBody>
                    <a:bodyPr/>
                    <a:lstStyle/>
                    <a:p>
                      <a:r>
                        <a:rPr lang="en-US" sz="1800" dirty="0"/>
                        <a:t>Lactated Ringers</a:t>
                      </a:r>
                    </a:p>
                  </a:txBody>
                  <a:tcPr/>
                </a:tc>
                <a:tc>
                  <a:txBody>
                    <a:bodyPr/>
                    <a:lstStyle/>
                    <a:p>
                      <a:r>
                        <a:rPr lang="en-US" sz="1800" dirty="0"/>
                        <a:t>Plasma </a:t>
                      </a:r>
                    </a:p>
                    <a:p>
                      <a:r>
                        <a:rPr lang="en-US" sz="1800" dirty="0" err="1"/>
                        <a:t>Lyte</a:t>
                      </a:r>
                      <a:r>
                        <a:rPr lang="en-US" sz="1800" dirty="0"/>
                        <a:t>-A</a:t>
                      </a:r>
                    </a:p>
                  </a:txBody>
                  <a:tcPr/>
                </a:tc>
                <a:tc>
                  <a:txBody>
                    <a:bodyPr/>
                    <a:lstStyle/>
                    <a:p>
                      <a:r>
                        <a:rPr lang="en-US" sz="1800" dirty="0"/>
                        <a:t>Human Plasma</a:t>
                      </a:r>
                    </a:p>
                  </a:txBody>
                  <a:tcPr/>
                </a:tc>
                <a:tc>
                  <a:txBody>
                    <a:bodyPr/>
                    <a:lstStyle/>
                    <a:p>
                      <a:r>
                        <a:rPr lang="en-US" sz="1800" dirty="0"/>
                        <a:t>Fresh Frozen Plasma </a:t>
                      </a:r>
                    </a:p>
                  </a:txBody>
                  <a:tcPr/>
                </a:tc>
                <a:extLst>
                  <a:ext uri="{0D108BD9-81ED-4DB2-BD59-A6C34878D82A}">
                    <a16:rowId xmlns:a16="http://schemas.microsoft.com/office/drawing/2014/main" val="3261025349"/>
                  </a:ext>
                </a:extLst>
              </a:tr>
              <a:tr h="551270">
                <a:tc>
                  <a:txBody>
                    <a:bodyPr/>
                    <a:lstStyle/>
                    <a:p>
                      <a:r>
                        <a:rPr lang="en-US" sz="1800" dirty="0">
                          <a:highlight>
                            <a:srgbClr val="ECEBA4"/>
                          </a:highlight>
                        </a:rPr>
                        <a:t>pH</a:t>
                      </a:r>
                    </a:p>
                  </a:txBody>
                  <a:tcPr>
                    <a:solidFill>
                      <a:srgbClr val="ECEBA4"/>
                    </a:solidFill>
                  </a:tcPr>
                </a:tc>
                <a:tc>
                  <a:txBody>
                    <a:bodyPr/>
                    <a:lstStyle/>
                    <a:p>
                      <a:r>
                        <a:rPr lang="en-US" sz="1800" dirty="0">
                          <a:highlight>
                            <a:srgbClr val="ECEBA4"/>
                          </a:highlight>
                        </a:rPr>
                        <a:t>5.5</a:t>
                      </a:r>
                    </a:p>
                  </a:txBody>
                  <a:tcPr>
                    <a:solidFill>
                      <a:srgbClr val="ECEBA4"/>
                    </a:solidFill>
                  </a:tcPr>
                </a:tc>
                <a:tc>
                  <a:txBody>
                    <a:bodyPr/>
                    <a:lstStyle/>
                    <a:p>
                      <a:r>
                        <a:rPr lang="en-US" sz="1800" dirty="0">
                          <a:highlight>
                            <a:srgbClr val="ECEBA4"/>
                          </a:highlight>
                        </a:rPr>
                        <a:t>6.6</a:t>
                      </a:r>
                    </a:p>
                  </a:txBody>
                  <a:tcPr>
                    <a:solidFill>
                      <a:srgbClr val="ECEBA4"/>
                    </a:solidFill>
                  </a:tcPr>
                </a:tc>
                <a:tc>
                  <a:txBody>
                    <a:bodyPr/>
                    <a:lstStyle/>
                    <a:p>
                      <a:r>
                        <a:rPr lang="en-US" sz="1800" dirty="0">
                          <a:highlight>
                            <a:srgbClr val="ECEBA4"/>
                          </a:highlight>
                        </a:rPr>
                        <a:t>7.4</a:t>
                      </a:r>
                    </a:p>
                  </a:txBody>
                  <a:tcPr>
                    <a:solidFill>
                      <a:srgbClr val="ECEBA4"/>
                    </a:solidFill>
                  </a:tcPr>
                </a:tc>
                <a:tc>
                  <a:txBody>
                    <a:bodyPr/>
                    <a:lstStyle/>
                    <a:p>
                      <a:r>
                        <a:rPr lang="en-US" sz="1800" dirty="0">
                          <a:highlight>
                            <a:srgbClr val="ECEBA4"/>
                          </a:highlight>
                        </a:rPr>
                        <a:t>7.4 </a:t>
                      </a:r>
                    </a:p>
                  </a:txBody>
                  <a:tcPr>
                    <a:solidFill>
                      <a:srgbClr val="ECEBA4"/>
                    </a:solidFill>
                  </a:tcPr>
                </a:tc>
                <a:tc>
                  <a:txBody>
                    <a:bodyPr/>
                    <a:lstStyle/>
                    <a:p>
                      <a:r>
                        <a:rPr lang="en-US" sz="1800" dirty="0">
                          <a:solidFill>
                            <a:schemeClr val="tx1"/>
                          </a:solidFill>
                          <a:highlight>
                            <a:srgbClr val="ECEBA4"/>
                          </a:highlight>
                        </a:rPr>
                        <a:t>7.4</a:t>
                      </a:r>
                    </a:p>
                  </a:txBody>
                  <a:tcPr>
                    <a:solidFill>
                      <a:srgbClr val="ECEBA4"/>
                    </a:solidFill>
                  </a:tcPr>
                </a:tc>
                <a:extLst>
                  <a:ext uri="{0D108BD9-81ED-4DB2-BD59-A6C34878D82A}">
                    <a16:rowId xmlns:a16="http://schemas.microsoft.com/office/drawing/2014/main" val="3846572524"/>
                  </a:ext>
                </a:extLst>
              </a:tr>
              <a:tr h="644493">
                <a:tc>
                  <a:txBody>
                    <a:bodyPr/>
                    <a:lstStyle/>
                    <a:p>
                      <a:r>
                        <a:rPr lang="en-US" sz="1800" dirty="0"/>
                        <a:t>Sodium (</a:t>
                      </a:r>
                      <a:r>
                        <a:rPr lang="en-US" sz="1800" dirty="0" err="1"/>
                        <a:t>mEq</a:t>
                      </a:r>
                      <a:r>
                        <a:rPr lang="en-US" sz="1800" dirty="0"/>
                        <a:t>/L)</a:t>
                      </a:r>
                    </a:p>
                  </a:txBody>
                  <a:tcPr/>
                </a:tc>
                <a:tc>
                  <a:txBody>
                    <a:bodyPr/>
                    <a:lstStyle/>
                    <a:p>
                      <a:r>
                        <a:rPr lang="en-US" sz="1800" dirty="0"/>
                        <a:t>154</a:t>
                      </a:r>
                    </a:p>
                  </a:txBody>
                  <a:tcPr/>
                </a:tc>
                <a:tc>
                  <a:txBody>
                    <a:bodyPr/>
                    <a:lstStyle/>
                    <a:p>
                      <a:r>
                        <a:rPr lang="en-US" sz="1800" dirty="0"/>
                        <a:t>130</a:t>
                      </a:r>
                    </a:p>
                  </a:txBody>
                  <a:tcPr/>
                </a:tc>
                <a:tc>
                  <a:txBody>
                    <a:bodyPr/>
                    <a:lstStyle/>
                    <a:p>
                      <a:r>
                        <a:rPr lang="en-US" sz="1800" dirty="0"/>
                        <a:t>140</a:t>
                      </a:r>
                    </a:p>
                  </a:txBody>
                  <a:tcPr/>
                </a:tc>
                <a:tc>
                  <a:txBody>
                    <a:bodyPr/>
                    <a:lstStyle/>
                    <a:p>
                      <a:r>
                        <a:rPr lang="en-US" sz="1800" dirty="0"/>
                        <a:t>140</a:t>
                      </a:r>
                    </a:p>
                  </a:txBody>
                  <a:tcPr/>
                </a:tc>
                <a:tc>
                  <a:txBody>
                    <a:bodyPr/>
                    <a:lstStyle/>
                    <a:p>
                      <a:r>
                        <a:rPr lang="en-US" sz="1800" dirty="0"/>
                        <a:t>172</a:t>
                      </a:r>
                    </a:p>
                  </a:txBody>
                  <a:tcPr/>
                </a:tc>
                <a:extLst>
                  <a:ext uri="{0D108BD9-81ED-4DB2-BD59-A6C34878D82A}">
                    <a16:rowId xmlns:a16="http://schemas.microsoft.com/office/drawing/2014/main" val="1526022636"/>
                  </a:ext>
                </a:extLst>
              </a:tr>
              <a:tr h="644493">
                <a:tc>
                  <a:txBody>
                    <a:bodyPr/>
                    <a:lstStyle/>
                    <a:p>
                      <a:r>
                        <a:rPr lang="en-US" sz="1800" dirty="0"/>
                        <a:t>Chloride (</a:t>
                      </a:r>
                      <a:r>
                        <a:rPr lang="en-US" sz="1800" dirty="0" err="1"/>
                        <a:t>mEq</a:t>
                      </a:r>
                      <a:r>
                        <a:rPr lang="en-US" sz="1800" dirty="0"/>
                        <a:t>/L)</a:t>
                      </a:r>
                    </a:p>
                  </a:txBody>
                  <a:tcPr>
                    <a:solidFill>
                      <a:srgbClr val="ECEBA4"/>
                    </a:solidFill>
                  </a:tcPr>
                </a:tc>
                <a:tc>
                  <a:txBody>
                    <a:bodyPr/>
                    <a:lstStyle/>
                    <a:p>
                      <a:r>
                        <a:rPr lang="en-US" sz="1800" dirty="0"/>
                        <a:t>154</a:t>
                      </a:r>
                    </a:p>
                  </a:txBody>
                  <a:tcPr>
                    <a:solidFill>
                      <a:srgbClr val="ECEBA4"/>
                    </a:solidFill>
                  </a:tcPr>
                </a:tc>
                <a:tc>
                  <a:txBody>
                    <a:bodyPr/>
                    <a:lstStyle/>
                    <a:p>
                      <a:r>
                        <a:rPr lang="en-US" sz="1800" dirty="0"/>
                        <a:t>109</a:t>
                      </a:r>
                    </a:p>
                  </a:txBody>
                  <a:tcPr/>
                </a:tc>
                <a:tc>
                  <a:txBody>
                    <a:bodyPr/>
                    <a:lstStyle/>
                    <a:p>
                      <a:r>
                        <a:rPr lang="en-US" sz="1800" dirty="0"/>
                        <a:t>98</a:t>
                      </a:r>
                    </a:p>
                  </a:txBody>
                  <a:tcPr/>
                </a:tc>
                <a:tc>
                  <a:txBody>
                    <a:bodyPr/>
                    <a:lstStyle/>
                    <a:p>
                      <a:r>
                        <a:rPr lang="en-US" sz="1800" dirty="0"/>
                        <a:t>104</a:t>
                      </a:r>
                    </a:p>
                  </a:txBody>
                  <a:tcPr/>
                </a:tc>
                <a:tc>
                  <a:txBody>
                    <a:bodyPr/>
                    <a:lstStyle/>
                    <a:p>
                      <a:r>
                        <a:rPr lang="en-US" sz="1800" dirty="0"/>
                        <a:t>73</a:t>
                      </a:r>
                    </a:p>
                  </a:txBody>
                  <a:tcPr/>
                </a:tc>
                <a:extLst>
                  <a:ext uri="{0D108BD9-81ED-4DB2-BD59-A6C34878D82A}">
                    <a16:rowId xmlns:a16="http://schemas.microsoft.com/office/drawing/2014/main" val="1667607249"/>
                  </a:ext>
                </a:extLst>
              </a:tr>
              <a:tr h="644493">
                <a:tc>
                  <a:txBody>
                    <a:bodyPr/>
                    <a:lstStyle/>
                    <a:p>
                      <a:r>
                        <a:rPr lang="en-US" sz="1800" dirty="0"/>
                        <a:t>Calcium (</a:t>
                      </a:r>
                      <a:r>
                        <a:rPr lang="en-US" sz="1800" dirty="0" err="1"/>
                        <a:t>mEq</a:t>
                      </a:r>
                      <a:r>
                        <a:rPr lang="en-US" sz="1800" dirty="0"/>
                        <a:t>/L)</a:t>
                      </a:r>
                    </a:p>
                  </a:txBody>
                  <a:tcPr/>
                </a:tc>
                <a:tc>
                  <a:txBody>
                    <a:bodyPr/>
                    <a:lstStyle/>
                    <a:p>
                      <a:r>
                        <a:rPr lang="en-US" sz="1800" dirty="0"/>
                        <a:t>0</a:t>
                      </a:r>
                    </a:p>
                  </a:txBody>
                  <a:tcPr/>
                </a:tc>
                <a:tc>
                  <a:txBody>
                    <a:bodyPr/>
                    <a:lstStyle/>
                    <a:p>
                      <a:r>
                        <a:rPr lang="en-US" sz="1800" dirty="0"/>
                        <a:t>3</a:t>
                      </a:r>
                    </a:p>
                  </a:txBody>
                  <a:tcPr/>
                </a:tc>
                <a:tc>
                  <a:txBody>
                    <a:bodyPr/>
                    <a:lstStyle/>
                    <a:p>
                      <a:r>
                        <a:rPr lang="en-US" sz="1800" dirty="0"/>
                        <a:t>0</a:t>
                      </a:r>
                    </a:p>
                  </a:txBody>
                  <a:tcPr/>
                </a:tc>
                <a:tc>
                  <a:txBody>
                    <a:bodyPr/>
                    <a:lstStyle/>
                    <a:p>
                      <a:r>
                        <a:rPr lang="en-US" sz="1800" dirty="0"/>
                        <a:t>2.3</a:t>
                      </a:r>
                    </a:p>
                  </a:txBody>
                  <a:tcPr/>
                </a:tc>
                <a:tc>
                  <a:txBody>
                    <a:bodyPr/>
                    <a:lstStyle/>
                    <a:p>
                      <a:endParaRPr lang="en-US" sz="1800" dirty="0"/>
                    </a:p>
                  </a:txBody>
                  <a:tcPr/>
                </a:tc>
                <a:extLst>
                  <a:ext uri="{0D108BD9-81ED-4DB2-BD59-A6C34878D82A}">
                    <a16:rowId xmlns:a16="http://schemas.microsoft.com/office/drawing/2014/main" val="1313196940"/>
                  </a:ext>
                </a:extLst>
              </a:tr>
              <a:tr h="644493">
                <a:tc>
                  <a:txBody>
                    <a:bodyPr/>
                    <a:lstStyle/>
                    <a:p>
                      <a:r>
                        <a:rPr lang="en-US" sz="1800" dirty="0"/>
                        <a:t>Potassium (</a:t>
                      </a:r>
                      <a:r>
                        <a:rPr lang="en-US" sz="1800" dirty="0" err="1"/>
                        <a:t>mEq</a:t>
                      </a:r>
                      <a:r>
                        <a:rPr lang="en-US" sz="1800" dirty="0"/>
                        <a:t>/L)</a:t>
                      </a:r>
                    </a:p>
                  </a:txBody>
                  <a:tcPr/>
                </a:tc>
                <a:tc>
                  <a:txBody>
                    <a:bodyPr/>
                    <a:lstStyle/>
                    <a:p>
                      <a:r>
                        <a:rPr lang="en-US" sz="1800" dirty="0"/>
                        <a:t>0</a:t>
                      </a:r>
                    </a:p>
                  </a:txBody>
                  <a:tcPr/>
                </a:tc>
                <a:tc>
                  <a:txBody>
                    <a:bodyPr/>
                    <a:lstStyle/>
                    <a:p>
                      <a:r>
                        <a:rPr lang="en-US" sz="1800" dirty="0"/>
                        <a:t>4</a:t>
                      </a:r>
                    </a:p>
                  </a:txBody>
                  <a:tcPr/>
                </a:tc>
                <a:tc>
                  <a:txBody>
                    <a:bodyPr/>
                    <a:lstStyle/>
                    <a:p>
                      <a:r>
                        <a:rPr lang="en-US" sz="1800" dirty="0"/>
                        <a:t>5</a:t>
                      </a:r>
                    </a:p>
                  </a:txBody>
                  <a:tcPr/>
                </a:tc>
                <a:tc>
                  <a:txBody>
                    <a:bodyPr/>
                    <a:lstStyle/>
                    <a:p>
                      <a:r>
                        <a:rPr lang="en-US" sz="1800" dirty="0"/>
                        <a:t>4</a:t>
                      </a:r>
                    </a:p>
                  </a:txBody>
                  <a:tcPr/>
                </a:tc>
                <a:tc>
                  <a:txBody>
                    <a:bodyPr/>
                    <a:lstStyle/>
                    <a:p>
                      <a:r>
                        <a:rPr lang="en-US" sz="1800" dirty="0"/>
                        <a:t>3.5</a:t>
                      </a:r>
                    </a:p>
                  </a:txBody>
                  <a:tcPr/>
                </a:tc>
                <a:extLst>
                  <a:ext uri="{0D108BD9-81ED-4DB2-BD59-A6C34878D82A}">
                    <a16:rowId xmlns:a16="http://schemas.microsoft.com/office/drawing/2014/main" val="3205972582"/>
                  </a:ext>
                </a:extLst>
              </a:tr>
              <a:tr h="644493">
                <a:tc>
                  <a:txBody>
                    <a:bodyPr/>
                    <a:lstStyle/>
                    <a:p>
                      <a:r>
                        <a:rPr lang="en-US" sz="1800" dirty="0"/>
                        <a:t>Protein </a:t>
                      </a:r>
                    </a:p>
                    <a:p>
                      <a:r>
                        <a:rPr lang="en-US" sz="1800" dirty="0"/>
                        <a:t>(g/dl)</a:t>
                      </a:r>
                    </a:p>
                  </a:txBody>
                  <a:tcPr>
                    <a:solidFill>
                      <a:srgbClr val="ECEBA4"/>
                    </a:solidFill>
                  </a:tcPr>
                </a:tc>
                <a:tc>
                  <a:txBody>
                    <a:bodyPr/>
                    <a:lstStyle/>
                    <a:p>
                      <a:r>
                        <a:rPr lang="en-US" sz="1800" dirty="0"/>
                        <a:t>0</a:t>
                      </a:r>
                    </a:p>
                  </a:txBody>
                  <a:tcPr>
                    <a:solidFill>
                      <a:srgbClr val="ECEBA4"/>
                    </a:solidFill>
                  </a:tcPr>
                </a:tc>
                <a:tc>
                  <a:txBody>
                    <a:bodyPr/>
                    <a:lstStyle/>
                    <a:p>
                      <a:r>
                        <a:rPr lang="en-US" sz="1800" dirty="0"/>
                        <a:t>0</a:t>
                      </a:r>
                    </a:p>
                  </a:txBody>
                  <a:tcPr>
                    <a:solidFill>
                      <a:srgbClr val="ECEBA4"/>
                    </a:solidFill>
                  </a:tcPr>
                </a:tc>
                <a:tc>
                  <a:txBody>
                    <a:bodyPr/>
                    <a:lstStyle/>
                    <a:p>
                      <a:r>
                        <a:rPr lang="en-US" sz="1800" dirty="0"/>
                        <a:t>0</a:t>
                      </a:r>
                    </a:p>
                  </a:txBody>
                  <a:tcPr>
                    <a:solidFill>
                      <a:srgbClr val="ECEBA4"/>
                    </a:solidFill>
                  </a:tcPr>
                </a:tc>
                <a:tc>
                  <a:txBody>
                    <a:bodyPr/>
                    <a:lstStyle/>
                    <a:p>
                      <a:r>
                        <a:rPr lang="en-US" sz="1800" dirty="0"/>
                        <a:t>7</a:t>
                      </a:r>
                    </a:p>
                  </a:txBody>
                  <a:tcPr>
                    <a:solidFill>
                      <a:srgbClr val="ECEBA4"/>
                    </a:solidFill>
                  </a:tcPr>
                </a:tc>
                <a:tc>
                  <a:txBody>
                    <a:bodyPr/>
                    <a:lstStyle/>
                    <a:p>
                      <a:r>
                        <a:rPr lang="en-US" sz="1800" dirty="0"/>
                        <a:t>5.5</a:t>
                      </a:r>
                    </a:p>
                  </a:txBody>
                  <a:tcPr>
                    <a:solidFill>
                      <a:srgbClr val="ECEBA4"/>
                    </a:solidFill>
                  </a:tcPr>
                </a:tc>
                <a:extLst>
                  <a:ext uri="{0D108BD9-81ED-4DB2-BD59-A6C34878D82A}">
                    <a16:rowId xmlns:a16="http://schemas.microsoft.com/office/drawing/2014/main" val="3807608922"/>
                  </a:ext>
                </a:extLst>
              </a:tr>
              <a:tr h="644493">
                <a:tc>
                  <a:txBody>
                    <a:bodyPr/>
                    <a:lstStyle/>
                    <a:p>
                      <a:r>
                        <a:rPr lang="en-US" sz="1800" dirty="0"/>
                        <a:t>Albumin % of protein</a:t>
                      </a:r>
                    </a:p>
                  </a:txBody>
                  <a:tcPr/>
                </a:tc>
                <a:tc>
                  <a:txBody>
                    <a:bodyPr/>
                    <a:lstStyle/>
                    <a:p>
                      <a:r>
                        <a:rPr lang="en-US" sz="1800" dirty="0"/>
                        <a:t>0</a:t>
                      </a:r>
                    </a:p>
                  </a:txBody>
                  <a:tcPr/>
                </a:tc>
                <a:tc>
                  <a:txBody>
                    <a:bodyPr/>
                    <a:lstStyle/>
                    <a:p>
                      <a:r>
                        <a:rPr lang="en-US" sz="1800" dirty="0"/>
                        <a:t>0</a:t>
                      </a:r>
                    </a:p>
                  </a:txBody>
                  <a:tcPr/>
                </a:tc>
                <a:tc>
                  <a:txBody>
                    <a:bodyPr/>
                    <a:lstStyle/>
                    <a:p>
                      <a:r>
                        <a:rPr lang="en-US" sz="1800" dirty="0"/>
                        <a:t>0</a:t>
                      </a:r>
                    </a:p>
                  </a:txBody>
                  <a:tcPr/>
                </a:tc>
                <a:tc>
                  <a:txBody>
                    <a:bodyPr/>
                    <a:lstStyle/>
                    <a:p>
                      <a:r>
                        <a:rPr lang="en-US" sz="1800" dirty="0"/>
                        <a:t>60</a:t>
                      </a:r>
                    </a:p>
                  </a:txBody>
                  <a:tcPr/>
                </a:tc>
                <a:tc>
                  <a:txBody>
                    <a:bodyPr/>
                    <a:lstStyle/>
                    <a:p>
                      <a:r>
                        <a:rPr lang="en-US" sz="1800" dirty="0"/>
                        <a:t>60</a:t>
                      </a:r>
                    </a:p>
                  </a:txBody>
                  <a:tcPr/>
                </a:tc>
                <a:extLst>
                  <a:ext uri="{0D108BD9-81ED-4DB2-BD59-A6C34878D82A}">
                    <a16:rowId xmlns:a16="http://schemas.microsoft.com/office/drawing/2014/main" val="2588532245"/>
                  </a:ext>
                </a:extLst>
              </a:tr>
            </a:tbl>
          </a:graphicData>
        </a:graphic>
      </p:graphicFrame>
    </p:spTree>
    <p:extLst>
      <p:ext uri="{BB962C8B-B14F-4D97-AF65-F5344CB8AC3E}">
        <p14:creationId xmlns:p14="http://schemas.microsoft.com/office/powerpoint/2010/main" val="2517879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A5A0-7A82-B743-992E-18EE19B2B5AC}"/>
              </a:ext>
            </a:extLst>
          </p:cNvPr>
          <p:cNvSpPr>
            <a:spLocks noGrp="1"/>
          </p:cNvSpPr>
          <p:nvPr>
            <p:ph type="title"/>
          </p:nvPr>
        </p:nvSpPr>
        <p:spPr>
          <a:xfrm>
            <a:off x="856060" y="584339"/>
            <a:ext cx="7429499" cy="801961"/>
          </a:xfrm>
        </p:spPr>
        <p:txBody>
          <a:bodyPr>
            <a:normAutofit/>
          </a:bodyPr>
          <a:lstStyle/>
          <a:p>
            <a:r>
              <a:rPr lang="en-US" b="1" dirty="0"/>
              <a:t>Potential Risks From Plasma</a:t>
            </a:r>
          </a:p>
        </p:txBody>
      </p:sp>
      <p:sp>
        <p:nvSpPr>
          <p:cNvPr id="3" name="Content Placeholder 2">
            <a:extLst>
              <a:ext uri="{FF2B5EF4-FFF2-40B4-BE49-F238E27FC236}">
                <a16:creationId xmlns:a16="http://schemas.microsoft.com/office/drawing/2014/main" id="{E1D87441-2A1F-CD41-BD96-94AB4EF505F6}"/>
              </a:ext>
            </a:extLst>
          </p:cNvPr>
          <p:cNvSpPr>
            <a:spLocks noGrp="1"/>
          </p:cNvSpPr>
          <p:nvPr>
            <p:ph idx="1"/>
          </p:nvPr>
        </p:nvSpPr>
        <p:spPr>
          <a:xfrm>
            <a:off x="856060" y="1590560"/>
            <a:ext cx="8059340" cy="3676880"/>
          </a:xfrm>
        </p:spPr>
        <p:txBody>
          <a:bodyPr>
            <a:normAutofit lnSpcReduction="10000"/>
          </a:bodyPr>
          <a:lstStyle/>
          <a:p>
            <a:r>
              <a:rPr lang="en-US" sz="2100" dirty="0"/>
              <a:t>Concern that plasma can be inflammatory and immune suppressive, increase organ failure. </a:t>
            </a:r>
          </a:p>
          <a:p>
            <a:pPr lvl="1"/>
            <a:r>
              <a:rPr lang="en-US" sz="1800" dirty="0"/>
              <a:t>No assessment of crystalloid volumes given </a:t>
            </a:r>
          </a:p>
          <a:p>
            <a:pPr lvl="1"/>
            <a:r>
              <a:rPr lang="en-US" sz="1800" dirty="0"/>
              <a:t>Only FFP studied</a:t>
            </a:r>
          </a:p>
          <a:p>
            <a:pPr lvl="1"/>
            <a:r>
              <a:rPr lang="en-US" sz="1800" dirty="0"/>
              <a:t>Data primarily in patients without hypovolemic shock</a:t>
            </a:r>
          </a:p>
          <a:p>
            <a:r>
              <a:rPr lang="en-US" sz="2100" dirty="0"/>
              <a:t>These studies are confounded by indication bias and are not supported by any specific mechanistic data. </a:t>
            </a:r>
          </a:p>
          <a:p>
            <a:r>
              <a:rPr lang="en-US" sz="2100" dirty="0"/>
              <a:t>No therapy is without risk – especially in critically ill </a:t>
            </a:r>
          </a:p>
          <a:p>
            <a:r>
              <a:rPr lang="en-US" sz="2100" b="1" dirty="0"/>
              <a:t>Goal is to use therapy with most benefit and least risk </a:t>
            </a:r>
          </a:p>
          <a:p>
            <a:pPr lvl="1"/>
            <a:r>
              <a:rPr lang="en-US" sz="1700" b="1" dirty="0"/>
              <a:t>Crystalloids?</a:t>
            </a:r>
          </a:p>
          <a:p>
            <a:pPr lvl="1"/>
            <a:r>
              <a:rPr lang="en-US" sz="1700" b="1" dirty="0"/>
              <a:t>Plasma? </a:t>
            </a:r>
          </a:p>
          <a:p>
            <a:endParaRPr lang="en-US" dirty="0"/>
          </a:p>
        </p:txBody>
      </p:sp>
    </p:spTree>
    <p:extLst>
      <p:ext uri="{BB962C8B-B14F-4D97-AF65-F5344CB8AC3E}">
        <p14:creationId xmlns:p14="http://schemas.microsoft.com/office/powerpoint/2010/main" val="2730732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9ED12-417A-7E49-ACF5-CCEC15E59B49}"/>
              </a:ext>
            </a:extLst>
          </p:cNvPr>
          <p:cNvSpPr>
            <a:spLocks noGrp="1"/>
          </p:cNvSpPr>
          <p:nvPr>
            <p:ph type="title"/>
          </p:nvPr>
        </p:nvSpPr>
        <p:spPr/>
        <p:txBody>
          <a:bodyPr/>
          <a:lstStyle/>
          <a:p>
            <a:r>
              <a:rPr lang="en-US" b="1" dirty="0"/>
              <a:t>Risks of Therapies</a:t>
            </a:r>
          </a:p>
        </p:txBody>
      </p:sp>
      <p:sp>
        <p:nvSpPr>
          <p:cNvPr id="3" name="Content Placeholder 2">
            <a:extLst>
              <a:ext uri="{FF2B5EF4-FFF2-40B4-BE49-F238E27FC236}">
                <a16:creationId xmlns:a16="http://schemas.microsoft.com/office/drawing/2014/main" id="{DF8C6C11-70C5-4540-B2EB-F6A694CBC7D8}"/>
              </a:ext>
            </a:extLst>
          </p:cNvPr>
          <p:cNvSpPr>
            <a:spLocks noGrp="1"/>
          </p:cNvSpPr>
          <p:nvPr>
            <p:ph idx="1"/>
          </p:nvPr>
        </p:nvSpPr>
        <p:spPr>
          <a:xfrm>
            <a:off x="856059" y="1562855"/>
            <a:ext cx="6855381" cy="3432657"/>
          </a:xfrm>
        </p:spPr>
        <p:txBody>
          <a:bodyPr>
            <a:normAutofit/>
          </a:bodyPr>
          <a:lstStyle/>
          <a:p>
            <a:r>
              <a:rPr lang="en-US" sz="2800" dirty="0"/>
              <a:t>Plasma should not be given to patients </a:t>
            </a:r>
          </a:p>
          <a:p>
            <a:pPr lvl="1"/>
            <a:r>
              <a:rPr lang="en-US" sz="2400" dirty="0"/>
              <a:t>Prophylactically </a:t>
            </a:r>
          </a:p>
          <a:p>
            <a:pPr lvl="1"/>
            <a:r>
              <a:rPr lang="en-US" sz="2400" dirty="0"/>
              <a:t>Not in shock </a:t>
            </a:r>
          </a:p>
          <a:p>
            <a:pPr lvl="1"/>
            <a:r>
              <a:rPr lang="en-US" sz="2400" b="1" dirty="0"/>
              <a:t>DON’T GIVE IT FOR HANGOVERS!</a:t>
            </a:r>
          </a:p>
          <a:p>
            <a:r>
              <a:rPr lang="en-US" sz="2800" dirty="0"/>
              <a:t>Crystalloids should not be used when not needed either </a:t>
            </a:r>
          </a:p>
          <a:p>
            <a:pPr marL="0" indent="0">
              <a:buNone/>
            </a:pPr>
            <a:endParaRPr lang="en-US" dirty="0"/>
          </a:p>
        </p:txBody>
      </p:sp>
    </p:spTree>
    <p:extLst>
      <p:ext uri="{BB962C8B-B14F-4D97-AF65-F5344CB8AC3E}">
        <p14:creationId xmlns:p14="http://schemas.microsoft.com/office/powerpoint/2010/main" val="1549448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20CCC-B56E-924B-9450-8BCD5612F819}"/>
              </a:ext>
            </a:extLst>
          </p:cNvPr>
          <p:cNvSpPr>
            <a:spLocks noGrp="1"/>
          </p:cNvSpPr>
          <p:nvPr>
            <p:ph type="title"/>
          </p:nvPr>
        </p:nvSpPr>
        <p:spPr/>
        <p:txBody>
          <a:bodyPr/>
          <a:lstStyle/>
          <a:p>
            <a:r>
              <a:rPr lang="en-US" b="1" dirty="0"/>
              <a:t>Plasma Safety Advances</a:t>
            </a:r>
          </a:p>
        </p:txBody>
      </p:sp>
      <p:sp>
        <p:nvSpPr>
          <p:cNvPr id="3" name="Content Placeholder 2">
            <a:extLst>
              <a:ext uri="{FF2B5EF4-FFF2-40B4-BE49-F238E27FC236}">
                <a16:creationId xmlns:a16="http://schemas.microsoft.com/office/drawing/2014/main" id="{B587C9E1-74C1-554A-81A7-D0D94CD62B9E}"/>
              </a:ext>
            </a:extLst>
          </p:cNvPr>
          <p:cNvSpPr>
            <a:spLocks noGrp="1"/>
          </p:cNvSpPr>
          <p:nvPr>
            <p:ph idx="1"/>
          </p:nvPr>
        </p:nvSpPr>
        <p:spPr>
          <a:xfrm>
            <a:off x="830119" y="1851660"/>
            <a:ext cx="7885825" cy="4219202"/>
          </a:xfrm>
        </p:spPr>
        <p:txBody>
          <a:bodyPr>
            <a:normAutofit/>
          </a:bodyPr>
          <a:lstStyle/>
          <a:p>
            <a:r>
              <a:rPr lang="en-US" sz="2400" dirty="0"/>
              <a:t>Increased plasma safety profile with pathogen reduction</a:t>
            </a:r>
          </a:p>
          <a:p>
            <a:pPr lvl="1"/>
            <a:r>
              <a:rPr lang="en-US" sz="1900" dirty="0"/>
              <a:t>Solvent detergent treatment reduces the risk of immunologic reactions</a:t>
            </a:r>
          </a:p>
          <a:p>
            <a:pPr lvl="2"/>
            <a:r>
              <a:rPr lang="en-US" sz="1800" dirty="0"/>
              <a:t>Pooling process </a:t>
            </a:r>
          </a:p>
          <a:p>
            <a:pPr lvl="2"/>
            <a:r>
              <a:rPr lang="en-US" sz="1800" dirty="0"/>
              <a:t>Filtering at 0.2 microns</a:t>
            </a:r>
          </a:p>
          <a:p>
            <a:pPr lvl="1"/>
            <a:r>
              <a:rPr lang="en-US" sz="1900" dirty="0"/>
              <a:t>Disappearance of TRALI and the reduction of plasma related transfusion reactions in countries where SD plasma has been implemented  </a:t>
            </a:r>
          </a:p>
          <a:p>
            <a:r>
              <a:rPr lang="en-US" sz="2400" dirty="0"/>
              <a:t>A recent prospective observational study in children indicated that SD plasma may improve survival compared to standard frozen plasma</a:t>
            </a:r>
          </a:p>
          <a:p>
            <a:pPr marL="0" indent="0">
              <a:buNone/>
            </a:pPr>
            <a:endParaRPr lang="en-US" dirty="0"/>
          </a:p>
        </p:txBody>
      </p:sp>
      <p:sp>
        <p:nvSpPr>
          <p:cNvPr id="4" name="TextBox 3">
            <a:extLst>
              <a:ext uri="{FF2B5EF4-FFF2-40B4-BE49-F238E27FC236}">
                <a16:creationId xmlns:a16="http://schemas.microsoft.com/office/drawing/2014/main" id="{3B27EB2A-F793-BE41-92B0-B9026D0E7A21}"/>
              </a:ext>
            </a:extLst>
          </p:cNvPr>
          <p:cNvSpPr txBox="1"/>
          <p:nvPr/>
        </p:nvSpPr>
        <p:spPr>
          <a:xfrm>
            <a:off x="830119" y="6444862"/>
            <a:ext cx="5642043" cy="276999"/>
          </a:xfrm>
          <a:prstGeom prst="rect">
            <a:avLst/>
          </a:prstGeom>
          <a:noFill/>
        </p:spPr>
        <p:txBody>
          <a:bodyPr wrap="square" rtlCol="0">
            <a:spAutoFit/>
          </a:bodyPr>
          <a:lstStyle/>
          <a:p>
            <a:r>
              <a:rPr lang="en-US" sz="1200" dirty="0" err="1"/>
              <a:t>Camazine</a:t>
            </a:r>
            <a:r>
              <a:rPr lang="en-US" sz="1200" dirty="0"/>
              <a:t> M and </a:t>
            </a:r>
            <a:r>
              <a:rPr lang="en-US" sz="1200" dirty="0" err="1"/>
              <a:t>Spinella</a:t>
            </a:r>
            <a:r>
              <a:rPr lang="en-US" sz="1200" dirty="0"/>
              <a:t> PC et al. Ped Crit Care Med. 2017 18(5):e215-e223</a:t>
            </a:r>
          </a:p>
        </p:txBody>
      </p:sp>
    </p:spTree>
    <p:extLst>
      <p:ext uri="{BB962C8B-B14F-4D97-AF65-F5344CB8AC3E}">
        <p14:creationId xmlns:p14="http://schemas.microsoft.com/office/powerpoint/2010/main" val="3258446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752CB-2B6D-6742-AEF7-D20A28C51CCC}"/>
              </a:ext>
            </a:extLst>
          </p:cNvPr>
          <p:cNvSpPr>
            <a:spLocks noGrp="1"/>
          </p:cNvSpPr>
          <p:nvPr>
            <p:ph type="title"/>
          </p:nvPr>
        </p:nvSpPr>
        <p:spPr/>
        <p:txBody>
          <a:bodyPr/>
          <a:lstStyle/>
          <a:p>
            <a:pPr algn="l"/>
            <a:r>
              <a:rPr lang="en-US" b="1" dirty="0"/>
              <a:t>CHIPS</a:t>
            </a:r>
          </a:p>
        </p:txBody>
      </p:sp>
      <p:sp>
        <p:nvSpPr>
          <p:cNvPr id="3" name="Content Placeholder 2">
            <a:extLst>
              <a:ext uri="{FF2B5EF4-FFF2-40B4-BE49-F238E27FC236}">
                <a16:creationId xmlns:a16="http://schemas.microsoft.com/office/drawing/2014/main" id="{6295E469-78B4-AF4D-9B39-1B64354EF655}"/>
              </a:ext>
            </a:extLst>
          </p:cNvPr>
          <p:cNvSpPr>
            <a:spLocks noGrp="1"/>
          </p:cNvSpPr>
          <p:nvPr>
            <p:ph idx="1"/>
          </p:nvPr>
        </p:nvSpPr>
        <p:spPr/>
        <p:txBody>
          <a:bodyPr/>
          <a:lstStyle/>
          <a:p>
            <a:r>
              <a:rPr lang="en-US" dirty="0"/>
              <a:t>12 sites of 22 activated </a:t>
            </a:r>
          </a:p>
          <a:p>
            <a:r>
              <a:rPr lang="en-US" dirty="0"/>
              <a:t>Jan 2022 started enrolling </a:t>
            </a:r>
          </a:p>
          <a:p>
            <a:r>
              <a:rPr lang="en-US" dirty="0"/>
              <a:t>28 patients enrolled </a:t>
            </a:r>
          </a:p>
        </p:txBody>
      </p:sp>
      <p:sp>
        <p:nvSpPr>
          <p:cNvPr id="4" name="Slide Number Placeholder 3">
            <a:extLst>
              <a:ext uri="{FF2B5EF4-FFF2-40B4-BE49-F238E27FC236}">
                <a16:creationId xmlns:a16="http://schemas.microsoft.com/office/drawing/2014/main" id="{32E707F3-B81B-0049-90AD-077CC109E1EB}"/>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3</a:t>
            </a:fld>
            <a:endParaRPr lang="en-US">
              <a:solidFill>
                <a:prstClr val="black">
                  <a:tint val="75000"/>
                </a:prstClr>
              </a:solidFill>
            </a:endParaRPr>
          </a:p>
        </p:txBody>
      </p:sp>
      <p:pic>
        <p:nvPicPr>
          <p:cNvPr id="5" name="Picture 5" descr="image005">
            <a:extLst>
              <a:ext uri="{FF2B5EF4-FFF2-40B4-BE49-F238E27FC236}">
                <a16:creationId xmlns:a16="http://schemas.microsoft.com/office/drawing/2014/main" id="{52763798-FA59-F042-A7ED-2AAB195E79A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67167" y="179144"/>
            <a:ext cx="2997724" cy="66699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0854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CD03E-D0ED-7B47-8001-442B062D99B3}"/>
              </a:ext>
            </a:extLst>
          </p:cNvPr>
          <p:cNvSpPr>
            <a:spLocks noGrp="1"/>
          </p:cNvSpPr>
          <p:nvPr>
            <p:ph type="title"/>
          </p:nvPr>
        </p:nvSpPr>
        <p:spPr/>
        <p:txBody>
          <a:bodyPr/>
          <a:lstStyle/>
          <a:p>
            <a:endParaRPr lang="en-US"/>
          </a:p>
        </p:txBody>
      </p:sp>
      <p:pic>
        <p:nvPicPr>
          <p:cNvPr id="6" name="Content Placeholder 5" descr="Text&#10;&#10;Description automatically generated">
            <a:extLst>
              <a:ext uri="{FF2B5EF4-FFF2-40B4-BE49-F238E27FC236}">
                <a16:creationId xmlns:a16="http://schemas.microsoft.com/office/drawing/2014/main" id="{945BF372-6E19-9343-A6F1-5D72AED6BF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2168" y="398764"/>
            <a:ext cx="6639663" cy="2037748"/>
          </a:xfrm>
        </p:spPr>
      </p:pic>
      <p:sp>
        <p:nvSpPr>
          <p:cNvPr id="4" name="Slide Number Placeholder 3">
            <a:extLst>
              <a:ext uri="{FF2B5EF4-FFF2-40B4-BE49-F238E27FC236}">
                <a16:creationId xmlns:a16="http://schemas.microsoft.com/office/drawing/2014/main" id="{A5ECB29F-3576-F84D-A260-BEE0E8535D3B}"/>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30</a:t>
            </a:fld>
            <a:endParaRPr lang="en-US">
              <a:solidFill>
                <a:prstClr val="black">
                  <a:tint val="75000"/>
                </a:prstClr>
              </a:solidFill>
            </a:endParaRPr>
          </a:p>
        </p:txBody>
      </p:sp>
      <p:sp>
        <p:nvSpPr>
          <p:cNvPr id="7" name="TextBox 6">
            <a:extLst>
              <a:ext uri="{FF2B5EF4-FFF2-40B4-BE49-F238E27FC236}">
                <a16:creationId xmlns:a16="http://schemas.microsoft.com/office/drawing/2014/main" id="{3DE85033-EC8A-DA4C-BD5B-70F3479C9289}"/>
              </a:ext>
            </a:extLst>
          </p:cNvPr>
          <p:cNvSpPr txBox="1"/>
          <p:nvPr/>
        </p:nvSpPr>
        <p:spPr>
          <a:xfrm>
            <a:off x="830119" y="6444862"/>
            <a:ext cx="5642043" cy="276999"/>
          </a:xfrm>
          <a:prstGeom prst="rect">
            <a:avLst/>
          </a:prstGeom>
          <a:noFill/>
        </p:spPr>
        <p:txBody>
          <a:bodyPr wrap="square" rtlCol="0">
            <a:spAutoFit/>
          </a:bodyPr>
          <a:lstStyle/>
          <a:p>
            <a:r>
              <a:rPr lang="en-US" sz="1200" dirty="0" err="1"/>
              <a:t>Camazine</a:t>
            </a:r>
            <a:r>
              <a:rPr lang="en-US" sz="1200" dirty="0"/>
              <a:t> M and </a:t>
            </a:r>
            <a:r>
              <a:rPr lang="en-US" sz="1200" dirty="0" err="1"/>
              <a:t>Spinella</a:t>
            </a:r>
            <a:r>
              <a:rPr lang="en-US" sz="1200" dirty="0"/>
              <a:t> PC et al. Ped Crit Care Med. 2017 18(5):e215-e223</a:t>
            </a:r>
          </a:p>
        </p:txBody>
      </p:sp>
      <p:sp>
        <p:nvSpPr>
          <p:cNvPr id="9" name="TextBox 8">
            <a:extLst>
              <a:ext uri="{FF2B5EF4-FFF2-40B4-BE49-F238E27FC236}">
                <a16:creationId xmlns:a16="http://schemas.microsoft.com/office/drawing/2014/main" id="{FDC8EE86-321D-674A-9385-DA9D31B195BE}"/>
              </a:ext>
            </a:extLst>
          </p:cNvPr>
          <p:cNvSpPr txBox="1"/>
          <p:nvPr/>
        </p:nvSpPr>
        <p:spPr>
          <a:xfrm>
            <a:off x="1146048" y="3017520"/>
            <a:ext cx="7705721"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Prospective observational study of 419 patients </a:t>
            </a:r>
          </a:p>
          <a:p>
            <a:pPr marL="285750" indent="-285750">
              <a:buFont typeface="Arial" panose="020B0604020202020204" pitchFamily="34" charset="0"/>
              <a:buChar char="•"/>
            </a:pPr>
            <a:r>
              <a:rPr lang="en-US" sz="2400" dirty="0"/>
              <a:t>PELOD-2 (illness severity score) similar between groups</a:t>
            </a:r>
          </a:p>
          <a:p>
            <a:pPr marL="742950" lvl="1" indent="-285750">
              <a:buFont typeface="Arial" panose="020B0604020202020204" pitchFamily="34" charset="0"/>
              <a:buChar char="•"/>
            </a:pPr>
            <a:r>
              <a:rPr lang="en-US" sz="2400" dirty="0"/>
              <a:t>7 (5-10) vs 7 (5-9)</a:t>
            </a:r>
          </a:p>
          <a:p>
            <a:pPr marL="285750" indent="-285750">
              <a:buFont typeface="Arial" panose="020B0604020202020204" pitchFamily="34" charset="0"/>
              <a:buChar char="•"/>
            </a:pPr>
            <a:r>
              <a:rPr lang="en-US" sz="2400" dirty="0"/>
              <a:t>ICU mortality </a:t>
            </a:r>
          </a:p>
          <a:p>
            <a:pPr marL="742950" lvl="1" indent="-285750">
              <a:buFont typeface="Arial" panose="020B0604020202020204" pitchFamily="34" charset="0"/>
              <a:buChar char="•"/>
            </a:pPr>
            <a:r>
              <a:rPr lang="en-US" sz="2400" dirty="0"/>
              <a:t>FFP- 29.1%</a:t>
            </a:r>
          </a:p>
          <a:p>
            <a:pPr marL="742950" lvl="1" indent="-285750">
              <a:buFont typeface="Arial" panose="020B0604020202020204" pitchFamily="34" charset="0"/>
              <a:buChar char="•"/>
            </a:pPr>
            <a:r>
              <a:rPr lang="en-US" sz="2400" dirty="0"/>
              <a:t>SD plasma- 14.5%</a:t>
            </a:r>
          </a:p>
          <a:p>
            <a:pPr marL="285750" indent="-285750">
              <a:buFont typeface="Arial" panose="020B0604020202020204" pitchFamily="34" charset="0"/>
              <a:buChar char="•"/>
            </a:pPr>
            <a:r>
              <a:rPr lang="en-US" sz="2400" b="1" dirty="0"/>
              <a:t>Adjusted OR (95% CI), 0.4 (0.16-0.99)</a:t>
            </a:r>
            <a:endParaRPr lang="en-US" b="1" dirty="0"/>
          </a:p>
        </p:txBody>
      </p:sp>
    </p:spTree>
    <p:extLst>
      <p:ext uri="{BB962C8B-B14F-4D97-AF65-F5344CB8AC3E}">
        <p14:creationId xmlns:p14="http://schemas.microsoft.com/office/powerpoint/2010/main" val="2329071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69C07-D0C6-6249-A893-0F3EA2A6D542}"/>
              </a:ext>
            </a:extLst>
          </p:cNvPr>
          <p:cNvSpPr>
            <a:spLocks noGrp="1"/>
          </p:cNvSpPr>
          <p:nvPr>
            <p:ph type="title"/>
          </p:nvPr>
        </p:nvSpPr>
        <p:spPr/>
        <p:txBody>
          <a:bodyPr>
            <a:normAutofit/>
          </a:bodyPr>
          <a:lstStyle/>
          <a:p>
            <a:r>
              <a:rPr lang="en-US" b="1" dirty="0"/>
              <a:t>Dried Plasma</a:t>
            </a:r>
          </a:p>
        </p:txBody>
      </p:sp>
      <p:sp>
        <p:nvSpPr>
          <p:cNvPr id="3" name="Content Placeholder 2">
            <a:extLst>
              <a:ext uri="{FF2B5EF4-FFF2-40B4-BE49-F238E27FC236}">
                <a16:creationId xmlns:a16="http://schemas.microsoft.com/office/drawing/2014/main" id="{E5283DBB-DDDA-B349-8A8A-8BB227E3C803}"/>
              </a:ext>
            </a:extLst>
          </p:cNvPr>
          <p:cNvSpPr>
            <a:spLocks noGrp="1"/>
          </p:cNvSpPr>
          <p:nvPr>
            <p:ph idx="1"/>
          </p:nvPr>
        </p:nvSpPr>
        <p:spPr>
          <a:xfrm>
            <a:off x="856060" y="1805896"/>
            <a:ext cx="7984976" cy="3139120"/>
          </a:xfrm>
        </p:spPr>
        <p:txBody>
          <a:bodyPr>
            <a:normAutofit/>
          </a:bodyPr>
          <a:lstStyle/>
          <a:p>
            <a:r>
              <a:rPr lang="en-US" sz="2400" dirty="0"/>
              <a:t>Dried plasma products will allow for immediate availability </a:t>
            </a:r>
          </a:p>
          <a:p>
            <a:pPr lvl="1"/>
            <a:r>
              <a:rPr lang="en-US" sz="2400" dirty="0"/>
              <a:t>Currently available in Europe and South Africa  </a:t>
            </a:r>
          </a:p>
          <a:p>
            <a:pPr lvl="1"/>
            <a:r>
              <a:rPr lang="en-US" sz="2400" dirty="0"/>
              <a:t>Soon to be licensed in the US (hopefully)</a:t>
            </a:r>
          </a:p>
          <a:p>
            <a:r>
              <a:rPr lang="en-US" sz="2400" dirty="0"/>
              <a:t>Dried plasma and dried SD plasma demonstrated to have similar protective effects on the endothelium and immune system </a:t>
            </a:r>
          </a:p>
        </p:txBody>
      </p:sp>
      <p:sp>
        <p:nvSpPr>
          <p:cNvPr id="5" name="TextBox 4">
            <a:extLst>
              <a:ext uri="{FF2B5EF4-FFF2-40B4-BE49-F238E27FC236}">
                <a16:creationId xmlns:a16="http://schemas.microsoft.com/office/drawing/2014/main" id="{94F32929-1DE2-BD47-90C6-38D31AA14ED7}"/>
              </a:ext>
            </a:extLst>
          </p:cNvPr>
          <p:cNvSpPr txBox="1"/>
          <p:nvPr/>
        </p:nvSpPr>
        <p:spPr>
          <a:xfrm>
            <a:off x="362561" y="6376222"/>
            <a:ext cx="7814527" cy="307777"/>
          </a:xfrm>
          <a:prstGeom prst="rect">
            <a:avLst/>
          </a:prstGeom>
          <a:noFill/>
        </p:spPr>
        <p:txBody>
          <a:bodyPr wrap="square">
            <a:spAutoFit/>
          </a:bodyPr>
          <a:lstStyle/>
          <a:p>
            <a:pPr lvl="0"/>
            <a:r>
              <a:rPr lang="en-US" sz="1400" dirty="0" err="1">
                <a:solidFill>
                  <a:schemeClr val="tx1"/>
                </a:solidFill>
                <a:effectLst/>
              </a:rPr>
              <a:t>Watawa</a:t>
            </a:r>
            <a:r>
              <a:rPr lang="en-US" sz="1400" dirty="0">
                <a:solidFill>
                  <a:schemeClr val="tx1"/>
                </a:solidFill>
                <a:effectLst/>
              </a:rPr>
              <a:t> K, et al. TRANSFUSION Vol 53, January 2013 Suppl. 53:80S-90S</a:t>
            </a:r>
          </a:p>
        </p:txBody>
      </p:sp>
    </p:spTree>
    <p:extLst>
      <p:ext uri="{BB962C8B-B14F-4D97-AF65-F5344CB8AC3E}">
        <p14:creationId xmlns:p14="http://schemas.microsoft.com/office/powerpoint/2010/main" val="3504016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7E6BF-34D1-F342-B253-D57117B05544}"/>
              </a:ext>
            </a:extLst>
          </p:cNvPr>
          <p:cNvSpPr>
            <a:spLocks noGrp="1"/>
          </p:cNvSpPr>
          <p:nvPr>
            <p:ph type="title"/>
          </p:nvPr>
        </p:nvSpPr>
        <p:spPr/>
        <p:txBody>
          <a:bodyPr/>
          <a:lstStyle/>
          <a:p>
            <a:r>
              <a:rPr lang="en-US" b="1" dirty="0"/>
              <a:t>Knowledge Gap</a:t>
            </a:r>
          </a:p>
        </p:txBody>
      </p:sp>
      <p:sp>
        <p:nvSpPr>
          <p:cNvPr id="3" name="Content Placeholder 2">
            <a:extLst>
              <a:ext uri="{FF2B5EF4-FFF2-40B4-BE49-F238E27FC236}">
                <a16:creationId xmlns:a16="http://schemas.microsoft.com/office/drawing/2014/main" id="{B8337B4F-3198-AC44-ADD3-78E703B4E1C4}"/>
              </a:ext>
            </a:extLst>
          </p:cNvPr>
          <p:cNvSpPr>
            <a:spLocks noGrp="1"/>
          </p:cNvSpPr>
          <p:nvPr>
            <p:ph idx="1"/>
          </p:nvPr>
        </p:nvSpPr>
        <p:spPr/>
        <p:txBody>
          <a:bodyPr/>
          <a:lstStyle/>
          <a:p>
            <a:r>
              <a:rPr lang="en-US" dirty="0"/>
              <a:t>What is the optimal product for volume resuscitation for patients in septic shock?</a:t>
            </a:r>
          </a:p>
          <a:p>
            <a:r>
              <a:rPr lang="en-US" dirty="0"/>
              <a:t>Are outcomes associated with different resuscitation fluids endotype specific?</a:t>
            </a:r>
          </a:p>
        </p:txBody>
      </p:sp>
      <p:sp>
        <p:nvSpPr>
          <p:cNvPr id="4" name="Slide Number Placeholder 3">
            <a:extLst>
              <a:ext uri="{FF2B5EF4-FFF2-40B4-BE49-F238E27FC236}">
                <a16:creationId xmlns:a16="http://schemas.microsoft.com/office/drawing/2014/main" id="{D982351F-74B2-2E4E-BF39-FBB874651D41}"/>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2584284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3E18-E694-9BFF-D3ED-EB06AD1E8EE0}"/>
              </a:ext>
            </a:extLst>
          </p:cNvPr>
          <p:cNvSpPr>
            <a:spLocks noGrp="1"/>
          </p:cNvSpPr>
          <p:nvPr>
            <p:ph type="title"/>
          </p:nvPr>
        </p:nvSpPr>
        <p:spPr>
          <a:xfrm>
            <a:off x="545048" y="274638"/>
            <a:ext cx="8554024" cy="1143000"/>
          </a:xfrm>
        </p:spPr>
        <p:txBody>
          <a:bodyPr>
            <a:normAutofit fontScale="90000"/>
          </a:bodyPr>
          <a:lstStyle/>
          <a:p>
            <a:pPr algn="l"/>
            <a:r>
              <a:rPr lang="en-US" sz="5400" b="1" dirty="0"/>
              <a:t>Crystalloids vs Plasma</a:t>
            </a:r>
            <a:br>
              <a:rPr lang="en-US" sz="5400" b="1" dirty="0"/>
            </a:br>
            <a:r>
              <a:rPr lang="en-US" sz="5400" b="1" dirty="0"/>
              <a:t>Hypotheses </a:t>
            </a:r>
          </a:p>
        </p:txBody>
      </p:sp>
      <p:sp>
        <p:nvSpPr>
          <p:cNvPr id="6" name="TextBox 5">
            <a:extLst>
              <a:ext uri="{FF2B5EF4-FFF2-40B4-BE49-F238E27FC236}">
                <a16:creationId xmlns:a16="http://schemas.microsoft.com/office/drawing/2014/main" id="{748ED95D-FA3C-9DCA-DDBD-C237F0307576}"/>
              </a:ext>
            </a:extLst>
          </p:cNvPr>
          <p:cNvSpPr txBox="1"/>
          <p:nvPr/>
        </p:nvSpPr>
        <p:spPr>
          <a:xfrm>
            <a:off x="1243632" y="2937426"/>
            <a:ext cx="2492828"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Preload </a:t>
            </a:r>
          </a:p>
          <a:p>
            <a:r>
              <a:rPr lang="en-US" dirty="0"/>
              <a:t>Myocardial Contractility </a:t>
            </a:r>
          </a:p>
          <a:p>
            <a:r>
              <a:rPr lang="en-US" dirty="0"/>
              <a:t>Afterload </a:t>
            </a:r>
          </a:p>
        </p:txBody>
      </p:sp>
      <p:sp>
        <p:nvSpPr>
          <p:cNvPr id="7" name="TextBox 6">
            <a:extLst>
              <a:ext uri="{FF2B5EF4-FFF2-40B4-BE49-F238E27FC236}">
                <a16:creationId xmlns:a16="http://schemas.microsoft.com/office/drawing/2014/main" id="{E52AF21B-85BE-D252-F3EC-AB8655FD204A}"/>
              </a:ext>
            </a:extLst>
          </p:cNvPr>
          <p:cNvSpPr txBox="1"/>
          <p:nvPr/>
        </p:nvSpPr>
        <p:spPr>
          <a:xfrm>
            <a:off x="3789187" y="2951026"/>
            <a:ext cx="1565627"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Bone Marrow </a:t>
            </a:r>
          </a:p>
          <a:p>
            <a:r>
              <a:rPr lang="en-US" dirty="0"/>
              <a:t>Hemolysis</a:t>
            </a:r>
          </a:p>
          <a:p>
            <a:r>
              <a:rPr lang="en-US" dirty="0"/>
              <a:t>Uptake</a:t>
            </a:r>
          </a:p>
        </p:txBody>
      </p:sp>
      <p:sp>
        <p:nvSpPr>
          <p:cNvPr id="8" name="TextBox 7">
            <a:extLst>
              <a:ext uri="{FF2B5EF4-FFF2-40B4-BE49-F238E27FC236}">
                <a16:creationId xmlns:a16="http://schemas.microsoft.com/office/drawing/2014/main" id="{A1725ADC-356B-EF33-9995-61503416C627}"/>
              </a:ext>
            </a:extLst>
          </p:cNvPr>
          <p:cNvSpPr txBox="1"/>
          <p:nvPr/>
        </p:nvSpPr>
        <p:spPr>
          <a:xfrm>
            <a:off x="5458738" y="2937426"/>
            <a:ext cx="2073979"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Pulmonary Gas Exchange Function </a:t>
            </a:r>
          </a:p>
        </p:txBody>
      </p:sp>
      <p:cxnSp>
        <p:nvCxnSpPr>
          <p:cNvPr id="10" name="Straight Connector 9">
            <a:extLst>
              <a:ext uri="{FF2B5EF4-FFF2-40B4-BE49-F238E27FC236}">
                <a16:creationId xmlns:a16="http://schemas.microsoft.com/office/drawing/2014/main" id="{EE35667E-6C61-CB58-DBA2-0A7D246F53C4}"/>
              </a:ext>
            </a:extLst>
          </p:cNvPr>
          <p:cNvCxnSpPr>
            <a:cxnSpLocks/>
            <a:endCxn id="6" idx="0"/>
          </p:cNvCxnSpPr>
          <p:nvPr/>
        </p:nvCxnSpPr>
        <p:spPr>
          <a:xfrm flipH="1">
            <a:off x="2490046" y="2479232"/>
            <a:ext cx="969506" cy="4581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C64B63F-8391-5589-91F5-053AB00D47E9}"/>
              </a:ext>
            </a:extLst>
          </p:cNvPr>
          <p:cNvCxnSpPr>
            <a:cxnSpLocks/>
            <a:endCxn id="8" idx="0"/>
          </p:cNvCxnSpPr>
          <p:nvPr/>
        </p:nvCxnSpPr>
        <p:spPr>
          <a:xfrm>
            <a:off x="5354814" y="2479232"/>
            <a:ext cx="1140914" cy="4581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97EC2A7-AFEC-0EDF-96D7-660DB7413C13}"/>
              </a:ext>
            </a:extLst>
          </p:cNvPr>
          <p:cNvCxnSpPr>
            <a:cxnSpLocks/>
            <a:endCxn id="7" idx="0"/>
          </p:cNvCxnSpPr>
          <p:nvPr/>
        </p:nvCxnSpPr>
        <p:spPr>
          <a:xfrm>
            <a:off x="4572001" y="2495866"/>
            <a:ext cx="0" cy="4551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C318EF62-2E50-5B28-2D8D-B42B5A9E5587}"/>
              </a:ext>
            </a:extLst>
          </p:cNvPr>
          <p:cNvSpPr txBox="1"/>
          <p:nvPr/>
        </p:nvSpPr>
        <p:spPr>
          <a:xfrm>
            <a:off x="2818694" y="4336957"/>
            <a:ext cx="3661198" cy="461665"/>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t>Microvascular Perfusion </a:t>
            </a:r>
          </a:p>
        </p:txBody>
      </p:sp>
      <p:sp>
        <p:nvSpPr>
          <p:cNvPr id="32" name="TextBox 31">
            <a:extLst>
              <a:ext uri="{FF2B5EF4-FFF2-40B4-BE49-F238E27FC236}">
                <a16:creationId xmlns:a16="http://schemas.microsoft.com/office/drawing/2014/main" id="{0DC8FC6F-A82D-D8A8-9002-CF3EB8753DC9}"/>
              </a:ext>
            </a:extLst>
          </p:cNvPr>
          <p:cNvSpPr txBox="1"/>
          <p:nvPr/>
        </p:nvSpPr>
        <p:spPr>
          <a:xfrm>
            <a:off x="946700" y="5435350"/>
            <a:ext cx="1597372" cy="369332"/>
          </a:xfrm>
          <a:prstGeom prst="rect">
            <a:avLst/>
          </a:prstGeom>
          <a:noFill/>
        </p:spPr>
        <p:txBody>
          <a:bodyPr wrap="square" rtlCol="0">
            <a:spAutoFit/>
          </a:bodyPr>
          <a:lstStyle/>
          <a:p>
            <a:endParaRPr lang="en-US" dirty="0"/>
          </a:p>
        </p:txBody>
      </p:sp>
      <p:sp>
        <p:nvSpPr>
          <p:cNvPr id="33" name="TextBox 32">
            <a:extLst>
              <a:ext uri="{FF2B5EF4-FFF2-40B4-BE49-F238E27FC236}">
                <a16:creationId xmlns:a16="http://schemas.microsoft.com/office/drawing/2014/main" id="{7FA29998-2E9A-6C73-1626-C09C37E96276}"/>
              </a:ext>
            </a:extLst>
          </p:cNvPr>
          <p:cNvSpPr txBox="1"/>
          <p:nvPr/>
        </p:nvSpPr>
        <p:spPr>
          <a:xfrm>
            <a:off x="1099100" y="5587750"/>
            <a:ext cx="1597372" cy="369332"/>
          </a:xfrm>
          <a:prstGeom prst="rect">
            <a:avLst/>
          </a:prstGeom>
          <a:noFill/>
        </p:spPr>
        <p:txBody>
          <a:bodyPr wrap="square" rtlCol="0">
            <a:spAutoFit/>
          </a:bodyPr>
          <a:lstStyle/>
          <a:p>
            <a:endParaRPr lang="en-US" dirty="0"/>
          </a:p>
        </p:txBody>
      </p:sp>
      <p:sp>
        <p:nvSpPr>
          <p:cNvPr id="38" name="TextBox 37">
            <a:extLst>
              <a:ext uri="{FF2B5EF4-FFF2-40B4-BE49-F238E27FC236}">
                <a16:creationId xmlns:a16="http://schemas.microsoft.com/office/drawing/2014/main" id="{1C031CB2-545D-1569-28D0-578E10DA2416}"/>
              </a:ext>
            </a:extLst>
          </p:cNvPr>
          <p:cNvSpPr txBox="1"/>
          <p:nvPr/>
        </p:nvSpPr>
        <p:spPr>
          <a:xfrm>
            <a:off x="1230655" y="5305578"/>
            <a:ext cx="1413803"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Hydrostatic Pressure</a:t>
            </a:r>
          </a:p>
        </p:txBody>
      </p:sp>
      <p:sp>
        <p:nvSpPr>
          <p:cNvPr id="39" name="TextBox 38">
            <a:extLst>
              <a:ext uri="{FF2B5EF4-FFF2-40B4-BE49-F238E27FC236}">
                <a16:creationId xmlns:a16="http://schemas.microsoft.com/office/drawing/2014/main" id="{644EFC63-A973-4731-7298-97C3B226F119}"/>
              </a:ext>
            </a:extLst>
          </p:cNvPr>
          <p:cNvSpPr txBox="1"/>
          <p:nvPr/>
        </p:nvSpPr>
        <p:spPr>
          <a:xfrm>
            <a:off x="2876137" y="5309618"/>
            <a:ext cx="1166831"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Oncotic Pressure</a:t>
            </a:r>
          </a:p>
        </p:txBody>
      </p:sp>
      <p:sp>
        <p:nvSpPr>
          <p:cNvPr id="40" name="TextBox 39">
            <a:extLst>
              <a:ext uri="{FF2B5EF4-FFF2-40B4-BE49-F238E27FC236}">
                <a16:creationId xmlns:a16="http://schemas.microsoft.com/office/drawing/2014/main" id="{BD1836C8-4B8F-5BED-7DA1-D19AEEFF533E}"/>
              </a:ext>
            </a:extLst>
          </p:cNvPr>
          <p:cNvSpPr txBox="1"/>
          <p:nvPr/>
        </p:nvSpPr>
        <p:spPr>
          <a:xfrm>
            <a:off x="4291907" y="5310751"/>
            <a:ext cx="1166831"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Capillary </a:t>
            </a:r>
          </a:p>
          <a:p>
            <a:r>
              <a:rPr lang="en-US" dirty="0"/>
              <a:t>Leak</a:t>
            </a:r>
          </a:p>
        </p:txBody>
      </p:sp>
      <p:sp>
        <p:nvSpPr>
          <p:cNvPr id="41" name="TextBox 40">
            <a:extLst>
              <a:ext uri="{FF2B5EF4-FFF2-40B4-BE49-F238E27FC236}">
                <a16:creationId xmlns:a16="http://schemas.microsoft.com/office/drawing/2014/main" id="{4E230E9E-B782-1A9D-CF28-C9C778E04277}"/>
              </a:ext>
            </a:extLst>
          </p:cNvPr>
          <p:cNvSpPr txBox="1"/>
          <p:nvPr/>
        </p:nvSpPr>
        <p:spPr>
          <a:xfrm>
            <a:off x="5619819" y="5304588"/>
            <a:ext cx="2334858"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Microvascular Thrombi Inflammation </a:t>
            </a:r>
          </a:p>
        </p:txBody>
      </p:sp>
      <p:cxnSp>
        <p:nvCxnSpPr>
          <p:cNvPr id="42" name="Straight Connector 41">
            <a:extLst>
              <a:ext uri="{FF2B5EF4-FFF2-40B4-BE49-F238E27FC236}">
                <a16:creationId xmlns:a16="http://schemas.microsoft.com/office/drawing/2014/main" id="{D4262D13-2095-BD9A-589A-8C121A870919}"/>
              </a:ext>
            </a:extLst>
          </p:cNvPr>
          <p:cNvCxnSpPr>
            <a:cxnSpLocks/>
          </p:cNvCxnSpPr>
          <p:nvPr/>
        </p:nvCxnSpPr>
        <p:spPr>
          <a:xfrm>
            <a:off x="4649294" y="4831348"/>
            <a:ext cx="0" cy="47324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6C55CE57-760E-6EB7-80E2-B500BFFA2D84}"/>
              </a:ext>
            </a:extLst>
          </p:cNvPr>
          <p:cNvCxnSpPr>
            <a:cxnSpLocks/>
            <a:endCxn id="41" idx="0"/>
          </p:cNvCxnSpPr>
          <p:nvPr/>
        </p:nvCxnSpPr>
        <p:spPr>
          <a:xfrm>
            <a:off x="4649294" y="4842923"/>
            <a:ext cx="2137954" cy="4616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02656389-2E46-ACF7-3EB9-8AEDBFE2F118}"/>
              </a:ext>
            </a:extLst>
          </p:cNvPr>
          <p:cNvCxnSpPr>
            <a:cxnSpLocks/>
            <a:endCxn id="39" idx="0"/>
          </p:cNvCxnSpPr>
          <p:nvPr/>
        </p:nvCxnSpPr>
        <p:spPr>
          <a:xfrm flipH="1">
            <a:off x="3459553" y="4842923"/>
            <a:ext cx="1189741" cy="46669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EEEADA41-EAFE-579D-A46B-8549FE484B62}"/>
              </a:ext>
            </a:extLst>
          </p:cNvPr>
          <p:cNvCxnSpPr>
            <a:cxnSpLocks/>
            <a:endCxn id="38" idx="0"/>
          </p:cNvCxnSpPr>
          <p:nvPr/>
        </p:nvCxnSpPr>
        <p:spPr>
          <a:xfrm flipH="1">
            <a:off x="1937557" y="4838883"/>
            <a:ext cx="2711736" cy="46669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4750E3AF-9BCC-ED40-8C57-EAF2E802E67E}"/>
              </a:ext>
            </a:extLst>
          </p:cNvPr>
          <p:cNvSpPr txBox="1"/>
          <p:nvPr/>
        </p:nvSpPr>
        <p:spPr>
          <a:xfrm>
            <a:off x="7221379" y="269821"/>
            <a:ext cx="1853240" cy="10405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sp>
        <p:nvSpPr>
          <p:cNvPr id="52" name="TextBox 51">
            <a:extLst>
              <a:ext uri="{FF2B5EF4-FFF2-40B4-BE49-F238E27FC236}">
                <a16:creationId xmlns:a16="http://schemas.microsoft.com/office/drawing/2014/main" id="{D467F076-287E-CC0F-F4FA-377570648E56}"/>
              </a:ext>
            </a:extLst>
          </p:cNvPr>
          <p:cNvSpPr txBox="1"/>
          <p:nvPr/>
        </p:nvSpPr>
        <p:spPr>
          <a:xfrm>
            <a:off x="1238670" y="1653294"/>
            <a:ext cx="6666660" cy="830997"/>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t>Oxygen Delivery</a:t>
            </a:r>
          </a:p>
          <a:p>
            <a:pPr algn="ctr"/>
            <a:r>
              <a:rPr lang="en-US" sz="2400" dirty="0"/>
              <a:t>(HR x stroke volume) x (Hb x SaO2 x 1.34)+</a:t>
            </a:r>
            <a:r>
              <a:rPr lang="en-US" dirty="0"/>
              <a:t>PaO2(0.003)</a:t>
            </a:r>
            <a:endParaRPr lang="en-US" sz="2400" b="1" dirty="0"/>
          </a:p>
        </p:txBody>
      </p:sp>
      <p:sp>
        <p:nvSpPr>
          <p:cNvPr id="9" name="TextBox 8">
            <a:extLst>
              <a:ext uri="{FF2B5EF4-FFF2-40B4-BE49-F238E27FC236}">
                <a16:creationId xmlns:a16="http://schemas.microsoft.com/office/drawing/2014/main" id="{233D4805-94D9-8683-C1F6-B797981F4908}"/>
              </a:ext>
            </a:extLst>
          </p:cNvPr>
          <p:cNvSpPr txBox="1"/>
          <p:nvPr/>
        </p:nvSpPr>
        <p:spPr>
          <a:xfrm>
            <a:off x="7268342" y="431491"/>
            <a:ext cx="1330610" cy="646331"/>
          </a:xfrm>
          <a:prstGeom prst="rect">
            <a:avLst/>
          </a:prstGeom>
          <a:noFill/>
        </p:spPr>
        <p:txBody>
          <a:bodyPr wrap="square" rtlCol="0">
            <a:spAutoFit/>
          </a:bodyPr>
          <a:lstStyle/>
          <a:p>
            <a:r>
              <a:rPr lang="en-US" dirty="0"/>
              <a:t>Crystalloids </a:t>
            </a:r>
          </a:p>
          <a:p>
            <a:r>
              <a:rPr lang="en-US" dirty="0"/>
              <a:t>Plasma </a:t>
            </a:r>
          </a:p>
        </p:txBody>
      </p:sp>
      <p:sp>
        <p:nvSpPr>
          <p:cNvPr id="13" name="Down Arrow 12">
            <a:extLst>
              <a:ext uri="{FF2B5EF4-FFF2-40B4-BE49-F238E27FC236}">
                <a16:creationId xmlns:a16="http://schemas.microsoft.com/office/drawing/2014/main" id="{36B1E456-2005-3177-AAAB-E86E3DA651A8}"/>
              </a:ext>
            </a:extLst>
          </p:cNvPr>
          <p:cNvSpPr/>
          <p:nvPr/>
        </p:nvSpPr>
        <p:spPr>
          <a:xfrm>
            <a:off x="8576142" y="392014"/>
            <a:ext cx="151349" cy="264554"/>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6" name="Down Arrow 25">
            <a:extLst>
              <a:ext uri="{FF2B5EF4-FFF2-40B4-BE49-F238E27FC236}">
                <a16:creationId xmlns:a16="http://schemas.microsoft.com/office/drawing/2014/main" id="{A2A3DF19-242A-84AA-4541-78465E2AFD7C}"/>
              </a:ext>
            </a:extLst>
          </p:cNvPr>
          <p:cNvSpPr/>
          <p:nvPr/>
        </p:nvSpPr>
        <p:spPr>
          <a:xfrm rot="10800000">
            <a:off x="8751096" y="379119"/>
            <a:ext cx="151349" cy="264554"/>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7" name="Down Arrow 26">
            <a:extLst>
              <a:ext uri="{FF2B5EF4-FFF2-40B4-BE49-F238E27FC236}">
                <a16:creationId xmlns:a16="http://schemas.microsoft.com/office/drawing/2014/main" id="{A9BC2613-5CE9-8669-6C04-E3B3EB847398}"/>
              </a:ext>
            </a:extLst>
          </p:cNvPr>
          <p:cNvSpPr/>
          <p:nvPr/>
        </p:nvSpPr>
        <p:spPr>
          <a:xfrm>
            <a:off x="8576142" y="754657"/>
            <a:ext cx="151349" cy="264554"/>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8" name="Down Arrow 27">
            <a:extLst>
              <a:ext uri="{FF2B5EF4-FFF2-40B4-BE49-F238E27FC236}">
                <a16:creationId xmlns:a16="http://schemas.microsoft.com/office/drawing/2014/main" id="{C77D12D3-0A08-68A8-97BC-A888907E7B3D}"/>
              </a:ext>
            </a:extLst>
          </p:cNvPr>
          <p:cNvSpPr/>
          <p:nvPr/>
        </p:nvSpPr>
        <p:spPr>
          <a:xfrm rot="10800000">
            <a:off x="8718948" y="741762"/>
            <a:ext cx="151349" cy="264554"/>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0" name="Down Arrow 29">
            <a:extLst>
              <a:ext uri="{FF2B5EF4-FFF2-40B4-BE49-F238E27FC236}">
                <a16:creationId xmlns:a16="http://schemas.microsoft.com/office/drawing/2014/main" id="{E1B4A7FE-ED84-1723-A5D2-C21FA1104147}"/>
              </a:ext>
            </a:extLst>
          </p:cNvPr>
          <p:cNvSpPr/>
          <p:nvPr/>
        </p:nvSpPr>
        <p:spPr>
          <a:xfrm>
            <a:off x="7736231" y="2964282"/>
            <a:ext cx="151349" cy="264554"/>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1" name="Down Arrow 30">
            <a:extLst>
              <a:ext uri="{FF2B5EF4-FFF2-40B4-BE49-F238E27FC236}">
                <a16:creationId xmlns:a16="http://schemas.microsoft.com/office/drawing/2014/main" id="{FE2B29E3-B4B8-6096-B19F-C692DF2B605B}"/>
              </a:ext>
            </a:extLst>
          </p:cNvPr>
          <p:cNvSpPr/>
          <p:nvPr/>
        </p:nvSpPr>
        <p:spPr>
          <a:xfrm>
            <a:off x="487189" y="2969531"/>
            <a:ext cx="151349" cy="264554"/>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4" name="Down Arrow 33">
            <a:extLst>
              <a:ext uri="{FF2B5EF4-FFF2-40B4-BE49-F238E27FC236}">
                <a16:creationId xmlns:a16="http://schemas.microsoft.com/office/drawing/2014/main" id="{2B5A59BA-ECD1-8C4B-333B-55885DB042CA}"/>
              </a:ext>
            </a:extLst>
          </p:cNvPr>
          <p:cNvSpPr/>
          <p:nvPr/>
        </p:nvSpPr>
        <p:spPr>
          <a:xfrm rot="10800000">
            <a:off x="662143" y="2956636"/>
            <a:ext cx="151349" cy="264554"/>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5" name="Down Arrow 34">
            <a:extLst>
              <a:ext uri="{FF2B5EF4-FFF2-40B4-BE49-F238E27FC236}">
                <a16:creationId xmlns:a16="http://schemas.microsoft.com/office/drawing/2014/main" id="{AD44394C-463F-64F9-3C84-9479EB4DDD1C}"/>
              </a:ext>
            </a:extLst>
          </p:cNvPr>
          <p:cNvSpPr/>
          <p:nvPr/>
        </p:nvSpPr>
        <p:spPr>
          <a:xfrm rot="10800000">
            <a:off x="981208" y="2956636"/>
            <a:ext cx="151349" cy="264554"/>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6" name="Down Arrow 35">
            <a:extLst>
              <a:ext uri="{FF2B5EF4-FFF2-40B4-BE49-F238E27FC236}">
                <a16:creationId xmlns:a16="http://schemas.microsoft.com/office/drawing/2014/main" id="{DA11B106-487B-CAA7-727B-7C46B5C34137}"/>
              </a:ext>
            </a:extLst>
          </p:cNvPr>
          <p:cNvSpPr/>
          <p:nvPr/>
        </p:nvSpPr>
        <p:spPr>
          <a:xfrm rot="10800000">
            <a:off x="7954677" y="2937426"/>
            <a:ext cx="151349" cy="264554"/>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7" name="Down Arrow 36">
            <a:extLst>
              <a:ext uri="{FF2B5EF4-FFF2-40B4-BE49-F238E27FC236}">
                <a16:creationId xmlns:a16="http://schemas.microsoft.com/office/drawing/2014/main" id="{D26B8E07-850F-245F-E8CC-A4358AC9501C}"/>
              </a:ext>
            </a:extLst>
          </p:cNvPr>
          <p:cNvSpPr/>
          <p:nvPr/>
        </p:nvSpPr>
        <p:spPr>
          <a:xfrm rot="10800000">
            <a:off x="2544072" y="4215568"/>
            <a:ext cx="180168" cy="543548"/>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4" name="Down Arrow 43">
            <a:extLst>
              <a:ext uri="{FF2B5EF4-FFF2-40B4-BE49-F238E27FC236}">
                <a16:creationId xmlns:a16="http://schemas.microsoft.com/office/drawing/2014/main" id="{0635918E-8C14-EBBD-6CC9-0AD53923B441}"/>
              </a:ext>
            </a:extLst>
          </p:cNvPr>
          <p:cNvSpPr/>
          <p:nvPr/>
        </p:nvSpPr>
        <p:spPr>
          <a:xfrm rot="10800000">
            <a:off x="2290332" y="4498129"/>
            <a:ext cx="151349" cy="264554"/>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45" name="Down Arrow 44">
            <a:extLst>
              <a:ext uri="{FF2B5EF4-FFF2-40B4-BE49-F238E27FC236}">
                <a16:creationId xmlns:a16="http://schemas.microsoft.com/office/drawing/2014/main" id="{30DDE1FF-B931-A0B4-333B-D85FCF54DE0F}"/>
              </a:ext>
            </a:extLst>
          </p:cNvPr>
          <p:cNvSpPr/>
          <p:nvPr/>
        </p:nvSpPr>
        <p:spPr>
          <a:xfrm>
            <a:off x="3217750" y="6019151"/>
            <a:ext cx="151349" cy="264554"/>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47" name="Down Arrow 46">
            <a:extLst>
              <a:ext uri="{FF2B5EF4-FFF2-40B4-BE49-F238E27FC236}">
                <a16:creationId xmlns:a16="http://schemas.microsoft.com/office/drawing/2014/main" id="{0CAD79B3-8E36-B803-500A-09542FCC92BF}"/>
              </a:ext>
            </a:extLst>
          </p:cNvPr>
          <p:cNvSpPr/>
          <p:nvPr/>
        </p:nvSpPr>
        <p:spPr>
          <a:xfrm rot="10800000">
            <a:off x="3459552" y="6006539"/>
            <a:ext cx="151349" cy="264554"/>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8" name="Down Arrow 47">
            <a:extLst>
              <a:ext uri="{FF2B5EF4-FFF2-40B4-BE49-F238E27FC236}">
                <a16:creationId xmlns:a16="http://schemas.microsoft.com/office/drawing/2014/main" id="{B37FDF36-D1DD-588F-8A8E-93257CEDED24}"/>
              </a:ext>
            </a:extLst>
          </p:cNvPr>
          <p:cNvSpPr/>
          <p:nvPr/>
        </p:nvSpPr>
        <p:spPr>
          <a:xfrm>
            <a:off x="6495727" y="6019151"/>
            <a:ext cx="151349" cy="264554"/>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0" name="Down Arrow 49">
            <a:extLst>
              <a:ext uri="{FF2B5EF4-FFF2-40B4-BE49-F238E27FC236}">
                <a16:creationId xmlns:a16="http://schemas.microsoft.com/office/drawing/2014/main" id="{062C0076-FCA0-A27A-BD54-17F007E2D631}"/>
              </a:ext>
            </a:extLst>
          </p:cNvPr>
          <p:cNvSpPr/>
          <p:nvPr/>
        </p:nvSpPr>
        <p:spPr>
          <a:xfrm rot="10800000">
            <a:off x="6711573" y="6019151"/>
            <a:ext cx="151349" cy="264554"/>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1" name="Down Arrow 50">
            <a:extLst>
              <a:ext uri="{FF2B5EF4-FFF2-40B4-BE49-F238E27FC236}">
                <a16:creationId xmlns:a16="http://schemas.microsoft.com/office/drawing/2014/main" id="{6A9E4CDF-D53C-A4B5-692E-7ED2E23A509A}"/>
              </a:ext>
            </a:extLst>
          </p:cNvPr>
          <p:cNvSpPr/>
          <p:nvPr/>
        </p:nvSpPr>
        <p:spPr>
          <a:xfrm rot="10800000">
            <a:off x="4644553" y="6018161"/>
            <a:ext cx="151349" cy="264554"/>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3" name="Down Arrow 52">
            <a:extLst>
              <a:ext uri="{FF2B5EF4-FFF2-40B4-BE49-F238E27FC236}">
                <a16:creationId xmlns:a16="http://schemas.microsoft.com/office/drawing/2014/main" id="{A4644C42-96D1-5DA5-F8CA-A6A3CD2FE2FF}"/>
              </a:ext>
            </a:extLst>
          </p:cNvPr>
          <p:cNvSpPr/>
          <p:nvPr/>
        </p:nvSpPr>
        <p:spPr>
          <a:xfrm>
            <a:off x="4856738" y="6033350"/>
            <a:ext cx="151349" cy="264554"/>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4" name="Down Arrow 53">
            <a:extLst>
              <a:ext uri="{FF2B5EF4-FFF2-40B4-BE49-F238E27FC236}">
                <a16:creationId xmlns:a16="http://schemas.microsoft.com/office/drawing/2014/main" id="{1A9418AA-0153-D3BD-B9B7-7CF0FB5EF402}"/>
              </a:ext>
            </a:extLst>
          </p:cNvPr>
          <p:cNvSpPr/>
          <p:nvPr/>
        </p:nvSpPr>
        <p:spPr>
          <a:xfrm rot="10800000">
            <a:off x="981206" y="1778349"/>
            <a:ext cx="151349" cy="649811"/>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5" name="Down Arrow 54">
            <a:extLst>
              <a:ext uri="{FF2B5EF4-FFF2-40B4-BE49-F238E27FC236}">
                <a16:creationId xmlns:a16="http://schemas.microsoft.com/office/drawing/2014/main" id="{3A9D7528-4A27-909F-4BA4-4BF6284BF67E}"/>
              </a:ext>
            </a:extLst>
          </p:cNvPr>
          <p:cNvSpPr/>
          <p:nvPr/>
        </p:nvSpPr>
        <p:spPr>
          <a:xfrm rot="10800000">
            <a:off x="799415" y="2163606"/>
            <a:ext cx="151349" cy="264554"/>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6" name="Down Arrow 55">
            <a:extLst>
              <a:ext uri="{FF2B5EF4-FFF2-40B4-BE49-F238E27FC236}">
                <a16:creationId xmlns:a16="http://schemas.microsoft.com/office/drawing/2014/main" id="{1F7C5BFF-5E56-46C7-105E-E303578B0084}"/>
              </a:ext>
            </a:extLst>
          </p:cNvPr>
          <p:cNvSpPr/>
          <p:nvPr/>
        </p:nvSpPr>
        <p:spPr>
          <a:xfrm>
            <a:off x="1730834" y="6019434"/>
            <a:ext cx="151349" cy="264554"/>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7" name="Down Arrow 56">
            <a:extLst>
              <a:ext uri="{FF2B5EF4-FFF2-40B4-BE49-F238E27FC236}">
                <a16:creationId xmlns:a16="http://schemas.microsoft.com/office/drawing/2014/main" id="{D0F4ACDC-C8FE-C898-3E15-9DA71EFD5868}"/>
              </a:ext>
            </a:extLst>
          </p:cNvPr>
          <p:cNvSpPr/>
          <p:nvPr/>
        </p:nvSpPr>
        <p:spPr>
          <a:xfrm rot="10800000">
            <a:off x="1905788" y="6006539"/>
            <a:ext cx="151349" cy="264554"/>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8" name="Down Arrow 57">
            <a:extLst>
              <a:ext uri="{FF2B5EF4-FFF2-40B4-BE49-F238E27FC236}">
                <a16:creationId xmlns:a16="http://schemas.microsoft.com/office/drawing/2014/main" id="{41FC6B7E-B57B-FDD1-A25C-820BB71D5B8E}"/>
              </a:ext>
            </a:extLst>
          </p:cNvPr>
          <p:cNvSpPr/>
          <p:nvPr/>
        </p:nvSpPr>
        <p:spPr>
          <a:xfrm rot="10800000">
            <a:off x="2214658" y="6006539"/>
            <a:ext cx="151349" cy="264554"/>
          </a:xfrm>
          <a:prstGeom prst="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9" name="Down Arrow 58">
            <a:extLst>
              <a:ext uri="{FF2B5EF4-FFF2-40B4-BE49-F238E27FC236}">
                <a16:creationId xmlns:a16="http://schemas.microsoft.com/office/drawing/2014/main" id="{A5AFE8CA-8AF5-9E85-E2C0-87CCD9CDF2CF}"/>
              </a:ext>
            </a:extLst>
          </p:cNvPr>
          <p:cNvSpPr/>
          <p:nvPr/>
        </p:nvSpPr>
        <p:spPr>
          <a:xfrm rot="10800000">
            <a:off x="7589809" y="2947741"/>
            <a:ext cx="151349" cy="264554"/>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73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4" grpId="0" animBg="1"/>
      <p:bldP spid="35" grpId="0" animBg="1"/>
      <p:bldP spid="36" grpId="0" animBg="1"/>
      <p:bldP spid="37" grpId="0" animBg="1"/>
      <p:bldP spid="44" grpId="0" animBg="1"/>
      <p:bldP spid="45" grpId="0" animBg="1"/>
      <p:bldP spid="47" grpId="0" animBg="1"/>
      <p:bldP spid="48" grpId="0" animBg="1"/>
      <p:bldP spid="50" grpId="0" animBg="1"/>
      <p:bldP spid="51" grpId="0" animBg="1"/>
      <p:bldP spid="53" grpId="0" animBg="1"/>
      <p:bldP spid="54" grpId="0" animBg="1"/>
      <p:bldP spid="55" grpId="0" animBg="1"/>
      <p:bldP spid="56" grpId="0" animBg="1"/>
      <p:bldP spid="57" grpId="0" animBg="1"/>
      <p:bldP spid="58" grpId="0" animBg="1"/>
      <p:bldP spid="5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5B8E6-001A-F0E8-8EBE-86E87D458D1A}"/>
              </a:ext>
            </a:extLst>
          </p:cNvPr>
          <p:cNvSpPr>
            <a:spLocks noGrp="1"/>
          </p:cNvSpPr>
          <p:nvPr>
            <p:ph type="title"/>
          </p:nvPr>
        </p:nvSpPr>
        <p:spPr/>
        <p:txBody>
          <a:bodyPr/>
          <a:lstStyle/>
          <a:p>
            <a:r>
              <a:rPr lang="en-US" b="1" dirty="0"/>
              <a:t>Salt Water for Septic Shock? </a:t>
            </a:r>
          </a:p>
        </p:txBody>
      </p:sp>
      <p:sp>
        <p:nvSpPr>
          <p:cNvPr id="7" name="Content Placeholder 6">
            <a:extLst>
              <a:ext uri="{FF2B5EF4-FFF2-40B4-BE49-F238E27FC236}">
                <a16:creationId xmlns:a16="http://schemas.microsoft.com/office/drawing/2014/main" id="{A99A48EB-4898-CAE2-FEDF-33027E326EBD}"/>
              </a:ext>
            </a:extLst>
          </p:cNvPr>
          <p:cNvSpPr>
            <a:spLocks noGrp="1"/>
          </p:cNvSpPr>
          <p:nvPr>
            <p:ph sz="half" idx="1"/>
          </p:nvPr>
        </p:nvSpPr>
        <p:spPr/>
        <p:txBody>
          <a:bodyPr/>
          <a:lstStyle/>
          <a:p>
            <a:r>
              <a:rPr lang="en-US" dirty="0"/>
              <a:t>Hypovolemic</a:t>
            </a:r>
          </a:p>
          <a:p>
            <a:r>
              <a:rPr lang="en-US" dirty="0"/>
              <a:t>Endothelial Injury</a:t>
            </a:r>
          </a:p>
          <a:p>
            <a:r>
              <a:rPr lang="en-US" dirty="0"/>
              <a:t>Pro-inflammation </a:t>
            </a:r>
          </a:p>
          <a:p>
            <a:r>
              <a:rPr lang="en-US" dirty="0"/>
              <a:t>Hypercoagulable</a:t>
            </a:r>
          </a:p>
          <a:p>
            <a:r>
              <a:rPr lang="en-US" dirty="0" err="1"/>
              <a:t>Hypocoagulable</a:t>
            </a:r>
            <a:r>
              <a:rPr lang="en-US" dirty="0"/>
              <a:t> (DIC)</a:t>
            </a:r>
          </a:p>
        </p:txBody>
      </p:sp>
      <p:sp>
        <p:nvSpPr>
          <p:cNvPr id="8" name="Content Placeholder 7">
            <a:extLst>
              <a:ext uri="{FF2B5EF4-FFF2-40B4-BE49-F238E27FC236}">
                <a16:creationId xmlns:a16="http://schemas.microsoft.com/office/drawing/2014/main" id="{F5600707-3FA7-1E31-E541-D3A2A60389B0}"/>
              </a:ext>
            </a:extLst>
          </p:cNvPr>
          <p:cNvSpPr>
            <a:spLocks noGrp="1"/>
          </p:cNvSpPr>
          <p:nvPr>
            <p:ph sz="half" idx="2"/>
          </p:nvPr>
        </p:nvSpPr>
        <p:spPr/>
        <p:txBody>
          <a:bodyPr/>
          <a:lstStyle/>
          <a:p>
            <a:endParaRPr lang="en-US"/>
          </a:p>
        </p:txBody>
      </p:sp>
      <p:sp>
        <p:nvSpPr>
          <p:cNvPr id="4" name="Slide Number Placeholder 3">
            <a:extLst>
              <a:ext uri="{FF2B5EF4-FFF2-40B4-BE49-F238E27FC236}">
                <a16:creationId xmlns:a16="http://schemas.microsoft.com/office/drawing/2014/main" id="{A71FD88E-8CF3-EC61-9F19-94777D75D7C9}"/>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34</a:t>
            </a:fld>
            <a:endParaRPr lang="en-US">
              <a:solidFill>
                <a:prstClr val="black">
                  <a:tint val="75000"/>
                </a:prstClr>
              </a:solidFill>
            </a:endParaRPr>
          </a:p>
        </p:txBody>
      </p:sp>
      <p:pic>
        <p:nvPicPr>
          <p:cNvPr id="6" name="Picture 5" descr="A picture containing indoor&#10;&#10;Description automatically generated">
            <a:extLst>
              <a:ext uri="{FF2B5EF4-FFF2-40B4-BE49-F238E27FC236}">
                <a16:creationId xmlns:a16="http://schemas.microsoft.com/office/drawing/2014/main" id="{D154ABA0-D30A-0739-6A55-0015BC612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600200"/>
            <a:ext cx="4341523" cy="2862375"/>
          </a:xfrm>
          <a:prstGeom prst="rect">
            <a:avLst/>
          </a:prstGeom>
        </p:spPr>
      </p:pic>
    </p:spTree>
    <p:extLst>
      <p:ext uri="{BB962C8B-B14F-4D97-AF65-F5344CB8AC3E}">
        <p14:creationId xmlns:p14="http://schemas.microsoft.com/office/powerpoint/2010/main" val="1886744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D7B3-235C-E247-AC92-CF30F47E3EAE}"/>
              </a:ext>
            </a:extLst>
          </p:cNvPr>
          <p:cNvSpPr>
            <a:spLocks noGrp="1"/>
          </p:cNvSpPr>
          <p:nvPr>
            <p:ph type="title"/>
          </p:nvPr>
        </p:nvSpPr>
        <p:spPr/>
        <p:txBody>
          <a:bodyPr>
            <a:normAutofit fontScale="90000"/>
          </a:bodyPr>
          <a:lstStyle/>
          <a:p>
            <a:r>
              <a:rPr lang="en-US" b="1" dirty="0"/>
              <a:t>Plasma Resuscitation of Septic Shock (PRESS) Study</a:t>
            </a:r>
          </a:p>
        </p:txBody>
      </p:sp>
      <p:sp>
        <p:nvSpPr>
          <p:cNvPr id="3" name="Content Placeholder 2">
            <a:extLst>
              <a:ext uri="{FF2B5EF4-FFF2-40B4-BE49-F238E27FC236}">
                <a16:creationId xmlns:a16="http://schemas.microsoft.com/office/drawing/2014/main" id="{8CB8B1CB-FBDE-154F-AA00-0349A8FCF54F}"/>
              </a:ext>
            </a:extLst>
          </p:cNvPr>
          <p:cNvSpPr>
            <a:spLocks noGrp="1"/>
          </p:cNvSpPr>
          <p:nvPr>
            <p:ph idx="1"/>
          </p:nvPr>
        </p:nvSpPr>
        <p:spPr>
          <a:xfrm>
            <a:off x="849575" y="1895340"/>
            <a:ext cx="7960189" cy="4188467"/>
          </a:xfrm>
        </p:spPr>
        <p:txBody>
          <a:bodyPr>
            <a:normAutofit/>
          </a:bodyPr>
          <a:lstStyle/>
          <a:p>
            <a:r>
              <a:rPr lang="en-US" b="1" dirty="0"/>
              <a:t>Hypotheses </a:t>
            </a:r>
          </a:p>
          <a:p>
            <a:pPr lvl="1"/>
            <a:r>
              <a:rPr lang="en-US" dirty="0"/>
              <a:t>Plasma-based resuscitation of septic shock compared to control/standard of care (crystalloids) </a:t>
            </a:r>
          </a:p>
          <a:p>
            <a:pPr lvl="2"/>
            <a:r>
              <a:rPr lang="en-US" sz="2000" dirty="0"/>
              <a:t>Improve clinical outcomes (Effectiveness)</a:t>
            </a:r>
          </a:p>
          <a:p>
            <a:pPr lvl="2"/>
            <a:r>
              <a:rPr lang="en-US" sz="2000" dirty="0"/>
              <a:t>Not increase adverse effects (Safety)</a:t>
            </a:r>
          </a:p>
          <a:p>
            <a:pPr lvl="2"/>
            <a:r>
              <a:rPr lang="en-US" sz="2000" dirty="0"/>
              <a:t>Mechanisms will include increased oxygen delivery, and improvement in hemostasis, immune and endothelial function  </a:t>
            </a:r>
          </a:p>
          <a:p>
            <a:pPr lvl="2"/>
            <a:r>
              <a:rPr lang="en-US" sz="2000" dirty="0"/>
              <a:t>Improve cost effectiveness</a:t>
            </a:r>
          </a:p>
          <a:p>
            <a:endParaRPr lang="en-US" dirty="0"/>
          </a:p>
        </p:txBody>
      </p:sp>
    </p:spTree>
    <p:extLst>
      <p:ext uri="{BB962C8B-B14F-4D97-AF65-F5344CB8AC3E}">
        <p14:creationId xmlns:p14="http://schemas.microsoft.com/office/powerpoint/2010/main" val="3474696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E61F8-960C-5E4D-9676-EB8F24AC6302}"/>
              </a:ext>
            </a:extLst>
          </p:cNvPr>
          <p:cNvSpPr>
            <a:spLocks noGrp="1"/>
          </p:cNvSpPr>
          <p:nvPr>
            <p:ph type="title"/>
          </p:nvPr>
        </p:nvSpPr>
        <p:spPr/>
        <p:txBody>
          <a:bodyPr/>
          <a:lstStyle/>
          <a:p>
            <a:r>
              <a:rPr lang="en-US" b="1" dirty="0"/>
              <a:t>Aims</a:t>
            </a:r>
          </a:p>
        </p:txBody>
      </p:sp>
      <p:sp>
        <p:nvSpPr>
          <p:cNvPr id="3" name="Content Placeholder 2">
            <a:extLst>
              <a:ext uri="{FF2B5EF4-FFF2-40B4-BE49-F238E27FC236}">
                <a16:creationId xmlns:a16="http://schemas.microsoft.com/office/drawing/2014/main" id="{AD4B2E18-F065-D447-8950-B97EDB29E9A7}"/>
              </a:ext>
            </a:extLst>
          </p:cNvPr>
          <p:cNvSpPr>
            <a:spLocks noGrp="1"/>
          </p:cNvSpPr>
          <p:nvPr>
            <p:ph idx="1"/>
          </p:nvPr>
        </p:nvSpPr>
        <p:spPr>
          <a:xfrm>
            <a:off x="346104" y="1548925"/>
            <a:ext cx="8451791" cy="4525963"/>
          </a:xfrm>
        </p:spPr>
        <p:txBody>
          <a:bodyPr>
            <a:normAutofit lnSpcReduction="10000"/>
          </a:bodyPr>
          <a:lstStyle/>
          <a:p>
            <a:r>
              <a:rPr lang="en-US" dirty="0"/>
              <a:t>To compare effectiveness and safety of plasma to crystalloids for IV bolus volume replacement for septic shock </a:t>
            </a:r>
          </a:p>
          <a:p>
            <a:pPr lvl="1"/>
            <a:r>
              <a:rPr lang="en-US" dirty="0"/>
              <a:t>Effectiveness </a:t>
            </a:r>
          </a:p>
          <a:p>
            <a:pPr lvl="2"/>
            <a:r>
              <a:rPr lang="en-US" dirty="0"/>
              <a:t>Total volume of bolus fluids, fluid balance 24/72 </a:t>
            </a:r>
            <a:r>
              <a:rPr lang="en-US" dirty="0" err="1"/>
              <a:t>hrs</a:t>
            </a:r>
            <a:r>
              <a:rPr lang="en-US" dirty="0"/>
              <a:t> </a:t>
            </a:r>
          </a:p>
          <a:p>
            <a:pPr lvl="2"/>
            <a:r>
              <a:rPr lang="en-US" dirty="0"/>
              <a:t>Lactate clearance, organ support free days</a:t>
            </a:r>
          </a:p>
          <a:p>
            <a:pPr lvl="2"/>
            <a:r>
              <a:rPr lang="en-US" dirty="0"/>
              <a:t>28 day mortality</a:t>
            </a:r>
          </a:p>
          <a:p>
            <a:pPr lvl="1"/>
            <a:r>
              <a:rPr lang="en-US" dirty="0"/>
              <a:t>Safety</a:t>
            </a:r>
          </a:p>
          <a:p>
            <a:pPr lvl="2"/>
            <a:r>
              <a:rPr lang="en-US" dirty="0"/>
              <a:t>SAE, transfusion related AE</a:t>
            </a:r>
          </a:p>
          <a:p>
            <a:pPr lvl="2"/>
            <a:r>
              <a:rPr lang="en-US" dirty="0"/>
              <a:t>Thrombotic events </a:t>
            </a:r>
          </a:p>
          <a:p>
            <a:pPr lvl="1"/>
            <a:endParaRPr lang="en-US" dirty="0"/>
          </a:p>
        </p:txBody>
      </p:sp>
      <p:sp>
        <p:nvSpPr>
          <p:cNvPr id="4" name="Slide Number Placeholder 3">
            <a:extLst>
              <a:ext uri="{FF2B5EF4-FFF2-40B4-BE49-F238E27FC236}">
                <a16:creationId xmlns:a16="http://schemas.microsoft.com/office/drawing/2014/main" id="{D54BF1C6-58DF-4F4C-90D5-2AE04E2B81EE}"/>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val="21977305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0F71A-8CA6-314F-A903-BC70DE0EBEC3}"/>
              </a:ext>
            </a:extLst>
          </p:cNvPr>
          <p:cNvSpPr>
            <a:spLocks noGrp="1"/>
          </p:cNvSpPr>
          <p:nvPr>
            <p:ph type="title"/>
          </p:nvPr>
        </p:nvSpPr>
        <p:spPr/>
        <p:txBody>
          <a:bodyPr/>
          <a:lstStyle/>
          <a:p>
            <a:r>
              <a:rPr lang="en-US" b="1" dirty="0"/>
              <a:t>Aims</a:t>
            </a:r>
          </a:p>
        </p:txBody>
      </p:sp>
      <p:sp>
        <p:nvSpPr>
          <p:cNvPr id="3" name="Content Placeholder 2">
            <a:extLst>
              <a:ext uri="{FF2B5EF4-FFF2-40B4-BE49-F238E27FC236}">
                <a16:creationId xmlns:a16="http://schemas.microsoft.com/office/drawing/2014/main" id="{B4AF9D3B-B601-204B-9E80-25CE36BCC4EE}"/>
              </a:ext>
            </a:extLst>
          </p:cNvPr>
          <p:cNvSpPr>
            <a:spLocks noGrp="1"/>
          </p:cNvSpPr>
          <p:nvPr>
            <p:ph idx="1"/>
          </p:nvPr>
        </p:nvSpPr>
        <p:spPr>
          <a:xfrm>
            <a:off x="264920" y="1600200"/>
            <a:ext cx="8289419" cy="4525963"/>
          </a:xfrm>
        </p:spPr>
        <p:txBody>
          <a:bodyPr/>
          <a:lstStyle/>
          <a:p>
            <a:r>
              <a:rPr lang="en-US" dirty="0"/>
              <a:t>To compare mechanisms of plasma to crystalloids for IV bolus volume replacement for septic shock </a:t>
            </a:r>
          </a:p>
          <a:p>
            <a:pPr lvl="1"/>
            <a:r>
              <a:rPr lang="en-US" dirty="0"/>
              <a:t>Mechanisms</a:t>
            </a:r>
          </a:p>
          <a:p>
            <a:pPr lvl="2"/>
            <a:r>
              <a:rPr lang="en-US" dirty="0"/>
              <a:t>Multi-omics platform</a:t>
            </a:r>
          </a:p>
          <a:p>
            <a:pPr lvl="2"/>
            <a:r>
              <a:rPr lang="en-US" dirty="0"/>
              <a:t>Functional hemostatic and immune assays</a:t>
            </a:r>
          </a:p>
          <a:p>
            <a:r>
              <a:rPr lang="en-US" dirty="0"/>
              <a:t>To compare cost effectiveness </a:t>
            </a:r>
          </a:p>
          <a:p>
            <a:pPr lvl="2"/>
            <a:r>
              <a:rPr lang="en-US" dirty="0"/>
              <a:t>Cost and outcomes  </a:t>
            </a:r>
          </a:p>
        </p:txBody>
      </p:sp>
      <p:sp>
        <p:nvSpPr>
          <p:cNvPr id="4" name="Slide Number Placeholder 3">
            <a:extLst>
              <a:ext uri="{FF2B5EF4-FFF2-40B4-BE49-F238E27FC236}">
                <a16:creationId xmlns:a16="http://schemas.microsoft.com/office/drawing/2014/main" id="{5A62D47C-998C-9F4D-9C49-9B980ADE943E}"/>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19397090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1F868-5CC8-DE46-96CC-D20CBF64701B}"/>
              </a:ext>
            </a:extLst>
          </p:cNvPr>
          <p:cNvSpPr>
            <a:spLocks noGrp="1"/>
          </p:cNvSpPr>
          <p:nvPr>
            <p:ph type="title"/>
          </p:nvPr>
        </p:nvSpPr>
        <p:spPr>
          <a:xfrm>
            <a:off x="213645" y="274638"/>
            <a:ext cx="8844897" cy="1143000"/>
          </a:xfrm>
        </p:spPr>
        <p:txBody>
          <a:bodyPr>
            <a:normAutofit fontScale="90000"/>
          </a:bodyPr>
          <a:lstStyle/>
          <a:p>
            <a:r>
              <a:rPr lang="en-US" b="1" dirty="0"/>
              <a:t>Plasma </a:t>
            </a:r>
            <a:r>
              <a:rPr lang="en-US" b="1" dirty="0" err="1"/>
              <a:t>REsuscitation</a:t>
            </a:r>
            <a:r>
              <a:rPr lang="en-US" b="1" dirty="0"/>
              <a:t> for Sepsis Study (PRESS) Team</a:t>
            </a:r>
          </a:p>
        </p:txBody>
      </p:sp>
      <p:sp>
        <p:nvSpPr>
          <p:cNvPr id="3" name="Content Placeholder 2">
            <a:extLst>
              <a:ext uri="{FF2B5EF4-FFF2-40B4-BE49-F238E27FC236}">
                <a16:creationId xmlns:a16="http://schemas.microsoft.com/office/drawing/2014/main" id="{D8078135-230D-794E-8936-11569B851B6E}"/>
              </a:ext>
            </a:extLst>
          </p:cNvPr>
          <p:cNvSpPr>
            <a:spLocks noGrp="1"/>
          </p:cNvSpPr>
          <p:nvPr>
            <p:ph idx="1"/>
          </p:nvPr>
        </p:nvSpPr>
        <p:spPr/>
        <p:txBody>
          <a:bodyPr>
            <a:normAutofit/>
          </a:bodyPr>
          <a:lstStyle/>
          <a:p>
            <a:r>
              <a:rPr lang="en-US" dirty="0"/>
              <a:t>MPI</a:t>
            </a:r>
          </a:p>
          <a:p>
            <a:pPr lvl="1"/>
            <a:r>
              <a:rPr lang="en-US" dirty="0"/>
              <a:t>Phil </a:t>
            </a:r>
            <a:r>
              <a:rPr lang="en-US" dirty="0" err="1"/>
              <a:t>Spinella</a:t>
            </a:r>
            <a:r>
              <a:rPr lang="en-US" dirty="0"/>
              <a:t>  and Christopher Seymour</a:t>
            </a:r>
          </a:p>
          <a:p>
            <a:r>
              <a:rPr lang="en-US" dirty="0"/>
              <a:t>Co-I</a:t>
            </a:r>
          </a:p>
          <a:p>
            <a:pPr lvl="1"/>
            <a:r>
              <a:rPr lang="en-US" dirty="0"/>
              <a:t>Alexandria Weissman, MD</a:t>
            </a:r>
          </a:p>
          <a:p>
            <a:pPr lvl="1"/>
            <a:r>
              <a:rPr lang="en-US" dirty="0"/>
              <a:t>Mark </a:t>
            </a:r>
            <a:r>
              <a:rPr lang="en-US" dirty="0" err="1"/>
              <a:t>Yazer</a:t>
            </a:r>
            <a:r>
              <a:rPr lang="en-US" dirty="0"/>
              <a:t>, MD</a:t>
            </a:r>
          </a:p>
          <a:p>
            <a:pPr lvl="1"/>
            <a:r>
              <a:rPr lang="en-US" dirty="0" err="1"/>
              <a:t>Jisnu</a:t>
            </a:r>
            <a:r>
              <a:rPr lang="en-US" dirty="0"/>
              <a:t> Das, PhD</a:t>
            </a:r>
          </a:p>
          <a:p>
            <a:pPr lvl="1"/>
            <a:r>
              <a:rPr lang="en-US" dirty="0"/>
              <a:t>Joyce Chang, PhD</a:t>
            </a:r>
          </a:p>
          <a:p>
            <a:pPr lvl="1"/>
            <a:r>
              <a:rPr lang="en-US" dirty="0"/>
              <a:t>Octavia Peck Palmer, PhD</a:t>
            </a:r>
          </a:p>
          <a:p>
            <a:pPr lvl="1"/>
            <a:endParaRPr lang="en-US" dirty="0"/>
          </a:p>
        </p:txBody>
      </p:sp>
    </p:spTree>
    <p:extLst>
      <p:ext uri="{BB962C8B-B14F-4D97-AF65-F5344CB8AC3E}">
        <p14:creationId xmlns:p14="http://schemas.microsoft.com/office/powerpoint/2010/main" val="1568074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C5AF0-F832-574E-B5F2-4AF1BF3C1A3A}"/>
              </a:ext>
            </a:extLst>
          </p:cNvPr>
          <p:cNvSpPr>
            <a:spLocks noGrp="1"/>
          </p:cNvSpPr>
          <p:nvPr>
            <p:ph type="title"/>
          </p:nvPr>
        </p:nvSpPr>
        <p:spPr/>
        <p:txBody>
          <a:bodyPr>
            <a:normAutofit/>
          </a:bodyPr>
          <a:lstStyle/>
          <a:p>
            <a:r>
              <a:rPr lang="en-US" b="1" dirty="0"/>
              <a:t>PRESS Steering Committee</a:t>
            </a:r>
          </a:p>
        </p:txBody>
      </p:sp>
      <p:sp>
        <p:nvSpPr>
          <p:cNvPr id="3" name="Content Placeholder 2">
            <a:extLst>
              <a:ext uri="{FF2B5EF4-FFF2-40B4-BE49-F238E27FC236}">
                <a16:creationId xmlns:a16="http://schemas.microsoft.com/office/drawing/2014/main" id="{8F3A135F-64BA-A14F-972C-AE5F28E67D51}"/>
              </a:ext>
            </a:extLst>
          </p:cNvPr>
          <p:cNvSpPr>
            <a:spLocks noGrp="1"/>
          </p:cNvSpPr>
          <p:nvPr>
            <p:ph idx="1"/>
          </p:nvPr>
        </p:nvSpPr>
        <p:spPr/>
        <p:txBody>
          <a:bodyPr/>
          <a:lstStyle/>
          <a:p>
            <a:r>
              <a:rPr lang="en-US" dirty="0"/>
              <a:t>Derek Angus, MD MPH (CCM)</a:t>
            </a:r>
          </a:p>
          <a:p>
            <a:r>
              <a:rPr lang="en-US" dirty="0"/>
              <a:t>Don </a:t>
            </a:r>
            <a:r>
              <a:rPr lang="en-US" dirty="0" err="1"/>
              <a:t>Yealy</a:t>
            </a:r>
            <a:r>
              <a:rPr lang="en-US" dirty="0"/>
              <a:t>, MD (EM)</a:t>
            </a:r>
          </a:p>
          <a:p>
            <a:r>
              <a:rPr lang="en-US" dirty="0" err="1"/>
              <a:t>Clif</a:t>
            </a:r>
            <a:r>
              <a:rPr lang="en-US" dirty="0"/>
              <a:t> Callaway, MD PhD (EM)</a:t>
            </a:r>
          </a:p>
          <a:p>
            <a:r>
              <a:rPr lang="en-US" dirty="0"/>
              <a:t>David Huang, MD MPH (CCM and EM)</a:t>
            </a:r>
          </a:p>
          <a:p>
            <a:r>
              <a:rPr lang="en-US" dirty="0"/>
              <a:t>Jason Sperry, MD (Surgery)</a:t>
            </a:r>
          </a:p>
          <a:p>
            <a:r>
              <a:rPr lang="en-US" dirty="0"/>
              <a:t>Matthew D. Neal, MD (Surgery)</a:t>
            </a:r>
          </a:p>
          <a:p>
            <a:r>
              <a:rPr lang="en-US" dirty="0"/>
              <a:t>Tim </a:t>
            </a:r>
            <a:r>
              <a:rPr lang="en-US" dirty="0" err="1"/>
              <a:t>Billiar</a:t>
            </a:r>
            <a:r>
              <a:rPr lang="en-US" dirty="0"/>
              <a:t>, MD (Surgery)</a:t>
            </a:r>
          </a:p>
          <a:p>
            <a:endParaRPr lang="en-US" dirty="0"/>
          </a:p>
        </p:txBody>
      </p:sp>
      <p:sp>
        <p:nvSpPr>
          <p:cNvPr id="4" name="Slide Number Placeholder 3">
            <a:extLst>
              <a:ext uri="{FF2B5EF4-FFF2-40B4-BE49-F238E27FC236}">
                <a16:creationId xmlns:a16="http://schemas.microsoft.com/office/drawing/2014/main" id="{F5400DB3-CEBD-144F-899E-A9DFBA95E75B}"/>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3836493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C1B35-D61B-CA47-A60C-B006C89CB1B3}"/>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C680C23D-0F76-AB46-8E79-7D9DDD0886F0}"/>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4</a:t>
            </a:fld>
            <a:endParaRPr lang="en-US">
              <a:solidFill>
                <a:prstClr val="black">
                  <a:tint val="75000"/>
                </a:prstClr>
              </a:solidFill>
            </a:endParaRPr>
          </a:p>
        </p:txBody>
      </p:sp>
      <p:pic>
        <p:nvPicPr>
          <p:cNvPr id="10" name="Picture 9">
            <a:extLst>
              <a:ext uri="{FF2B5EF4-FFF2-40B4-BE49-F238E27FC236}">
                <a16:creationId xmlns:a16="http://schemas.microsoft.com/office/drawing/2014/main" id="{16D0B99E-AF6F-4148-9801-73B4B8EFE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89" y="2820692"/>
            <a:ext cx="9144000" cy="3654323"/>
          </a:xfrm>
          <a:prstGeom prst="rect">
            <a:avLst/>
          </a:prstGeom>
        </p:spPr>
      </p:pic>
      <p:sp>
        <p:nvSpPr>
          <p:cNvPr id="11" name="TextBox 10">
            <a:extLst>
              <a:ext uri="{FF2B5EF4-FFF2-40B4-BE49-F238E27FC236}">
                <a16:creationId xmlns:a16="http://schemas.microsoft.com/office/drawing/2014/main" id="{3B60BACE-3076-F740-AFEF-060D8E9C6D44}"/>
              </a:ext>
            </a:extLst>
          </p:cNvPr>
          <p:cNvSpPr txBox="1"/>
          <p:nvPr/>
        </p:nvSpPr>
        <p:spPr>
          <a:xfrm>
            <a:off x="3054285" y="4251491"/>
            <a:ext cx="2771480" cy="261610"/>
          </a:xfrm>
          <a:prstGeom prst="rect">
            <a:avLst/>
          </a:prstGeom>
          <a:noFill/>
          <a:ln w="38100">
            <a:solidFill>
              <a:srgbClr val="FFC000"/>
            </a:solidFill>
          </a:ln>
        </p:spPr>
        <p:txBody>
          <a:bodyPr wrap="square" rtlCol="0">
            <a:spAutoFit/>
          </a:bodyPr>
          <a:lstStyle/>
          <a:p>
            <a:endParaRPr lang="en-US" sz="1100" dirty="0"/>
          </a:p>
        </p:txBody>
      </p:sp>
      <p:sp>
        <p:nvSpPr>
          <p:cNvPr id="12" name="TextBox 11">
            <a:extLst>
              <a:ext uri="{FF2B5EF4-FFF2-40B4-BE49-F238E27FC236}">
                <a16:creationId xmlns:a16="http://schemas.microsoft.com/office/drawing/2014/main" id="{97D0BA4F-C227-EA4C-85C6-2351EACB17A1}"/>
              </a:ext>
            </a:extLst>
          </p:cNvPr>
          <p:cNvSpPr txBox="1"/>
          <p:nvPr/>
        </p:nvSpPr>
        <p:spPr>
          <a:xfrm>
            <a:off x="3054285" y="5206110"/>
            <a:ext cx="2771480" cy="261610"/>
          </a:xfrm>
          <a:prstGeom prst="rect">
            <a:avLst/>
          </a:prstGeom>
          <a:noFill/>
          <a:ln w="38100">
            <a:solidFill>
              <a:srgbClr val="FFC000"/>
            </a:solidFill>
          </a:ln>
        </p:spPr>
        <p:txBody>
          <a:bodyPr wrap="square" rtlCol="0">
            <a:spAutoFit/>
          </a:bodyPr>
          <a:lstStyle/>
          <a:p>
            <a:endParaRPr lang="en-US" sz="1100" dirty="0"/>
          </a:p>
        </p:txBody>
      </p:sp>
      <p:pic>
        <p:nvPicPr>
          <p:cNvPr id="16" name="Content Placeholder 15">
            <a:extLst>
              <a:ext uri="{FF2B5EF4-FFF2-40B4-BE49-F238E27FC236}">
                <a16:creationId xmlns:a16="http://schemas.microsoft.com/office/drawing/2014/main" id="{C259415D-C4B3-3543-B5FE-CD2AFDE5470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0799" y="144611"/>
            <a:ext cx="7210425" cy="2546054"/>
          </a:xfrm>
        </p:spPr>
      </p:pic>
    </p:spTree>
    <p:extLst>
      <p:ext uri="{BB962C8B-B14F-4D97-AF65-F5344CB8AC3E}">
        <p14:creationId xmlns:p14="http://schemas.microsoft.com/office/powerpoint/2010/main" val="35393192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4425-A922-0B4A-8474-A9ED451CD8D1}"/>
              </a:ext>
            </a:extLst>
          </p:cNvPr>
          <p:cNvSpPr>
            <a:spLocks noGrp="1"/>
          </p:cNvSpPr>
          <p:nvPr>
            <p:ph type="title"/>
          </p:nvPr>
        </p:nvSpPr>
        <p:spPr/>
        <p:txBody>
          <a:bodyPr/>
          <a:lstStyle/>
          <a:p>
            <a:r>
              <a:rPr lang="en-US" b="1" dirty="0"/>
              <a:t>PRESS- Methods</a:t>
            </a:r>
          </a:p>
        </p:txBody>
      </p:sp>
      <p:sp>
        <p:nvSpPr>
          <p:cNvPr id="3" name="Content Placeholder 2">
            <a:extLst>
              <a:ext uri="{FF2B5EF4-FFF2-40B4-BE49-F238E27FC236}">
                <a16:creationId xmlns:a16="http://schemas.microsoft.com/office/drawing/2014/main" id="{54F7E8AA-3E75-7C45-9DAD-CFB334647AEE}"/>
              </a:ext>
            </a:extLst>
          </p:cNvPr>
          <p:cNvSpPr>
            <a:spLocks noGrp="1"/>
          </p:cNvSpPr>
          <p:nvPr>
            <p:ph idx="1"/>
          </p:nvPr>
        </p:nvSpPr>
        <p:spPr>
          <a:xfrm>
            <a:off x="966913" y="1600200"/>
            <a:ext cx="7527548" cy="4525963"/>
          </a:xfrm>
        </p:spPr>
        <p:txBody>
          <a:bodyPr>
            <a:normAutofit/>
          </a:bodyPr>
          <a:lstStyle/>
          <a:p>
            <a:r>
              <a:rPr lang="en-US" dirty="0"/>
              <a:t>Start as single center with a run-in phase</a:t>
            </a:r>
          </a:p>
          <a:p>
            <a:pPr lvl="1"/>
            <a:r>
              <a:rPr lang="en-US" dirty="0"/>
              <a:t>100 patients </a:t>
            </a:r>
          </a:p>
          <a:p>
            <a:r>
              <a:rPr lang="en-US" dirty="0"/>
              <a:t>Multicenter, Randomized, unblinded, controlled trial</a:t>
            </a:r>
          </a:p>
          <a:p>
            <a:pPr lvl="1"/>
            <a:r>
              <a:rPr lang="en-US" dirty="0"/>
              <a:t>Adaptive design </a:t>
            </a:r>
          </a:p>
          <a:p>
            <a:pPr lvl="1"/>
            <a:r>
              <a:rPr lang="en-US" dirty="0"/>
              <a:t>800-1200 patients estimated</a:t>
            </a:r>
          </a:p>
          <a:p>
            <a:r>
              <a:rPr lang="en-US" dirty="0"/>
              <a:t>Exception for Informed Consent</a:t>
            </a:r>
          </a:p>
          <a:p>
            <a:pPr marL="0" indent="0">
              <a:buNone/>
            </a:pPr>
            <a:endParaRPr lang="en-US" dirty="0"/>
          </a:p>
        </p:txBody>
      </p:sp>
    </p:spTree>
    <p:extLst>
      <p:ext uri="{BB962C8B-B14F-4D97-AF65-F5344CB8AC3E}">
        <p14:creationId xmlns:p14="http://schemas.microsoft.com/office/powerpoint/2010/main" val="26438193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A1335-83DB-6E43-93CE-3E004E7DE1B3}"/>
              </a:ext>
            </a:extLst>
          </p:cNvPr>
          <p:cNvSpPr>
            <a:spLocks noGrp="1"/>
          </p:cNvSpPr>
          <p:nvPr>
            <p:ph type="title"/>
          </p:nvPr>
        </p:nvSpPr>
        <p:spPr/>
        <p:txBody>
          <a:bodyPr/>
          <a:lstStyle/>
          <a:p>
            <a:r>
              <a:rPr lang="en-US" b="1" dirty="0"/>
              <a:t>PRESS -Eligibility</a:t>
            </a:r>
          </a:p>
        </p:txBody>
      </p:sp>
      <p:sp>
        <p:nvSpPr>
          <p:cNvPr id="3" name="Content Placeholder 2">
            <a:extLst>
              <a:ext uri="{FF2B5EF4-FFF2-40B4-BE49-F238E27FC236}">
                <a16:creationId xmlns:a16="http://schemas.microsoft.com/office/drawing/2014/main" id="{9DFDCFD3-D244-0846-AE29-B539FF44E8E9}"/>
              </a:ext>
            </a:extLst>
          </p:cNvPr>
          <p:cNvSpPr>
            <a:spLocks noGrp="1"/>
          </p:cNvSpPr>
          <p:nvPr>
            <p:ph idx="1"/>
          </p:nvPr>
        </p:nvSpPr>
        <p:spPr/>
        <p:txBody>
          <a:bodyPr/>
          <a:lstStyle/>
          <a:p>
            <a:r>
              <a:rPr lang="en-US" dirty="0"/>
              <a:t>Inclusion Criteria </a:t>
            </a:r>
          </a:p>
          <a:p>
            <a:pPr lvl="1"/>
            <a:r>
              <a:rPr lang="en-US" dirty="0"/>
              <a:t>18-90 years of age</a:t>
            </a:r>
          </a:p>
          <a:p>
            <a:pPr lvl="1"/>
            <a:r>
              <a:rPr lang="en-US" dirty="0"/>
              <a:t>Concern for sepsis with antibiotics ordered</a:t>
            </a:r>
          </a:p>
          <a:p>
            <a:pPr lvl="1"/>
            <a:r>
              <a:rPr lang="en-US" dirty="0"/>
              <a:t>IV fluid boluses ordered in ED for hypotension/poor perfusion </a:t>
            </a:r>
          </a:p>
        </p:txBody>
      </p:sp>
      <p:sp>
        <p:nvSpPr>
          <p:cNvPr id="4" name="Slide Number Placeholder 3">
            <a:extLst>
              <a:ext uri="{FF2B5EF4-FFF2-40B4-BE49-F238E27FC236}">
                <a16:creationId xmlns:a16="http://schemas.microsoft.com/office/drawing/2014/main" id="{EA395F82-205A-6843-A756-9D7D96DDB60E}"/>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41</a:t>
            </a:fld>
            <a:endParaRPr lang="en-US">
              <a:solidFill>
                <a:prstClr val="black">
                  <a:tint val="75000"/>
                </a:prstClr>
              </a:solidFill>
            </a:endParaRPr>
          </a:p>
        </p:txBody>
      </p:sp>
    </p:spTree>
    <p:extLst>
      <p:ext uri="{BB962C8B-B14F-4D97-AF65-F5344CB8AC3E}">
        <p14:creationId xmlns:p14="http://schemas.microsoft.com/office/powerpoint/2010/main" val="878169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DD76B-F266-4143-B90E-C61B23311727}"/>
              </a:ext>
            </a:extLst>
          </p:cNvPr>
          <p:cNvSpPr>
            <a:spLocks noGrp="1"/>
          </p:cNvSpPr>
          <p:nvPr>
            <p:ph type="title"/>
          </p:nvPr>
        </p:nvSpPr>
        <p:spPr/>
        <p:txBody>
          <a:bodyPr/>
          <a:lstStyle/>
          <a:p>
            <a:r>
              <a:rPr lang="en-US" b="1" dirty="0"/>
              <a:t>PRESS Trial-Eligibility</a:t>
            </a:r>
          </a:p>
        </p:txBody>
      </p:sp>
      <p:sp>
        <p:nvSpPr>
          <p:cNvPr id="3" name="Content Placeholder 2">
            <a:extLst>
              <a:ext uri="{FF2B5EF4-FFF2-40B4-BE49-F238E27FC236}">
                <a16:creationId xmlns:a16="http://schemas.microsoft.com/office/drawing/2014/main" id="{440E56F9-7860-D141-948C-8C83148A523C}"/>
              </a:ext>
            </a:extLst>
          </p:cNvPr>
          <p:cNvSpPr>
            <a:spLocks noGrp="1"/>
          </p:cNvSpPr>
          <p:nvPr>
            <p:ph idx="1"/>
          </p:nvPr>
        </p:nvSpPr>
        <p:spPr>
          <a:xfrm>
            <a:off x="966913" y="1600200"/>
            <a:ext cx="8095606" cy="4525963"/>
          </a:xfrm>
        </p:spPr>
        <p:txBody>
          <a:bodyPr/>
          <a:lstStyle/>
          <a:p>
            <a:r>
              <a:rPr lang="en-US" dirty="0"/>
              <a:t>Exclusion Criteria</a:t>
            </a:r>
          </a:p>
          <a:p>
            <a:pPr lvl="1"/>
            <a:r>
              <a:rPr lang="en-US" dirty="0"/>
              <a:t>Futility</a:t>
            </a:r>
          </a:p>
          <a:p>
            <a:pPr lvl="1"/>
            <a:r>
              <a:rPr lang="en-US" dirty="0"/>
              <a:t>Known allergic response to plasma products</a:t>
            </a:r>
            <a:endParaRPr lang="en-US" sz="3200" dirty="0"/>
          </a:p>
          <a:p>
            <a:pPr lvl="1"/>
            <a:r>
              <a:rPr lang="en-US" dirty="0"/>
              <a:t>Known IgA deficiency</a:t>
            </a:r>
          </a:p>
          <a:p>
            <a:pPr lvl="1"/>
            <a:r>
              <a:rPr lang="en-US" dirty="0"/>
              <a:t>More than 2L of any crystalloid given as bolus dosing</a:t>
            </a:r>
          </a:p>
          <a:p>
            <a:pPr marL="457200" lvl="1" indent="0">
              <a:buNone/>
            </a:pPr>
            <a:endParaRPr lang="en-US" sz="3200" dirty="0"/>
          </a:p>
          <a:p>
            <a:endParaRPr lang="en-US" dirty="0"/>
          </a:p>
        </p:txBody>
      </p:sp>
      <p:sp>
        <p:nvSpPr>
          <p:cNvPr id="4" name="Slide Number Placeholder 3">
            <a:extLst>
              <a:ext uri="{FF2B5EF4-FFF2-40B4-BE49-F238E27FC236}">
                <a16:creationId xmlns:a16="http://schemas.microsoft.com/office/drawing/2014/main" id="{C0C62077-9AAE-004E-AF8F-8F16AEB064A3}"/>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42505453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FE97B-FA66-8E41-97B2-01535316754C}"/>
              </a:ext>
            </a:extLst>
          </p:cNvPr>
          <p:cNvSpPr>
            <a:spLocks noGrp="1"/>
          </p:cNvSpPr>
          <p:nvPr>
            <p:ph type="title"/>
          </p:nvPr>
        </p:nvSpPr>
        <p:spPr/>
        <p:txBody>
          <a:bodyPr/>
          <a:lstStyle/>
          <a:p>
            <a:r>
              <a:rPr lang="en-US" b="1" dirty="0"/>
              <a:t>PRESS Trial-Methods</a:t>
            </a:r>
          </a:p>
        </p:txBody>
      </p:sp>
      <p:sp>
        <p:nvSpPr>
          <p:cNvPr id="3" name="Content Placeholder 2">
            <a:extLst>
              <a:ext uri="{FF2B5EF4-FFF2-40B4-BE49-F238E27FC236}">
                <a16:creationId xmlns:a16="http://schemas.microsoft.com/office/drawing/2014/main" id="{FE494F26-1FD9-D241-9490-9946057A8C99}"/>
              </a:ext>
            </a:extLst>
          </p:cNvPr>
          <p:cNvSpPr>
            <a:spLocks noGrp="1"/>
          </p:cNvSpPr>
          <p:nvPr>
            <p:ph idx="1"/>
          </p:nvPr>
        </p:nvSpPr>
        <p:spPr>
          <a:xfrm>
            <a:off x="966913" y="1600200"/>
            <a:ext cx="7719887" cy="4525963"/>
          </a:xfrm>
        </p:spPr>
        <p:txBody>
          <a:bodyPr>
            <a:normAutofit/>
          </a:bodyPr>
          <a:lstStyle/>
          <a:p>
            <a:pPr lvl="0"/>
            <a:r>
              <a:rPr lang="en-US" dirty="0"/>
              <a:t>Intervention </a:t>
            </a:r>
          </a:p>
          <a:p>
            <a:pPr lvl="1"/>
            <a:r>
              <a:rPr lang="en-US" dirty="0"/>
              <a:t>Bolus IV of Standard care crystalloid </a:t>
            </a:r>
          </a:p>
          <a:p>
            <a:pPr lvl="2"/>
            <a:r>
              <a:rPr lang="en-US" dirty="0"/>
              <a:t>LR or Plasma-</a:t>
            </a:r>
            <a:r>
              <a:rPr lang="en-US" dirty="0" err="1"/>
              <a:t>Lyte</a:t>
            </a:r>
            <a:endParaRPr lang="en-US" dirty="0"/>
          </a:p>
          <a:p>
            <a:pPr lvl="1"/>
            <a:r>
              <a:rPr lang="en-US" dirty="0"/>
              <a:t>Bolus IV of Plasma (FP-24 or FFP)</a:t>
            </a:r>
          </a:p>
          <a:p>
            <a:pPr lvl="2"/>
            <a:r>
              <a:rPr lang="en-US" dirty="0"/>
              <a:t>Plasma in emergency release fridge</a:t>
            </a:r>
          </a:p>
          <a:p>
            <a:pPr lvl="2"/>
            <a:r>
              <a:rPr lang="en-US" dirty="0"/>
              <a:t>No maximum of plasma </a:t>
            </a:r>
          </a:p>
          <a:p>
            <a:endParaRPr lang="en-US" dirty="0"/>
          </a:p>
        </p:txBody>
      </p:sp>
      <p:sp>
        <p:nvSpPr>
          <p:cNvPr id="4" name="Slide Number Placeholder 3">
            <a:extLst>
              <a:ext uri="{FF2B5EF4-FFF2-40B4-BE49-F238E27FC236}">
                <a16:creationId xmlns:a16="http://schemas.microsoft.com/office/drawing/2014/main" id="{456FED1E-2888-AF4A-9915-C6915CCA6007}"/>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3691318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D7BC3-8228-1745-8D7F-8DF5AD7371A5}"/>
              </a:ext>
            </a:extLst>
          </p:cNvPr>
          <p:cNvSpPr>
            <a:spLocks noGrp="1"/>
          </p:cNvSpPr>
          <p:nvPr>
            <p:ph type="title"/>
          </p:nvPr>
        </p:nvSpPr>
        <p:spPr/>
        <p:txBody>
          <a:bodyPr/>
          <a:lstStyle/>
          <a:p>
            <a:r>
              <a:rPr lang="en-US" b="1" dirty="0"/>
              <a:t>PRESS Trial-Methods</a:t>
            </a:r>
            <a:endParaRPr lang="en-US" dirty="0"/>
          </a:p>
        </p:txBody>
      </p:sp>
      <p:sp>
        <p:nvSpPr>
          <p:cNvPr id="3" name="Content Placeholder 2">
            <a:extLst>
              <a:ext uri="{FF2B5EF4-FFF2-40B4-BE49-F238E27FC236}">
                <a16:creationId xmlns:a16="http://schemas.microsoft.com/office/drawing/2014/main" id="{9DAB7A27-BC12-534E-A2E3-601496B475FF}"/>
              </a:ext>
            </a:extLst>
          </p:cNvPr>
          <p:cNvSpPr>
            <a:spLocks noGrp="1"/>
          </p:cNvSpPr>
          <p:nvPr>
            <p:ph idx="1"/>
          </p:nvPr>
        </p:nvSpPr>
        <p:spPr/>
        <p:txBody>
          <a:bodyPr/>
          <a:lstStyle/>
          <a:p>
            <a:r>
              <a:rPr lang="en-US" dirty="0"/>
              <a:t>Intervention period – 12 </a:t>
            </a:r>
            <a:r>
              <a:rPr lang="en-US" dirty="0" err="1"/>
              <a:t>hrs</a:t>
            </a:r>
            <a:r>
              <a:rPr lang="en-US" dirty="0"/>
              <a:t> </a:t>
            </a:r>
          </a:p>
          <a:p>
            <a:r>
              <a:rPr lang="en-US" dirty="0"/>
              <a:t>Dosing for IV bolus </a:t>
            </a:r>
          </a:p>
          <a:p>
            <a:pPr lvl="1"/>
            <a:r>
              <a:rPr lang="en-US" dirty="0"/>
              <a:t>Physiologic response </a:t>
            </a:r>
          </a:p>
          <a:p>
            <a:pPr lvl="1"/>
            <a:r>
              <a:rPr lang="en-US" dirty="0"/>
              <a:t>Instruction to reassess hemodynamics after every ordered IV bolus </a:t>
            </a:r>
          </a:p>
          <a:p>
            <a:r>
              <a:rPr lang="en-US" dirty="0"/>
              <a:t>Maintenance fluid is standard care</a:t>
            </a:r>
          </a:p>
        </p:txBody>
      </p:sp>
      <p:sp>
        <p:nvSpPr>
          <p:cNvPr id="4" name="Slide Number Placeholder 3">
            <a:extLst>
              <a:ext uri="{FF2B5EF4-FFF2-40B4-BE49-F238E27FC236}">
                <a16:creationId xmlns:a16="http://schemas.microsoft.com/office/drawing/2014/main" id="{0E54AC0C-B788-1C43-99EE-F74B43A71B88}"/>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val="29389907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168CF-9FE3-BB4D-95BE-B4E99EBEC290}"/>
              </a:ext>
            </a:extLst>
          </p:cNvPr>
          <p:cNvSpPr>
            <a:spLocks noGrp="1"/>
          </p:cNvSpPr>
          <p:nvPr>
            <p:ph type="title"/>
          </p:nvPr>
        </p:nvSpPr>
        <p:spPr/>
        <p:txBody>
          <a:bodyPr/>
          <a:lstStyle/>
          <a:p>
            <a:r>
              <a:rPr lang="en-US" b="1" dirty="0"/>
              <a:t>PRESS Trial-Methods</a:t>
            </a:r>
          </a:p>
        </p:txBody>
      </p:sp>
      <p:sp>
        <p:nvSpPr>
          <p:cNvPr id="3" name="Content Placeholder 2">
            <a:extLst>
              <a:ext uri="{FF2B5EF4-FFF2-40B4-BE49-F238E27FC236}">
                <a16:creationId xmlns:a16="http://schemas.microsoft.com/office/drawing/2014/main" id="{AA03F51E-E818-4144-944B-1FA62FE043E3}"/>
              </a:ext>
            </a:extLst>
          </p:cNvPr>
          <p:cNvSpPr>
            <a:spLocks noGrp="1"/>
          </p:cNvSpPr>
          <p:nvPr>
            <p:ph idx="1"/>
          </p:nvPr>
        </p:nvSpPr>
        <p:spPr/>
        <p:txBody>
          <a:bodyPr/>
          <a:lstStyle/>
          <a:p>
            <a:pPr lvl="0"/>
            <a:r>
              <a:rPr lang="en-US" dirty="0"/>
              <a:t>Primary Outcome </a:t>
            </a:r>
          </a:p>
          <a:p>
            <a:pPr lvl="1"/>
            <a:r>
              <a:rPr lang="en-US" dirty="0"/>
              <a:t>28 day organ support free days </a:t>
            </a:r>
          </a:p>
          <a:p>
            <a:pPr lvl="2"/>
            <a:r>
              <a:rPr lang="en-US" dirty="0"/>
              <a:t>Number of days without organ support for 28 days after enrollment </a:t>
            </a:r>
          </a:p>
          <a:p>
            <a:pPr lvl="2"/>
            <a:r>
              <a:rPr lang="en-US" dirty="0"/>
              <a:t>Death = 0 organ support free days  </a:t>
            </a:r>
          </a:p>
          <a:p>
            <a:pPr marL="0" indent="0">
              <a:buNone/>
            </a:pPr>
            <a:endParaRPr lang="en-US" dirty="0"/>
          </a:p>
        </p:txBody>
      </p:sp>
      <p:sp>
        <p:nvSpPr>
          <p:cNvPr id="4" name="Slide Number Placeholder 3">
            <a:extLst>
              <a:ext uri="{FF2B5EF4-FFF2-40B4-BE49-F238E27FC236}">
                <a16:creationId xmlns:a16="http://schemas.microsoft.com/office/drawing/2014/main" id="{8F996DA5-10C4-BC42-82E4-562A53D36A7D}"/>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val="13770591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08EF3-4623-B04A-9227-8EB38E73D780}"/>
              </a:ext>
            </a:extLst>
          </p:cNvPr>
          <p:cNvSpPr>
            <a:spLocks noGrp="1"/>
          </p:cNvSpPr>
          <p:nvPr>
            <p:ph type="title"/>
          </p:nvPr>
        </p:nvSpPr>
        <p:spPr/>
        <p:txBody>
          <a:bodyPr/>
          <a:lstStyle/>
          <a:p>
            <a:r>
              <a:rPr lang="en-US" b="1" dirty="0"/>
              <a:t>Secondary Outcomes</a:t>
            </a:r>
          </a:p>
        </p:txBody>
      </p:sp>
      <p:sp>
        <p:nvSpPr>
          <p:cNvPr id="3" name="Content Placeholder 2">
            <a:extLst>
              <a:ext uri="{FF2B5EF4-FFF2-40B4-BE49-F238E27FC236}">
                <a16:creationId xmlns:a16="http://schemas.microsoft.com/office/drawing/2014/main" id="{1F8D3A74-9284-514D-8E08-3ED974F5600F}"/>
              </a:ext>
            </a:extLst>
          </p:cNvPr>
          <p:cNvSpPr>
            <a:spLocks noGrp="1"/>
          </p:cNvSpPr>
          <p:nvPr>
            <p:ph idx="1"/>
          </p:nvPr>
        </p:nvSpPr>
        <p:spPr>
          <a:xfrm>
            <a:off x="966913" y="1600200"/>
            <a:ext cx="7665023" cy="4525963"/>
          </a:xfrm>
        </p:spPr>
        <p:txBody>
          <a:bodyPr>
            <a:normAutofit/>
          </a:bodyPr>
          <a:lstStyle/>
          <a:p>
            <a:pPr lvl="0"/>
            <a:r>
              <a:rPr lang="en-US" dirty="0"/>
              <a:t>28 day mortality </a:t>
            </a:r>
          </a:p>
          <a:p>
            <a:pPr lvl="0"/>
            <a:r>
              <a:rPr lang="en-US" dirty="0"/>
              <a:t>Total volume fluids and fluid balance </a:t>
            </a:r>
          </a:p>
          <a:p>
            <a:pPr lvl="0"/>
            <a:r>
              <a:rPr lang="en-US" dirty="0"/>
              <a:t>Lactate clearance</a:t>
            </a:r>
          </a:p>
          <a:p>
            <a:pPr lvl="0"/>
            <a:r>
              <a:rPr lang="en-US" dirty="0"/>
              <a:t>AKI and ARDS</a:t>
            </a:r>
          </a:p>
          <a:p>
            <a:pPr lvl="0"/>
            <a:endParaRPr lang="en-US" dirty="0"/>
          </a:p>
          <a:p>
            <a:endParaRPr lang="en-US" dirty="0"/>
          </a:p>
        </p:txBody>
      </p:sp>
      <p:sp>
        <p:nvSpPr>
          <p:cNvPr id="4" name="Slide Number Placeholder 3">
            <a:extLst>
              <a:ext uri="{FF2B5EF4-FFF2-40B4-BE49-F238E27FC236}">
                <a16:creationId xmlns:a16="http://schemas.microsoft.com/office/drawing/2014/main" id="{6530DE6F-7021-884A-B232-D20932FA06C8}"/>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46</a:t>
            </a:fld>
            <a:endParaRPr lang="en-US">
              <a:solidFill>
                <a:prstClr val="black">
                  <a:tint val="75000"/>
                </a:prstClr>
              </a:solidFill>
            </a:endParaRPr>
          </a:p>
        </p:txBody>
      </p:sp>
    </p:spTree>
    <p:extLst>
      <p:ext uri="{BB962C8B-B14F-4D97-AF65-F5344CB8AC3E}">
        <p14:creationId xmlns:p14="http://schemas.microsoft.com/office/powerpoint/2010/main" val="8734872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8540E-E39F-1D44-8DE4-7375F9C02B54}"/>
              </a:ext>
            </a:extLst>
          </p:cNvPr>
          <p:cNvSpPr>
            <a:spLocks noGrp="1"/>
          </p:cNvSpPr>
          <p:nvPr>
            <p:ph type="title"/>
          </p:nvPr>
        </p:nvSpPr>
        <p:spPr/>
        <p:txBody>
          <a:bodyPr/>
          <a:lstStyle/>
          <a:p>
            <a:r>
              <a:rPr lang="en-US" b="1" dirty="0"/>
              <a:t>Safety Outcomes</a:t>
            </a:r>
          </a:p>
        </p:txBody>
      </p:sp>
      <p:sp>
        <p:nvSpPr>
          <p:cNvPr id="3" name="Content Placeholder 2">
            <a:extLst>
              <a:ext uri="{FF2B5EF4-FFF2-40B4-BE49-F238E27FC236}">
                <a16:creationId xmlns:a16="http://schemas.microsoft.com/office/drawing/2014/main" id="{32A230DC-0A1C-1548-9FFD-6529593D52C7}"/>
              </a:ext>
            </a:extLst>
          </p:cNvPr>
          <p:cNvSpPr>
            <a:spLocks noGrp="1"/>
          </p:cNvSpPr>
          <p:nvPr>
            <p:ph idx="1"/>
          </p:nvPr>
        </p:nvSpPr>
        <p:spPr/>
        <p:txBody>
          <a:bodyPr/>
          <a:lstStyle/>
          <a:p>
            <a:r>
              <a:rPr lang="en-US" dirty="0"/>
              <a:t>SAE</a:t>
            </a:r>
          </a:p>
          <a:p>
            <a:r>
              <a:rPr lang="en-US" dirty="0"/>
              <a:t>Transfusion AE</a:t>
            </a:r>
          </a:p>
          <a:p>
            <a:r>
              <a:rPr lang="en-US" dirty="0"/>
              <a:t>Hemolysis </a:t>
            </a:r>
          </a:p>
          <a:p>
            <a:r>
              <a:rPr lang="en-US" dirty="0"/>
              <a:t>Thrombotic events </a:t>
            </a:r>
          </a:p>
        </p:txBody>
      </p:sp>
      <p:sp>
        <p:nvSpPr>
          <p:cNvPr id="4" name="Slide Number Placeholder 3">
            <a:extLst>
              <a:ext uri="{FF2B5EF4-FFF2-40B4-BE49-F238E27FC236}">
                <a16:creationId xmlns:a16="http://schemas.microsoft.com/office/drawing/2014/main" id="{A995A8E5-A35C-4844-8224-FA6FBDD4DA69}"/>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47</a:t>
            </a:fld>
            <a:endParaRPr lang="en-US">
              <a:solidFill>
                <a:prstClr val="black">
                  <a:tint val="75000"/>
                </a:prstClr>
              </a:solidFill>
            </a:endParaRPr>
          </a:p>
        </p:txBody>
      </p:sp>
    </p:spTree>
    <p:extLst>
      <p:ext uri="{BB962C8B-B14F-4D97-AF65-F5344CB8AC3E}">
        <p14:creationId xmlns:p14="http://schemas.microsoft.com/office/powerpoint/2010/main" val="22163175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92CDB-2EC2-3942-B0C7-D896571FB5A7}"/>
              </a:ext>
            </a:extLst>
          </p:cNvPr>
          <p:cNvSpPr>
            <a:spLocks noGrp="1"/>
          </p:cNvSpPr>
          <p:nvPr>
            <p:ph type="title"/>
          </p:nvPr>
        </p:nvSpPr>
        <p:spPr/>
        <p:txBody>
          <a:bodyPr/>
          <a:lstStyle/>
          <a:p>
            <a:r>
              <a:rPr lang="en-US" b="1" dirty="0"/>
              <a:t>Cost Effectiveness Outcomes</a:t>
            </a:r>
          </a:p>
        </p:txBody>
      </p:sp>
      <p:sp>
        <p:nvSpPr>
          <p:cNvPr id="3" name="Content Placeholder 2">
            <a:extLst>
              <a:ext uri="{FF2B5EF4-FFF2-40B4-BE49-F238E27FC236}">
                <a16:creationId xmlns:a16="http://schemas.microsoft.com/office/drawing/2014/main" id="{F9960958-C088-5B49-BA94-694C57EA6CBF}"/>
              </a:ext>
            </a:extLst>
          </p:cNvPr>
          <p:cNvSpPr>
            <a:spLocks noGrp="1"/>
          </p:cNvSpPr>
          <p:nvPr>
            <p:ph idx="1"/>
          </p:nvPr>
        </p:nvSpPr>
        <p:spPr/>
        <p:txBody>
          <a:bodyPr/>
          <a:lstStyle/>
          <a:p>
            <a:r>
              <a:rPr lang="en-US" dirty="0"/>
              <a:t>Hospital costs post enrollment per life year gained </a:t>
            </a:r>
          </a:p>
        </p:txBody>
      </p:sp>
      <p:sp>
        <p:nvSpPr>
          <p:cNvPr id="4" name="Slide Number Placeholder 3">
            <a:extLst>
              <a:ext uri="{FF2B5EF4-FFF2-40B4-BE49-F238E27FC236}">
                <a16:creationId xmlns:a16="http://schemas.microsoft.com/office/drawing/2014/main" id="{15EBA436-FE7E-474F-B42C-F29D5BB5098D}"/>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48</a:t>
            </a:fld>
            <a:endParaRPr lang="en-US">
              <a:solidFill>
                <a:prstClr val="black">
                  <a:tint val="75000"/>
                </a:prstClr>
              </a:solidFill>
            </a:endParaRPr>
          </a:p>
        </p:txBody>
      </p:sp>
    </p:spTree>
    <p:extLst>
      <p:ext uri="{BB962C8B-B14F-4D97-AF65-F5344CB8AC3E}">
        <p14:creationId xmlns:p14="http://schemas.microsoft.com/office/powerpoint/2010/main" val="2434456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31384-773F-B94C-8252-7E21A487C9D6}"/>
              </a:ext>
            </a:extLst>
          </p:cNvPr>
          <p:cNvSpPr>
            <a:spLocks noGrp="1"/>
          </p:cNvSpPr>
          <p:nvPr>
            <p:ph type="title"/>
          </p:nvPr>
        </p:nvSpPr>
        <p:spPr/>
        <p:txBody>
          <a:bodyPr>
            <a:normAutofit/>
          </a:bodyPr>
          <a:lstStyle/>
          <a:p>
            <a:r>
              <a:rPr lang="en-US" b="1" dirty="0"/>
              <a:t>Mechanistic Data</a:t>
            </a:r>
          </a:p>
        </p:txBody>
      </p:sp>
      <p:sp>
        <p:nvSpPr>
          <p:cNvPr id="3" name="Content Placeholder 2">
            <a:extLst>
              <a:ext uri="{FF2B5EF4-FFF2-40B4-BE49-F238E27FC236}">
                <a16:creationId xmlns:a16="http://schemas.microsoft.com/office/drawing/2014/main" id="{0172916B-68BA-B446-B59F-C25728AA1401}"/>
              </a:ext>
            </a:extLst>
          </p:cNvPr>
          <p:cNvSpPr>
            <a:spLocks noGrp="1"/>
          </p:cNvSpPr>
          <p:nvPr>
            <p:ph idx="1"/>
          </p:nvPr>
        </p:nvSpPr>
        <p:spPr/>
        <p:txBody>
          <a:bodyPr>
            <a:normAutofit/>
          </a:bodyPr>
          <a:lstStyle/>
          <a:p>
            <a:r>
              <a:rPr lang="en-US" dirty="0"/>
              <a:t>Baseline, 12, 48 </a:t>
            </a:r>
            <a:r>
              <a:rPr lang="en-US" dirty="0" err="1"/>
              <a:t>hrs</a:t>
            </a:r>
            <a:r>
              <a:rPr lang="en-US" dirty="0"/>
              <a:t> </a:t>
            </a:r>
          </a:p>
          <a:p>
            <a:pPr lvl="1"/>
            <a:r>
              <a:rPr lang="en-US" dirty="0"/>
              <a:t>Complete blood count, C-Reactive Protein, PT/PTT/INR, fibrinogen, TEG</a:t>
            </a:r>
          </a:p>
          <a:p>
            <a:pPr lvl="1"/>
            <a:r>
              <a:rPr lang="en-US" dirty="0"/>
              <a:t>Lactate, Thrombin generation</a:t>
            </a:r>
          </a:p>
          <a:p>
            <a:pPr lvl="1"/>
            <a:r>
              <a:rPr lang="en-US" dirty="0"/>
              <a:t>Microfluidic assessment of hemostasis</a:t>
            </a:r>
          </a:p>
          <a:p>
            <a:pPr lvl="1"/>
            <a:r>
              <a:rPr lang="en-US" dirty="0"/>
              <a:t>Plasma and PBMCs for Multi-OMICS </a:t>
            </a:r>
          </a:p>
        </p:txBody>
      </p:sp>
      <p:sp>
        <p:nvSpPr>
          <p:cNvPr id="4" name="Slide Number Placeholder 3">
            <a:extLst>
              <a:ext uri="{FF2B5EF4-FFF2-40B4-BE49-F238E27FC236}">
                <a16:creationId xmlns:a16="http://schemas.microsoft.com/office/drawing/2014/main" id="{8364EE8B-CE59-8B4E-B7EB-F004550FEB04}"/>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49</a:t>
            </a:fld>
            <a:endParaRPr lang="en-US">
              <a:solidFill>
                <a:prstClr val="black">
                  <a:tint val="75000"/>
                </a:prstClr>
              </a:solidFill>
            </a:endParaRPr>
          </a:p>
        </p:txBody>
      </p:sp>
    </p:spTree>
    <p:extLst>
      <p:ext uri="{BB962C8B-B14F-4D97-AF65-F5344CB8AC3E}">
        <p14:creationId xmlns:p14="http://schemas.microsoft.com/office/powerpoint/2010/main" val="3122937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20A12B-2B99-8449-AC94-F0828770556B}"/>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5</a:t>
            </a:fld>
            <a:endParaRPr lang="en-US">
              <a:solidFill>
                <a:prstClr val="black">
                  <a:tint val="75000"/>
                </a:prstClr>
              </a:solidFill>
            </a:endParaRPr>
          </a:p>
        </p:txBody>
      </p:sp>
      <p:pic>
        <p:nvPicPr>
          <p:cNvPr id="6" name="Picture 5">
            <a:extLst>
              <a:ext uri="{FF2B5EF4-FFF2-40B4-BE49-F238E27FC236}">
                <a16:creationId xmlns:a16="http://schemas.microsoft.com/office/drawing/2014/main" id="{8BAC6882-C343-7446-9C6D-71476CACF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4786" y="85667"/>
            <a:ext cx="5157891" cy="2676387"/>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069B520A-004D-004C-996E-76A4885991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499" y="2908465"/>
            <a:ext cx="8178466" cy="3447885"/>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74FC5CA7-BD55-3D43-90E9-CCFF21A939EE}"/>
              </a:ext>
            </a:extLst>
          </p:cNvPr>
          <p:cNvSpPr txBox="1"/>
          <p:nvPr/>
        </p:nvSpPr>
        <p:spPr>
          <a:xfrm>
            <a:off x="490194" y="4383464"/>
            <a:ext cx="7956222" cy="386498"/>
          </a:xfrm>
          <a:prstGeom prst="rect">
            <a:avLst/>
          </a:prstGeom>
          <a:noFill/>
          <a:ln w="28575">
            <a:solidFill>
              <a:srgbClr val="FFC000"/>
            </a:solidFill>
          </a:ln>
        </p:spPr>
        <p:txBody>
          <a:bodyPr wrap="square" rtlCol="0">
            <a:spAutoFit/>
          </a:bodyPr>
          <a:lstStyle/>
          <a:p>
            <a:endParaRPr lang="en-US" dirty="0"/>
          </a:p>
        </p:txBody>
      </p:sp>
      <p:sp>
        <p:nvSpPr>
          <p:cNvPr id="10" name="TextBox 9">
            <a:extLst>
              <a:ext uri="{FF2B5EF4-FFF2-40B4-BE49-F238E27FC236}">
                <a16:creationId xmlns:a16="http://schemas.microsoft.com/office/drawing/2014/main" id="{4E65BA6B-60F0-D94A-BE25-C2867675EC08}"/>
              </a:ext>
            </a:extLst>
          </p:cNvPr>
          <p:cNvSpPr txBox="1"/>
          <p:nvPr/>
        </p:nvSpPr>
        <p:spPr>
          <a:xfrm>
            <a:off x="5542961" y="2485055"/>
            <a:ext cx="2549951" cy="276999"/>
          </a:xfrm>
          <a:prstGeom prst="rect">
            <a:avLst/>
          </a:prstGeom>
          <a:noFill/>
        </p:spPr>
        <p:txBody>
          <a:bodyPr wrap="square" rtlCol="0">
            <a:spAutoFit/>
          </a:bodyPr>
          <a:lstStyle/>
          <a:p>
            <a:r>
              <a:rPr lang="en-US" sz="1200" dirty="0" err="1"/>
              <a:t>Crit</a:t>
            </a:r>
            <a:r>
              <a:rPr lang="en-US" sz="1200" dirty="0"/>
              <a:t> Care Med. 2021</a:t>
            </a:r>
          </a:p>
        </p:txBody>
      </p:sp>
    </p:spTree>
    <p:extLst>
      <p:ext uri="{BB962C8B-B14F-4D97-AF65-F5344CB8AC3E}">
        <p14:creationId xmlns:p14="http://schemas.microsoft.com/office/powerpoint/2010/main" val="179787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5041E-F629-8143-8036-6F5DFE223F42}"/>
              </a:ext>
            </a:extLst>
          </p:cNvPr>
          <p:cNvSpPr>
            <a:spLocks noGrp="1"/>
          </p:cNvSpPr>
          <p:nvPr>
            <p:ph type="title"/>
          </p:nvPr>
        </p:nvSpPr>
        <p:spPr/>
        <p:txBody>
          <a:bodyPr/>
          <a:lstStyle/>
          <a:p>
            <a:r>
              <a:rPr lang="en-US" b="1" dirty="0"/>
              <a:t>Multi-OMICS Platform </a:t>
            </a:r>
          </a:p>
        </p:txBody>
      </p:sp>
      <p:sp>
        <p:nvSpPr>
          <p:cNvPr id="3" name="Content Placeholder 2">
            <a:extLst>
              <a:ext uri="{FF2B5EF4-FFF2-40B4-BE49-F238E27FC236}">
                <a16:creationId xmlns:a16="http://schemas.microsoft.com/office/drawing/2014/main" id="{C0C8A493-321B-EB4E-8A8B-8DC5C57DE3F9}"/>
              </a:ext>
            </a:extLst>
          </p:cNvPr>
          <p:cNvSpPr>
            <a:spLocks noGrp="1"/>
          </p:cNvSpPr>
          <p:nvPr>
            <p:ph idx="1"/>
          </p:nvPr>
        </p:nvSpPr>
        <p:spPr/>
        <p:txBody>
          <a:bodyPr/>
          <a:lstStyle/>
          <a:p>
            <a:r>
              <a:rPr lang="en-US" dirty="0"/>
              <a:t>Determine endotypes of patients at baseline </a:t>
            </a:r>
          </a:p>
          <a:p>
            <a:r>
              <a:rPr lang="en-US" dirty="0"/>
              <a:t>Examine effect of each intervention on survival in each endotype relative to </a:t>
            </a:r>
          </a:p>
          <a:p>
            <a:pPr lvl="1"/>
            <a:r>
              <a:rPr lang="en-US" dirty="0"/>
              <a:t>Oxygen delivery, endothelial, immune, hemostasis parameters </a:t>
            </a:r>
          </a:p>
        </p:txBody>
      </p:sp>
      <p:sp>
        <p:nvSpPr>
          <p:cNvPr id="4" name="Slide Number Placeholder 3">
            <a:extLst>
              <a:ext uri="{FF2B5EF4-FFF2-40B4-BE49-F238E27FC236}">
                <a16:creationId xmlns:a16="http://schemas.microsoft.com/office/drawing/2014/main" id="{27A8CFC0-BEB1-964A-9BC0-1875AA5752C2}"/>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50</a:t>
            </a:fld>
            <a:endParaRPr lang="en-US">
              <a:solidFill>
                <a:prstClr val="black">
                  <a:tint val="75000"/>
                </a:prstClr>
              </a:solidFill>
            </a:endParaRPr>
          </a:p>
        </p:txBody>
      </p:sp>
    </p:spTree>
    <p:extLst>
      <p:ext uri="{BB962C8B-B14F-4D97-AF65-F5344CB8AC3E}">
        <p14:creationId xmlns:p14="http://schemas.microsoft.com/office/powerpoint/2010/main" val="24512208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A0D60-E0C7-3F4B-AF91-81771B8C92C5}"/>
              </a:ext>
            </a:extLst>
          </p:cNvPr>
          <p:cNvSpPr>
            <a:spLocks noGrp="1"/>
          </p:cNvSpPr>
          <p:nvPr>
            <p:ph type="title"/>
          </p:nvPr>
        </p:nvSpPr>
        <p:spPr/>
        <p:txBody>
          <a:bodyPr>
            <a:normAutofit/>
          </a:bodyPr>
          <a:lstStyle/>
          <a:p>
            <a:r>
              <a:rPr lang="en-US" b="1" dirty="0"/>
              <a:t>Implementation Science </a:t>
            </a:r>
          </a:p>
        </p:txBody>
      </p:sp>
      <p:sp>
        <p:nvSpPr>
          <p:cNvPr id="3" name="Content Placeholder 2">
            <a:extLst>
              <a:ext uri="{FF2B5EF4-FFF2-40B4-BE49-F238E27FC236}">
                <a16:creationId xmlns:a16="http://schemas.microsoft.com/office/drawing/2014/main" id="{4D563A6E-2EA9-1C40-824A-36B92045C2B0}"/>
              </a:ext>
            </a:extLst>
          </p:cNvPr>
          <p:cNvSpPr>
            <a:spLocks noGrp="1"/>
          </p:cNvSpPr>
          <p:nvPr>
            <p:ph idx="1"/>
          </p:nvPr>
        </p:nvSpPr>
        <p:spPr/>
        <p:txBody>
          <a:bodyPr/>
          <a:lstStyle/>
          <a:p>
            <a:r>
              <a:rPr lang="en-US" dirty="0"/>
              <a:t>Incorporate collecting data that are perceived as </a:t>
            </a:r>
          </a:p>
          <a:p>
            <a:pPr lvl="1"/>
            <a:r>
              <a:rPr lang="en-US" dirty="0"/>
              <a:t>Facilitators</a:t>
            </a:r>
          </a:p>
          <a:p>
            <a:pPr lvl="1"/>
            <a:r>
              <a:rPr lang="en-US" dirty="0"/>
              <a:t>Barriers </a:t>
            </a:r>
          </a:p>
          <a:p>
            <a:r>
              <a:rPr lang="en-US" dirty="0"/>
              <a:t>Focus groups-key stakeholders</a:t>
            </a:r>
          </a:p>
          <a:p>
            <a:r>
              <a:rPr lang="en-US" dirty="0"/>
              <a:t>Goal of accelerating implementation once trial is complete </a:t>
            </a:r>
          </a:p>
        </p:txBody>
      </p:sp>
      <p:sp>
        <p:nvSpPr>
          <p:cNvPr id="4" name="Slide Number Placeholder 3">
            <a:extLst>
              <a:ext uri="{FF2B5EF4-FFF2-40B4-BE49-F238E27FC236}">
                <a16:creationId xmlns:a16="http://schemas.microsoft.com/office/drawing/2014/main" id="{68AADAEC-D9CD-5F46-9544-C9D886DBCC68}"/>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p14="http://schemas.microsoft.com/office/powerpoint/2010/main" val="15180677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0AD36-8B3D-CA4F-A9F9-13D1A3A43F5A}"/>
              </a:ext>
            </a:extLst>
          </p:cNvPr>
          <p:cNvSpPr>
            <a:spLocks noGrp="1"/>
          </p:cNvSpPr>
          <p:nvPr>
            <p:ph type="title"/>
          </p:nvPr>
        </p:nvSpPr>
        <p:spPr/>
        <p:txBody>
          <a:bodyPr/>
          <a:lstStyle/>
          <a:p>
            <a:r>
              <a:rPr lang="en-US" b="1" dirty="0"/>
              <a:t>Human Protections</a:t>
            </a:r>
          </a:p>
        </p:txBody>
      </p:sp>
      <p:sp>
        <p:nvSpPr>
          <p:cNvPr id="3" name="Content Placeholder 2">
            <a:extLst>
              <a:ext uri="{FF2B5EF4-FFF2-40B4-BE49-F238E27FC236}">
                <a16:creationId xmlns:a16="http://schemas.microsoft.com/office/drawing/2014/main" id="{AADB67CC-133C-C74C-B814-250490AE0356}"/>
              </a:ext>
            </a:extLst>
          </p:cNvPr>
          <p:cNvSpPr>
            <a:spLocks noGrp="1"/>
          </p:cNvSpPr>
          <p:nvPr>
            <p:ph idx="1"/>
          </p:nvPr>
        </p:nvSpPr>
        <p:spPr/>
        <p:txBody>
          <a:bodyPr/>
          <a:lstStyle/>
          <a:p>
            <a:r>
              <a:rPr lang="en-US" dirty="0"/>
              <a:t>EFIC</a:t>
            </a:r>
          </a:p>
          <a:p>
            <a:pPr lvl="1"/>
            <a:r>
              <a:rPr lang="en-US" dirty="0"/>
              <a:t>Very short time between eligibility and need to start intervention </a:t>
            </a:r>
          </a:p>
          <a:p>
            <a:pPr lvl="1"/>
            <a:r>
              <a:rPr lang="en-US" dirty="0"/>
              <a:t>Peds sepsis trial obtained EFIC from FDA</a:t>
            </a:r>
          </a:p>
          <a:p>
            <a:r>
              <a:rPr lang="en-US" dirty="0"/>
              <a:t>DSMB </a:t>
            </a:r>
          </a:p>
          <a:p>
            <a:r>
              <a:rPr lang="en-US" dirty="0"/>
              <a:t>Medical Monitor </a:t>
            </a:r>
          </a:p>
        </p:txBody>
      </p:sp>
      <p:sp>
        <p:nvSpPr>
          <p:cNvPr id="4" name="Slide Number Placeholder 3">
            <a:extLst>
              <a:ext uri="{FF2B5EF4-FFF2-40B4-BE49-F238E27FC236}">
                <a16:creationId xmlns:a16="http://schemas.microsoft.com/office/drawing/2014/main" id="{AD936639-9A51-6D43-AD73-5EACFAA36BA2}"/>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p14="http://schemas.microsoft.com/office/powerpoint/2010/main" val="33313368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241C7-6DF2-644F-B80E-52511BF816AE}"/>
              </a:ext>
            </a:extLst>
          </p:cNvPr>
          <p:cNvSpPr>
            <a:spLocks noGrp="1"/>
          </p:cNvSpPr>
          <p:nvPr>
            <p:ph type="title"/>
          </p:nvPr>
        </p:nvSpPr>
        <p:spPr/>
        <p:txBody>
          <a:bodyPr/>
          <a:lstStyle/>
          <a:p>
            <a:r>
              <a:rPr lang="en-US" b="1" dirty="0"/>
              <a:t>Funding</a:t>
            </a:r>
            <a:r>
              <a:rPr lang="en-US" dirty="0"/>
              <a:t> </a:t>
            </a:r>
          </a:p>
        </p:txBody>
      </p:sp>
      <p:sp>
        <p:nvSpPr>
          <p:cNvPr id="3" name="Content Placeholder 2">
            <a:extLst>
              <a:ext uri="{FF2B5EF4-FFF2-40B4-BE49-F238E27FC236}">
                <a16:creationId xmlns:a16="http://schemas.microsoft.com/office/drawing/2014/main" id="{EEF2D128-8C46-4D45-9040-EAD816D88ED7}"/>
              </a:ext>
            </a:extLst>
          </p:cNvPr>
          <p:cNvSpPr>
            <a:spLocks noGrp="1"/>
          </p:cNvSpPr>
          <p:nvPr>
            <p:ph idx="1"/>
          </p:nvPr>
        </p:nvSpPr>
        <p:spPr/>
        <p:txBody>
          <a:bodyPr/>
          <a:lstStyle/>
          <a:p>
            <a:r>
              <a:rPr lang="en-US" dirty="0"/>
              <a:t>Single Center (Run in phase)</a:t>
            </a:r>
          </a:p>
          <a:p>
            <a:pPr lvl="1"/>
            <a:r>
              <a:rPr lang="en-US" dirty="0"/>
              <a:t>Pittsburgh Precision Medicine Institute </a:t>
            </a:r>
          </a:p>
          <a:p>
            <a:pPr lvl="1"/>
            <a:r>
              <a:rPr lang="en-US" dirty="0"/>
              <a:t>Internal funding </a:t>
            </a:r>
          </a:p>
          <a:p>
            <a:r>
              <a:rPr lang="en-US" dirty="0"/>
              <a:t>Multicenter </a:t>
            </a:r>
          </a:p>
          <a:p>
            <a:pPr lvl="1"/>
            <a:r>
              <a:rPr lang="en-US" dirty="0"/>
              <a:t>BARDA </a:t>
            </a:r>
          </a:p>
          <a:p>
            <a:pPr lvl="1"/>
            <a:r>
              <a:rPr lang="en-US" dirty="0"/>
              <a:t>DoD </a:t>
            </a:r>
          </a:p>
          <a:p>
            <a:pPr lvl="1"/>
            <a:r>
              <a:rPr lang="en-US" dirty="0"/>
              <a:t>NIH  </a:t>
            </a:r>
          </a:p>
          <a:p>
            <a:pPr lvl="1"/>
            <a:endParaRPr lang="en-US" dirty="0"/>
          </a:p>
        </p:txBody>
      </p:sp>
      <p:sp>
        <p:nvSpPr>
          <p:cNvPr id="4" name="Slide Number Placeholder 3">
            <a:extLst>
              <a:ext uri="{FF2B5EF4-FFF2-40B4-BE49-F238E27FC236}">
                <a16:creationId xmlns:a16="http://schemas.microsoft.com/office/drawing/2014/main" id="{F1B4E1BD-1F1A-E548-B1CA-6582D86DB4A7}"/>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35729700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572D-10E8-834F-AF07-DED1B341D6F8}"/>
              </a:ext>
            </a:extLst>
          </p:cNvPr>
          <p:cNvSpPr>
            <a:spLocks noGrp="1"/>
          </p:cNvSpPr>
          <p:nvPr>
            <p:ph type="title"/>
          </p:nvPr>
        </p:nvSpPr>
        <p:spPr/>
        <p:txBody>
          <a:bodyPr>
            <a:normAutofit fontScale="90000"/>
          </a:bodyPr>
          <a:lstStyle/>
          <a:p>
            <a:r>
              <a:rPr lang="en-US" b="1" dirty="0"/>
              <a:t>Future Directions </a:t>
            </a:r>
            <a:br>
              <a:rPr lang="en-US" b="1" dirty="0"/>
            </a:br>
            <a:r>
              <a:rPr lang="en-US" b="1" dirty="0"/>
              <a:t>(Expansion to Multicenter)</a:t>
            </a:r>
          </a:p>
        </p:txBody>
      </p:sp>
      <p:sp>
        <p:nvSpPr>
          <p:cNvPr id="3" name="Content Placeholder 2">
            <a:extLst>
              <a:ext uri="{FF2B5EF4-FFF2-40B4-BE49-F238E27FC236}">
                <a16:creationId xmlns:a16="http://schemas.microsoft.com/office/drawing/2014/main" id="{1E73A0D8-F96B-784F-8679-D24315361D9D}"/>
              </a:ext>
            </a:extLst>
          </p:cNvPr>
          <p:cNvSpPr>
            <a:spLocks noGrp="1"/>
          </p:cNvSpPr>
          <p:nvPr>
            <p:ph idx="1"/>
          </p:nvPr>
        </p:nvSpPr>
        <p:spPr/>
        <p:txBody>
          <a:bodyPr/>
          <a:lstStyle/>
          <a:p>
            <a:r>
              <a:rPr lang="en-US" dirty="0"/>
              <a:t>Stratify randomization by center</a:t>
            </a:r>
          </a:p>
          <a:p>
            <a:r>
              <a:rPr lang="en-US" dirty="0"/>
              <a:t>Platform trial - options</a:t>
            </a:r>
          </a:p>
          <a:p>
            <a:pPr lvl="1"/>
            <a:r>
              <a:rPr lang="en-US" dirty="0"/>
              <a:t>Dried plasma</a:t>
            </a:r>
          </a:p>
          <a:p>
            <a:pPr lvl="1"/>
            <a:r>
              <a:rPr lang="en-US" dirty="0"/>
              <a:t>Solvent detergent treated plasma </a:t>
            </a:r>
          </a:p>
          <a:p>
            <a:pPr lvl="1"/>
            <a:r>
              <a:rPr lang="en-US" dirty="0"/>
              <a:t>Balanced crystalloids</a:t>
            </a:r>
          </a:p>
          <a:p>
            <a:r>
              <a:rPr lang="en-US" dirty="0"/>
              <a:t>Response adaptive randomization </a:t>
            </a:r>
          </a:p>
          <a:p>
            <a:r>
              <a:rPr lang="en-US" dirty="0"/>
              <a:t>Enrichment </a:t>
            </a:r>
          </a:p>
          <a:p>
            <a:pPr lvl="1"/>
            <a:r>
              <a:rPr lang="en-US" dirty="0"/>
              <a:t>Children  </a:t>
            </a:r>
          </a:p>
        </p:txBody>
      </p:sp>
      <p:sp>
        <p:nvSpPr>
          <p:cNvPr id="4" name="Slide Number Placeholder 3">
            <a:extLst>
              <a:ext uri="{FF2B5EF4-FFF2-40B4-BE49-F238E27FC236}">
                <a16:creationId xmlns:a16="http://schemas.microsoft.com/office/drawing/2014/main" id="{9E831E42-C777-4040-AFD6-6088124707F1}"/>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54</a:t>
            </a:fld>
            <a:endParaRPr lang="en-US">
              <a:solidFill>
                <a:prstClr val="black">
                  <a:tint val="75000"/>
                </a:prstClr>
              </a:solidFill>
            </a:endParaRPr>
          </a:p>
        </p:txBody>
      </p:sp>
    </p:spTree>
    <p:extLst>
      <p:ext uri="{BB962C8B-B14F-4D97-AF65-F5344CB8AC3E}">
        <p14:creationId xmlns:p14="http://schemas.microsoft.com/office/powerpoint/2010/main" val="42763473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2DCCB-7470-FB42-9188-E375A2D40D27}"/>
              </a:ext>
            </a:extLst>
          </p:cNvPr>
          <p:cNvSpPr>
            <a:spLocks noGrp="1"/>
          </p:cNvSpPr>
          <p:nvPr>
            <p:ph type="title"/>
          </p:nvPr>
        </p:nvSpPr>
        <p:spPr/>
        <p:txBody>
          <a:bodyPr/>
          <a:lstStyle/>
          <a:p>
            <a:r>
              <a:rPr lang="en-US" b="1" dirty="0"/>
              <a:t>Adult Trials</a:t>
            </a:r>
          </a:p>
        </p:txBody>
      </p:sp>
      <p:sp>
        <p:nvSpPr>
          <p:cNvPr id="3" name="Content Placeholder 2">
            <a:extLst>
              <a:ext uri="{FF2B5EF4-FFF2-40B4-BE49-F238E27FC236}">
                <a16:creationId xmlns:a16="http://schemas.microsoft.com/office/drawing/2014/main" id="{D42E6365-2497-274E-BF6A-283BAF035123}"/>
              </a:ext>
            </a:extLst>
          </p:cNvPr>
          <p:cNvSpPr>
            <a:spLocks noGrp="1"/>
          </p:cNvSpPr>
          <p:nvPr>
            <p:ph idx="1"/>
          </p:nvPr>
        </p:nvSpPr>
        <p:spPr>
          <a:xfrm>
            <a:off x="467966" y="1754307"/>
            <a:ext cx="8208068" cy="2343151"/>
          </a:xfrm>
        </p:spPr>
        <p:txBody>
          <a:bodyPr>
            <a:normAutofit/>
          </a:bodyPr>
          <a:lstStyle/>
          <a:p>
            <a:r>
              <a:rPr lang="en-US" sz="2400" dirty="0"/>
              <a:t>Adult pilot RCTs are underway comparing plasma to crystalloids for patients with severe sepsis </a:t>
            </a:r>
          </a:p>
          <a:p>
            <a:pPr lvl="1"/>
            <a:r>
              <a:rPr lang="en-US" sz="1700" dirty="0"/>
              <a:t>Jacob </a:t>
            </a:r>
            <a:r>
              <a:rPr lang="en-US" sz="1700" dirty="0" err="1"/>
              <a:t>Stensballe</a:t>
            </a:r>
            <a:r>
              <a:rPr lang="en-US" sz="1700" dirty="0"/>
              <a:t> – complete </a:t>
            </a:r>
          </a:p>
          <a:p>
            <a:pPr lvl="1"/>
            <a:r>
              <a:rPr lang="en-US" sz="1700" dirty="0"/>
              <a:t>Houston – paused due to COVID</a:t>
            </a:r>
          </a:p>
        </p:txBody>
      </p:sp>
    </p:spTree>
    <p:extLst>
      <p:ext uri="{BB962C8B-B14F-4D97-AF65-F5344CB8AC3E}">
        <p14:creationId xmlns:p14="http://schemas.microsoft.com/office/powerpoint/2010/main" val="6313506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FD550-025A-7D48-BEAA-FC023F98D7EA}"/>
              </a:ext>
            </a:extLst>
          </p:cNvPr>
          <p:cNvSpPr>
            <a:spLocks noGrp="1"/>
          </p:cNvSpPr>
          <p:nvPr>
            <p:ph type="title"/>
          </p:nvPr>
        </p:nvSpPr>
        <p:spPr/>
        <p:txBody>
          <a:bodyPr/>
          <a:lstStyle/>
          <a:p>
            <a:r>
              <a:rPr lang="en-US" b="1" dirty="0"/>
              <a:t>Questions?</a:t>
            </a:r>
            <a:r>
              <a:rPr lang="en-US" dirty="0"/>
              <a:t> </a:t>
            </a:r>
          </a:p>
        </p:txBody>
      </p:sp>
      <p:sp>
        <p:nvSpPr>
          <p:cNvPr id="4" name="Slide Number Placeholder 3">
            <a:extLst>
              <a:ext uri="{FF2B5EF4-FFF2-40B4-BE49-F238E27FC236}">
                <a16:creationId xmlns:a16="http://schemas.microsoft.com/office/drawing/2014/main" id="{F3D8DA45-4262-B742-A8C3-FD7E8A9FBA64}"/>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56</a:t>
            </a:fld>
            <a:endParaRPr lang="en-US">
              <a:solidFill>
                <a:prstClr val="black">
                  <a:tint val="75000"/>
                </a:prstClr>
              </a:solidFill>
            </a:endParaRPr>
          </a:p>
        </p:txBody>
      </p:sp>
      <p:pic>
        <p:nvPicPr>
          <p:cNvPr id="5" name="Picture 4">
            <a:extLst>
              <a:ext uri="{FF2B5EF4-FFF2-40B4-BE49-F238E27FC236}">
                <a16:creationId xmlns:a16="http://schemas.microsoft.com/office/drawing/2014/main" id="{4580F41C-41CE-3B8F-132A-4FF95553144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19818" y="1984206"/>
            <a:ext cx="7138605" cy="3730496"/>
          </a:xfrm>
          <a:prstGeom prst="rect">
            <a:avLst/>
          </a:prstGeom>
        </p:spPr>
      </p:pic>
      <p:sp>
        <p:nvSpPr>
          <p:cNvPr id="6" name="Rounded Rectangular Callout 5">
            <a:extLst>
              <a:ext uri="{FF2B5EF4-FFF2-40B4-BE49-F238E27FC236}">
                <a16:creationId xmlns:a16="http://schemas.microsoft.com/office/drawing/2014/main" id="{29FC6CD8-7593-5190-EAAD-8863CA457420}"/>
              </a:ext>
            </a:extLst>
          </p:cNvPr>
          <p:cNvSpPr/>
          <p:nvPr/>
        </p:nvSpPr>
        <p:spPr>
          <a:xfrm>
            <a:off x="5310415" y="2059286"/>
            <a:ext cx="2485569" cy="1166514"/>
          </a:xfrm>
          <a:prstGeom prst="wedgeRoundRectCallout">
            <a:avLst>
              <a:gd name="adj1" fmla="val -87826"/>
              <a:gd name="adj2" fmla="val 9120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Plasma is for Shock, </a:t>
            </a:r>
          </a:p>
          <a:p>
            <a:pPr algn="ctr"/>
            <a:r>
              <a:rPr lang="en-US" sz="2000" dirty="0"/>
              <a:t>Salt water is for cooking pasta! </a:t>
            </a:r>
          </a:p>
          <a:p>
            <a:pPr algn="ctr"/>
            <a:endParaRPr lang="en-US" sz="1200" dirty="0"/>
          </a:p>
        </p:txBody>
      </p:sp>
    </p:spTree>
    <p:extLst>
      <p:ext uri="{BB962C8B-B14F-4D97-AF65-F5344CB8AC3E}">
        <p14:creationId xmlns:p14="http://schemas.microsoft.com/office/powerpoint/2010/main" val="23448376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F7BD1-85AE-8341-8BF5-5B5900F3E6D3}"/>
              </a:ext>
            </a:extLst>
          </p:cNvPr>
          <p:cNvSpPr>
            <a:spLocks noGrp="1"/>
          </p:cNvSpPr>
          <p:nvPr>
            <p:ph type="title"/>
          </p:nvPr>
        </p:nvSpPr>
        <p:spPr/>
        <p:txBody>
          <a:bodyPr>
            <a:normAutofit fontScale="90000"/>
          </a:bodyPr>
          <a:lstStyle/>
          <a:p>
            <a:r>
              <a:rPr lang="en-US" b="1" dirty="0"/>
              <a:t>Early Plasma Improves Survival in Trauma </a:t>
            </a:r>
          </a:p>
        </p:txBody>
      </p:sp>
      <p:sp>
        <p:nvSpPr>
          <p:cNvPr id="4" name="Slide Number Placeholder 3">
            <a:extLst>
              <a:ext uri="{FF2B5EF4-FFF2-40B4-BE49-F238E27FC236}">
                <a16:creationId xmlns:a16="http://schemas.microsoft.com/office/drawing/2014/main" id="{F1A41E8A-7DB2-C043-B6F7-74C04D05C185}"/>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57</a:t>
            </a:fld>
            <a:endParaRPr lang="en-US">
              <a:solidFill>
                <a:prstClr val="black">
                  <a:tint val="75000"/>
                </a:prstClr>
              </a:solidFill>
            </a:endParaRPr>
          </a:p>
        </p:txBody>
      </p:sp>
      <p:sp>
        <p:nvSpPr>
          <p:cNvPr id="7" name="TextBox 6">
            <a:extLst>
              <a:ext uri="{FF2B5EF4-FFF2-40B4-BE49-F238E27FC236}">
                <a16:creationId xmlns:a16="http://schemas.microsoft.com/office/drawing/2014/main" id="{14E00F04-03FF-5B42-8A5F-A43EF512F7B4}"/>
              </a:ext>
            </a:extLst>
          </p:cNvPr>
          <p:cNvSpPr txBox="1"/>
          <p:nvPr/>
        </p:nvSpPr>
        <p:spPr>
          <a:xfrm>
            <a:off x="558265" y="6356350"/>
            <a:ext cx="3532472" cy="369332"/>
          </a:xfrm>
          <a:prstGeom prst="rect">
            <a:avLst/>
          </a:prstGeom>
          <a:noFill/>
        </p:spPr>
        <p:txBody>
          <a:bodyPr wrap="square" rtlCol="0">
            <a:spAutoFit/>
          </a:bodyPr>
          <a:lstStyle/>
          <a:p>
            <a:r>
              <a:rPr lang="en-US" dirty="0"/>
              <a:t>Sperry JL. PAMPER. NEJM. 2018 </a:t>
            </a:r>
          </a:p>
        </p:txBody>
      </p:sp>
      <p:pic>
        <p:nvPicPr>
          <p:cNvPr id="9" name="Picture 8">
            <a:extLst>
              <a:ext uri="{FF2B5EF4-FFF2-40B4-BE49-F238E27FC236}">
                <a16:creationId xmlns:a16="http://schemas.microsoft.com/office/drawing/2014/main" id="{9BF43163-2DB6-8D47-8596-78D552736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4670" y="1417638"/>
            <a:ext cx="5454659" cy="4085729"/>
          </a:xfrm>
          <a:prstGeom prst="rect">
            <a:avLst/>
          </a:prstGeom>
        </p:spPr>
      </p:pic>
    </p:spTree>
    <p:extLst>
      <p:ext uri="{BB962C8B-B14F-4D97-AF65-F5344CB8AC3E}">
        <p14:creationId xmlns:p14="http://schemas.microsoft.com/office/powerpoint/2010/main" val="33422451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6C1F49-9ADF-B048-9301-960EA160E06A}"/>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58</a:t>
            </a:fld>
            <a:endParaRPr lang="en-US">
              <a:solidFill>
                <a:prstClr val="black">
                  <a:tint val="75000"/>
                </a:prstClr>
              </a:solidFill>
            </a:endParaRPr>
          </a:p>
        </p:txBody>
      </p:sp>
      <p:pic>
        <p:nvPicPr>
          <p:cNvPr id="7" name="Picture 6">
            <a:extLst>
              <a:ext uri="{FF2B5EF4-FFF2-40B4-BE49-F238E27FC236}">
                <a16:creationId xmlns:a16="http://schemas.microsoft.com/office/drawing/2014/main" id="{C4E959AF-7893-2147-90CC-47976D2A02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145" y="209091"/>
            <a:ext cx="5380522" cy="2560144"/>
          </a:xfrm>
          <a:prstGeom prst="rect">
            <a:avLst/>
          </a:prstGeom>
        </p:spPr>
      </p:pic>
      <p:pic>
        <p:nvPicPr>
          <p:cNvPr id="9" name="Picture 8">
            <a:extLst>
              <a:ext uri="{FF2B5EF4-FFF2-40B4-BE49-F238E27FC236}">
                <a16:creationId xmlns:a16="http://schemas.microsoft.com/office/drawing/2014/main" id="{7B995E16-C879-D543-9784-99434399CC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145" y="2988744"/>
            <a:ext cx="4765898" cy="3732731"/>
          </a:xfrm>
          <a:prstGeom prst="rect">
            <a:avLst/>
          </a:prstGeom>
        </p:spPr>
      </p:pic>
      <p:sp>
        <p:nvSpPr>
          <p:cNvPr id="10" name="Rectangle 9">
            <a:extLst>
              <a:ext uri="{FF2B5EF4-FFF2-40B4-BE49-F238E27FC236}">
                <a16:creationId xmlns:a16="http://schemas.microsoft.com/office/drawing/2014/main" id="{88E5B0A8-4C15-DF4E-828B-E052C6270F82}"/>
              </a:ext>
            </a:extLst>
          </p:cNvPr>
          <p:cNvSpPr/>
          <p:nvPr/>
        </p:nvSpPr>
        <p:spPr>
          <a:xfrm>
            <a:off x="6172905" y="5913588"/>
            <a:ext cx="2894190" cy="276999"/>
          </a:xfrm>
          <a:prstGeom prst="rect">
            <a:avLst/>
          </a:prstGeom>
        </p:spPr>
        <p:txBody>
          <a:bodyPr wrap="none">
            <a:spAutoFit/>
          </a:bodyPr>
          <a:lstStyle/>
          <a:p>
            <a:r>
              <a:rPr lang="en-US" sz="1200" dirty="0">
                <a:solidFill>
                  <a:srgbClr val="212121"/>
                </a:solidFill>
                <a:latin typeface="Helvetica Neue" panose="02000503000000020004" pitchFamily="2" charset="0"/>
              </a:rPr>
              <a:t>Wu J Cell Rep Med. 2021 Dec 21; 2(12)</a:t>
            </a:r>
            <a:endParaRPr lang="en-US" sz="1200" dirty="0"/>
          </a:p>
        </p:txBody>
      </p:sp>
    </p:spTree>
    <p:extLst>
      <p:ext uri="{BB962C8B-B14F-4D97-AF65-F5344CB8AC3E}">
        <p14:creationId xmlns:p14="http://schemas.microsoft.com/office/powerpoint/2010/main" val="25123614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895DD-4781-B349-B242-087CFB85151D}"/>
              </a:ext>
            </a:extLst>
          </p:cNvPr>
          <p:cNvSpPr>
            <a:spLocks noGrp="1"/>
          </p:cNvSpPr>
          <p:nvPr>
            <p:ph type="title"/>
          </p:nvPr>
        </p:nvSpPr>
        <p:spPr/>
        <p:txBody>
          <a:bodyPr>
            <a:normAutofit fontScale="90000"/>
          </a:bodyPr>
          <a:lstStyle/>
          <a:p>
            <a:r>
              <a:rPr lang="en-US" b="1" dirty="0"/>
              <a:t>Precision Plasma Resuscitation for Septic Shock </a:t>
            </a:r>
          </a:p>
        </p:txBody>
      </p:sp>
      <p:sp>
        <p:nvSpPr>
          <p:cNvPr id="3" name="Content Placeholder 2">
            <a:extLst>
              <a:ext uri="{FF2B5EF4-FFF2-40B4-BE49-F238E27FC236}">
                <a16:creationId xmlns:a16="http://schemas.microsoft.com/office/drawing/2014/main" id="{E5FC9292-29CB-1F46-AF85-5450E4122313}"/>
              </a:ext>
            </a:extLst>
          </p:cNvPr>
          <p:cNvSpPr>
            <a:spLocks noGrp="1"/>
          </p:cNvSpPr>
          <p:nvPr>
            <p:ph idx="1"/>
          </p:nvPr>
        </p:nvSpPr>
        <p:spPr>
          <a:xfrm>
            <a:off x="966913" y="1600200"/>
            <a:ext cx="7719887" cy="4525963"/>
          </a:xfrm>
        </p:spPr>
        <p:txBody>
          <a:bodyPr/>
          <a:lstStyle/>
          <a:p>
            <a:r>
              <a:rPr lang="en-US" dirty="0"/>
              <a:t>Plasma beneficial for all patients with shock? </a:t>
            </a:r>
          </a:p>
          <a:p>
            <a:pPr lvl="1"/>
            <a:r>
              <a:rPr lang="en-US" dirty="0"/>
              <a:t>More effect in some endotypes than others?</a:t>
            </a:r>
          </a:p>
          <a:p>
            <a:r>
              <a:rPr lang="en-US" dirty="0"/>
              <a:t>Might only be beneficial for some endotypes? </a:t>
            </a:r>
          </a:p>
        </p:txBody>
      </p:sp>
      <p:sp>
        <p:nvSpPr>
          <p:cNvPr id="4" name="Slide Number Placeholder 3">
            <a:extLst>
              <a:ext uri="{FF2B5EF4-FFF2-40B4-BE49-F238E27FC236}">
                <a16:creationId xmlns:a16="http://schemas.microsoft.com/office/drawing/2014/main" id="{F994BECA-00E1-E047-BD06-6437DE9048FC}"/>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59</a:t>
            </a:fld>
            <a:endParaRPr lang="en-US">
              <a:solidFill>
                <a:prstClr val="black">
                  <a:tint val="75000"/>
                </a:prstClr>
              </a:solidFill>
            </a:endParaRPr>
          </a:p>
        </p:txBody>
      </p:sp>
    </p:spTree>
    <p:extLst>
      <p:ext uri="{BB962C8B-B14F-4D97-AF65-F5344CB8AC3E}">
        <p14:creationId xmlns:p14="http://schemas.microsoft.com/office/powerpoint/2010/main" val="1008151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571430A-C380-92C5-3DAB-A5FB4EA813D8}"/>
              </a:ext>
            </a:extLst>
          </p:cNvPr>
          <p:cNvSpPr txBox="1"/>
          <p:nvPr/>
        </p:nvSpPr>
        <p:spPr>
          <a:xfrm>
            <a:off x="4094753" y="3372843"/>
            <a:ext cx="686213" cy="300082"/>
          </a:xfrm>
          <a:prstGeom prst="rect">
            <a:avLst/>
          </a:prstGeom>
          <a:noFill/>
        </p:spPr>
        <p:txBody>
          <a:bodyPr wrap="none" rtlCol="0">
            <a:spAutoFit/>
          </a:bodyPr>
          <a:lstStyle/>
          <a:p>
            <a:r>
              <a:rPr lang="en-US" sz="1350" dirty="0"/>
              <a:t>LTOWB</a:t>
            </a:r>
          </a:p>
        </p:txBody>
      </p:sp>
      <p:sp>
        <p:nvSpPr>
          <p:cNvPr id="13" name="TextBox 12">
            <a:extLst>
              <a:ext uri="{FF2B5EF4-FFF2-40B4-BE49-F238E27FC236}">
                <a16:creationId xmlns:a16="http://schemas.microsoft.com/office/drawing/2014/main" id="{827D5001-CE0E-A51B-F5CD-E87B682B82B3}"/>
              </a:ext>
            </a:extLst>
          </p:cNvPr>
          <p:cNvSpPr txBox="1"/>
          <p:nvPr/>
        </p:nvSpPr>
        <p:spPr>
          <a:xfrm>
            <a:off x="4097854" y="3730356"/>
            <a:ext cx="363433" cy="300082"/>
          </a:xfrm>
          <a:prstGeom prst="rect">
            <a:avLst/>
          </a:prstGeom>
          <a:noFill/>
        </p:spPr>
        <p:txBody>
          <a:bodyPr wrap="none" rtlCol="0">
            <a:spAutoFit/>
          </a:bodyPr>
          <a:lstStyle/>
          <a:p>
            <a:r>
              <a:rPr lang="en-US" sz="1350" dirty="0"/>
              <a:t>CT</a:t>
            </a:r>
          </a:p>
        </p:txBody>
      </p:sp>
      <p:graphicFrame>
        <p:nvGraphicFramePr>
          <p:cNvPr id="4" name="Table 3">
            <a:extLst>
              <a:ext uri="{FF2B5EF4-FFF2-40B4-BE49-F238E27FC236}">
                <a16:creationId xmlns:a16="http://schemas.microsoft.com/office/drawing/2014/main" id="{FC9DF129-6382-6E8E-015E-3ACA3C74AFE0}"/>
              </a:ext>
            </a:extLst>
          </p:cNvPr>
          <p:cNvGraphicFramePr>
            <a:graphicFrameLocks noGrp="1"/>
          </p:cNvGraphicFramePr>
          <p:nvPr>
            <p:extLst/>
          </p:nvPr>
        </p:nvGraphicFramePr>
        <p:xfrm>
          <a:off x="5022988" y="2988000"/>
          <a:ext cx="3767548" cy="1019356"/>
        </p:xfrm>
        <a:graphic>
          <a:graphicData uri="http://schemas.openxmlformats.org/drawingml/2006/table">
            <a:tbl>
              <a:tblPr>
                <a:tableStyleId>{2D5ABB26-0587-4C30-8999-92F81FD0307C}</a:tableStyleId>
              </a:tblPr>
              <a:tblGrid>
                <a:gridCol w="1560007">
                  <a:extLst>
                    <a:ext uri="{9D8B030D-6E8A-4147-A177-3AD203B41FA5}">
                      <a16:colId xmlns:a16="http://schemas.microsoft.com/office/drawing/2014/main" val="2629806372"/>
                    </a:ext>
                  </a:extLst>
                </a:gridCol>
                <a:gridCol w="592224">
                  <a:extLst>
                    <a:ext uri="{9D8B030D-6E8A-4147-A177-3AD203B41FA5}">
                      <a16:colId xmlns:a16="http://schemas.microsoft.com/office/drawing/2014/main" val="827782365"/>
                    </a:ext>
                  </a:extLst>
                </a:gridCol>
                <a:gridCol w="951883">
                  <a:extLst>
                    <a:ext uri="{9D8B030D-6E8A-4147-A177-3AD203B41FA5}">
                      <a16:colId xmlns:a16="http://schemas.microsoft.com/office/drawing/2014/main" val="2640768757"/>
                    </a:ext>
                  </a:extLst>
                </a:gridCol>
                <a:gridCol w="663434">
                  <a:extLst>
                    <a:ext uri="{9D8B030D-6E8A-4147-A177-3AD203B41FA5}">
                      <a16:colId xmlns:a16="http://schemas.microsoft.com/office/drawing/2014/main" val="2340213676"/>
                    </a:ext>
                  </a:extLst>
                </a:gridCol>
              </a:tblGrid>
              <a:tr h="310392">
                <a:tc>
                  <a:txBody>
                    <a:bodyPr/>
                    <a:lstStyle/>
                    <a:p>
                      <a:pPr algn="l" fontAlgn="ctr"/>
                      <a:r>
                        <a:rPr lang="en-US" sz="1100" b="1" u="none" strike="noStrike" dirty="0">
                          <a:effectLst/>
                          <a:latin typeface="Arial" panose="020B0604020202020204" pitchFamily="34" charset="0"/>
                          <a:cs typeface="Arial" panose="020B0604020202020204" pitchFamily="34" charset="0"/>
                        </a:rPr>
                        <a:t>Cox Regression</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ctr"/>
                      <a:r>
                        <a:rPr lang="en-US" sz="1100" b="1" u="none" strike="noStrike" dirty="0">
                          <a:effectLst/>
                          <a:latin typeface="Arial" panose="020B0604020202020204" pitchFamily="34" charset="0"/>
                          <a:cs typeface="Arial" panose="020B0604020202020204" pitchFamily="34" charset="0"/>
                        </a:rPr>
                        <a:t>24-hour adjusted mortality</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fontAlgn="ctr"/>
                      <a:endParaRPr lang="en-US" sz="2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7101735"/>
                  </a:ext>
                </a:extLst>
              </a:tr>
              <a:tr h="177241">
                <a:tc>
                  <a:txBody>
                    <a:bodyPr/>
                    <a:lstStyle/>
                    <a:p>
                      <a:pPr algn="l" fontAlgn="ctr"/>
                      <a:r>
                        <a:rPr lang="en-US" sz="1100" i="1" u="none" strike="noStrike" dirty="0">
                          <a:effectLst/>
                          <a:latin typeface="Arial" panose="020B0604020202020204" pitchFamily="34" charset="0"/>
                          <a:cs typeface="Arial" panose="020B0604020202020204" pitchFamily="34" charset="0"/>
                        </a:rPr>
                        <a:t>Survival Predictor</a:t>
                      </a:r>
                      <a:endParaRPr lang="en-US" sz="1100" b="0" i="1"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u="none" strike="noStrike">
                          <a:effectLst/>
                          <a:latin typeface="Arial" panose="020B0604020202020204" pitchFamily="34" charset="0"/>
                          <a:cs typeface="Arial" panose="020B0604020202020204" pitchFamily="34" charset="0"/>
                        </a:rPr>
                        <a:t>HR</a:t>
                      </a:r>
                      <a:endParaRPr lang="en-US" sz="1100" b="0" i="1" u="none" strike="noStrike">
                        <a:solidFill>
                          <a:srgbClr val="000000"/>
                        </a:solidFill>
                        <a:effectLst/>
                        <a:latin typeface="Arial" panose="020B0604020202020204" pitchFamily="34" charset="0"/>
                        <a:cs typeface="Arial" panose="020B060402020202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u="none" strike="noStrike">
                          <a:effectLst/>
                          <a:latin typeface="Arial" panose="020B0604020202020204" pitchFamily="34" charset="0"/>
                          <a:cs typeface="Arial" panose="020B0604020202020204" pitchFamily="34" charset="0"/>
                        </a:rPr>
                        <a:t>95% CI</a:t>
                      </a:r>
                      <a:endParaRPr lang="en-US" sz="1100" b="0" i="1" u="none" strike="noStrike">
                        <a:solidFill>
                          <a:srgbClr val="000000"/>
                        </a:solidFill>
                        <a:effectLst/>
                        <a:latin typeface="Arial" panose="020B0604020202020204" pitchFamily="34" charset="0"/>
                        <a:cs typeface="Arial" panose="020B060402020202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u="none" strike="noStrike" dirty="0">
                          <a:effectLst/>
                          <a:latin typeface="Arial" panose="020B0604020202020204" pitchFamily="34" charset="0"/>
                          <a:cs typeface="Arial" panose="020B0604020202020204" pitchFamily="34" charset="0"/>
                        </a:rPr>
                        <a:t>p</a:t>
                      </a:r>
                      <a:endParaRPr lang="en-US" sz="1100" b="0" i="1"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5507451"/>
                  </a:ext>
                </a:extLst>
              </a:tr>
              <a:tr h="177241">
                <a:tc>
                  <a:txBody>
                    <a:bodyPr/>
                    <a:lstStyle/>
                    <a:p>
                      <a:pPr algn="l" fontAlgn="ctr"/>
                      <a:r>
                        <a:rPr lang="en-US" sz="1100" u="none" strike="noStrike">
                          <a:effectLst/>
                          <a:latin typeface="Arial" panose="020B0604020202020204" pitchFamily="34" charset="0"/>
                          <a:cs typeface="Arial" panose="020B0604020202020204" pitchFamily="34" charset="0"/>
                        </a:rPr>
                        <a:t>LTOWB Use</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Arial" panose="020B0604020202020204" pitchFamily="34" charset="0"/>
                          <a:cs typeface="Arial" panose="020B0604020202020204" pitchFamily="34" charset="0"/>
                        </a:rPr>
                        <a:t>0.50</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Arial" panose="020B0604020202020204" pitchFamily="34" charset="0"/>
                          <a:cs typeface="Arial" panose="020B0604020202020204" pitchFamily="34" charset="0"/>
                        </a:rPr>
                        <a:t>(0.27, 0.95)</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i="1" u="none" strike="noStrike" dirty="0">
                          <a:effectLst/>
                          <a:latin typeface="Arial" panose="020B0604020202020204" pitchFamily="34" charset="0"/>
                          <a:cs typeface="Arial" panose="020B0604020202020204" pitchFamily="34" charset="0"/>
                        </a:rPr>
                        <a:t>0.033</a:t>
                      </a:r>
                      <a:endParaRPr lang="en-US" sz="1100" b="1" i="1"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481392"/>
                  </a:ext>
                </a:extLst>
              </a:tr>
              <a:tr h="177241">
                <a:tc>
                  <a:txBody>
                    <a:bodyPr/>
                    <a:lstStyle/>
                    <a:p>
                      <a:pPr algn="l" fontAlgn="ctr"/>
                      <a:r>
                        <a:rPr lang="en-US" sz="1100" u="none" strike="noStrike">
                          <a:effectLst/>
                          <a:latin typeface="Arial" panose="020B0604020202020204" pitchFamily="34" charset="0"/>
                          <a:cs typeface="Arial" panose="020B0604020202020204" pitchFamily="34" charset="0"/>
                        </a:rPr>
                        <a:t>ISS</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Arial" panose="020B0604020202020204" pitchFamily="34" charset="0"/>
                          <a:cs typeface="Arial" panose="020B0604020202020204" pitchFamily="34" charset="0"/>
                        </a:rPr>
                        <a:t>0.97</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Arial" panose="020B0604020202020204" pitchFamily="34" charset="0"/>
                          <a:cs typeface="Arial" panose="020B0604020202020204" pitchFamily="34" charset="0"/>
                        </a:rPr>
                        <a:t>(0.95, 0.99)</a:t>
                      </a:r>
                      <a:endParaRPr lang="en-US" sz="1100" b="0" i="0" u="none" strike="noStrike">
                        <a:solidFill>
                          <a:srgbClr val="000000"/>
                        </a:solidFill>
                        <a:effectLst/>
                        <a:latin typeface="Arial" panose="020B0604020202020204" pitchFamily="34" charset="0"/>
                        <a:cs typeface="Arial" panose="020B060402020202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b="1" i="1" u="none" strike="noStrike" dirty="0">
                          <a:effectLst/>
                          <a:latin typeface="Arial" panose="020B0604020202020204" pitchFamily="34" charset="0"/>
                          <a:cs typeface="Arial" panose="020B0604020202020204" pitchFamily="34" charset="0"/>
                        </a:rPr>
                        <a:t>0.015</a:t>
                      </a:r>
                      <a:endParaRPr lang="en-US" sz="1100" b="1" i="1"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4941151"/>
                  </a:ext>
                </a:extLst>
              </a:tr>
              <a:tr h="177241">
                <a:tc>
                  <a:txBody>
                    <a:bodyPr/>
                    <a:lstStyle/>
                    <a:p>
                      <a:pPr algn="l" fontAlgn="ctr"/>
                      <a:r>
                        <a:rPr lang="en-US" sz="1100" u="none" strike="noStrike" dirty="0">
                          <a:effectLst/>
                          <a:latin typeface="Arial" panose="020B0604020202020204" pitchFamily="34" charset="0"/>
                          <a:cs typeface="Arial" panose="020B0604020202020204" pitchFamily="34" charset="0"/>
                        </a:rPr>
                        <a:t>MCF</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Arial" panose="020B0604020202020204" pitchFamily="34" charset="0"/>
                          <a:cs typeface="Arial" panose="020B0604020202020204" pitchFamily="34" charset="0"/>
                        </a:rPr>
                        <a:t>0.95</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Arial" panose="020B0604020202020204" pitchFamily="34" charset="0"/>
                          <a:cs typeface="Arial" panose="020B0604020202020204" pitchFamily="34" charset="0"/>
                        </a:rPr>
                        <a:t>(0.94, 0.97)</a:t>
                      </a: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389120" rtl="0" eaLnBrk="1" fontAlgn="b" latinLnBrk="0" hangingPunct="1">
                        <a:lnSpc>
                          <a:spcPct val="100000"/>
                        </a:lnSpc>
                        <a:spcBef>
                          <a:spcPts val="0"/>
                        </a:spcBef>
                        <a:spcAft>
                          <a:spcPts val="0"/>
                        </a:spcAft>
                        <a:buClrTx/>
                        <a:buSzTx/>
                        <a:buFontTx/>
                        <a:buNone/>
                        <a:tabLst/>
                        <a:defRPr/>
                      </a:pPr>
                      <a:r>
                        <a:rPr lang="en-US" sz="1100" b="1" i="1" dirty="0">
                          <a:solidFill>
                            <a:schemeClr val="tx1"/>
                          </a:solidFill>
                          <a:effectLst/>
                          <a:latin typeface="Arial" panose="020B0604020202020204" pitchFamily="34" charset="0"/>
                          <a:cs typeface="Arial" panose="020B0604020202020204" pitchFamily="34" charset="0"/>
                        </a:rPr>
                        <a:t>&lt;0.001</a:t>
                      </a:r>
                      <a:endParaRPr lang="en-US" sz="1100" b="1" i="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7150766"/>
                  </a:ext>
                </a:extLst>
              </a:tr>
            </a:tbl>
          </a:graphicData>
        </a:graphic>
      </p:graphicFrame>
      <p:sp>
        <p:nvSpPr>
          <p:cNvPr id="2" name="Title 1">
            <a:extLst>
              <a:ext uri="{FF2B5EF4-FFF2-40B4-BE49-F238E27FC236}">
                <a16:creationId xmlns:a16="http://schemas.microsoft.com/office/drawing/2014/main" id="{052DD8B3-87EE-7684-4E4C-54F01FD507FE}"/>
              </a:ext>
            </a:extLst>
          </p:cNvPr>
          <p:cNvSpPr>
            <a:spLocks noGrp="1"/>
          </p:cNvSpPr>
          <p:nvPr>
            <p:ph type="title"/>
          </p:nvPr>
        </p:nvSpPr>
        <p:spPr>
          <a:xfrm>
            <a:off x="628650" y="932259"/>
            <a:ext cx="7886700" cy="994172"/>
          </a:xfrm>
        </p:spPr>
        <p:txBody>
          <a:bodyPr>
            <a:normAutofit fontScale="90000"/>
          </a:bodyPr>
          <a:lstStyle/>
          <a:p>
            <a:r>
              <a:rPr lang="en-US" dirty="0">
                <a:latin typeface="Arial" panose="020B0604020202020204" pitchFamily="34" charset="0"/>
                <a:cs typeface="Arial" panose="020B0604020202020204" pitchFamily="34" charset="0"/>
              </a:rPr>
              <a:t>LTOWB is independently associated with 24-hour survival</a:t>
            </a:r>
          </a:p>
        </p:txBody>
      </p:sp>
      <p:grpSp>
        <p:nvGrpSpPr>
          <p:cNvPr id="15" name="Group 14">
            <a:extLst>
              <a:ext uri="{FF2B5EF4-FFF2-40B4-BE49-F238E27FC236}">
                <a16:creationId xmlns:a16="http://schemas.microsoft.com/office/drawing/2014/main" id="{142972E4-4B61-8E3E-15EE-6576F086DFC9}"/>
              </a:ext>
            </a:extLst>
          </p:cNvPr>
          <p:cNvGrpSpPr/>
          <p:nvPr/>
        </p:nvGrpSpPr>
        <p:grpSpPr>
          <a:xfrm>
            <a:off x="617588" y="2181170"/>
            <a:ext cx="3796363" cy="2937344"/>
            <a:chOff x="823450" y="1765226"/>
            <a:chExt cx="5061817" cy="3916459"/>
          </a:xfrm>
        </p:grpSpPr>
        <p:graphicFrame>
          <p:nvGraphicFramePr>
            <p:cNvPr id="14" name="Object 13">
              <a:extLst>
                <a:ext uri="{FF2B5EF4-FFF2-40B4-BE49-F238E27FC236}">
                  <a16:creationId xmlns:a16="http://schemas.microsoft.com/office/drawing/2014/main" id="{5CAD9021-29EA-277E-19AA-A951ED283B30}"/>
                </a:ext>
              </a:extLst>
            </p:cNvPr>
            <p:cNvGraphicFramePr>
              <a:graphicFrameLocks noChangeAspect="1"/>
            </p:cNvGraphicFramePr>
            <p:nvPr>
              <p:extLst/>
            </p:nvPr>
          </p:nvGraphicFramePr>
          <p:xfrm>
            <a:off x="823450" y="1765226"/>
            <a:ext cx="5061817" cy="3916459"/>
          </p:xfrm>
          <a:graphic>
            <a:graphicData uri="http://schemas.openxmlformats.org/presentationml/2006/ole">
              <mc:AlternateContent xmlns:mc="http://schemas.openxmlformats.org/markup-compatibility/2006">
                <mc:Choice xmlns:v="urn:schemas-microsoft-com:vml" Requires="v">
                  <p:oleObj spid="_x0000_s1027" name="Prism 9" r:id="rId4" imgW="3831124" imgH="2964068" progId="Prism9.Document">
                    <p:embed/>
                  </p:oleObj>
                </mc:Choice>
                <mc:Fallback>
                  <p:oleObj name="Prism 9" r:id="rId4" imgW="3831124" imgH="2964068" progId="Prism9.Document">
                    <p:embed/>
                    <p:pic>
                      <p:nvPicPr>
                        <p:cNvPr id="14" name="Object 13">
                          <a:extLst>
                            <a:ext uri="{FF2B5EF4-FFF2-40B4-BE49-F238E27FC236}">
                              <a16:creationId xmlns:a16="http://schemas.microsoft.com/office/drawing/2014/main" id="{5CAD9021-29EA-277E-19AA-A951ED283B30}"/>
                            </a:ext>
                          </a:extLst>
                        </p:cNvPr>
                        <p:cNvPicPr/>
                        <p:nvPr/>
                      </p:nvPicPr>
                      <p:blipFill>
                        <a:blip r:embed="rId5"/>
                        <a:stretch>
                          <a:fillRect/>
                        </a:stretch>
                      </p:blipFill>
                      <p:spPr>
                        <a:xfrm>
                          <a:off x="823450" y="1765226"/>
                          <a:ext cx="5061817" cy="3916459"/>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669CF4A2-CAB4-D854-B20A-FD5DB50F9B6D}"/>
                </a:ext>
              </a:extLst>
            </p:cNvPr>
            <p:cNvSpPr txBox="1"/>
            <p:nvPr/>
          </p:nvSpPr>
          <p:spPr>
            <a:xfrm>
              <a:off x="1974345" y="1794732"/>
              <a:ext cx="3007661" cy="677108"/>
            </a:xfrm>
            <a:prstGeom prst="rect">
              <a:avLst/>
            </a:prstGeom>
            <a:solidFill>
              <a:srgbClr val="EEEEEE"/>
            </a:solidFill>
          </p:spPr>
          <p:txBody>
            <a:bodyPr wrap="none" rtlCol="0">
              <a:spAutoFit/>
            </a:bodyPr>
            <a:lstStyle/>
            <a:p>
              <a:r>
                <a:rPr lang="en-US" sz="1350" b="1" dirty="0">
                  <a:latin typeface="Arial" panose="020B0604020202020204" pitchFamily="34" charset="0"/>
                  <a:cs typeface="Arial" panose="020B0604020202020204" pitchFamily="34" charset="0"/>
                </a:rPr>
                <a:t>Cox Regression Analysis</a:t>
              </a:r>
            </a:p>
            <a:p>
              <a:endParaRPr lang="en-US" sz="135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801820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5C6E7-1145-0845-84EB-A7E4FF1E0B82}"/>
              </a:ext>
            </a:extLst>
          </p:cNvPr>
          <p:cNvSpPr>
            <a:spLocks noGrp="1"/>
          </p:cNvSpPr>
          <p:nvPr>
            <p:ph type="title"/>
          </p:nvPr>
        </p:nvSpPr>
        <p:spPr>
          <a:xfrm>
            <a:off x="857250" y="402150"/>
            <a:ext cx="7429499" cy="702373"/>
          </a:xfrm>
        </p:spPr>
        <p:txBody>
          <a:bodyPr>
            <a:normAutofit fontScale="90000"/>
          </a:bodyPr>
          <a:lstStyle/>
          <a:p>
            <a:r>
              <a:rPr lang="en-US" b="1" dirty="0"/>
              <a:t>References</a:t>
            </a:r>
          </a:p>
        </p:txBody>
      </p:sp>
      <p:sp>
        <p:nvSpPr>
          <p:cNvPr id="3" name="Content Placeholder 2">
            <a:extLst>
              <a:ext uri="{FF2B5EF4-FFF2-40B4-BE49-F238E27FC236}">
                <a16:creationId xmlns:a16="http://schemas.microsoft.com/office/drawing/2014/main" id="{E8BDC30E-78BE-9346-80A3-39B28C8FDCAE}"/>
              </a:ext>
            </a:extLst>
          </p:cNvPr>
          <p:cNvSpPr>
            <a:spLocks noGrp="1"/>
          </p:cNvSpPr>
          <p:nvPr>
            <p:ph idx="1"/>
          </p:nvPr>
        </p:nvSpPr>
        <p:spPr>
          <a:xfrm>
            <a:off x="857250" y="1389605"/>
            <a:ext cx="7429499" cy="4649056"/>
          </a:xfrm>
        </p:spPr>
        <p:txBody>
          <a:bodyPr>
            <a:normAutofit fontScale="55000" lnSpcReduction="20000"/>
          </a:bodyPr>
          <a:lstStyle/>
          <a:p>
            <a:pPr lvl="0"/>
            <a:r>
              <a:rPr lang="en-US" dirty="0" err="1">
                <a:solidFill>
                  <a:schemeClr val="tx1"/>
                </a:solidFill>
                <a:effectLst/>
              </a:rPr>
              <a:t>Alobaidi</a:t>
            </a:r>
            <a:r>
              <a:rPr lang="en-US" dirty="0">
                <a:solidFill>
                  <a:schemeClr val="tx1"/>
                </a:solidFill>
                <a:effectLst/>
              </a:rPr>
              <a:t>, R. et al. JAMA </a:t>
            </a:r>
            <a:r>
              <a:rPr lang="en-US" dirty="0" err="1">
                <a:solidFill>
                  <a:schemeClr val="tx1"/>
                </a:solidFill>
                <a:effectLst/>
              </a:rPr>
              <a:t>Pediatr</a:t>
            </a:r>
            <a:r>
              <a:rPr lang="en-US" dirty="0">
                <a:solidFill>
                  <a:schemeClr val="tx1"/>
                </a:solidFill>
                <a:effectLst/>
              </a:rPr>
              <a:t>. 2018;172(3):257-268. </a:t>
            </a:r>
          </a:p>
          <a:p>
            <a:pPr lvl="0"/>
            <a:r>
              <a:rPr lang="en-US" dirty="0" err="1">
                <a:solidFill>
                  <a:schemeClr val="tx1"/>
                </a:solidFill>
                <a:effectLst/>
              </a:rPr>
              <a:t>Alam</a:t>
            </a:r>
            <a:r>
              <a:rPr lang="en-US" dirty="0">
                <a:solidFill>
                  <a:schemeClr val="tx1"/>
                </a:solidFill>
                <a:effectLst/>
              </a:rPr>
              <a:t> HB, et al. </a:t>
            </a:r>
            <a:r>
              <a:rPr lang="en-US" dirty="0" err="1">
                <a:solidFill>
                  <a:schemeClr val="tx1"/>
                </a:solidFill>
                <a:effectLst/>
              </a:rPr>
              <a:t>Surg</a:t>
            </a:r>
            <a:r>
              <a:rPr lang="en-US" dirty="0">
                <a:solidFill>
                  <a:schemeClr val="tx1"/>
                </a:solidFill>
                <a:effectLst/>
              </a:rPr>
              <a:t> </a:t>
            </a:r>
            <a:r>
              <a:rPr lang="en-US" dirty="0" err="1">
                <a:solidFill>
                  <a:schemeClr val="tx1"/>
                </a:solidFill>
                <a:effectLst/>
              </a:rPr>
              <a:t>Clin</a:t>
            </a:r>
            <a:r>
              <a:rPr lang="en-US" dirty="0">
                <a:solidFill>
                  <a:schemeClr val="tx1"/>
                </a:solidFill>
                <a:effectLst/>
              </a:rPr>
              <a:t> N Am 87 (2007) 55–72. </a:t>
            </a:r>
          </a:p>
          <a:p>
            <a:pPr lvl="0"/>
            <a:r>
              <a:rPr lang="en-US" dirty="0">
                <a:solidFill>
                  <a:schemeClr val="tx1"/>
                </a:solidFill>
                <a:effectLst/>
              </a:rPr>
              <a:t>Cardenas JC, et al. SHOCK, Vol. 45, No. 2, pp. 166–173, 2016</a:t>
            </a:r>
          </a:p>
          <a:p>
            <a:pPr lvl="0"/>
            <a:r>
              <a:rPr lang="en-US" dirty="0">
                <a:solidFill>
                  <a:schemeClr val="tx1"/>
                </a:solidFill>
                <a:effectLst/>
              </a:rPr>
              <a:t>Chang R et al. </a:t>
            </a:r>
            <a:r>
              <a:rPr lang="en-US" dirty="0">
                <a:solidFill>
                  <a:schemeClr val="tx1"/>
                </a:solidFill>
                <a:effectLst/>
                <a:hlinkClick r:id="rId2">
                  <a:extLst>
                    <a:ext uri="{A12FA001-AC4F-418D-AE19-62706E023703}">
                      <ahyp:hlinkClr xmlns:ahyp="http://schemas.microsoft.com/office/drawing/2018/hyperlinkcolor" val="tx"/>
                    </a:ext>
                  </a:extLst>
                </a:hlinkClick>
              </a:rPr>
              <a:t>Choice of fluid therapy in the initial management of sepsis, severe sepsis, and septic shock</a:t>
            </a:r>
            <a:r>
              <a:rPr lang="en-US" dirty="0">
                <a:solidFill>
                  <a:schemeClr val="tx1"/>
                </a:solidFill>
                <a:effectLst/>
              </a:rPr>
              <a:t> Shock. 2016 Jul; 46(1): 17–26. </a:t>
            </a:r>
          </a:p>
          <a:p>
            <a:pPr lvl="0"/>
            <a:r>
              <a:rPr lang="en-US" dirty="0">
                <a:solidFill>
                  <a:schemeClr val="tx1"/>
                </a:solidFill>
                <a:effectLst/>
              </a:rPr>
              <a:t>Chang R. Plasma resuscitation improved survival in a </a:t>
            </a:r>
            <a:r>
              <a:rPr lang="en-US" dirty="0" err="1">
                <a:solidFill>
                  <a:schemeClr val="tx1"/>
                </a:solidFill>
                <a:effectLst/>
              </a:rPr>
              <a:t>cecal</a:t>
            </a:r>
            <a:r>
              <a:rPr lang="en-US" dirty="0">
                <a:solidFill>
                  <a:schemeClr val="tx1"/>
                </a:solidFill>
                <a:effectLst/>
              </a:rPr>
              <a:t> ligation and puncture rat model of Sepsis. Shock. Publish ahead of print. 2018 DOI:10.1097/SHK.0000000000000918 </a:t>
            </a:r>
          </a:p>
          <a:p>
            <a:pPr lvl="0"/>
            <a:r>
              <a:rPr lang="en-US" dirty="0">
                <a:solidFill>
                  <a:schemeClr val="tx1"/>
                </a:solidFill>
                <a:effectLst/>
              </a:rPr>
              <a:t>Kendrick CL, et al. J Trauma Acute Care Surg. 2015;79: S110YS115.</a:t>
            </a:r>
          </a:p>
          <a:p>
            <a:pPr lvl="0"/>
            <a:r>
              <a:rPr lang="en-US" dirty="0">
                <a:solidFill>
                  <a:schemeClr val="tx1"/>
                </a:solidFill>
                <a:effectLst/>
              </a:rPr>
              <a:t>Nelson et al. Intensive Care Medicine Experimental (2016) 4:6 DOI 10.1186/s40635-016-0080-7 </a:t>
            </a:r>
          </a:p>
          <a:p>
            <a:pPr lvl="0"/>
            <a:r>
              <a:rPr lang="en-US" dirty="0">
                <a:solidFill>
                  <a:schemeClr val="tx1"/>
                </a:solidFill>
                <a:effectLst/>
              </a:rPr>
              <a:t>Pati S, et al. J Trauma Acute Care Surg. 2016;80: 576–585</a:t>
            </a:r>
          </a:p>
          <a:p>
            <a:pPr lvl="0"/>
            <a:r>
              <a:rPr lang="en-US" dirty="0">
                <a:solidFill>
                  <a:schemeClr val="tx1"/>
                </a:solidFill>
                <a:effectLst/>
              </a:rPr>
              <a:t>Peng Z, et al. SHOCK, Vol. 40, No. 3, pp. 195-202, 2013</a:t>
            </a:r>
          </a:p>
          <a:p>
            <a:pPr lvl="0"/>
            <a:r>
              <a:rPr lang="en-US" dirty="0">
                <a:solidFill>
                  <a:schemeClr val="tx1"/>
                </a:solidFill>
                <a:effectLst/>
              </a:rPr>
              <a:t>Torres et al. Critical Care (2017) 21:160</a:t>
            </a:r>
          </a:p>
          <a:p>
            <a:pPr lvl="0"/>
            <a:r>
              <a:rPr lang="en-US" dirty="0">
                <a:solidFill>
                  <a:schemeClr val="tx1"/>
                </a:solidFill>
                <a:effectLst/>
              </a:rPr>
              <a:t>Watawa K, et al. TRANSFUSION Volume 53, January 2013 Supplement. 53:80S-90S</a:t>
            </a:r>
          </a:p>
          <a:p>
            <a:endParaRPr lang="en-US" dirty="0"/>
          </a:p>
        </p:txBody>
      </p:sp>
    </p:spTree>
    <p:extLst>
      <p:ext uri="{BB962C8B-B14F-4D97-AF65-F5344CB8AC3E}">
        <p14:creationId xmlns:p14="http://schemas.microsoft.com/office/powerpoint/2010/main" val="34379961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FA638-DD99-8548-BC14-FAEC91F4FE38}"/>
              </a:ext>
            </a:extLst>
          </p:cNvPr>
          <p:cNvSpPr>
            <a:spLocks noGrp="1"/>
          </p:cNvSpPr>
          <p:nvPr>
            <p:ph type="title"/>
          </p:nvPr>
        </p:nvSpPr>
        <p:spPr/>
        <p:txBody>
          <a:bodyPr>
            <a:normAutofit fontScale="90000"/>
          </a:bodyPr>
          <a:lstStyle/>
          <a:p>
            <a:r>
              <a:rPr lang="en-US" b="1" dirty="0"/>
              <a:t>PROCESS Trial Definition of </a:t>
            </a:r>
            <a:br>
              <a:rPr lang="en-US" b="1" dirty="0"/>
            </a:br>
            <a:r>
              <a:rPr lang="en-US" b="1" dirty="0"/>
              <a:t>Septic Shock</a:t>
            </a:r>
          </a:p>
        </p:txBody>
      </p:sp>
      <p:sp>
        <p:nvSpPr>
          <p:cNvPr id="3" name="Content Placeholder 2">
            <a:extLst>
              <a:ext uri="{FF2B5EF4-FFF2-40B4-BE49-F238E27FC236}">
                <a16:creationId xmlns:a16="http://schemas.microsoft.com/office/drawing/2014/main" id="{EE609B0D-B9AD-D94E-BB79-DA9C50A23EDC}"/>
              </a:ext>
            </a:extLst>
          </p:cNvPr>
          <p:cNvSpPr>
            <a:spLocks noGrp="1"/>
          </p:cNvSpPr>
          <p:nvPr>
            <p:ph idx="1"/>
          </p:nvPr>
        </p:nvSpPr>
        <p:spPr>
          <a:xfrm>
            <a:off x="362858" y="1624012"/>
            <a:ext cx="8548913" cy="4525963"/>
          </a:xfrm>
        </p:spPr>
        <p:txBody>
          <a:bodyPr>
            <a:normAutofit fontScale="77500" lnSpcReduction="20000"/>
          </a:bodyPr>
          <a:lstStyle/>
          <a:p>
            <a:r>
              <a:rPr lang="en-US" dirty="0"/>
              <a:t>Sepsis was suspected with 2 or more criteria for SIRS</a:t>
            </a:r>
          </a:p>
          <a:p>
            <a:pPr marL="0" indent="0">
              <a:buNone/>
            </a:pPr>
            <a:r>
              <a:rPr lang="en-US" dirty="0"/>
              <a:t>	AND </a:t>
            </a:r>
          </a:p>
          <a:p>
            <a:r>
              <a:rPr lang="en-US" dirty="0"/>
              <a:t>Refractory hypotension or a serum lactate level of &gt; 4 mmol/L</a:t>
            </a:r>
          </a:p>
          <a:p>
            <a:pPr lvl="1"/>
            <a:r>
              <a:rPr lang="en-US" dirty="0"/>
              <a:t>Refractory hypotension= SBP that either &lt; 90 mm Hg or </a:t>
            </a:r>
          </a:p>
          <a:p>
            <a:pPr marL="457200" lvl="1" indent="0">
              <a:buNone/>
            </a:pPr>
            <a:r>
              <a:rPr lang="en-US" dirty="0"/>
              <a:t>    required vasopressor therapy to maintain 90 mm Hg after an</a:t>
            </a:r>
          </a:p>
          <a:p>
            <a:pPr marL="457200" lvl="1" indent="0">
              <a:buNone/>
            </a:pPr>
            <a:r>
              <a:rPr lang="en-US" dirty="0"/>
              <a:t>    IV fluid challenge (&gt;1L over 30 min). </a:t>
            </a:r>
          </a:p>
          <a:p>
            <a:pPr marL="457200" lvl="1" indent="0">
              <a:buNone/>
            </a:pPr>
            <a:endParaRPr lang="en-US" dirty="0"/>
          </a:p>
          <a:p>
            <a:r>
              <a:rPr lang="en-US" dirty="0"/>
              <a:t>Patients did not have to be in shock on arrival in the emergency department but had to be enrolled in the study in the emergency department within 2 hours after the earliest detection of shock and within 12 hours after arrival.</a:t>
            </a:r>
          </a:p>
          <a:p>
            <a:endParaRPr lang="en-US" dirty="0"/>
          </a:p>
        </p:txBody>
      </p:sp>
      <p:sp>
        <p:nvSpPr>
          <p:cNvPr id="4" name="Slide Number Placeholder 3">
            <a:extLst>
              <a:ext uri="{FF2B5EF4-FFF2-40B4-BE49-F238E27FC236}">
                <a16:creationId xmlns:a16="http://schemas.microsoft.com/office/drawing/2014/main" id="{63F6903F-BB74-C74A-89A1-A02482FC7332}"/>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2290134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AFA76-3920-C347-9669-B7A95C781F50}"/>
              </a:ext>
            </a:extLst>
          </p:cNvPr>
          <p:cNvSpPr>
            <a:spLocks noGrp="1"/>
          </p:cNvSpPr>
          <p:nvPr>
            <p:ph type="ctrTitle"/>
          </p:nvPr>
        </p:nvSpPr>
        <p:spPr>
          <a:xfrm>
            <a:off x="258417" y="1314451"/>
            <a:ext cx="8726557" cy="2400300"/>
          </a:xfrm>
        </p:spPr>
        <p:txBody>
          <a:bodyPr/>
          <a:lstStyle/>
          <a:p>
            <a:r>
              <a:rPr lang="en-US" b="1" dirty="0"/>
              <a:t>Pl</a:t>
            </a:r>
            <a:r>
              <a:rPr lang="en-US" dirty="0"/>
              <a:t>asma </a:t>
            </a:r>
            <a:r>
              <a:rPr lang="en-US" b="1" dirty="0" err="1"/>
              <a:t>RE</a:t>
            </a:r>
            <a:r>
              <a:rPr lang="en-US" dirty="0" err="1"/>
              <a:t>suscitation</a:t>
            </a:r>
            <a:r>
              <a:rPr lang="en-US" dirty="0"/>
              <a:t> for </a:t>
            </a:r>
            <a:r>
              <a:rPr lang="en-US" b="1" dirty="0"/>
              <a:t>S</a:t>
            </a:r>
            <a:r>
              <a:rPr lang="en-US" dirty="0"/>
              <a:t>epsis </a:t>
            </a:r>
            <a:r>
              <a:rPr lang="en-US" b="1" dirty="0"/>
              <a:t>S</a:t>
            </a:r>
            <a:r>
              <a:rPr lang="en-US" dirty="0"/>
              <a:t>tudy (</a:t>
            </a:r>
            <a:r>
              <a:rPr lang="en-US" b="1" dirty="0"/>
              <a:t>PRESS</a:t>
            </a:r>
            <a:r>
              <a:rPr lang="en-US" dirty="0"/>
              <a:t>) </a:t>
            </a:r>
          </a:p>
        </p:txBody>
      </p:sp>
      <p:sp>
        <p:nvSpPr>
          <p:cNvPr id="3" name="Subtitle 2">
            <a:extLst>
              <a:ext uri="{FF2B5EF4-FFF2-40B4-BE49-F238E27FC236}">
                <a16:creationId xmlns:a16="http://schemas.microsoft.com/office/drawing/2014/main" id="{A7D63E2F-BD53-0F4C-9C8A-40A0F7218467}"/>
              </a:ext>
            </a:extLst>
          </p:cNvPr>
          <p:cNvSpPr>
            <a:spLocks noGrp="1"/>
          </p:cNvSpPr>
          <p:nvPr>
            <p:ph type="subTitle" idx="1"/>
          </p:nvPr>
        </p:nvSpPr>
        <p:spPr>
          <a:xfrm>
            <a:off x="1299137" y="4138180"/>
            <a:ext cx="6507167" cy="1428750"/>
          </a:xfrm>
        </p:spPr>
        <p:txBody>
          <a:bodyPr>
            <a:normAutofit fontScale="55000" lnSpcReduction="20000"/>
          </a:bodyPr>
          <a:lstStyle/>
          <a:p>
            <a:r>
              <a:rPr lang="en-US" dirty="0"/>
              <a:t>Phil Spinella, MD, FCCM</a:t>
            </a:r>
          </a:p>
          <a:p>
            <a:r>
              <a:rPr lang="en-US" dirty="0"/>
              <a:t>Professor, Surgery and Critical Care Medicine</a:t>
            </a:r>
          </a:p>
          <a:p>
            <a:r>
              <a:rPr lang="en-US" dirty="0"/>
              <a:t>Co-Director, Trauma and Transfusion Medicine Research Center</a:t>
            </a:r>
          </a:p>
          <a:p>
            <a:r>
              <a:rPr lang="en-US" dirty="0"/>
              <a:t>Associate Medical Director, Center for Military Medicine Research</a:t>
            </a:r>
          </a:p>
          <a:p>
            <a:r>
              <a:rPr lang="en-US" dirty="0"/>
              <a:t>University of Pittsburgh</a:t>
            </a:r>
          </a:p>
        </p:txBody>
      </p:sp>
    </p:spTree>
    <p:extLst>
      <p:ext uri="{BB962C8B-B14F-4D97-AF65-F5344CB8AC3E}">
        <p14:creationId xmlns:p14="http://schemas.microsoft.com/office/powerpoint/2010/main" val="1949977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2F8844-C2E5-9C4E-BDC8-FE41C33FD68C}"/>
              </a:ext>
            </a:extLst>
          </p:cNvPr>
          <p:cNvSpPr>
            <a:spLocks noGrp="1"/>
          </p:cNvSpPr>
          <p:nvPr>
            <p:ph type="title"/>
          </p:nvPr>
        </p:nvSpPr>
        <p:spPr/>
        <p:txBody>
          <a:bodyPr/>
          <a:lstStyle/>
          <a:p>
            <a:r>
              <a:rPr lang="en-US" b="1" dirty="0"/>
              <a:t>Objectives</a:t>
            </a:r>
          </a:p>
        </p:txBody>
      </p:sp>
      <p:sp>
        <p:nvSpPr>
          <p:cNvPr id="5" name="Content Placeholder 4">
            <a:extLst>
              <a:ext uri="{FF2B5EF4-FFF2-40B4-BE49-F238E27FC236}">
                <a16:creationId xmlns:a16="http://schemas.microsoft.com/office/drawing/2014/main" id="{A959743B-9AD7-6B47-8054-BFC3E5DFEEBE}"/>
              </a:ext>
            </a:extLst>
          </p:cNvPr>
          <p:cNvSpPr>
            <a:spLocks noGrp="1"/>
          </p:cNvSpPr>
          <p:nvPr>
            <p:ph idx="1"/>
          </p:nvPr>
        </p:nvSpPr>
        <p:spPr/>
        <p:txBody>
          <a:bodyPr/>
          <a:lstStyle/>
          <a:p>
            <a:r>
              <a:rPr lang="en-US" dirty="0"/>
              <a:t>Rationale </a:t>
            </a:r>
          </a:p>
          <a:p>
            <a:r>
              <a:rPr lang="en-US" dirty="0"/>
              <a:t>Trial Concept </a:t>
            </a:r>
          </a:p>
          <a:p>
            <a:r>
              <a:rPr lang="en-US" dirty="0"/>
              <a:t>Feedback  </a:t>
            </a:r>
          </a:p>
        </p:txBody>
      </p:sp>
    </p:spTree>
    <p:extLst>
      <p:ext uri="{BB962C8B-B14F-4D97-AF65-F5344CB8AC3E}">
        <p14:creationId xmlns:p14="http://schemas.microsoft.com/office/powerpoint/2010/main" val="2479976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BFDC1-3B63-CF4A-B79C-96DDD398EF48}"/>
              </a:ext>
            </a:extLst>
          </p:cNvPr>
          <p:cNvSpPr>
            <a:spLocks noGrp="1"/>
          </p:cNvSpPr>
          <p:nvPr>
            <p:ph type="title"/>
          </p:nvPr>
        </p:nvSpPr>
        <p:spPr/>
        <p:txBody>
          <a:bodyPr/>
          <a:lstStyle/>
          <a:p>
            <a:r>
              <a:rPr lang="en-US" b="1" dirty="0"/>
              <a:t>Sepsis</a:t>
            </a:r>
          </a:p>
        </p:txBody>
      </p:sp>
      <p:sp>
        <p:nvSpPr>
          <p:cNvPr id="3" name="Content Placeholder 2">
            <a:extLst>
              <a:ext uri="{FF2B5EF4-FFF2-40B4-BE49-F238E27FC236}">
                <a16:creationId xmlns:a16="http://schemas.microsoft.com/office/drawing/2014/main" id="{ECD25A47-E8AC-5F4C-B249-AB14A7214977}"/>
              </a:ext>
            </a:extLst>
          </p:cNvPr>
          <p:cNvSpPr>
            <a:spLocks noGrp="1"/>
          </p:cNvSpPr>
          <p:nvPr>
            <p:ph idx="1"/>
          </p:nvPr>
        </p:nvSpPr>
        <p:spPr/>
        <p:txBody>
          <a:bodyPr/>
          <a:lstStyle/>
          <a:p>
            <a:r>
              <a:rPr lang="en-US" dirty="0"/>
              <a:t>Per year </a:t>
            </a:r>
          </a:p>
          <a:p>
            <a:pPr lvl="1"/>
            <a:r>
              <a:rPr lang="en-US" dirty="0"/>
              <a:t>48 million cases worldwide </a:t>
            </a:r>
          </a:p>
          <a:p>
            <a:pPr lvl="1"/>
            <a:r>
              <a:rPr lang="en-US" dirty="0"/>
              <a:t>2 million cases in the US </a:t>
            </a:r>
          </a:p>
          <a:p>
            <a:r>
              <a:rPr lang="en-US" dirty="0"/>
              <a:t>Septic Shock High Mortality – 40%</a:t>
            </a:r>
          </a:p>
          <a:p>
            <a:pPr lvl="1"/>
            <a:r>
              <a:rPr lang="en-US" dirty="0"/>
              <a:t>230,000 deaths per year in the US </a:t>
            </a:r>
          </a:p>
          <a:p>
            <a:pPr lvl="1"/>
            <a:r>
              <a:rPr lang="en-US" dirty="0"/>
              <a:t>High Morbidity </a:t>
            </a:r>
          </a:p>
          <a:p>
            <a:pPr lvl="2"/>
            <a:r>
              <a:rPr lang="en-US" dirty="0"/>
              <a:t>33% readmitted in 90 days</a:t>
            </a:r>
          </a:p>
          <a:p>
            <a:r>
              <a:rPr lang="en-US" dirty="0"/>
              <a:t>Cost of 15 billion dollars/year in US </a:t>
            </a:r>
          </a:p>
          <a:p>
            <a:endParaRPr lang="en-US" dirty="0"/>
          </a:p>
        </p:txBody>
      </p:sp>
      <p:sp>
        <p:nvSpPr>
          <p:cNvPr id="4" name="Slide Number Placeholder 3">
            <a:extLst>
              <a:ext uri="{FF2B5EF4-FFF2-40B4-BE49-F238E27FC236}">
                <a16:creationId xmlns:a16="http://schemas.microsoft.com/office/drawing/2014/main" id="{640144D2-1136-394D-8829-36C625167292}"/>
              </a:ext>
            </a:extLst>
          </p:cNvPr>
          <p:cNvSpPr>
            <a:spLocks noGrp="1"/>
          </p:cNvSpPr>
          <p:nvPr>
            <p:ph type="sldNum" sz="quarter" idx="12"/>
          </p:nvPr>
        </p:nvSpPr>
        <p:spPr/>
        <p:txBody>
          <a:bodyPr/>
          <a:lstStyle/>
          <a:p>
            <a:fld id="{CCE44419-2CB2-C844-B84C-FD88DF154409}" type="slidenum">
              <a:rPr lang="en-US" smtClean="0">
                <a:solidFill>
                  <a:prstClr val="black">
                    <a:tint val="75000"/>
                  </a:prstClr>
                </a:solidFill>
              </a:rPr>
              <a:pPr/>
              <a:t>9</a:t>
            </a:fld>
            <a:endParaRPr lang="en-US">
              <a:solidFill>
                <a:prstClr val="black">
                  <a:tint val="75000"/>
                </a:prstClr>
              </a:solidFill>
            </a:endParaRPr>
          </a:p>
        </p:txBody>
      </p:sp>
      <p:pic>
        <p:nvPicPr>
          <p:cNvPr id="5" name="Picture 4">
            <a:extLst>
              <a:ext uri="{FF2B5EF4-FFF2-40B4-BE49-F238E27FC236}">
                <a16:creationId xmlns:a16="http://schemas.microsoft.com/office/drawing/2014/main" id="{93CB8AC9-6182-E9FE-2928-5F3396F82F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0406" y="1713117"/>
            <a:ext cx="2789487" cy="1045876"/>
          </a:xfrm>
          <a:prstGeom prst="rect">
            <a:avLst/>
          </a:prstGeom>
        </p:spPr>
      </p:pic>
      <p:sp>
        <p:nvSpPr>
          <p:cNvPr id="6" name="Text Box 10">
            <a:extLst>
              <a:ext uri="{FF2B5EF4-FFF2-40B4-BE49-F238E27FC236}">
                <a16:creationId xmlns:a16="http://schemas.microsoft.com/office/drawing/2014/main" id="{CBED0E1B-14A9-7AE5-A247-D3E82D4B6794}"/>
              </a:ext>
            </a:extLst>
          </p:cNvPr>
          <p:cNvSpPr txBox="1"/>
          <p:nvPr/>
        </p:nvSpPr>
        <p:spPr>
          <a:xfrm>
            <a:off x="6441196" y="2754346"/>
            <a:ext cx="2287905" cy="2794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650" b="1" dirty="0">
                <a:solidFill>
                  <a:srgbClr val="000000"/>
                </a:solidFill>
                <a:effectLst/>
                <a:latin typeface="Arial" panose="020B0604020202020204" pitchFamily="34" charset="0"/>
                <a:ea typeface="Times New Roman" panose="02020603050405020304" pitchFamily="18" charset="0"/>
              </a:rPr>
              <a:t>Figure 1</a:t>
            </a:r>
            <a:r>
              <a:rPr lang="en-US" sz="650" dirty="0">
                <a:solidFill>
                  <a:srgbClr val="000000"/>
                </a:solidFill>
                <a:effectLst/>
                <a:latin typeface="Arial" panose="020B0604020202020204" pitchFamily="34" charset="0"/>
                <a:ea typeface="Times New Roman" panose="02020603050405020304" pitchFamily="18" charset="0"/>
              </a:rPr>
              <a:t>. </a:t>
            </a:r>
            <a:r>
              <a:rPr lang="en-US" sz="650" dirty="0">
                <a:solidFill>
                  <a:srgbClr val="262626"/>
                </a:solidFill>
                <a:effectLst/>
                <a:latin typeface="Arial" panose="020B0604020202020204" pitchFamily="34" charset="0"/>
                <a:ea typeface="Times New Roman" panose="02020603050405020304" pitchFamily="18" charset="0"/>
              </a:rPr>
              <a:t>48 million sepsis cases worldwide</a:t>
            </a:r>
            <a:r>
              <a:rPr lang="en-US" sz="650" b="1" dirty="0">
                <a:solidFill>
                  <a:srgbClr val="262626"/>
                </a:solidFill>
                <a:effectLst/>
                <a:latin typeface="Arial" panose="020B0604020202020204" pitchFamily="34" charset="0"/>
                <a:ea typeface="Times New Roman" panose="02020603050405020304" pitchFamily="18" charset="0"/>
              </a:rPr>
              <a:t>.</a:t>
            </a:r>
            <a:r>
              <a:rPr lang="en-US" sz="650" b="1" dirty="0">
                <a:solidFill>
                  <a:srgbClr val="FF0000"/>
                </a:solidFill>
                <a:effectLst/>
                <a:latin typeface="Arial" panose="020B0604020202020204" pitchFamily="34" charset="0"/>
                <a:ea typeface="Times New Roman" panose="02020603050405020304" pitchFamily="18" charset="0"/>
              </a:rPr>
              <a:t> </a:t>
            </a:r>
            <a:r>
              <a:rPr lang="en-US" sz="650" dirty="0">
                <a:solidFill>
                  <a:srgbClr val="000000"/>
                </a:solidFill>
                <a:effectLst/>
                <a:latin typeface="Arial" panose="020B0604020202020204" pitchFamily="34" charset="0"/>
                <a:ea typeface="Times New Roman" panose="02020603050405020304" pitchFamily="18" charset="0"/>
              </a:rPr>
              <a:t>Rudd, Seymour, Angus and colleagues, 2020, </a:t>
            </a:r>
            <a:r>
              <a:rPr lang="en-US" sz="650" b="1" dirty="0">
                <a:solidFill>
                  <a:srgbClr val="262626"/>
                </a:solidFill>
                <a:effectLst/>
                <a:latin typeface="Bell MT" panose="02020503060305020303" pitchFamily="18" charset="77"/>
                <a:ea typeface="Times New Roman" panose="02020603050405020304" pitchFamily="18" charset="0"/>
                <a:cs typeface="Arial" panose="020B0604020202020204" pitchFamily="34" charset="0"/>
              </a:rPr>
              <a:t>THE LANCET</a:t>
            </a:r>
            <a:endParaRPr lang="en-US" sz="1200" dirty="0">
              <a:effectLst/>
              <a:latin typeface="Times New Roman" panose="02020603050405020304" pitchFamily="18" charset="0"/>
              <a:ea typeface="Times New Roman" panose="02020603050405020304" pitchFamily="18" charset="0"/>
            </a:endParaRPr>
          </a:p>
        </p:txBody>
      </p:sp>
      <p:sp>
        <p:nvSpPr>
          <p:cNvPr id="7" name="Rectangle 6">
            <a:extLst>
              <a:ext uri="{FF2B5EF4-FFF2-40B4-BE49-F238E27FC236}">
                <a16:creationId xmlns:a16="http://schemas.microsoft.com/office/drawing/2014/main" id="{C85FDA0B-402E-0349-BFA0-B8304E87CBD4}"/>
              </a:ext>
            </a:extLst>
          </p:cNvPr>
          <p:cNvSpPr/>
          <p:nvPr/>
        </p:nvSpPr>
        <p:spPr>
          <a:xfrm>
            <a:off x="966913" y="6356350"/>
            <a:ext cx="4572000" cy="369332"/>
          </a:xfrm>
          <a:prstGeom prst="rect">
            <a:avLst/>
          </a:prstGeom>
        </p:spPr>
        <p:txBody>
          <a:bodyPr>
            <a:spAutoFit/>
          </a:bodyPr>
          <a:lstStyle/>
          <a:p>
            <a:r>
              <a:rPr lang="en-US" dirty="0">
                <a:latin typeface="Times" pitchFamily="2" charset="0"/>
              </a:rPr>
              <a:t>http://</a:t>
            </a:r>
            <a:r>
              <a:rPr lang="en-US" dirty="0" err="1">
                <a:latin typeface="Times" pitchFamily="2" charset="0"/>
              </a:rPr>
              <a:t>www.hcup-us.ahrq.gov</a:t>
            </a:r>
            <a:r>
              <a:rPr lang="en-US" dirty="0">
                <a:latin typeface="Times" pitchFamily="2" charset="0"/>
              </a:rPr>
              <a:t>/</a:t>
            </a:r>
            <a:r>
              <a:rPr lang="en-US" dirty="0" err="1">
                <a:latin typeface="Times" pitchFamily="2" charset="0"/>
              </a:rPr>
              <a:t>reports.jsp</a:t>
            </a:r>
            <a:r>
              <a:rPr lang="en-US" dirty="0">
                <a:latin typeface="Times" pitchFamily="2" charset="0"/>
              </a:rPr>
              <a:t>.</a:t>
            </a:r>
            <a:endParaRPr lang="en-US" dirty="0">
              <a:effectLst/>
              <a:latin typeface="Times" pitchFamily="2" charset="0"/>
            </a:endParaRPr>
          </a:p>
        </p:txBody>
      </p:sp>
    </p:spTree>
    <p:extLst>
      <p:ext uri="{BB962C8B-B14F-4D97-AF65-F5344CB8AC3E}">
        <p14:creationId xmlns:p14="http://schemas.microsoft.com/office/powerpoint/2010/main" val="149446692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S" id="{8D805EE9-00FE-7543-97F5-E31CDE12001E}" vid="{12B1D0E9-6BE0-3D46-9579-3DA06832A90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8E8C73902C5184784503BBD68CA498D" ma:contentTypeVersion="11" ma:contentTypeDescription="Create a new document." ma:contentTypeScope="" ma:versionID="d54a962d66af46c574544e6d30f812ba">
  <xsd:schema xmlns:xsd="http://www.w3.org/2001/XMLSchema" xmlns:xs="http://www.w3.org/2001/XMLSchema" xmlns:p="http://schemas.microsoft.com/office/2006/metadata/properties" xmlns:ns3="56246ae3-4327-4972-8897-da36f76f3ebd" xmlns:ns4="d967165b-3b22-451b-9979-795606ea3f07" targetNamespace="http://schemas.microsoft.com/office/2006/metadata/properties" ma:root="true" ma:fieldsID="85b72748a3a1e2625d8a82548a27ccf4" ns3:_="" ns4:_="">
    <xsd:import namespace="56246ae3-4327-4972-8897-da36f76f3ebd"/>
    <xsd:import namespace="d967165b-3b22-451b-9979-795606ea3f0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246ae3-4327-4972-8897-da36f76f3e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67165b-3b22-451b-9979-795606ea3f0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65E440-67D2-444F-9777-042249EA415D}">
  <ds:schemaRefs>
    <ds:schemaRef ds:uri="http://schemas.microsoft.com/sharepoint/v3/contenttype/forms"/>
  </ds:schemaRefs>
</ds:datastoreItem>
</file>

<file path=customXml/itemProps2.xml><?xml version="1.0" encoding="utf-8"?>
<ds:datastoreItem xmlns:ds="http://schemas.openxmlformats.org/officeDocument/2006/customXml" ds:itemID="{0736E611-25C7-490F-9CC9-66CC515E517A}">
  <ds:schemaRefs>
    <ds:schemaRef ds:uri="56246ae3-4327-4972-8897-da36f76f3ebd"/>
    <ds:schemaRef ds:uri="http://purl.org/dc/elements/1.1/"/>
    <ds:schemaRef ds:uri="http://purl.org/dc/dcmitype/"/>
    <ds:schemaRef ds:uri="http://www.w3.org/XML/1998/namespace"/>
    <ds:schemaRef ds:uri="d967165b-3b22-451b-9979-795606ea3f07"/>
    <ds:schemaRef ds:uri="http://schemas.microsoft.com/office/2006/documentManagement/types"/>
    <ds:schemaRef ds:uri="http://schemas.microsoft.com/office/2006/metadata/properties"/>
    <ds:schemaRef ds:uri="http://purl.org/dc/term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B3008A2A-2415-4631-91D8-F404079232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246ae3-4327-4972-8897-da36f76f3ebd"/>
    <ds:schemaRef ds:uri="d967165b-3b22-451b-9979-795606ea3f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1_Office Theme</Template>
  <TotalTime>4251</TotalTime>
  <Words>2898</Words>
  <Application>Microsoft Macintosh PowerPoint</Application>
  <PresentationFormat>On-screen Show (4:3)</PresentationFormat>
  <Paragraphs>508</Paragraphs>
  <Slides>61</Slides>
  <Notes>6</Notes>
  <HiddenSlides>12</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70" baseType="lpstr">
      <vt:lpstr>ＭＳ Ｐゴシック</vt:lpstr>
      <vt:lpstr>Arial</vt:lpstr>
      <vt:lpstr>Bell MT</vt:lpstr>
      <vt:lpstr>Calibri</vt:lpstr>
      <vt:lpstr>Helvetica Neue</vt:lpstr>
      <vt:lpstr>Times</vt:lpstr>
      <vt:lpstr>Times New Roman</vt:lpstr>
      <vt:lpstr>1_Office Theme</vt:lpstr>
      <vt:lpstr>Prism 9</vt:lpstr>
      <vt:lpstr>Study Updates </vt:lpstr>
      <vt:lpstr>CHIPS</vt:lpstr>
      <vt:lpstr>CHIPS</vt:lpstr>
      <vt:lpstr>PowerPoint Presentation</vt:lpstr>
      <vt:lpstr>PowerPoint Presentation</vt:lpstr>
      <vt:lpstr>LTOWB is independently associated with 24-hour survival</vt:lpstr>
      <vt:lpstr>Plasma REsuscitation for Sepsis Study (PRESS) </vt:lpstr>
      <vt:lpstr>Objectives</vt:lpstr>
      <vt:lpstr>Sepsis</vt:lpstr>
      <vt:lpstr>Shock-Inadequate Oxygen Delivery to Meet Demand</vt:lpstr>
      <vt:lpstr>Septic Shock</vt:lpstr>
      <vt:lpstr>Importance of Timing of Volume Resuscitation – Septic Shock</vt:lpstr>
      <vt:lpstr>Fluid Resuscitation of Septic Shock-Controversy</vt:lpstr>
      <vt:lpstr>Plasma </vt:lpstr>
      <vt:lpstr>Plasma Risks Have Diminished</vt:lpstr>
      <vt:lpstr>Increased Awareness of the risks of crystalloids</vt:lpstr>
      <vt:lpstr>Back to the Future Again!</vt:lpstr>
      <vt:lpstr>Plasma Compared to Crystalloids: Animal Models</vt:lpstr>
      <vt:lpstr>Plasma Compared to Crystalloids:  In Vitro and In Vivo Animal Models</vt:lpstr>
      <vt:lpstr>Rat CLP Sepsis Model:  Plasma Improves Survival Vs Crystalloids </vt:lpstr>
      <vt:lpstr>Reduced Catecholamines with Plasma Resuscitation</vt:lpstr>
      <vt:lpstr>Reduced Inflammation with Plasma Resuscitation </vt:lpstr>
      <vt:lpstr>Reduced Endothelial Activation with Plasma Resuscitation</vt:lpstr>
      <vt:lpstr>PowerPoint Presentation</vt:lpstr>
      <vt:lpstr>PowerPoint Presentation</vt:lpstr>
      <vt:lpstr>PowerPoint Presentation</vt:lpstr>
      <vt:lpstr>Potential Risks From Plasma</vt:lpstr>
      <vt:lpstr>Risks of Therapies</vt:lpstr>
      <vt:lpstr>Plasma Safety Advances</vt:lpstr>
      <vt:lpstr>PowerPoint Presentation</vt:lpstr>
      <vt:lpstr>Dried Plasma</vt:lpstr>
      <vt:lpstr>Knowledge Gap</vt:lpstr>
      <vt:lpstr>Crystalloids vs Plasma Hypotheses </vt:lpstr>
      <vt:lpstr>Salt Water for Septic Shock? </vt:lpstr>
      <vt:lpstr>Plasma Resuscitation of Septic Shock (PRESS) Study</vt:lpstr>
      <vt:lpstr>Aims</vt:lpstr>
      <vt:lpstr>Aims</vt:lpstr>
      <vt:lpstr>Plasma REsuscitation for Sepsis Study (PRESS) Team</vt:lpstr>
      <vt:lpstr>PRESS Steering Committee</vt:lpstr>
      <vt:lpstr>PRESS- Methods</vt:lpstr>
      <vt:lpstr>PRESS -Eligibility</vt:lpstr>
      <vt:lpstr>PRESS Trial-Eligibility</vt:lpstr>
      <vt:lpstr>PRESS Trial-Methods</vt:lpstr>
      <vt:lpstr>PRESS Trial-Methods</vt:lpstr>
      <vt:lpstr>PRESS Trial-Methods</vt:lpstr>
      <vt:lpstr>Secondary Outcomes</vt:lpstr>
      <vt:lpstr>Safety Outcomes</vt:lpstr>
      <vt:lpstr>Cost Effectiveness Outcomes</vt:lpstr>
      <vt:lpstr>Mechanistic Data</vt:lpstr>
      <vt:lpstr>Multi-OMICS Platform </vt:lpstr>
      <vt:lpstr>Implementation Science </vt:lpstr>
      <vt:lpstr>Human Protections</vt:lpstr>
      <vt:lpstr>Funding </vt:lpstr>
      <vt:lpstr>Future Directions  (Expansion to Multicenter)</vt:lpstr>
      <vt:lpstr>Adult Trials</vt:lpstr>
      <vt:lpstr>Questions? </vt:lpstr>
      <vt:lpstr>Early Plasma Improves Survival in Trauma </vt:lpstr>
      <vt:lpstr>PowerPoint Presentation</vt:lpstr>
      <vt:lpstr>Precision Plasma Resuscitation for Septic Shock </vt:lpstr>
      <vt:lpstr>References</vt:lpstr>
      <vt:lpstr>PROCESS Trial Definition of  Septic Shock</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Plasma REsuscitation for Surgical Sepsis (PRESS) Trial – Concept </dc:title>
  <dc:creator>Spinella, Philip Charles</dc:creator>
  <cp:lastModifiedBy>Spinella, Philip</cp:lastModifiedBy>
  <cp:revision>32</cp:revision>
  <cp:lastPrinted>2017-09-26T10:58:59Z</cp:lastPrinted>
  <dcterms:created xsi:type="dcterms:W3CDTF">2022-03-05T14:05:26Z</dcterms:created>
  <dcterms:modified xsi:type="dcterms:W3CDTF">2022-06-28T05:38:20Z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0x01010088E8C73902C5184784503BBD68CA498D</vt:lpwstr>
  </property>
</Properties>
</file>