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86" r:id="rId2"/>
    <p:sldId id="290" r:id="rId3"/>
    <p:sldId id="284" r:id="rId4"/>
    <p:sldId id="288" r:id="rId5"/>
    <p:sldId id="289" r:id="rId6"/>
    <p:sldId id="271" r:id="rId7"/>
    <p:sldId id="299" r:id="rId8"/>
    <p:sldId id="269" r:id="rId9"/>
    <p:sldId id="272" r:id="rId10"/>
    <p:sldId id="273" r:id="rId11"/>
    <p:sldId id="261" r:id="rId12"/>
    <p:sldId id="274" r:id="rId13"/>
    <p:sldId id="275" r:id="rId14"/>
    <p:sldId id="264" r:id="rId15"/>
    <p:sldId id="312" r:id="rId16"/>
    <p:sldId id="297" r:id="rId17"/>
    <p:sldId id="311" r:id="rId18"/>
    <p:sldId id="277" r:id="rId19"/>
    <p:sldId id="309" r:id="rId20"/>
    <p:sldId id="276" r:id="rId21"/>
    <p:sldId id="308" r:id="rId22"/>
    <p:sldId id="293" r:id="rId23"/>
    <p:sldId id="294" r:id="rId24"/>
    <p:sldId id="295" r:id="rId25"/>
    <p:sldId id="310" r:id="rId26"/>
    <p:sldId id="298" r:id="rId27"/>
    <p:sldId id="291" r:id="rId28"/>
    <p:sldId id="280" r:id="rId29"/>
    <p:sldId id="283" r:id="rId30"/>
    <p:sldId id="268" r:id="rId31"/>
    <p:sldId id="296" r:id="rId32"/>
    <p:sldId id="279" r:id="rId33"/>
    <p:sldId id="282" r:id="rId34"/>
    <p:sldId id="292" r:id="rId35"/>
    <p:sldId id="307" r:id="rId36"/>
    <p:sldId id="300" r:id="rId37"/>
    <p:sldId id="313" r:id="rId38"/>
    <p:sldId id="314" r:id="rId39"/>
    <p:sldId id="315" r:id="rId40"/>
    <p:sldId id="301" r:id="rId41"/>
    <p:sldId id="302" r:id="rId42"/>
    <p:sldId id="303" r:id="rId43"/>
    <p:sldId id="304" r:id="rId44"/>
    <p:sldId id="305" r:id="rId45"/>
    <p:sldId id="30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79FF"/>
    <a:srgbClr val="D12427"/>
    <a:srgbClr val="9B303A"/>
    <a:srgbClr val="F1C6BB"/>
    <a:srgbClr val="D7E4F4"/>
    <a:srgbClr val="E3EEDD"/>
    <a:srgbClr val="F9E4AD"/>
    <a:srgbClr val="C298BE"/>
    <a:srgbClr val="E0CBDE"/>
    <a:srgbClr val="F43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1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7082B-70E2-4836-BDC0-91F15C7DD6E0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35200-4BD0-499F-9DE2-E610C1B85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9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0E379-E0D3-4AC0-838A-D1027C3DD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8A77E-B15C-4164-81E2-6D4BE772A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5C4F1-135E-470E-A4F3-74268885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A5D1-E1C8-44B2-86E9-C6F0FED05F25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D2FB3-B9AE-4D42-A3A6-01F307921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0951A-BD50-4DBD-B044-792DADCE7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0C2F-514C-49B2-B5C3-5A751659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93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D27EF-3313-4EA0-B01F-547BAE0D4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7D2552-0883-4C2D-86F3-8623F57DAA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45654-2264-46EE-96F5-B13BBE90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A5D1-E1C8-44B2-86E9-C6F0FED05F25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8F14E-567D-4FBD-8D1C-DD3CDCC06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6F1CA-4707-470F-8A2B-ACCF32E7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0C2F-514C-49B2-B5C3-5A751659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13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2E0AB1-CA0B-44F8-81E0-652C46DAA5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88F925-C212-43DE-AAC5-566D83000B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5B6FD-7DB7-4280-9626-7E53E92BE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A5D1-E1C8-44B2-86E9-C6F0FED05F25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DB4FB-DFAC-4253-B468-ADAEE8A0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E1454-A24F-491E-85A0-D1DFD00B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0C2F-514C-49B2-B5C3-5A751659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45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B39B7-169F-4274-B87F-77F5D1ACB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F1384-ED64-4B62-AD88-4C5DF13CB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26A73D-8F62-4258-BB05-0A3574C22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A5D1-E1C8-44B2-86E9-C6F0FED05F25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31036-E1B1-4645-8506-A7BD7527A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0FC95-B743-4FC0-84FD-3D715596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0C2F-514C-49B2-B5C3-5A751659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8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6B0CE-811F-43C7-BBBF-5D8D065B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C20D8-1433-473C-9EC1-78FF340A6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EDACE-4EE8-4CEB-84DD-BAC16AD18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A5D1-E1C8-44B2-86E9-C6F0FED05F25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0D9DE-7F1A-4A4D-B34F-38B0E2571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66DD0-C3ED-40CF-82B7-947E286B7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0C2F-514C-49B2-B5C3-5A751659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AC8EA-AC3A-4657-946E-9CE1DB168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4746D-98E1-4631-8A8D-48D7A4E11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47AC4A-B7AE-4914-BEB9-248E84FD7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5CCA9B-B605-4F59-8074-BE034DF4A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A5D1-E1C8-44B2-86E9-C6F0FED05F25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61AAC-94A0-4627-A227-F80BD6BA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3C33E1-C274-4AE9-9FDA-E256F5BB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0C2F-514C-49B2-B5C3-5A751659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6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6A98F-AED5-4552-90A8-7D643D3B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A83DF-6944-421D-8E9A-FF706EE3C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60FE78-C726-4E99-B7B1-B03E533916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68ED28-3314-4CF2-A6F9-16E18407D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98FF6C-6ABA-4DD5-88B8-FA53D9FC3C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C361E-B88E-4438-9D29-413726959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A5D1-E1C8-44B2-86E9-C6F0FED05F25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8E58F-3B0C-4846-A334-B820AEE8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E93737-2BB5-42AE-B1F8-A0CA2F8CB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0C2F-514C-49B2-B5C3-5A751659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511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1C0A4-175B-43EB-806C-45E2472B8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A63E9-01AF-496C-AC01-BC5B226D8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A5D1-E1C8-44B2-86E9-C6F0FED05F25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96F7A0-AA64-4B49-9FA0-5559FD85F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76179-1444-4C2D-8165-2A9FCB6F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0C2F-514C-49B2-B5C3-5A751659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79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4C2963-1FBE-4712-81CC-2A603F7CA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A5D1-E1C8-44B2-86E9-C6F0FED05F25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1CB3D4-D34F-4332-ADBF-0DCB3D6CE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A7F713-5FE5-4C0B-9C6F-942F9CD3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0C2F-514C-49B2-B5C3-5A751659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89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2A2DC-5117-431A-ADF3-329B731DF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491AB-8795-4C7F-AE9A-17497DFD7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87350B-B628-4DD3-9D64-4D8D42D61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1C7AC-FC40-4277-8693-FE78D8249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A5D1-E1C8-44B2-86E9-C6F0FED05F25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78F5A-90A1-42A6-A731-002AAC1D7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482C4-3ADF-4F18-AC4C-6F3E3C84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0C2F-514C-49B2-B5C3-5A751659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374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FB073-8471-4D86-93D5-3D15D257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EC47E7-A56B-4A69-9D63-7DDCA11BE6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8988ED-31A7-4449-8123-49F9AF14B2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00403-D6C4-45DF-970F-2BE97E1F1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A5D1-E1C8-44B2-86E9-C6F0FED05F25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95CFF-9F21-49D4-BDF2-C029E529B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AA2A52-6A61-4591-ABC9-65D2258D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00C2F-514C-49B2-B5C3-5A751659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17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04E383-72ED-42AC-9A5C-E165C7E4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8E01E-F2BB-423F-9691-5EF10FF74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5D5B38-2A72-4ABF-8CAC-96860D9D7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0A5D1-E1C8-44B2-86E9-C6F0FED05F25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C3926-3A6D-46A1-AF42-C0ECAB3446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1D638-9ED8-44D4-8A9A-7F127BCB2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00C2F-514C-49B2-B5C3-5A751659E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03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4.emf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emf"/><Relationship Id="rId5" Type="http://schemas.microsoft.com/office/2007/relationships/hdphoto" Target="../media/hdphoto2.wdp"/><Relationship Id="rId10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microsoft.com/office/2007/relationships/hdphoto" Target="../media/hdphoto10.wdp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openxmlformats.org/officeDocument/2006/relationships/image" Target="../media/image4.emf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openxmlformats.org/officeDocument/2006/relationships/image" Target="../media/image4.emf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12" Type="http://schemas.microsoft.com/office/2007/relationships/hdphoto" Target="../media/hdphoto9.wdp"/><Relationship Id="rId17" Type="http://schemas.openxmlformats.org/officeDocument/2006/relationships/image" Target="../media/image16.jpg"/><Relationship Id="rId2" Type="http://schemas.openxmlformats.org/officeDocument/2006/relationships/image" Target="../media/image1.png"/><Relationship Id="rId16" Type="http://schemas.openxmlformats.org/officeDocument/2006/relationships/hyperlink" Target="https://derangedphysiology.com/main/core-topics-intensive-care/manipulation-fluids-and-electrolytes/Chapter%202.3.2/response-1l-5-dextrose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4.emf"/><Relationship Id="rId15" Type="http://schemas.openxmlformats.org/officeDocument/2006/relationships/image" Target="../media/image15.jpg"/><Relationship Id="rId10" Type="http://schemas.openxmlformats.org/officeDocument/2006/relationships/image" Target="../media/image13.gif"/><Relationship Id="rId4" Type="http://schemas.microsoft.com/office/2007/relationships/hdphoto" Target="../media/hdphoto2.wdp"/><Relationship Id="rId9" Type="http://schemas.microsoft.com/office/2007/relationships/hdphoto" Target="../media/hdphoto3.wdp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microsoft.com/office/2007/relationships/hdphoto" Target="../media/hdphoto8.wdp"/><Relationship Id="rId5" Type="http://schemas.openxmlformats.org/officeDocument/2006/relationships/image" Target="../media/image4.emf"/><Relationship Id="rId10" Type="http://schemas.openxmlformats.org/officeDocument/2006/relationships/image" Target="../media/image12.png"/><Relationship Id="rId4" Type="http://schemas.microsoft.com/office/2007/relationships/hdphoto" Target="../media/hdphoto2.wdp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BA4D1-718E-46AE-8EF1-F90FF21BF2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Hemostatic resuscitation effects:</a:t>
            </a:r>
            <a:br>
              <a:rPr lang="en-US" dirty="0"/>
            </a:br>
            <a:r>
              <a:rPr lang="en-US" dirty="0"/>
              <a:t>an in silico exploration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4A1698-C78E-4051-9BFF-426774C9E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48670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Jansen N Seheult, </a:t>
            </a:r>
            <a:r>
              <a:rPr lang="en-US" sz="1800" i="1" dirty="0"/>
              <a:t>MB </a:t>
            </a:r>
            <a:r>
              <a:rPr lang="en-US" sz="1800" i="1" dirty="0" err="1"/>
              <a:t>BCh</a:t>
            </a:r>
            <a:r>
              <a:rPr lang="en-US" sz="1800" i="1" dirty="0"/>
              <a:t> BAO, MSc, MD</a:t>
            </a:r>
          </a:p>
          <a:p>
            <a:endParaRPr lang="en-US" dirty="0"/>
          </a:p>
          <a:p>
            <a:r>
              <a:rPr lang="en-US" dirty="0"/>
              <a:t>Special Coagulation Fellow,</a:t>
            </a:r>
          </a:p>
          <a:p>
            <a:r>
              <a:rPr lang="en-US" dirty="0"/>
              <a:t>Department of Laboratory Medicine and Pathology,</a:t>
            </a:r>
          </a:p>
          <a:p>
            <a:r>
              <a:rPr lang="en-US" dirty="0"/>
              <a:t>Mayo Clinic</a:t>
            </a:r>
          </a:p>
        </p:txBody>
      </p:sp>
    </p:spTree>
    <p:extLst>
      <p:ext uri="{BB962C8B-B14F-4D97-AF65-F5344CB8AC3E}">
        <p14:creationId xmlns:p14="http://schemas.microsoft.com/office/powerpoint/2010/main" val="385018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E5661261-662B-4EBE-9CCE-7501A5EB9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33" y="2479939"/>
            <a:ext cx="6400800" cy="3657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2DE2CC-8AE7-404E-9F97-88D8F5B31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20" y="2479939"/>
            <a:ext cx="64008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858AA2-7CB9-4CC5-8304-9F6CFB0F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Hemoglobin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8E9EFB-2504-4B36-B621-0E41AAF735BF}"/>
              </a:ext>
            </a:extLst>
          </p:cNvPr>
          <p:cNvSpPr/>
          <p:nvPr/>
        </p:nvSpPr>
        <p:spPr>
          <a:xfrm>
            <a:off x="476593" y="4549833"/>
            <a:ext cx="4605248" cy="1108373"/>
          </a:xfrm>
          <a:prstGeom prst="rect">
            <a:avLst/>
          </a:prstGeom>
          <a:solidFill>
            <a:srgbClr val="F434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23D634-435E-405A-90B7-F2D01C7DF050}"/>
              </a:ext>
            </a:extLst>
          </p:cNvPr>
          <p:cNvSpPr/>
          <p:nvPr/>
        </p:nvSpPr>
        <p:spPr>
          <a:xfrm>
            <a:off x="6492235" y="4549833"/>
            <a:ext cx="4595959" cy="1108373"/>
          </a:xfrm>
          <a:prstGeom prst="rect">
            <a:avLst/>
          </a:prstGeom>
          <a:solidFill>
            <a:srgbClr val="F434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AAF0A5-63F9-4E76-8D5F-8C8CC2866239}"/>
              </a:ext>
            </a:extLst>
          </p:cNvPr>
          <p:cNvSpPr/>
          <p:nvPr/>
        </p:nvSpPr>
        <p:spPr>
          <a:xfrm>
            <a:off x="1978424" y="1707322"/>
            <a:ext cx="2183477" cy="232756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Crystalloid models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F35739-CD5A-4BBC-91AA-AAAB1DDE848D}"/>
              </a:ext>
            </a:extLst>
          </p:cNvPr>
          <p:cNvSpPr/>
          <p:nvPr/>
        </p:nvSpPr>
        <p:spPr>
          <a:xfrm>
            <a:off x="7725980" y="1713081"/>
            <a:ext cx="2321331" cy="226997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PH transfusion models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5E34BC-45FC-44D7-8D95-020552C0105F}"/>
              </a:ext>
            </a:extLst>
          </p:cNvPr>
          <p:cNvSpPr/>
          <p:nvPr/>
        </p:nvSpPr>
        <p:spPr>
          <a:xfrm>
            <a:off x="364565" y="6247377"/>
            <a:ext cx="1137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Seheult JN,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Stram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MN, Sperry J,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Spinella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PC,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Triulzi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DJ,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Yazer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MH. In silico model of the dilutional effects of conventional component therapy versus whole blood in the management of massively bleeding adult trauma patients. Transfusion. 2019 Jan;59(1):146-58.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461608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F551F3C-9293-47B5-BFEF-87B12F38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84" y="2512055"/>
            <a:ext cx="6400800" cy="3657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7435FE-5C43-4C3A-90E2-0AA6225A8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49" y="2512055"/>
            <a:ext cx="64008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858AA2-7CB9-4CC5-8304-9F6CFB0F2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INR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8E9EFB-2504-4B36-B621-0E41AAF735BF}"/>
              </a:ext>
            </a:extLst>
          </p:cNvPr>
          <p:cNvSpPr/>
          <p:nvPr/>
        </p:nvSpPr>
        <p:spPr>
          <a:xfrm>
            <a:off x="465642" y="2701130"/>
            <a:ext cx="4566190" cy="1787176"/>
          </a:xfrm>
          <a:prstGeom prst="rect">
            <a:avLst/>
          </a:prstGeom>
          <a:solidFill>
            <a:srgbClr val="F434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23D634-435E-405A-90B7-F2D01C7DF050}"/>
              </a:ext>
            </a:extLst>
          </p:cNvPr>
          <p:cNvSpPr/>
          <p:nvPr/>
        </p:nvSpPr>
        <p:spPr>
          <a:xfrm>
            <a:off x="6481284" y="2701129"/>
            <a:ext cx="4560881" cy="1787177"/>
          </a:xfrm>
          <a:prstGeom prst="rect">
            <a:avLst/>
          </a:prstGeom>
          <a:solidFill>
            <a:srgbClr val="F434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8517FF-C266-4DDA-A77D-11DE2783F713}"/>
              </a:ext>
            </a:extLst>
          </p:cNvPr>
          <p:cNvSpPr/>
          <p:nvPr/>
        </p:nvSpPr>
        <p:spPr>
          <a:xfrm>
            <a:off x="1978424" y="1707322"/>
            <a:ext cx="2183477" cy="232756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Crystalloid models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264DCB-8936-4B88-AC80-16ABBD71F006}"/>
              </a:ext>
            </a:extLst>
          </p:cNvPr>
          <p:cNvSpPr/>
          <p:nvPr/>
        </p:nvSpPr>
        <p:spPr>
          <a:xfrm>
            <a:off x="7725980" y="1713081"/>
            <a:ext cx="2321331" cy="226997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PH transfusion models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043E9C-0E5C-4227-843E-C39BD7960D15}"/>
              </a:ext>
            </a:extLst>
          </p:cNvPr>
          <p:cNvSpPr/>
          <p:nvPr/>
        </p:nvSpPr>
        <p:spPr>
          <a:xfrm>
            <a:off x="364565" y="6247377"/>
            <a:ext cx="1137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Seheult JN,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Stram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MN, Sperry J,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Spinella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PC,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Triulzi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DJ,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Yazer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MH. In silico model of the dilutional effects of conventional component therapy versus whole blood in the management of massively bleeding adult trauma patients. Transfusion. 2019 Jan;59(1):146-58.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050822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E6B878-ADDF-4070-B701-C8D893310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26" y="2662503"/>
            <a:ext cx="6400800" cy="365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C04F05-66AB-43F3-9B83-49AD1C6D4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17" y="2662503"/>
            <a:ext cx="64008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858AA2-7CB9-4CC5-8304-9F6CFB0F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PLT count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8E9EFB-2504-4B36-B621-0E41AAF735BF}"/>
              </a:ext>
            </a:extLst>
          </p:cNvPr>
          <p:cNvSpPr/>
          <p:nvPr/>
        </p:nvSpPr>
        <p:spPr>
          <a:xfrm>
            <a:off x="597342" y="5231476"/>
            <a:ext cx="4464730" cy="612420"/>
          </a:xfrm>
          <a:prstGeom prst="rect">
            <a:avLst/>
          </a:prstGeom>
          <a:solidFill>
            <a:srgbClr val="F434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23D634-435E-405A-90B7-F2D01C7DF050}"/>
              </a:ext>
            </a:extLst>
          </p:cNvPr>
          <p:cNvSpPr/>
          <p:nvPr/>
        </p:nvSpPr>
        <p:spPr>
          <a:xfrm>
            <a:off x="6578348" y="5231476"/>
            <a:ext cx="4473867" cy="612420"/>
          </a:xfrm>
          <a:prstGeom prst="rect">
            <a:avLst/>
          </a:prstGeom>
          <a:solidFill>
            <a:srgbClr val="F434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AE677E-F125-4275-88A0-8D1DCF7A8B46}"/>
              </a:ext>
            </a:extLst>
          </p:cNvPr>
          <p:cNvSpPr/>
          <p:nvPr/>
        </p:nvSpPr>
        <p:spPr>
          <a:xfrm>
            <a:off x="1978424" y="1707322"/>
            <a:ext cx="2183477" cy="232756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Crystalloid models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832F80-8CB4-4007-B034-569B400E7379}"/>
              </a:ext>
            </a:extLst>
          </p:cNvPr>
          <p:cNvSpPr/>
          <p:nvPr/>
        </p:nvSpPr>
        <p:spPr>
          <a:xfrm>
            <a:off x="7725980" y="1713081"/>
            <a:ext cx="2321331" cy="226997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PH transfusion models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2E0C6A-4FF3-40F8-ADC7-34082FED48B6}"/>
              </a:ext>
            </a:extLst>
          </p:cNvPr>
          <p:cNvSpPr/>
          <p:nvPr/>
        </p:nvSpPr>
        <p:spPr>
          <a:xfrm>
            <a:off x="364565" y="6247377"/>
            <a:ext cx="1137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Seheult JN,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Stram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MN, Sperry J,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Spinella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PC,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Triulzi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DJ,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Yazer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MH. In silico model of the dilutional effects of conventional component therapy versus whole blood in the management of massively bleeding adult trauma patients. Transfusion. 2019 Jan;59(1):146-58.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908479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DC2AE31-300C-4364-9E5D-1A2B415E9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64" y="2653553"/>
            <a:ext cx="6400800" cy="3657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02F8B2-FEF2-423E-8D1E-1A639B715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720" y="2653553"/>
            <a:ext cx="64008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858AA2-7CB9-4CC5-8304-9F6CFB0F2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Fibrinogen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8E9EFB-2504-4B36-B621-0E41AAF735BF}"/>
              </a:ext>
            </a:extLst>
          </p:cNvPr>
          <p:cNvSpPr/>
          <p:nvPr/>
        </p:nvSpPr>
        <p:spPr>
          <a:xfrm>
            <a:off x="549510" y="5150677"/>
            <a:ext cx="4536466" cy="681281"/>
          </a:xfrm>
          <a:prstGeom prst="rect">
            <a:avLst/>
          </a:prstGeom>
          <a:solidFill>
            <a:srgbClr val="F434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23D634-435E-405A-90B7-F2D01C7DF050}"/>
              </a:ext>
            </a:extLst>
          </p:cNvPr>
          <p:cNvSpPr/>
          <p:nvPr/>
        </p:nvSpPr>
        <p:spPr>
          <a:xfrm>
            <a:off x="6507337" y="5144918"/>
            <a:ext cx="4543523" cy="687041"/>
          </a:xfrm>
          <a:prstGeom prst="rect">
            <a:avLst/>
          </a:prstGeom>
          <a:solidFill>
            <a:srgbClr val="F434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C151C1-DE2B-4B04-B144-EF60FEA633DD}"/>
              </a:ext>
            </a:extLst>
          </p:cNvPr>
          <p:cNvSpPr/>
          <p:nvPr/>
        </p:nvSpPr>
        <p:spPr>
          <a:xfrm>
            <a:off x="1978424" y="1707322"/>
            <a:ext cx="2183477" cy="232756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Crystalloid models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D05472-7BD7-48F7-9A18-7C22C14726E2}"/>
              </a:ext>
            </a:extLst>
          </p:cNvPr>
          <p:cNvSpPr/>
          <p:nvPr/>
        </p:nvSpPr>
        <p:spPr>
          <a:xfrm>
            <a:off x="7725980" y="1713081"/>
            <a:ext cx="2321331" cy="226997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PH transfusion models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FEFDA6-6FEB-44D3-A6D9-E9BC9F8322F1}"/>
              </a:ext>
            </a:extLst>
          </p:cNvPr>
          <p:cNvSpPr/>
          <p:nvPr/>
        </p:nvSpPr>
        <p:spPr>
          <a:xfrm>
            <a:off x="364565" y="6247377"/>
            <a:ext cx="1137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Seheult JN,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Stram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MN, Sperry J,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Spinella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PC,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Triulzi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DJ,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Yazer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MH. In silico model of the dilutional effects of conventional component therapy versus whole blood in the management of massively bleeding adult trauma patients. Transfusion. 2019 Jan;59(1):146-58.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135017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D022B-8ACC-4808-B1E3-5D4E89BF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ISF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A5AAA3-F925-4730-9D96-A1B0ECAD3046}"/>
              </a:ext>
            </a:extLst>
          </p:cNvPr>
          <p:cNvSpPr/>
          <p:nvPr/>
        </p:nvSpPr>
        <p:spPr>
          <a:xfrm>
            <a:off x="1978424" y="1707322"/>
            <a:ext cx="2183477" cy="232756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Crystalloid models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5F57F1-BAA9-48E2-98C3-CA525DE6255F}"/>
              </a:ext>
            </a:extLst>
          </p:cNvPr>
          <p:cNvSpPr/>
          <p:nvPr/>
        </p:nvSpPr>
        <p:spPr>
          <a:xfrm>
            <a:off x="7725980" y="1713081"/>
            <a:ext cx="2321331" cy="226997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PH transfusion models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25F1D8D-8DB1-4A4B-A04E-95C78C1AB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68" y="2617695"/>
            <a:ext cx="6400800" cy="3657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A1CA6A-B1F0-4E2A-B655-9101D7C1C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544" y="2617695"/>
            <a:ext cx="6400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09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93FC5B-8339-471A-8ABF-0450279508F4}"/>
              </a:ext>
            </a:extLst>
          </p:cNvPr>
          <p:cNvCxnSpPr/>
          <p:nvPr/>
        </p:nvCxnSpPr>
        <p:spPr>
          <a:xfrm>
            <a:off x="3515002" y="0"/>
            <a:ext cx="0" cy="6858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8B1BD43-C740-4EA0-B389-DC12B5D6C68F}"/>
              </a:ext>
            </a:extLst>
          </p:cNvPr>
          <p:cNvSpPr/>
          <p:nvPr/>
        </p:nvSpPr>
        <p:spPr>
          <a:xfrm>
            <a:off x="262859" y="1409248"/>
            <a:ext cx="410095" cy="5281062"/>
          </a:xfrm>
          <a:prstGeom prst="rect">
            <a:avLst/>
          </a:prstGeom>
          <a:ln w="38100">
            <a:solidFill>
              <a:srgbClr val="C579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ATLS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GDCT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07D51-9863-46A6-8E64-9075B80E6CB6}"/>
              </a:ext>
            </a:extLst>
          </p:cNvPr>
          <p:cNvSpPr txBox="1"/>
          <p:nvPr/>
        </p:nvSpPr>
        <p:spPr>
          <a:xfrm>
            <a:off x="672954" y="1896929"/>
            <a:ext cx="27801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1 L of crystalloid pre-hospital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 L of crystalloid in ED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Goal-directed components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Conventional coagulation tests done every: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10 minutes in ED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15 minutes in OR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30 minutes in recovery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Wait 10 minutes for laboratory results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RBCs: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If SBP &lt; 90 | Hb &lt; 10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Plasma: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If INR &gt; 1.6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PLTs: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If PLT count &lt; 50 x10^9/L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21831746-2B91-4C14-AE2B-489F5D439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20" y="270482"/>
            <a:ext cx="2914891" cy="649989"/>
          </a:xfrm>
        </p:spPr>
        <p:txBody>
          <a:bodyPr/>
          <a:lstStyle/>
          <a:p>
            <a:r>
              <a:rPr lang="en-US" dirty="0"/>
              <a:t>Assumptions</a:t>
            </a:r>
          </a:p>
        </p:txBody>
      </p:sp>
    </p:spTree>
    <p:extLst>
      <p:ext uri="{BB962C8B-B14F-4D97-AF65-F5344CB8AC3E}">
        <p14:creationId xmlns:p14="http://schemas.microsoft.com/office/powerpoint/2010/main" val="4210699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88921E-4D05-4959-BF0D-C2CB26531199}"/>
              </a:ext>
            </a:extLst>
          </p:cNvPr>
          <p:cNvCxnSpPr/>
          <p:nvPr/>
        </p:nvCxnSpPr>
        <p:spPr>
          <a:xfrm>
            <a:off x="3515002" y="0"/>
            <a:ext cx="0" cy="6858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A0FAFC4-58B2-4E91-BAFC-7A0DDEFD7307}"/>
              </a:ext>
            </a:extLst>
          </p:cNvPr>
          <p:cNvSpPr/>
          <p:nvPr/>
        </p:nvSpPr>
        <p:spPr>
          <a:xfrm>
            <a:off x="262859" y="1409248"/>
            <a:ext cx="410095" cy="5281062"/>
          </a:xfrm>
          <a:prstGeom prst="rect">
            <a:avLst/>
          </a:prstGeom>
          <a:ln w="38100">
            <a:solidFill>
              <a:srgbClr val="C579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ATLS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GDCT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44DF9C-7D6E-4A13-B8A6-9456DF3806FD}"/>
              </a:ext>
            </a:extLst>
          </p:cNvPr>
          <p:cNvSpPr txBox="1"/>
          <p:nvPr/>
        </p:nvSpPr>
        <p:spPr>
          <a:xfrm>
            <a:off x="672954" y="1896929"/>
            <a:ext cx="27801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1 L of crystalloid pre-hospital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 L of crystalloid in ED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Goal-directed components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Conventional coagulation tests done every: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10 minutes in ED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15 minutes in OR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30 minutes in recovery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Wait 10 minutes for laboratory results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RBCs: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If SBP &lt; 90 | Hb &lt; 10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Plasma: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If INR &gt; 1.6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PLTs: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If PLT count &lt; 50 x10^9/L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B862E3-F29C-48F3-AF40-8120A864F44B}"/>
              </a:ext>
            </a:extLst>
          </p:cNvPr>
          <p:cNvSpPr/>
          <p:nvPr/>
        </p:nvSpPr>
        <p:spPr>
          <a:xfrm>
            <a:off x="4693955" y="453044"/>
            <a:ext cx="2183477" cy="232756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Hemoglobin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E1FC59-F21E-4F33-826E-B5AB3F1EFD0E}"/>
              </a:ext>
            </a:extLst>
          </p:cNvPr>
          <p:cNvSpPr/>
          <p:nvPr/>
        </p:nvSpPr>
        <p:spPr>
          <a:xfrm>
            <a:off x="8769885" y="481977"/>
            <a:ext cx="2321331" cy="226997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812925A-F995-4963-9D92-D18514D4A1D4}"/>
              </a:ext>
            </a:extLst>
          </p:cNvPr>
          <p:cNvSpPr/>
          <p:nvPr/>
        </p:nvSpPr>
        <p:spPr>
          <a:xfrm>
            <a:off x="4693955" y="3629782"/>
            <a:ext cx="2183477" cy="232756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PLT count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5BC3E5-D7E0-498F-83AA-31B6142E6B43}"/>
              </a:ext>
            </a:extLst>
          </p:cNvPr>
          <p:cNvSpPr/>
          <p:nvPr/>
        </p:nvSpPr>
        <p:spPr>
          <a:xfrm>
            <a:off x="8769885" y="3658715"/>
            <a:ext cx="2321331" cy="226997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Fibrinogen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C98024E-9985-4068-BD84-5AB0CB94B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35" y="708974"/>
            <a:ext cx="4800600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C4351A-F97B-4AED-B2C3-798C96B3F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70" y="736684"/>
            <a:ext cx="4800600" cy="2743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B81D3-F6DA-414A-B579-9291BBEEA3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495" y="3884706"/>
            <a:ext cx="4800600" cy="2743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4777DA6-89F5-4E2D-AA57-D57D89D51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170" y="3906764"/>
            <a:ext cx="4800600" cy="27432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4603319-0299-4DDB-8C73-6A9C0ADBE9CB}"/>
              </a:ext>
            </a:extLst>
          </p:cNvPr>
          <p:cNvSpPr/>
          <p:nvPr/>
        </p:nvSpPr>
        <p:spPr>
          <a:xfrm>
            <a:off x="4046253" y="2054682"/>
            <a:ext cx="3462911" cy="1027685"/>
          </a:xfrm>
          <a:prstGeom prst="rect">
            <a:avLst/>
          </a:prstGeom>
          <a:solidFill>
            <a:srgbClr val="F434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94464DF-A6A8-4BFF-A070-47142F70554B}"/>
              </a:ext>
            </a:extLst>
          </p:cNvPr>
          <p:cNvSpPr/>
          <p:nvPr/>
        </p:nvSpPr>
        <p:spPr>
          <a:xfrm>
            <a:off x="8188762" y="887806"/>
            <a:ext cx="3539337" cy="1847474"/>
          </a:xfrm>
          <a:prstGeom prst="rect">
            <a:avLst/>
          </a:prstGeom>
          <a:solidFill>
            <a:srgbClr val="F434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ECA0DA5-9712-4A7E-8183-B2C41CC14BB3}"/>
              </a:ext>
            </a:extLst>
          </p:cNvPr>
          <p:cNvSpPr/>
          <p:nvPr/>
        </p:nvSpPr>
        <p:spPr>
          <a:xfrm>
            <a:off x="4150563" y="5852160"/>
            <a:ext cx="3358601" cy="409663"/>
          </a:xfrm>
          <a:prstGeom prst="rect">
            <a:avLst/>
          </a:prstGeom>
          <a:solidFill>
            <a:srgbClr val="F434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4F6DE06-82DB-41EC-B18E-A8316AAF2B96}"/>
              </a:ext>
            </a:extLst>
          </p:cNvPr>
          <p:cNvSpPr/>
          <p:nvPr/>
        </p:nvSpPr>
        <p:spPr>
          <a:xfrm>
            <a:off x="8337407" y="5358939"/>
            <a:ext cx="3358601" cy="913968"/>
          </a:xfrm>
          <a:prstGeom prst="rect">
            <a:avLst/>
          </a:prstGeom>
          <a:solidFill>
            <a:srgbClr val="F4341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1">
            <a:extLst>
              <a:ext uri="{FF2B5EF4-FFF2-40B4-BE49-F238E27FC236}">
                <a16:creationId xmlns:a16="http://schemas.microsoft.com/office/drawing/2014/main" id="{B161DFA9-6A66-407D-9B60-52A08D379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20" y="270482"/>
            <a:ext cx="2914891" cy="649989"/>
          </a:xfrm>
        </p:spPr>
        <p:txBody>
          <a:bodyPr/>
          <a:lstStyle/>
          <a:p>
            <a:r>
              <a:rPr lang="en-US" dirty="0"/>
              <a:t>Assumptions</a:t>
            </a:r>
          </a:p>
        </p:txBody>
      </p:sp>
    </p:spTree>
    <p:extLst>
      <p:ext uri="{BB962C8B-B14F-4D97-AF65-F5344CB8AC3E}">
        <p14:creationId xmlns:p14="http://schemas.microsoft.com/office/powerpoint/2010/main" val="961501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CC5E02-6B7B-489B-96F6-CDD8C1F7E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97" y="1827685"/>
            <a:ext cx="4800600" cy="2743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60127F-328A-49C3-A368-7D2ED680E0BB}"/>
              </a:ext>
            </a:extLst>
          </p:cNvPr>
          <p:cNvSpPr/>
          <p:nvPr/>
        </p:nvSpPr>
        <p:spPr>
          <a:xfrm>
            <a:off x="6676504" y="1600812"/>
            <a:ext cx="2321331" cy="226997"/>
          </a:xfrm>
          <a:prstGeom prst="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ISF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193FC5B-8339-471A-8ABF-0450279508F4}"/>
              </a:ext>
            </a:extLst>
          </p:cNvPr>
          <p:cNvCxnSpPr/>
          <p:nvPr/>
        </p:nvCxnSpPr>
        <p:spPr>
          <a:xfrm>
            <a:off x="3515002" y="0"/>
            <a:ext cx="0" cy="6858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8B1BD43-C740-4EA0-B389-DC12B5D6C68F}"/>
              </a:ext>
            </a:extLst>
          </p:cNvPr>
          <p:cNvSpPr/>
          <p:nvPr/>
        </p:nvSpPr>
        <p:spPr>
          <a:xfrm>
            <a:off x="262859" y="1409248"/>
            <a:ext cx="410095" cy="5281062"/>
          </a:xfrm>
          <a:prstGeom prst="rect">
            <a:avLst/>
          </a:prstGeom>
          <a:ln w="38100">
            <a:solidFill>
              <a:srgbClr val="C579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ATLS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GDCT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07D51-9863-46A6-8E64-9075B80E6CB6}"/>
              </a:ext>
            </a:extLst>
          </p:cNvPr>
          <p:cNvSpPr txBox="1"/>
          <p:nvPr/>
        </p:nvSpPr>
        <p:spPr>
          <a:xfrm>
            <a:off x="672954" y="1896929"/>
            <a:ext cx="27801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1 L of crystalloid pre-hospital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 L of crystalloid in ED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Goal-directed components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Conventional coagulation tests done every: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10 minutes in ED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15 minutes in OR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30 minutes in recovery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Wait 10 minutes for laboratory results</a:t>
            </a:r>
          </a:p>
          <a:p>
            <a:pPr marL="285750" indent="-285750">
              <a:buFontTx/>
              <a:buChar char="-"/>
            </a:pPr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/>
              <a:t>RBCs: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If SBP &lt; 90 | Hb &lt; 10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Plasma: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If INR &gt; 1.6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PLTs:</a:t>
            </a:r>
          </a:p>
          <a:p>
            <a:pPr marL="742950" lvl="1" indent="-285750">
              <a:buFontTx/>
              <a:buChar char="-"/>
            </a:pPr>
            <a:r>
              <a:rPr lang="en-US" sz="1400" dirty="0"/>
              <a:t>If PLT count &lt; 50 x10^9/L</a:t>
            </a: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C0B68730-52A9-4D8E-B4B2-9B1A082BC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20" y="270482"/>
            <a:ext cx="2914891" cy="649989"/>
          </a:xfrm>
        </p:spPr>
        <p:txBody>
          <a:bodyPr/>
          <a:lstStyle/>
          <a:p>
            <a:r>
              <a:rPr lang="en-US" dirty="0"/>
              <a:t>Assumptions</a:t>
            </a:r>
          </a:p>
        </p:txBody>
      </p:sp>
    </p:spTree>
    <p:extLst>
      <p:ext uri="{BB962C8B-B14F-4D97-AF65-F5344CB8AC3E}">
        <p14:creationId xmlns:p14="http://schemas.microsoft.com/office/powerpoint/2010/main" val="3499141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161D3D-6CB1-4EC6-95DE-67ACF6966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631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From deterministic to stochastic</a:t>
            </a:r>
          </a:p>
        </p:txBody>
      </p:sp>
    </p:spTree>
    <p:extLst>
      <p:ext uri="{BB962C8B-B14F-4D97-AF65-F5344CB8AC3E}">
        <p14:creationId xmlns:p14="http://schemas.microsoft.com/office/powerpoint/2010/main" val="2152450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C8C7C-B9FE-43EE-A9E3-66EA82F36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 silico clinical trials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605CF5-CA87-49B3-AD2C-8384D118D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25" y="6074"/>
            <a:ext cx="10644183" cy="685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09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81E3E9F-C295-4486-8A8A-67C3AB01C2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38138" y="3215330"/>
            <a:ext cx="3265218" cy="1307109"/>
          </a:xfrm>
          <a:prstGeom prst="rect">
            <a:avLst/>
          </a:prstGeom>
        </p:spPr>
      </p:pic>
      <p:pic>
        <p:nvPicPr>
          <p:cNvPr id="1026" name="Picture 2" descr="Image result for blood bag cartoon">
            <a:extLst>
              <a:ext uri="{FF2B5EF4-FFF2-40B4-BE49-F238E27FC236}">
                <a16:creationId xmlns:a16="http://schemas.microsoft.com/office/drawing/2014/main" id="{9BBB08DA-3799-4C42-88A0-6FF962A402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56" b="77315" l="26800" r="72400">
                        <a14:foregroundMark x1="41700" y1="17222" x2="41700" y2="17222"/>
                        <a14:foregroundMark x1="50800" y1="15556" x2="50800" y2="15556"/>
                        <a14:foregroundMark x1="40400" y1="73704" x2="40400" y2="73704"/>
                        <a14:foregroundMark x1="45100" y1="73056" x2="45100" y2="73056"/>
                        <a14:foregroundMark x1="50500" y1="73148" x2="50500" y2="73148"/>
                        <a14:foregroundMark x1="53200" y1="73148" x2="53200" y2="73148"/>
                        <a14:foregroundMark x1="60800" y1="75648" x2="60800" y2="75648"/>
                        <a14:foregroundMark x1="59800" y1="72778" x2="59800" y2="72778"/>
                        <a14:foregroundMark x1="50900" y1="72963" x2="50900" y2="72963"/>
                        <a14:foregroundMark x1="50200" y1="77315" x2="50200" y2="77315"/>
                        <a14:foregroundMark x1="50200" y1="77315" x2="50200" y2="77315"/>
                        <a14:foregroundMark x1="50200" y1="77315" x2="50900" y2="75278"/>
                        <a14:foregroundMark x1="39600" y1="76296" x2="39200" y2="71389"/>
                        <a14:foregroundMark x1="60600" y1="75926" x2="59100" y2="7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13" t="12364" r="21898" b="20000"/>
          <a:stretch/>
        </p:blipFill>
        <p:spPr bwMode="auto">
          <a:xfrm>
            <a:off x="8901836" y="270482"/>
            <a:ext cx="739747" cy="108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B260A1-DDE8-4CC8-B5B3-B11D4D8C07A8}"/>
              </a:ext>
            </a:extLst>
          </p:cNvPr>
          <p:cNvCxnSpPr/>
          <p:nvPr/>
        </p:nvCxnSpPr>
        <p:spPr>
          <a:xfrm>
            <a:off x="3847514" y="0"/>
            <a:ext cx="0" cy="6858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ardrop 20">
            <a:extLst>
              <a:ext uri="{FF2B5EF4-FFF2-40B4-BE49-F238E27FC236}">
                <a16:creationId xmlns:a16="http://schemas.microsoft.com/office/drawing/2014/main" id="{06CFD3A8-D108-4AF2-9942-1D40F808BB40}"/>
              </a:ext>
            </a:extLst>
          </p:cNvPr>
          <p:cNvSpPr/>
          <p:nvPr/>
        </p:nvSpPr>
        <p:spPr>
          <a:xfrm rot="18599757">
            <a:off x="9166611" y="3461875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D13DC44E-5D3A-430C-8730-7247DEBBF0F7}"/>
              </a:ext>
            </a:extLst>
          </p:cNvPr>
          <p:cNvSpPr/>
          <p:nvPr/>
        </p:nvSpPr>
        <p:spPr>
          <a:xfrm rot="18599757">
            <a:off x="10323058" y="5499872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CB056CA7-6A29-47D9-AA67-223A84432726}"/>
              </a:ext>
            </a:extLst>
          </p:cNvPr>
          <p:cNvSpPr/>
          <p:nvPr/>
        </p:nvSpPr>
        <p:spPr>
          <a:xfrm rot="18599757">
            <a:off x="10206708" y="4975278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5E87150D-F871-4F31-9525-EF7DC36D4D57}"/>
              </a:ext>
            </a:extLst>
          </p:cNvPr>
          <p:cNvSpPr/>
          <p:nvPr/>
        </p:nvSpPr>
        <p:spPr>
          <a:xfrm rot="18599757">
            <a:off x="10323058" y="5908337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D5701E-8D1A-462A-9B8A-E2F49D470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35" b="93056" l="9896" r="89974">
                        <a14:foregroundMark x1="47005" y1="21528" x2="47005" y2="21528"/>
                        <a14:foregroundMark x1="63281" y1="13021" x2="63281" y2="13021"/>
                        <a14:foregroundMark x1="63021" y1="5208" x2="63021" y2="5208"/>
                        <a14:foregroundMark x1="27604" y1="26215" x2="27604" y2="26215"/>
                        <a14:foregroundMark x1="43229" y1="38889" x2="43229" y2="38889"/>
                        <a14:foregroundMark x1="64583" y1="33681" x2="64583" y2="33681"/>
                        <a14:foregroundMark x1="47917" y1="63715" x2="47917" y2="63715"/>
                        <a14:foregroundMark x1="52474" y1="93056" x2="52474" y2="93056"/>
                        <a14:foregroundMark x1="42057" y1="81424" x2="42057" y2="81424"/>
                        <a14:foregroundMark x1="25000" y1="63542" x2="25000" y2="63542"/>
                        <a14:foregroundMark x1="19401" y1="45833" x2="19401" y2="45833"/>
                        <a14:foregroundMark x1="38932" y1="18924" x2="38932" y2="1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3523">
            <a:off x="6961992" y="3349818"/>
            <a:ext cx="1338101" cy="100357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B527428-E250-4889-9CA5-33C1827FDC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35" b="93056" l="9896" r="89974">
                        <a14:foregroundMark x1="47005" y1="21528" x2="47005" y2="21528"/>
                        <a14:foregroundMark x1="63281" y1="13021" x2="63281" y2="13021"/>
                        <a14:foregroundMark x1="63021" y1="5208" x2="63021" y2="5208"/>
                        <a14:foregroundMark x1="27604" y1="26215" x2="27604" y2="26215"/>
                        <a14:foregroundMark x1="43229" y1="38889" x2="43229" y2="38889"/>
                        <a14:foregroundMark x1="64583" y1="33681" x2="64583" y2="33681"/>
                        <a14:foregroundMark x1="47917" y1="63715" x2="47917" y2="63715"/>
                        <a14:foregroundMark x1="52474" y1="93056" x2="52474" y2="93056"/>
                        <a14:foregroundMark x1="42057" y1="81424" x2="42057" y2="81424"/>
                        <a14:foregroundMark x1="25000" y1="63542" x2="25000" y2="63542"/>
                        <a14:foregroundMark x1="19401" y1="45833" x2="19401" y2="45833"/>
                        <a14:foregroundMark x1="38932" y1="18924" x2="38932" y2="1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24789">
            <a:off x="8970578" y="3353639"/>
            <a:ext cx="1338101" cy="100357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0886609-B1D5-4A6E-B612-8D9F6AD68D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35" b="93056" l="9896" r="89974">
                        <a14:foregroundMark x1="47005" y1="21528" x2="47005" y2="21528"/>
                        <a14:foregroundMark x1="63281" y1="13021" x2="63281" y2="13021"/>
                        <a14:foregroundMark x1="63021" y1="5208" x2="63021" y2="5208"/>
                        <a14:foregroundMark x1="27604" y1="26215" x2="27604" y2="26215"/>
                        <a14:foregroundMark x1="43229" y1="38889" x2="43229" y2="38889"/>
                        <a14:foregroundMark x1="64583" y1="33681" x2="64583" y2="33681"/>
                        <a14:foregroundMark x1="47917" y1="63715" x2="47917" y2="63715"/>
                        <a14:foregroundMark x1="52474" y1="93056" x2="52474" y2="93056"/>
                        <a14:foregroundMark x1="42057" y1="81424" x2="42057" y2="81424"/>
                        <a14:foregroundMark x1="25000" y1="63542" x2="25000" y2="63542"/>
                        <a14:foregroundMark x1="19401" y1="45833" x2="19401" y2="45833"/>
                        <a14:foregroundMark x1="38932" y1="18924" x2="38932" y2="1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146715">
            <a:off x="8023295" y="3367095"/>
            <a:ext cx="1338101" cy="1003576"/>
          </a:xfrm>
          <a:prstGeom prst="rect">
            <a:avLst/>
          </a:prstGeom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3104DE46-129B-4732-91B3-D819C29931C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0800000">
            <a:off x="8842980" y="3210483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76140561-AD26-4607-A90B-DC0A8099C7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9762365" y="4209412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>
            <a:extLst>
              <a:ext uri="{FF2B5EF4-FFF2-40B4-BE49-F238E27FC236}">
                <a16:creationId xmlns:a16="http://schemas.microsoft.com/office/drawing/2014/main" id="{87AFD8A8-794D-43E6-B05E-DA679D96DEE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9778911" y="4173874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A2099142-1817-4D5E-B94B-80C172B7291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9571899" y="4189892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>
            <a:extLst>
              <a:ext uri="{FF2B5EF4-FFF2-40B4-BE49-F238E27FC236}">
                <a16:creationId xmlns:a16="http://schemas.microsoft.com/office/drawing/2014/main" id="{189A5F96-3792-4877-A1F4-28FE1D2FC94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8897995" y="4219130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C14B1D8-7577-49A1-A91D-EE2FB381277B}"/>
              </a:ext>
            </a:extLst>
          </p:cNvPr>
          <p:cNvSpPr/>
          <p:nvPr/>
        </p:nvSpPr>
        <p:spPr>
          <a:xfrm rot="219726">
            <a:off x="9188963" y="1321691"/>
            <a:ext cx="82371" cy="2103120"/>
          </a:xfrm>
          <a:custGeom>
            <a:avLst/>
            <a:gdLst>
              <a:gd name="connsiteX0" fmla="*/ 0 w 317925"/>
              <a:gd name="connsiteY0" fmla="*/ 0 h 2709949"/>
              <a:gd name="connsiteX1" fmla="*/ 315884 w 317925"/>
              <a:gd name="connsiteY1" fmla="*/ 881149 h 2709949"/>
              <a:gd name="connsiteX2" fmla="*/ 144087 w 317925"/>
              <a:gd name="connsiteY2" fmla="*/ 1579419 h 2709949"/>
              <a:gd name="connsiteX3" fmla="*/ 315884 w 317925"/>
              <a:gd name="connsiteY3" fmla="*/ 2355273 h 2709949"/>
              <a:gd name="connsiteX4" fmla="*/ 232756 w 317925"/>
              <a:gd name="connsiteY4" fmla="*/ 2709949 h 2709949"/>
              <a:gd name="connsiteX5" fmla="*/ 232756 w 317925"/>
              <a:gd name="connsiteY5" fmla="*/ 2709949 h 270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925" h="2709949">
                <a:moveTo>
                  <a:pt x="0" y="0"/>
                </a:moveTo>
                <a:cubicBezTo>
                  <a:pt x="145935" y="308956"/>
                  <a:pt x="291870" y="617913"/>
                  <a:pt x="315884" y="881149"/>
                </a:cubicBezTo>
                <a:cubicBezTo>
                  <a:pt x="339898" y="1144385"/>
                  <a:pt x="144087" y="1333732"/>
                  <a:pt x="144087" y="1579419"/>
                </a:cubicBezTo>
                <a:cubicBezTo>
                  <a:pt x="144087" y="1825106"/>
                  <a:pt x="301106" y="2166851"/>
                  <a:pt x="315884" y="2355273"/>
                </a:cubicBezTo>
                <a:cubicBezTo>
                  <a:pt x="330662" y="2543695"/>
                  <a:pt x="232756" y="2709949"/>
                  <a:pt x="232756" y="2709949"/>
                </a:cubicBezTo>
                <a:lnTo>
                  <a:pt x="232756" y="270994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58CE8C0-9323-4730-A227-65DFB44E72D1}"/>
              </a:ext>
            </a:extLst>
          </p:cNvPr>
          <p:cNvSpPr/>
          <p:nvPr/>
        </p:nvSpPr>
        <p:spPr>
          <a:xfrm rot="219726">
            <a:off x="9230525" y="1318515"/>
            <a:ext cx="82371" cy="2103120"/>
          </a:xfrm>
          <a:custGeom>
            <a:avLst/>
            <a:gdLst>
              <a:gd name="connsiteX0" fmla="*/ 0 w 317925"/>
              <a:gd name="connsiteY0" fmla="*/ 0 h 2709949"/>
              <a:gd name="connsiteX1" fmla="*/ 315884 w 317925"/>
              <a:gd name="connsiteY1" fmla="*/ 881149 h 2709949"/>
              <a:gd name="connsiteX2" fmla="*/ 144087 w 317925"/>
              <a:gd name="connsiteY2" fmla="*/ 1579419 h 2709949"/>
              <a:gd name="connsiteX3" fmla="*/ 315884 w 317925"/>
              <a:gd name="connsiteY3" fmla="*/ 2355273 h 2709949"/>
              <a:gd name="connsiteX4" fmla="*/ 232756 w 317925"/>
              <a:gd name="connsiteY4" fmla="*/ 2709949 h 2709949"/>
              <a:gd name="connsiteX5" fmla="*/ 232756 w 317925"/>
              <a:gd name="connsiteY5" fmla="*/ 2709949 h 270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7925" h="2709949">
                <a:moveTo>
                  <a:pt x="0" y="0"/>
                </a:moveTo>
                <a:cubicBezTo>
                  <a:pt x="145935" y="308956"/>
                  <a:pt x="291870" y="617913"/>
                  <a:pt x="315884" y="881149"/>
                </a:cubicBezTo>
                <a:cubicBezTo>
                  <a:pt x="339898" y="1144385"/>
                  <a:pt x="144087" y="1333732"/>
                  <a:pt x="144087" y="1579419"/>
                </a:cubicBezTo>
                <a:cubicBezTo>
                  <a:pt x="144087" y="1825106"/>
                  <a:pt x="301106" y="2166851"/>
                  <a:pt x="315884" y="2355273"/>
                </a:cubicBezTo>
                <a:cubicBezTo>
                  <a:pt x="330662" y="2543695"/>
                  <a:pt x="232756" y="2709949"/>
                  <a:pt x="232756" y="2709949"/>
                </a:cubicBezTo>
                <a:lnTo>
                  <a:pt x="232756" y="270994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82" name="Picture 10" descr="Image result for blood on floor cartoon">
            <a:extLst>
              <a:ext uri="{FF2B5EF4-FFF2-40B4-BE49-F238E27FC236}">
                <a16:creationId xmlns:a16="http://schemas.microsoft.com/office/drawing/2014/main" id="{05E53ECA-C8A1-4B7F-A136-313C80760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44" b="88924" l="2692" r="98231">
                        <a14:foregroundMark x1="42231" y1="3448" x2="42231" y2="3448"/>
                        <a14:foregroundMark x1="65000" y1="83072" x2="65000" y2="83072"/>
                        <a14:foregroundMark x1="76846" y1="82445" x2="76846" y2="82445"/>
                        <a14:foregroundMark x1="77615" y1="82968" x2="77615" y2="82968"/>
                        <a14:foregroundMark x1="78231" y1="83699" x2="78231" y2="83699"/>
                        <a14:foregroundMark x1="85923" y1="82341" x2="85923" y2="82341"/>
                        <a14:foregroundMark x1="68000" y1="64995" x2="68000" y2="64995"/>
                        <a14:foregroundMark x1="71923" y1="54023" x2="71923" y2="54023"/>
                        <a14:foregroundMark x1="84231" y1="28109" x2="84231" y2="28109"/>
                        <a14:foregroundMark x1="80077" y1="22989" x2="80077" y2="22989"/>
                        <a14:foregroundMark x1="85769" y1="54859" x2="85769" y2="54859"/>
                        <a14:foregroundMark x1="82308" y1="41379" x2="82308" y2="41379"/>
                        <a14:foregroundMark x1="78000" y1="43051" x2="78000" y2="43051"/>
                        <a14:foregroundMark x1="29000" y1="33020" x2="29000" y2="33020"/>
                        <a14:foregroundMark x1="5385" y1="53292" x2="5385" y2="53292"/>
                        <a14:foregroundMark x1="14000" y1="61129" x2="14000" y2="61129"/>
                        <a14:foregroundMark x1="12308" y1="68757" x2="12308" y2="68757"/>
                        <a14:foregroundMark x1="12692" y1="82027" x2="12692" y2="82027"/>
                        <a14:foregroundMark x1="20077" y1="76385" x2="20077" y2="76385"/>
                        <a14:foregroundMark x1="27462" y1="77220" x2="27462" y2="77220"/>
                        <a14:foregroundMark x1="44077" y1="81087" x2="44077" y2="81087"/>
                        <a14:foregroundMark x1="46615" y1="84013" x2="46615" y2="84013"/>
                        <a14:foregroundMark x1="44538" y1="88924" x2="44538" y2="88924"/>
                        <a14:foregroundMark x1="2769" y1="61338" x2="2769" y2="61338"/>
                        <a14:foregroundMark x1="14077" y1="44410" x2="14077" y2="44410"/>
                        <a14:foregroundMark x1="14846" y1="48067" x2="14846" y2="48067"/>
                        <a14:foregroundMark x1="61385" y1="64263" x2="61385" y2="64263"/>
                        <a14:foregroundMark x1="59769" y1="64263" x2="59769" y2="64263"/>
                        <a14:foregroundMark x1="56846" y1="62069" x2="56846" y2="62069"/>
                        <a14:foregroundMark x1="56231" y1="66144" x2="56231" y2="66144"/>
                        <a14:foregroundMark x1="77462" y1="72727" x2="77462" y2="72727"/>
                        <a14:foregroundMark x1="82615" y1="60502" x2="82615" y2="60502"/>
                        <a14:foregroundMark x1="98231" y1="61129" x2="98231" y2="61129"/>
                        <a14:foregroundMark x1="94462" y1="39289" x2="94462" y2="39289"/>
                        <a14:foregroundMark x1="98154" y1="41693" x2="98154" y2="41693"/>
                        <a14:foregroundMark x1="94615" y1="19854" x2="94615" y2="19854"/>
                        <a14:foregroundMark x1="91538" y1="11808" x2="91538" y2="11808"/>
                        <a14:foregroundMark x1="92077" y1="29781" x2="92077" y2="29781"/>
                        <a14:foregroundMark x1="84692" y1="39707" x2="84692" y2="39707"/>
                        <a14:foregroundMark x1="86769" y1="32288" x2="86769" y2="32288"/>
                        <a14:foregroundMark x1="75692" y1="16719" x2="75692" y2="16719"/>
                        <a14:foregroundMark x1="70538" y1="19122" x2="70538" y2="19122"/>
                        <a14:foregroundMark x1="79692" y1="49112" x2="79692" y2="49112"/>
                        <a14:foregroundMark x1="76462" y1="57367" x2="76462" y2="57367"/>
                        <a14:foregroundMark x1="73385" y1="64786" x2="73385" y2="64786"/>
                        <a14:foregroundMark x1="72385" y1="73772" x2="72385" y2="73772"/>
                        <a14:foregroundMark x1="89077" y1="77011" x2="89077" y2="77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62"/>
          <a:stretch/>
        </p:blipFill>
        <p:spPr bwMode="auto">
          <a:xfrm>
            <a:off x="9715006" y="5316805"/>
            <a:ext cx="1364568" cy="8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E28F38B-62ED-4E23-BFB5-99F6F4D156E5}"/>
              </a:ext>
            </a:extLst>
          </p:cNvPr>
          <p:cNvGrpSpPr/>
          <p:nvPr/>
        </p:nvGrpSpPr>
        <p:grpSpPr>
          <a:xfrm rot="3150910">
            <a:off x="9536242" y="4351460"/>
            <a:ext cx="919563" cy="293332"/>
            <a:chOff x="9712191" y="4607417"/>
            <a:chExt cx="1367550" cy="2933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E092DC-8ED4-42BE-9EA9-8A741EDD3F73}"/>
                </a:ext>
              </a:extLst>
            </p:cNvPr>
            <p:cNvSpPr/>
            <p:nvPr/>
          </p:nvSpPr>
          <p:spPr>
            <a:xfrm>
              <a:off x="9893190" y="4715222"/>
              <a:ext cx="1001916" cy="69124"/>
            </a:xfrm>
            <a:prstGeom prst="rect">
              <a:avLst/>
            </a:prstGeom>
            <a:solidFill>
              <a:srgbClr val="9B303A"/>
            </a:solidFill>
            <a:ln>
              <a:solidFill>
                <a:srgbClr val="9B30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Not Equal 27">
              <a:extLst>
                <a:ext uri="{FF2B5EF4-FFF2-40B4-BE49-F238E27FC236}">
                  <a16:creationId xmlns:a16="http://schemas.microsoft.com/office/drawing/2014/main" id="{8FEC9E4F-ED54-42E5-9B83-47EDF626F4A3}"/>
                </a:ext>
              </a:extLst>
            </p:cNvPr>
            <p:cNvSpPr/>
            <p:nvPr/>
          </p:nvSpPr>
          <p:spPr>
            <a:xfrm>
              <a:off x="9712191" y="4607417"/>
              <a:ext cx="1367550" cy="293332"/>
            </a:xfrm>
            <a:prstGeom prst="mathNotEqual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2B7000F-235E-41DE-BC6F-1230AC3ED391}"/>
              </a:ext>
            </a:extLst>
          </p:cNvPr>
          <p:cNvSpPr txBox="1"/>
          <p:nvPr/>
        </p:nvSpPr>
        <p:spPr>
          <a:xfrm>
            <a:off x="1097284" y="920471"/>
            <a:ext cx="266518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LTOWB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570 mL total volume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228 mL of red cells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75 g of hemoglobin</a:t>
            </a:r>
            <a:endParaRPr lang="en-US" sz="1200" baseline="30000" dirty="0"/>
          </a:p>
          <a:p>
            <a:pPr marL="742950" lvl="1" indent="-285750">
              <a:buFontTx/>
              <a:buChar char="-"/>
            </a:pPr>
            <a:r>
              <a:rPr lang="en-US" sz="1200" dirty="0"/>
              <a:t>272 mL of plasma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1.0x10</a:t>
            </a:r>
            <a:r>
              <a:rPr lang="en-US" sz="1200" baseline="30000" dirty="0"/>
              <a:t>11</a:t>
            </a:r>
            <a:r>
              <a:rPr lang="en-US" sz="1200" dirty="0"/>
              <a:t> PLTs</a:t>
            </a:r>
          </a:p>
          <a:p>
            <a:pPr marL="742950" lvl="1" indent="-285750">
              <a:buFontTx/>
              <a:buChar char="-"/>
            </a:pPr>
            <a:r>
              <a:rPr lang="en-US" sz="1200" b="1" dirty="0"/>
              <a:t>70 mL of citrate-phosphate-dextrose (CPD)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  <a:p>
            <a:r>
              <a:rPr lang="en-US" sz="1200" b="1" u="sng" dirty="0"/>
              <a:t>AS-1 RBC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378 mL total volume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228 mL of red cells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75 g of hemoglobin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32 mL of plasma</a:t>
            </a:r>
          </a:p>
          <a:p>
            <a:pPr marL="742950" lvl="1" indent="-285750">
              <a:buFontTx/>
              <a:buChar char="-"/>
            </a:pPr>
            <a:r>
              <a:rPr lang="en-US" sz="1200" b="1" dirty="0"/>
              <a:t>8 mL of CPD</a:t>
            </a:r>
          </a:p>
          <a:p>
            <a:pPr marL="742950" lvl="1" indent="-285750">
              <a:buFontTx/>
              <a:buChar char="-"/>
            </a:pPr>
            <a:r>
              <a:rPr lang="en-US" sz="1200" b="1" dirty="0"/>
              <a:t>110 mL of additive solution</a:t>
            </a:r>
          </a:p>
          <a:p>
            <a:endParaRPr lang="en-US" sz="1200" dirty="0"/>
          </a:p>
          <a:p>
            <a:r>
              <a:rPr lang="en-US" sz="1200" b="1" u="sng" dirty="0"/>
              <a:t>Plasma</a:t>
            </a:r>
          </a:p>
          <a:p>
            <a:pPr marL="285750" indent="-285750">
              <a:buFontTx/>
              <a:buChar char="-"/>
            </a:pPr>
            <a:r>
              <a:rPr lang="en-US" sz="1200" dirty="0"/>
              <a:t>234 mL total volume</a:t>
            </a:r>
          </a:p>
          <a:p>
            <a:pPr marL="742950" lvl="1" indent="-285750">
              <a:buFontTx/>
              <a:buChar char="-"/>
            </a:pPr>
            <a:r>
              <a:rPr lang="en-US" sz="1200" dirty="0"/>
              <a:t>186 mL of plasma</a:t>
            </a:r>
          </a:p>
          <a:p>
            <a:pPr marL="742950" lvl="1" indent="-285750">
              <a:buFontTx/>
              <a:buChar char="-"/>
            </a:pPr>
            <a:r>
              <a:rPr lang="en-US" sz="1200" b="1" dirty="0"/>
              <a:t>48 mL of CPD</a:t>
            </a:r>
          </a:p>
          <a:p>
            <a:pPr marL="742950" lvl="1" indent="-285750">
              <a:buFontTx/>
              <a:buChar char="-"/>
            </a:pPr>
            <a:endParaRPr lang="en-US" sz="1200" dirty="0"/>
          </a:p>
          <a:p>
            <a:r>
              <a:rPr lang="en-US" sz="1200" b="1" u="sng" dirty="0"/>
              <a:t>Whole blood derived (WBD) PLT unit </a:t>
            </a:r>
            <a:r>
              <a:rPr lang="en-US" sz="1200" dirty="0"/>
              <a:t>(equivalent to one-fifth of a units of apheresis PLTs)</a:t>
            </a:r>
          </a:p>
          <a:p>
            <a:pPr marL="171450" indent="-171450">
              <a:buFontTx/>
              <a:buChar char="-"/>
            </a:pPr>
            <a:r>
              <a:rPr lang="en-US" sz="1200" dirty="0"/>
              <a:t>68 mL total volume</a:t>
            </a:r>
          </a:p>
          <a:p>
            <a:pPr marL="628650" lvl="1" indent="-171450">
              <a:buFontTx/>
              <a:buChar char="-"/>
            </a:pPr>
            <a:r>
              <a:rPr lang="en-US" sz="1200" dirty="0"/>
              <a:t>1.0 x 10</a:t>
            </a:r>
            <a:r>
              <a:rPr lang="en-US" sz="1200" baseline="30000" dirty="0"/>
              <a:t>11</a:t>
            </a:r>
            <a:r>
              <a:rPr lang="en-US" sz="1200" dirty="0"/>
              <a:t> PLTs</a:t>
            </a:r>
          </a:p>
          <a:p>
            <a:pPr marL="628650" lvl="1" indent="-171450">
              <a:buFontTx/>
              <a:buChar char="-"/>
            </a:pPr>
            <a:r>
              <a:rPr lang="en-US" sz="1200" dirty="0"/>
              <a:t>54 mL of plasma</a:t>
            </a:r>
          </a:p>
          <a:p>
            <a:pPr marL="628650" lvl="1" indent="-171450">
              <a:buFontTx/>
              <a:buChar char="-"/>
            </a:pPr>
            <a:r>
              <a:rPr lang="en-US" sz="1200" b="1" dirty="0"/>
              <a:t>14 mL of CPD</a:t>
            </a:r>
          </a:p>
          <a:p>
            <a:pPr marL="628650" lvl="1" indent="-171450">
              <a:buFontTx/>
              <a:buChar char="-"/>
            </a:pPr>
            <a:r>
              <a:rPr lang="en-US" sz="1200" dirty="0"/>
              <a:t>A transfused dose of PLTs consisted of 5 WBD PLT units</a:t>
            </a:r>
          </a:p>
          <a:p>
            <a:endParaRPr lang="en-US" sz="1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E99B7B-CD1F-4931-B678-71C267DB0875}"/>
              </a:ext>
            </a:extLst>
          </p:cNvPr>
          <p:cNvSpPr/>
          <p:nvPr/>
        </p:nvSpPr>
        <p:spPr>
          <a:xfrm>
            <a:off x="687189" y="986444"/>
            <a:ext cx="410095" cy="1368829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WB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0C72221-8C41-405B-83B6-230EFEB1BC33}"/>
              </a:ext>
            </a:extLst>
          </p:cNvPr>
          <p:cNvSpPr/>
          <p:nvPr/>
        </p:nvSpPr>
        <p:spPr>
          <a:xfrm>
            <a:off x="687188" y="2633942"/>
            <a:ext cx="410095" cy="4005156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CCT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D375143-627E-4F49-B809-683B90DAAC00}"/>
              </a:ext>
            </a:extLst>
          </p:cNvPr>
          <p:cNvSpPr/>
          <p:nvPr/>
        </p:nvSpPr>
        <p:spPr>
          <a:xfrm>
            <a:off x="117430" y="986444"/>
            <a:ext cx="410095" cy="5652654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WB + CCT</a:t>
            </a: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9D0582A9-68BB-4124-97EA-CC0D11B817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75" b="90875" l="10000" r="90000">
                        <a14:foregroundMark x1="31000" y1="5625" x2="31000" y2="5625"/>
                        <a14:foregroundMark x1="45500" y1="2125" x2="46333" y2="9000"/>
                        <a14:foregroundMark x1="31833" y1="1625" x2="31833" y2="1625"/>
                        <a14:foregroundMark x1="29833" y1="2250" x2="29667" y2="9375"/>
                        <a14:foregroundMark x1="24333" y1="89125" x2="43333" y2="90875"/>
                        <a14:foregroundMark x1="17500" y1="63000" x2="18833" y2="47875"/>
                        <a14:foregroundMark x1="25667" y1="4625" x2="35333" y2="6000"/>
                        <a14:foregroundMark x1="35333" y1="6000" x2="42500" y2="1000"/>
                        <a14:foregroundMark x1="42500" y1="1000" x2="50500" y2="4875"/>
                        <a14:foregroundMark x1="50500" y1="4875" x2="58667" y2="875"/>
                        <a14:foregroundMark x1="58667" y1="875" x2="65667" y2="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12215" b="7277"/>
          <a:stretch/>
        </p:blipFill>
        <p:spPr>
          <a:xfrm>
            <a:off x="4394400" y="959352"/>
            <a:ext cx="783434" cy="119803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878794-7B03-401F-9433-E4B2DADBFA62}"/>
              </a:ext>
            </a:extLst>
          </p:cNvPr>
          <p:cNvGrpSpPr/>
          <p:nvPr/>
        </p:nvGrpSpPr>
        <p:grpSpPr>
          <a:xfrm>
            <a:off x="3996034" y="3259574"/>
            <a:ext cx="1867459" cy="1589685"/>
            <a:chOff x="4731279" y="3953839"/>
            <a:chExt cx="1867459" cy="1589685"/>
          </a:xfrm>
        </p:grpSpPr>
        <p:pic>
          <p:nvPicPr>
            <p:cNvPr id="59" name="Picture 58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78CBC1E3-582C-45C0-BC51-779CA6543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20" b="89362" l="5764" r="92481">
                          <a14:foregroundMark x1="19549" y1="57092" x2="19549" y2="57092"/>
                          <a14:foregroundMark x1="49373" y1="50000" x2="49373" y2="50000"/>
                          <a14:foregroundMark x1="10276" y1="41844" x2="17043" y2="57447"/>
                          <a14:foregroundMark x1="17043" y1="57447" x2="17043" y2="71631"/>
                          <a14:foregroundMark x1="17043" y1="71631" x2="19048" y2="53546"/>
                          <a14:foregroundMark x1="19048" y1="53546" x2="21554" y2="49645"/>
                          <a14:foregroundMark x1="48622" y1="41489" x2="52882" y2="56738"/>
                          <a14:foregroundMark x1="52882" y1="56738" x2="51880" y2="71277"/>
                          <a14:foregroundMark x1="51880" y1="71277" x2="40351" y2="70922"/>
                          <a14:foregroundMark x1="40351" y1="70922" x2="35088" y2="52837"/>
                          <a14:foregroundMark x1="35088" y1="52837" x2="41103" y2="39716"/>
                          <a14:foregroundMark x1="41103" y1="39716" x2="47118" y2="36525"/>
                          <a14:foregroundMark x1="42105" y1="52482" x2="42105" y2="52482"/>
                          <a14:foregroundMark x1="56642" y1="46099" x2="55890" y2="73404"/>
                          <a14:foregroundMark x1="73434" y1="17376" x2="71930" y2="18085"/>
                          <a14:foregroundMark x1="77444" y1="14184" x2="77444" y2="14184"/>
                          <a14:foregroundMark x1="76942" y1="20567" x2="77444" y2="11348"/>
                          <a14:foregroundMark x1="10777" y1="44326" x2="10777" y2="44326"/>
                          <a14:foregroundMark x1="18296" y1="42908" x2="17293" y2="29433"/>
                          <a14:foregroundMark x1="25313" y1="37943" x2="24812" y2="29787"/>
                          <a14:foregroundMark x1="21554" y1="37943" x2="21053" y2="34397"/>
                          <a14:foregroundMark x1="15038" y1="39007" x2="13283" y2="35461"/>
                          <a14:foregroundMark x1="8772" y1="42553" x2="10777" y2="36879"/>
                          <a14:foregroundMark x1="6015" y1="45390" x2="12030" y2="34397"/>
                          <a14:foregroundMark x1="12030" y1="34397" x2="22306" y2="32979"/>
                          <a14:foregroundMark x1="22306" y1="32979" x2="27318" y2="41844"/>
                          <a14:foregroundMark x1="35088" y1="42553" x2="39098" y2="30496"/>
                          <a14:foregroundMark x1="39098" y1="30496" x2="48622" y2="26950"/>
                          <a14:foregroundMark x1="48622" y1="26950" x2="55388" y2="37234"/>
                          <a14:foregroundMark x1="55388" y1="37234" x2="55639" y2="39716"/>
                          <a14:foregroundMark x1="67168" y1="23050" x2="68922" y2="9574"/>
                          <a14:foregroundMark x1="68922" y1="9574" x2="76692" y2="2482"/>
                          <a14:foregroundMark x1="76692" y1="2482" x2="87469" y2="4610"/>
                          <a14:foregroundMark x1="87469" y1="4610" x2="92481" y2="17376"/>
                          <a14:foregroundMark x1="92481" y1="17376" x2="92481" y2="19504"/>
                          <a14:foregroundMark x1="14286" y1="80851" x2="14286" y2="80851"/>
                          <a14:foregroundMark x1="10025" y1="78369" x2="18296" y2="85816"/>
                          <a14:foregroundMark x1="18296" y1="85816" x2="27068" y2="80142"/>
                          <a14:foregroundMark x1="27068" y1="80142" x2="18797" y2="73404"/>
                          <a14:foregroundMark x1="18797" y1="73404" x2="9774" y2="75887"/>
                          <a14:foregroundMark x1="8020" y1="41489" x2="5514" y2="54610"/>
                          <a14:foregroundMark x1="5514" y1="54610" x2="7268" y2="77305"/>
                          <a14:foregroundMark x1="10276" y1="42908" x2="9774" y2="29433"/>
                          <a14:foregroundMark x1="9774" y1="29433" x2="19048" y2="31560"/>
                          <a14:foregroundMark x1="19048" y1="31560" x2="13033" y2="43972"/>
                          <a14:foregroundMark x1="13033" y1="43972" x2="9273" y2="45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70"/>
            <a:stretch/>
          </p:blipFill>
          <p:spPr>
            <a:xfrm>
              <a:off x="4731279" y="3953839"/>
              <a:ext cx="1361470" cy="1589685"/>
            </a:xfrm>
            <a:prstGeom prst="rect">
              <a:avLst/>
            </a:prstGeom>
          </p:spPr>
        </p:pic>
        <p:pic>
          <p:nvPicPr>
            <p:cNvPr id="41" name="Picture 40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2F614C5E-81F2-4F47-BC52-05F9CC296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20" b="89362" l="5764" r="92481">
                          <a14:foregroundMark x1="19549" y1="57092" x2="19549" y2="57092"/>
                          <a14:foregroundMark x1="49373" y1="50000" x2="49373" y2="50000"/>
                          <a14:foregroundMark x1="10276" y1="41844" x2="17043" y2="57447"/>
                          <a14:foregroundMark x1="17043" y1="57447" x2="17043" y2="71631"/>
                          <a14:foregroundMark x1="17043" y1="71631" x2="19048" y2="53546"/>
                          <a14:foregroundMark x1="19048" y1="53546" x2="21554" y2="49645"/>
                          <a14:foregroundMark x1="48622" y1="41489" x2="52882" y2="56738"/>
                          <a14:foregroundMark x1="52882" y1="56738" x2="51880" y2="71277"/>
                          <a14:foregroundMark x1="51880" y1="71277" x2="40351" y2="70922"/>
                          <a14:foregroundMark x1="40351" y1="70922" x2="35088" y2="52837"/>
                          <a14:foregroundMark x1="35088" y1="52837" x2="41103" y2="39716"/>
                          <a14:foregroundMark x1="41103" y1="39716" x2="47118" y2="36525"/>
                          <a14:foregroundMark x1="42105" y1="52482" x2="42105" y2="52482"/>
                          <a14:foregroundMark x1="56642" y1="46099" x2="55890" y2="73404"/>
                          <a14:foregroundMark x1="73434" y1="17376" x2="71930" y2="18085"/>
                          <a14:foregroundMark x1="77444" y1="14184" x2="77444" y2="14184"/>
                          <a14:foregroundMark x1="76942" y1="20567" x2="77444" y2="11348"/>
                          <a14:foregroundMark x1="10777" y1="44326" x2="10777" y2="44326"/>
                          <a14:foregroundMark x1="18296" y1="42908" x2="17293" y2="29433"/>
                          <a14:foregroundMark x1="25313" y1="37943" x2="24812" y2="29787"/>
                          <a14:foregroundMark x1="21554" y1="37943" x2="21053" y2="34397"/>
                          <a14:foregroundMark x1="15038" y1="39007" x2="13283" y2="35461"/>
                          <a14:foregroundMark x1="8772" y1="42553" x2="10777" y2="36879"/>
                          <a14:foregroundMark x1="6015" y1="45390" x2="12030" y2="34397"/>
                          <a14:foregroundMark x1="12030" y1="34397" x2="22306" y2="32979"/>
                          <a14:foregroundMark x1="22306" y1="32979" x2="27318" y2="41844"/>
                          <a14:foregroundMark x1="35088" y1="42553" x2="39098" y2="30496"/>
                          <a14:foregroundMark x1="39098" y1="30496" x2="48622" y2="26950"/>
                          <a14:foregroundMark x1="48622" y1="26950" x2="55388" y2="37234"/>
                          <a14:foregroundMark x1="55388" y1="37234" x2="55639" y2="39716"/>
                          <a14:foregroundMark x1="67168" y1="23050" x2="68922" y2="9574"/>
                          <a14:foregroundMark x1="68922" y1="9574" x2="76692" y2="2482"/>
                          <a14:foregroundMark x1="76692" y1="2482" x2="87469" y2="4610"/>
                          <a14:foregroundMark x1="87469" y1="4610" x2="92481" y2="17376"/>
                          <a14:foregroundMark x1="92481" y1="17376" x2="92481" y2="19504"/>
                          <a14:foregroundMark x1="14286" y1="80851" x2="14286" y2="80851"/>
                          <a14:foregroundMark x1="10025" y1="78369" x2="18296" y2="85816"/>
                          <a14:foregroundMark x1="18296" y1="85816" x2="27068" y2="80142"/>
                          <a14:foregroundMark x1="27068" y1="80142" x2="18797" y2="73404"/>
                          <a14:foregroundMark x1="18797" y1="73404" x2="9774" y2="75887"/>
                          <a14:foregroundMark x1="8020" y1="41489" x2="5514" y2="54610"/>
                          <a14:foregroundMark x1="5514" y1="54610" x2="7268" y2="77305"/>
                          <a14:foregroundMark x1="10276" y1="42908" x2="9774" y2="29433"/>
                          <a14:foregroundMark x1="9774" y1="29433" x2="19048" y2="31560"/>
                          <a14:foregroundMark x1="19048" y1="31560" x2="13033" y2="43972"/>
                          <a14:foregroundMark x1="13033" y1="43972" x2="9273" y2="45390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9" r="435"/>
            <a:stretch/>
          </p:blipFill>
          <p:spPr>
            <a:xfrm>
              <a:off x="6117794" y="4451344"/>
              <a:ext cx="480944" cy="911155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148FB2D-3E5F-43D7-BA1C-31ECAA33E405}"/>
              </a:ext>
            </a:extLst>
          </p:cNvPr>
          <p:cNvGrpSpPr/>
          <p:nvPr/>
        </p:nvGrpSpPr>
        <p:grpSpPr>
          <a:xfrm>
            <a:off x="4148434" y="3411974"/>
            <a:ext cx="1867459" cy="1589685"/>
            <a:chOff x="4731279" y="3953839"/>
            <a:chExt cx="1867459" cy="1589685"/>
          </a:xfrm>
        </p:grpSpPr>
        <p:pic>
          <p:nvPicPr>
            <p:cNvPr id="49" name="Picture 48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B747C74F-D5EB-47C0-9D54-80ADDEAF3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20" b="89362" l="5764" r="92481">
                          <a14:foregroundMark x1="19549" y1="57092" x2="19549" y2="57092"/>
                          <a14:foregroundMark x1="49373" y1="50000" x2="49373" y2="50000"/>
                          <a14:foregroundMark x1="10276" y1="41844" x2="17043" y2="57447"/>
                          <a14:foregroundMark x1="17043" y1="57447" x2="17043" y2="71631"/>
                          <a14:foregroundMark x1="17043" y1="71631" x2="19048" y2="53546"/>
                          <a14:foregroundMark x1="19048" y1="53546" x2="21554" y2="49645"/>
                          <a14:foregroundMark x1="48622" y1="41489" x2="52882" y2="56738"/>
                          <a14:foregroundMark x1="52882" y1="56738" x2="51880" y2="71277"/>
                          <a14:foregroundMark x1="51880" y1="71277" x2="40351" y2="70922"/>
                          <a14:foregroundMark x1="40351" y1="70922" x2="35088" y2="52837"/>
                          <a14:foregroundMark x1="35088" y1="52837" x2="41103" y2="39716"/>
                          <a14:foregroundMark x1="41103" y1="39716" x2="47118" y2="36525"/>
                          <a14:foregroundMark x1="42105" y1="52482" x2="42105" y2="52482"/>
                          <a14:foregroundMark x1="56642" y1="46099" x2="55890" y2="73404"/>
                          <a14:foregroundMark x1="73434" y1="17376" x2="71930" y2="18085"/>
                          <a14:foregroundMark x1="77444" y1="14184" x2="77444" y2="14184"/>
                          <a14:foregroundMark x1="76942" y1="20567" x2="77444" y2="11348"/>
                          <a14:foregroundMark x1="10777" y1="44326" x2="10777" y2="44326"/>
                          <a14:foregroundMark x1="18296" y1="42908" x2="17293" y2="29433"/>
                          <a14:foregroundMark x1="25313" y1="37943" x2="24812" y2="29787"/>
                          <a14:foregroundMark x1="21554" y1="37943" x2="21053" y2="34397"/>
                          <a14:foregroundMark x1="15038" y1="39007" x2="13283" y2="35461"/>
                          <a14:foregroundMark x1="8772" y1="42553" x2="10777" y2="36879"/>
                          <a14:foregroundMark x1="6015" y1="45390" x2="12030" y2="34397"/>
                          <a14:foregroundMark x1="12030" y1="34397" x2="22306" y2="32979"/>
                          <a14:foregroundMark x1="22306" y1="32979" x2="27318" y2="41844"/>
                          <a14:foregroundMark x1="35088" y1="42553" x2="39098" y2="30496"/>
                          <a14:foregroundMark x1="39098" y1="30496" x2="48622" y2="26950"/>
                          <a14:foregroundMark x1="48622" y1="26950" x2="55388" y2="37234"/>
                          <a14:foregroundMark x1="55388" y1="37234" x2="55639" y2="39716"/>
                          <a14:foregroundMark x1="67168" y1="23050" x2="68922" y2="9574"/>
                          <a14:foregroundMark x1="68922" y1="9574" x2="76692" y2="2482"/>
                          <a14:foregroundMark x1="76692" y1="2482" x2="87469" y2="4610"/>
                          <a14:foregroundMark x1="87469" y1="4610" x2="92481" y2="17376"/>
                          <a14:foregroundMark x1="92481" y1="17376" x2="92481" y2="19504"/>
                          <a14:foregroundMark x1="14286" y1="80851" x2="14286" y2="80851"/>
                          <a14:foregroundMark x1="10025" y1="78369" x2="18296" y2="85816"/>
                          <a14:foregroundMark x1="18296" y1="85816" x2="27068" y2="80142"/>
                          <a14:foregroundMark x1="27068" y1="80142" x2="18797" y2="73404"/>
                          <a14:foregroundMark x1="18797" y1="73404" x2="9774" y2="75887"/>
                          <a14:foregroundMark x1="8020" y1="41489" x2="5514" y2="54610"/>
                          <a14:foregroundMark x1="5514" y1="54610" x2="7268" y2="77305"/>
                          <a14:foregroundMark x1="10276" y1="42908" x2="9774" y2="29433"/>
                          <a14:foregroundMark x1="9774" y1="29433" x2="19048" y2="31560"/>
                          <a14:foregroundMark x1="19048" y1="31560" x2="13033" y2="43972"/>
                          <a14:foregroundMark x1="13033" y1="43972" x2="9273" y2="45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70"/>
            <a:stretch/>
          </p:blipFill>
          <p:spPr>
            <a:xfrm>
              <a:off x="4731279" y="3953839"/>
              <a:ext cx="1361470" cy="1589685"/>
            </a:xfrm>
            <a:prstGeom prst="rect">
              <a:avLst/>
            </a:prstGeom>
          </p:spPr>
        </p:pic>
        <p:pic>
          <p:nvPicPr>
            <p:cNvPr id="50" name="Picture 49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E9364787-B76A-4026-8325-50F882F2F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20" b="89362" l="5764" r="92481">
                          <a14:foregroundMark x1="19549" y1="57092" x2="19549" y2="57092"/>
                          <a14:foregroundMark x1="49373" y1="50000" x2="49373" y2="50000"/>
                          <a14:foregroundMark x1="10276" y1="41844" x2="17043" y2="57447"/>
                          <a14:foregroundMark x1="17043" y1="57447" x2="17043" y2="71631"/>
                          <a14:foregroundMark x1="17043" y1="71631" x2="19048" y2="53546"/>
                          <a14:foregroundMark x1="19048" y1="53546" x2="21554" y2="49645"/>
                          <a14:foregroundMark x1="48622" y1="41489" x2="52882" y2="56738"/>
                          <a14:foregroundMark x1="52882" y1="56738" x2="51880" y2="71277"/>
                          <a14:foregroundMark x1="51880" y1="71277" x2="40351" y2="70922"/>
                          <a14:foregroundMark x1="40351" y1="70922" x2="35088" y2="52837"/>
                          <a14:foregroundMark x1="35088" y1="52837" x2="41103" y2="39716"/>
                          <a14:foregroundMark x1="41103" y1="39716" x2="47118" y2="36525"/>
                          <a14:foregroundMark x1="42105" y1="52482" x2="42105" y2="52482"/>
                          <a14:foregroundMark x1="56642" y1="46099" x2="55890" y2="73404"/>
                          <a14:foregroundMark x1="73434" y1="17376" x2="71930" y2="18085"/>
                          <a14:foregroundMark x1="77444" y1="14184" x2="77444" y2="14184"/>
                          <a14:foregroundMark x1="76942" y1="20567" x2="77444" y2="11348"/>
                          <a14:foregroundMark x1="10777" y1="44326" x2="10777" y2="44326"/>
                          <a14:foregroundMark x1="18296" y1="42908" x2="17293" y2="29433"/>
                          <a14:foregroundMark x1="25313" y1="37943" x2="24812" y2="29787"/>
                          <a14:foregroundMark x1="21554" y1="37943" x2="21053" y2="34397"/>
                          <a14:foregroundMark x1="15038" y1="39007" x2="13283" y2="35461"/>
                          <a14:foregroundMark x1="8772" y1="42553" x2="10777" y2="36879"/>
                          <a14:foregroundMark x1="6015" y1="45390" x2="12030" y2="34397"/>
                          <a14:foregroundMark x1="12030" y1="34397" x2="22306" y2="32979"/>
                          <a14:foregroundMark x1="22306" y1="32979" x2="27318" y2="41844"/>
                          <a14:foregroundMark x1="35088" y1="42553" x2="39098" y2="30496"/>
                          <a14:foregroundMark x1="39098" y1="30496" x2="48622" y2="26950"/>
                          <a14:foregroundMark x1="48622" y1="26950" x2="55388" y2="37234"/>
                          <a14:foregroundMark x1="55388" y1="37234" x2="55639" y2="39716"/>
                          <a14:foregroundMark x1="67168" y1="23050" x2="68922" y2="9574"/>
                          <a14:foregroundMark x1="68922" y1="9574" x2="76692" y2="2482"/>
                          <a14:foregroundMark x1="76692" y1="2482" x2="87469" y2="4610"/>
                          <a14:foregroundMark x1="87469" y1="4610" x2="92481" y2="17376"/>
                          <a14:foregroundMark x1="92481" y1="17376" x2="92481" y2="19504"/>
                          <a14:foregroundMark x1="14286" y1="80851" x2="14286" y2="80851"/>
                          <a14:foregroundMark x1="10025" y1="78369" x2="18296" y2="85816"/>
                          <a14:foregroundMark x1="18296" y1="85816" x2="27068" y2="80142"/>
                          <a14:foregroundMark x1="27068" y1="80142" x2="18797" y2="73404"/>
                          <a14:foregroundMark x1="18797" y1="73404" x2="9774" y2="75887"/>
                          <a14:foregroundMark x1="8020" y1="41489" x2="5514" y2="54610"/>
                          <a14:foregroundMark x1="5514" y1="54610" x2="7268" y2="77305"/>
                          <a14:foregroundMark x1="10276" y1="42908" x2="9774" y2="29433"/>
                          <a14:foregroundMark x1="9774" y1="29433" x2="19048" y2="31560"/>
                          <a14:foregroundMark x1="19048" y1="31560" x2="13033" y2="43972"/>
                          <a14:foregroundMark x1="13033" y1="43972" x2="9273" y2="45390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9" r="435"/>
            <a:stretch/>
          </p:blipFill>
          <p:spPr>
            <a:xfrm>
              <a:off x="6117794" y="4451344"/>
              <a:ext cx="480944" cy="911155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E2B52F5-7513-4A5A-B23F-673D8D3E8FFD}"/>
              </a:ext>
            </a:extLst>
          </p:cNvPr>
          <p:cNvGrpSpPr/>
          <p:nvPr/>
        </p:nvGrpSpPr>
        <p:grpSpPr>
          <a:xfrm>
            <a:off x="4300834" y="3564374"/>
            <a:ext cx="1867459" cy="1589685"/>
            <a:chOff x="4731279" y="3953839"/>
            <a:chExt cx="1867459" cy="1589685"/>
          </a:xfrm>
        </p:grpSpPr>
        <p:pic>
          <p:nvPicPr>
            <p:cNvPr id="52" name="Picture 51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CC0BF80D-D686-4AF4-B9BF-7974AB0434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20" b="89362" l="5764" r="92481">
                          <a14:foregroundMark x1="19549" y1="57092" x2="19549" y2="57092"/>
                          <a14:foregroundMark x1="49373" y1="50000" x2="49373" y2="50000"/>
                          <a14:foregroundMark x1="10276" y1="41844" x2="17043" y2="57447"/>
                          <a14:foregroundMark x1="17043" y1="57447" x2="17043" y2="71631"/>
                          <a14:foregroundMark x1="17043" y1="71631" x2="19048" y2="53546"/>
                          <a14:foregroundMark x1="19048" y1="53546" x2="21554" y2="49645"/>
                          <a14:foregroundMark x1="48622" y1="41489" x2="52882" y2="56738"/>
                          <a14:foregroundMark x1="52882" y1="56738" x2="51880" y2="71277"/>
                          <a14:foregroundMark x1="51880" y1="71277" x2="40351" y2="70922"/>
                          <a14:foregroundMark x1="40351" y1="70922" x2="35088" y2="52837"/>
                          <a14:foregroundMark x1="35088" y1="52837" x2="41103" y2="39716"/>
                          <a14:foregroundMark x1="41103" y1="39716" x2="47118" y2="36525"/>
                          <a14:foregroundMark x1="42105" y1="52482" x2="42105" y2="52482"/>
                          <a14:foregroundMark x1="56642" y1="46099" x2="55890" y2="73404"/>
                          <a14:foregroundMark x1="73434" y1="17376" x2="71930" y2="18085"/>
                          <a14:foregroundMark x1="77444" y1="14184" x2="77444" y2="14184"/>
                          <a14:foregroundMark x1="76942" y1="20567" x2="77444" y2="11348"/>
                          <a14:foregroundMark x1="10777" y1="44326" x2="10777" y2="44326"/>
                          <a14:foregroundMark x1="18296" y1="42908" x2="17293" y2="29433"/>
                          <a14:foregroundMark x1="25313" y1="37943" x2="24812" y2="29787"/>
                          <a14:foregroundMark x1="21554" y1="37943" x2="21053" y2="34397"/>
                          <a14:foregroundMark x1="15038" y1="39007" x2="13283" y2="35461"/>
                          <a14:foregroundMark x1="8772" y1="42553" x2="10777" y2="36879"/>
                          <a14:foregroundMark x1="6015" y1="45390" x2="12030" y2="34397"/>
                          <a14:foregroundMark x1="12030" y1="34397" x2="22306" y2="32979"/>
                          <a14:foregroundMark x1="22306" y1="32979" x2="27318" y2="41844"/>
                          <a14:foregroundMark x1="35088" y1="42553" x2="39098" y2="30496"/>
                          <a14:foregroundMark x1="39098" y1="30496" x2="48622" y2="26950"/>
                          <a14:foregroundMark x1="48622" y1="26950" x2="55388" y2="37234"/>
                          <a14:foregroundMark x1="55388" y1="37234" x2="55639" y2="39716"/>
                          <a14:foregroundMark x1="67168" y1="23050" x2="68922" y2="9574"/>
                          <a14:foregroundMark x1="68922" y1="9574" x2="76692" y2="2482"/>
                          <a14:foregroundMark x1="76692" y1="2482" x2="87469" y2="4610"/>
                          <a14:foregroundMark x1="87469" y1="4610" x2="92481" y2="17376"/>
                          <a14:foregroundMark x1="92481" y1="17376" x2="92481" y2="19504"/>
                          <a14:foregroundMark x1="14286" y1="80851" x2="14286" y2="80851"/>
                          <a14:foregroundMark x1="10025" y1="78369" x2="18296" y2="85816"/>
                          <a14:foregroundMark x1="18296" y1="85816" x2="27068" y2="80142"/>
                          <a14:foregroundMark x1="27068" y1="80142" x2="18797" y2="73404"/>
                          <a14:foregroundMark x1="18797" y1="73404" x2="9774" y2="75887"/>
                          <a14:foregroundMark x1="8020" y1="41489" x2="5514" y2="54610"/>
                          <a14:foregroundMark x1="5514" y1="54610" x2="7268" y2="77305"/>
                          <a14:foregroundMark x1="10276" y1="42908" x2="9774" y2="29433"/>
                          <a14:foregroundMark x1="9774" y1="29433" x2="19048" y2="31560"/>
                          <a14:foregroundMark x1="19048" y1="31560" x2="13033" y2="43972"/>
                          <a14:foregroundMark x1="13033" y1="43972" x2="9273" y2="45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70"/>
            <a:stretch/>
          </p:blipFill>
          <p:spPr>
            <a:xfrm>
              <a:off x="4731279" y="3953839"/>
              <a:ext cx="1361470" cy="1589685"/>
            </a:xfrm>
            <a:prstGeom prst="rect">
              <a:avLst/>
            </a:prstGeom>
          </p:spPr>
        </p:pic>
        <p:pic>
          <p:nvPicPr>
            <p:cNvPr id="60" name="Picture 59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26CAE3A4-EAE5-46F8-A399-371455B39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20" b="89362" l="5764" r="92481">
                          <a14:foregroundMark x1="19549" y1="57092" x2="19549" y2="57092"/>
                          <a14:foregroundMark x1="49373" y1="50000" x2="49373" y2="50000"/>
                          <a14:foregroundMark x1="10276" y1="41844" x2="17043" y2="57447"/>
                          <a14:foregroundMark x1="17043" y1="57447" x2="17043" y2="71631"/>
                          <a14:foregroundMark x1="17043" y1="71631" x2="19048" y2="53546"/>
                          <a14:foregroundMark x1="19048" y1="53546" x2="21554" y2="49645"/>
                          <a14:foregroundMark x1="48622" y1="41489" x2="52882" y2="56738"/>
                          <a14:foregroundMark x1="52882" y1="56738" x2="51880" y2="71277"/>
                          <a14:foregroundMark x1="51880" y1="71277" x2="40351" y2="70922"/>
                          <a14:foregroundMark x1="40351" y1="70922" x2="35088" y2="52837"/>
                          <a14:foregroundMark x1="35088" y1="52837" x2="41103" y2="39716"/>
                          <a14:foregroundMark x1="41103" y1="39716" x2="47118" y2="36525"/>
                          <a14:foregroundMark x1="42105" y1="52482" x2="42105" y2="52482"/>
                          <a14:foregroundMark x1="56642" y1="46099" x2="55890" y2="73404"/>
                          <a14:foregroundMark x1="73434" y1="17376" x2="71930" y2="18085"/>
                          <a14:foregroundMark x1="77444" y1="14184" x2="77444" y2="14184"/>
                          <a14:foregroundMark x1="76942" y1="20567" x2="77444" y2="11348"/>
                          <a14:foregroundMark x1="10777" y1="44326" x2="10777" y2="44326"/>
                          <a14:foregroundMark x1="18296" y1="42908" x2="17293" y2="29433"/>
                          <a14:foregroundMark x1="25313" y1="37943" x2="24812" y2="29787"/>
                          <a14:foregroundMark x1="21554" y1="37943" x2="21053" y2="34397"/>
                          <a14:foregroundMark x1="15038" y1="39007" x2="13283" y2="35461"/>
                          <a14:foregroundMark x1="8772" y1="42553" x2="10777" y2="36879"/>
                          <a14:foregroundMark x1="6015" y1="45390" x2="12030" y2="34397"/>
                          <a14:foregroundMark x1="12030" y1="34397" x2="22306" y2="32979"/>
                          <a14:foregroundMark x1="22306" y1="32979" x2="27318" y2="41844"/>
                          <a14:foregroundMark x1="35088" y1="42553" x2="39098" y2="30496"/>
                          <a14:foregroundMark x1="39098" y1="30496" x2="48622" y2="26950"/>
                          <a14:foregroundMark x1="48622" y1="26950" x2="55388" y2="37234"/>
                          <a14:foregroundMark x1="55388" y1="37234" x2="55639" y2="39716"/>
                          <a14:foregroundMark x1="67168" y1="23050" x2="68922" y2="9574"/>
                          <a14:foregroundMark x1="68922" y1="9574" x2="76692" y2="2482"/>
                          <a14:foregroundMark x1="76692" y1="2482" x2="87469" y2="4610"/>
                          <a14:foregroundMark x1="87469" y1="4610" x2="92481" y2="17376"/>
                          <a14:foregroundMark x1="92481" y1="17376" x2="92481" y2="19504"/>
                          <a14:foregroundMark x1="14286" y1="80851" x2="14286" y2="80851"/>
                          <a14:foregroundMark x1="10025" y1="78369" x2="18296" y2="85816"/>
                          <a14:foregroundMark x1="18296" y1="85816" x2="27068" y2="80142"/>
                          <a14:foregroundMark x1="27068" y1="80142" x2="18797" y2="73404"/>
                          <a14:foregroundMark x1="18797" y1="73404" x2="9774" y2="75887"/>
                          <a14:foregroundMark x1="8020" y1="41489" x2="5514" y2="54610"/>
                          <a14:foregroundMark x1="5514" y1="54610" x2="7268" y2="77305"/>
                          <a14:foregroundMark x1="10276" y1="42908" x2="9774" y2="29433"/>
                          <a14:foregroundMark x1="9774" y1="29433" x2="19048" y2="31560"/>
                          <a14:foregroundMark x1="19048" y1="31560" x2="13033" y2="43972"/>
                          <a14:foregroundMark x1="13033" y1="43972" x2="9273" y2="45390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9" r="435"/>
            <a:stretch/>
          </p:blipFill>
          <p:spPr>
            <a:xfrm>
              <a:off x="6117794" y="4451344"/>
              <a:ext cx="480944" cy="911155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36FC871-F489-4E28-9F71-50F35EACE7B1}"/>
              </a:ext>
            </a:extLst>
          </p:cNvPr>
          <p:cNvGrpSpPr/>
          <p:nvPr/>
        </p:nvGrpSpPr>
        <p:grpSpPr>
          <a:xfrm>
            <a:off x="4453234" y="3716774"/>
            <a:ext cx="1867459" cy="1589685"/>
            <a:chOff x="4731279" y="3953839"/>
            <a:chExt cx="1867459" cy="1589685"/>
          </a:xfrm>
        </p:grpSpPr>
        <p:pic>
          <p:nvPicPr>
            <p:cNvPr id="67" name="Picture 66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7086F75F-1A0C-4520-9F5A-48C266B20A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20" b="89362" l="5764" r="92481">
                          <a14:foregroundMark x1="19549" y1="57092" x2="19549" y2="57092"/>
                          <a14:foregroundMark x1="49373" y1="50000" x2="49373" y2="50000"/>
                          <a14:foregroundMark x1="10276" y1="41844" x2="17043" y2="57447"/>
                          <a14:foregroundMark x1="17043" y1="57447" x2="17043" y2="71631"/>
                          <a14:foregroundMark x1="17043" y1="71631" x2="19048" y2="53546"/>
                          <a14:foregroundMark x1="19048" y1="53546" x2="21554" y2="49645"/>
                          <a14:foregroundMark x1="48622" y1="41489" x2="52882" y2="56738"/>
                          <a14:foregroundMark x1="52882" y1="56738" x2="51880" y2="71277"/>
                          <a14:foregroundMark x1="51880" y1="71277" x2="40351" y2="70922"/>
                          <a14:foregroundMark x1="40351" y1="70922" x2="35088" y2="52837"/>
                          <a14:foregroundMark x1="35088" y1="52837" x2="41103" y2="39716"/>
                          <a14:foregroundMark x1="41103" y1="39716" x2="47118" y2="36525"/>
                          <a14:foregroundMark x1="42105" y1="52482" x2="42105" y2="52482"/>
                          <a14:foregroundMark x1="56642" y1="46099" x2="55890" y2="73404"/>
                          <a14:foregroundMark x1="73434" y1="17376" x2="71930" y2="18085"/>
                          <a14:foregroundMark x1="77444" y1="14184" x2="77444" y2="14184"/>
                          <a14:foregroundMark x1="76942" y1="20567" x2="77444" y2="11348"/>
                          <a14:foregroundMark x1="10777" y1="44326" x2="10777" y2="44326"/>
                          <a14:foregroundMark x1="18296" y1="42908" x2="17293" y2="29433"/>
                          <a14:foregroundMark x1="25313" y1="37943" x2="24812" y2="29787"/>
                          <a14:foregroundMark x1="21554" y1="37943" x2="21053" y2="34397"/>
                          <a14:foregroundMark x1="15038" y1="39007" x2="13283" y2="35461"/>
                          <a14:foregroundMark x1="8772" y1="42553" x2="10777" y2="36879"/>
                          <a14:foregroundMark x1="6015" y1="45390" x2="12030" y2="34397"/>
                          <a14:foregroundMark x1="12030" y1="34397" x2="22306" y2="32979"/>
                          <a14:foregroundMark x1="22306" y1="32979" x2="27318" y2="41844"/>
                          <a14:foregroundMark x1="35088" y1="42553" x2="39098" y2="30496"/>
                          <a14:foregroundMark x1="39098" y1="30496" x2="48622" y2="26950"/>
                          <a14:foregroundMark x1="48622" y1="26950" x2="55388" y2="37234"/>
                          <a14:foregroundMark x1="55388" y1="37234" x2="55639" y2="39716"/>
                          <a14:foregroundMark x1="67168" y1="23050" x2="68922" y2="9574"/>
                          <a14:foregroundMark x1="68922" y1="9574" x2="76692" y2="2482"/>
                          <a14:foregroundMark x1="76692" y1="2482" x2="87469" y2="4610"/>
                          <a14:foregroundMark x1="87469" y1="4610" x2="92481" y2="17376"/>
                          <a14:foregroundMark x1="92481" y1="17376" x2="92481" y2="19504"/>
                          <a14:foregroundMark x1="14286" y1="80851" x2="14286" y2="80851"/>
                          <a14:foregroundMark x1="10025" y1="78369" x2="18296" y2="85816"/>
                          <a14:foregroundMark x1="18296" y1="85816" x2="27068" y2="80142"/>
                          <a14:foregroundMark x1="27068" y1="80142" x2="18797" y2="73404"/>
                          <a14:foregroundMark x1="18797" y1="73404" x2="9774" y2="75887"/>
                          <a14:foregroundMark x1="8020" y1="41489" x2="5514" y2="54610"/>
                          <a14:foregroundMark x1="5514" y1="54610" x2="7268" y2="77305"/>
                          <a14:foregroundMark x1="10276" y1="42908" x2="9774" y2="29433"/>
                          <a14:foregroundMark x1="9774" y1="29433" x2="19048" y2="31560"/>
                          <a14:foregroundMark x1="19048" y1="31560" x2="13033" y2="43972"/>
                          <a14:foregroundMark x1="13033" y1="43972" x2="9273" y2="45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70"/>
            <a:stretch/>
          </p:blipFill>
          <p:spPr>
            <a:xfrm>
              <a:off x="4731279" y="3953839"/>
              <a:ext cx="1361470" cy="1589685"/>
            </a:xfrm>
            <a:prstGeom prst="rect">
              <a:avLst/>
            </a:prstGeom>
          </p:spPr>
        </p:pic>
        <p:pic>
          <p:nvPicPr>
            <p:cNvPr id="68" name="Picture 67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F5A7DF15-450A-4394-ADB9-76A50CAC8E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20" b="89362" l="5764" r="92481">
                          <a14:foregroundMark x1="19549" y1="57092" x2="19549" y2="57092"/>
                          <a14:foregroundMark x1="49373" y1="50000" x2="49373" y2="50000"/>
                          <a14:foregroundMark x1="10276" y1="41844" x2="17043" y2="57447"/>
                          <a14:foregroundMark x1="17043" y1="57447" x2="17043" y2="71631"/>
                          <a14:foregroundMark x1="17043" y1="71631" x2="19048" y2="53546"/>
                          <a14:foregroundMark x1="19048" y1="53546" x2="21554" y2="49645"/>
                          <a14:foregroundMark x1="48622" y1="41489" x2="52882" y2="56738"/>
                          <a14:foregroundMark x1="52882" y1="56738" x2="51880" y2="71277"/>
                          <a14:foregroundMark x1="51880" y1="71277" x2="40351" y2="70922"/>
                          <a14:foregroundMark x1="40351" y1="70922" x2="35088" y2="52837"/>
                          <a14:foregroundMark x1="35088" y1="52837" x2="41103" y2="39716"/>
                          <a14:foregroundMark x1="41103" y1="39716" x2="47118" y2="36525"/>
                          <a14:foregroundMark x1="42105" y1="52482" x2="42105" y2="52482"/>
                          <a14:foregroundMark x1="56642" y1="46099" x2="55890" y2="73404"/>
                          <a14:foregroundMark x1="73434" y1="17376" x2="71930" y2="18085"/>
                          <a14:foregroundMark x1="77444" y1="14184" x2="77444" y2="14184"/>
                          <a14:foregroundMark x1="76942" y1="20567" x2="77444" y2="11348"/>
                          <a14:foregroundMark x1="10777" y1="44326" x2="10777" y2="44326"/>
                          <a14:foregroundMark x1="18296" y1="42908" x2="17293" y2="29433"/>
                          <a14:foregroundMark x1="25313" y1="37943" x2="24812" y2="29787"/>
                          <a14:foregroundMark x1="21554" y1="37943" x2="21053" y2="34397"/>
                          <a14:foregroundMark x1="15038" y1="39007" x2="13283" y2="35461"/>
                          <a14:foregroundMark x1="8772" y1="42553" x2="10777" y2="36879"/>
                          <a14:foregroundMark x1="6015" y1="45390" x2="12030" y2="34397"/>
                          <a14:foregroundMark x1="12030" y1="34397" x2="22306" y2="32979"/>
                          <a14:foregroundMark x1="22306" y1="32979" x2="27318" y2="41844"/>
                          <a14:foregroundMark x1="35088" y1="42553" x2="39098" y2="30496"/>
                          <a14:foregroundMark x1="39098" y1="30496" x2="48622" y2="26950"/>
                          <a14:foregroundMark x1="48622" y1="26950" x2="55388" y2="37234"/>
                          <a14:foregroundMark x1="55388" y1="37234" x2="55639" y2="39716"/>
                          <a14:foregroundMark x1="67168" y1="23050" x2="68922" y2="9574"/>
                          <a14:foregroundMark x1="68922" y1="9574" x2="76692" y2="2482"/>
                          <a14:foregroundMark x1="76692" y1="2482" x2="87469" y2="4610"/>
                          <a14:foregroundMark x1="87469" y1="4610" x2="92481" y2="17376"/>
                          <a14:foregroundMark x1="92481" y1="17376" x2="92481" y2="19504"/>
                          <a14:foregroundMark x1="14286" y1="80851" x2="14286" y2="80851"/>
                          <a14:foregroundMark x1="10025" y1="78369" x2="18296" y2="85816"/>
                          <a14:foregroundMark x1="18296" y1="85816" x2="27068" y2="80142"/>
                          <a14:foregroundMark x1="27068" y1="80142" x2="18797" y2="73404"/>
                          <a14:foregroundMark x1="18797" y1="73404" x2="9774" y2="75887"/>
                          <a14:foregroundMark x1="8020" y1="41489" x2="5514" y2="54610"/>
                          <a14:foregroundMark x1="5514" y1="54610" x2="7268" y2="77305"/>
                          <a14:foregroundMark x1="10276" y1="42908" x2="9774" y2="29433"/>
                          <a14:foregroundMark x1="9774" y1="29433" x2="19048" y2="31560"/>
                          <a14:foregroundMark x1="19048" y1="31560" x2="13033" y2="43972"/>
                          <a14:foregroundMark x1="13033" y1="43972" x2="9273" y2="45390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9" r="435"/>
            <a:stretch/>
          </p:blipFill>
          <p:spPr>
            <a:xfrm>
              <a:off x="6117794" y="4451344"/>
              <a:ext cx="480944" cy="911155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7B80A0E-AFEE-45F8-8A5D-132603E49DDE}"/>
              </a:ext>
            </a:extLst>
          </p:cNvPr>
          <p:cNvGrpSpPr/>
          <p:nvPr/>
        </p:nvGrpSpPr>
        <p:grpSpPr>
          <a:xfrm>
            <a:off x="4605634" y="3869174"/>
            <a:ext cx="1867459" cy="1589685"/>
            <a:chOff x="4731279" y="3953839"/>
            <a:chExt cx="1867459" cy="1589685"/>
          </a:xfrm>
        </p:grpSpPr>
        <p:pic>
          <p:nvPicPr>
            <p:cNvPr id="70" name="Picture 69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4AEE5494-D0D8-414B-8A55-7486938B3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20" b="89362" l="5764" r="92481">
                          <a14:foregroundMark x1="19549" y1="57092" x2="19549" y2="57092"/>
                          <a14:foregroundMark x1="49373" y1="50000" x2="49373" y2="50000"/>
                          <a14:foregroundMark x1="10276" y1="41844" x2="17043" y2="57447"/>
                          <a14:foregroundMark x1="17043" y1="57447" x2="17043" y2="71631"/>
                          <a14:foregroundMark x1="17043" y1="71631" x2="19048" y2="53546"/>
                          <a14:foregroundMark x1="19048" y1="53546" x2="21554" y2="49645"/>
                          <a14:foregroundMark x1="48622" y1="41489" x2="52882" y2="56738"/>
                          <a14:foregroundMark x1="52882" y1="56738" x2="51880" y2="71277"/>
                          <a14:foregroundMark x1="51880" y1="71277" x2="40351" y2="70922"/>
                          <a14:foregroundMark x1="40351" y1="70922" x2="35088" y2="52837"/>
                          <a14:foregroundMark x1="35088" y1="52837" x2="41103" y2="39716"/>
                          <a14:foregroundMark x1="41103" y1="39716" x2="47118" y2="36525"/>
                          <a14:foregroundMark x1="42105" y1="52482" x2="42105" y2="52482"/>
                          <a14:foregroundMark x1="56642" y1="46099" x2="55890" y2="73404"/>
                          <a14:foregroundMark x1="73434" y1="17376" x2="71930" y2="18085"/>
                          <a14:foregroundMark x1="77444" y1="14184" x2="77444" y2="14184"/>
                          <a14:foregroundMark x1="76942" y1="20567" x2="77444" y2="11348"/>
                          <a14:foregroundMark x1="10777" y1="44326" x2="10777" y2="44326"/>
                          <a14:foregroundMark x1="18296" y1="42908" x2="17293" y2="29433"/>
                          <a14:foregroundMark x1="25313" y1="37943" x2="24812" y2="29787"/>
                          <a14:foregroundMark x1="21554" y1="37943" x2="21053" y2="34397"/>
                          <a14:foregroundMark x1="15038" y1="39007" x2="13283" y2="35461"/>
                          <a14:foregroundMark x1="8772" y1="42553" x2="10777" y2="36879"/>
                          <a14:foregroundMark x1="6015" y1="45390" x2="12030" y2="34397"/>
                          <a14:foregroundMark x1="12030" y1="34397" x2="22306" y2="32979"/>
                          <a14:foregroundMark x1="22306" y1="32979" x2="27318" y2="41844"/>
                          <a14:foregroundMark x1="35088" y1="42553" x2="39098" y2="30496"/>
                          <a14:foregroundMark x1="39098" y1="30496" x2="48622" y2="26950"/>
                          <a14:foregroundMark x1="48622" y1="26950" x2="55388" y2="37234"/>
                          <a14:foregroundMark x1="55388" y1="37234" x2="55639" y2="39716"/>
                          <a14:foregroundMark x1="67168" y1="23050" x2="68922" y2="9574"/>
                          <a14:foregroundMark x1="68922" y1="9574" x2="76692" y2="2482"/>
                          <a14:foregroundMark x1="76692" y1="2482" x2="87469" y2="4610"/>
                          <a14:foregroundMark x1="87469" y1="4610" x2="92481" y2="17376"/>
                          <a14:foregroundMark x1="92481" y1="17376" x2="92481" y2="19504"/>
                          <a14:foregroundMark x1="14286" y1="80851" x2="14286" y2="80851"/>
                          <a14:foregroundMark x1="10025" y1="78369" x2="18296" y2="85816"/>
                          <a14:foregroundMark x1="18296" y1="85816" x2="27068" y2="80142"/>
                          <a14:foregroundMark x1="27068" y1="80142" x2="18797" y2="73404"/>
                          <a14:foregroundMark x1="18797" y1="73404" x2="9774" y2="75887"/>
                          <a14:foregroundMark x1="8020" y1="41489" x2="5514" y2="54610"/>
                          <a14:foregroundMark x1="5514" y1="54610" x2="7268" y2="77305"/>
                          <a14:foregroundMark x1="10276" y1="42908" x2="9774" y2="29433"/>
                          <a14:foregroundMark x1="9774" y1="29433" x2="19048" y2="31560"/>
                          <a14:foregroundMark x1="19048" y1="31560" x2="13033" y2="43972"/>
                          <a14:foregroundMark x1="13033" y1="43972" x2="9273" y2="45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70"/>
            <a:stretch/>
          </p:blipFill>
          <p:spPr>
            <a:xfrm>
              <a:off x="4731279" y="3953839"/>
              <a:ext cx="1361470" cy="1589685"/>
            </a:xfrm>
            <a:prstGeom prst="rect">
              <a:avLst/>
            </a:prstGeom>
          </p:spPr>
        </p:pic>
        <p:pic>
          <p:nvPicPr>
            <p:cNvPr id="71" name="Picture 70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46840F45-7FA6-4AFC-9A7A-B6C8D9470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20" b="89362" l="5764" r="92481">
                          <a14:foregroundMark x1="19549" y1="57092" x2="19549" y2="57092"/>
                          <a14:foregroundMark x1="49373" y1="50000" x2="49373" y2="50000"/>
                          <a14:foregroundMark x1="10276" y1="41844" x2="17043" y2="57447"/>
                          <a14:foregroundMark x1="17043" y1="57447" x2="17043" y2="71631"/>
                          <a14:foregroundMark x1="17043" y1="71631" x2="19048" y2="53546"/>
                          <a14:foregroundMark x1="19048" y1="53546" x2="21554" y2="49645"/>
                          <a14:foregroundMark x1="48622" y1="41489" x2="52882" y2="56738"/>
                          <a14:foregroundMark x1="52882" y1="56738" x2="51880" y2="71277"/>
                          <a14:foregroundMark x1="51880" y1="71277" x2="40351" y2="70922"/>
                          <a14:foregroundMark x1="40351" y1="70922" x2="35088" y2="52837"/>
                          <a14:foregroundMark x1="35088" y1="52837" x2="41103" y2="39716"/>
                          <a14:foregroundMark x1="41103" y1="39716" x2="47118" y2="36525"/>
                          <a14:foregroundMark x1="42105" y1="52482" x2="42105" y2="52482"/>
                          <a14:foregroundMark x1="56642" y1="46099" x2="55890" y2="73404"/>
                          <a14:foregroundMark x1="73434" y1="17376" x2="71930" y2="18085"/>
                          <a14:foregroundMark x1="77444" y1="14184" x2="77444" y2="14184"/>
                          <a14:foregroundMark x1="76942" y1="20567" x2="77444" y2="11348"/>
                          <a14:foregroundMark x1="10777" y1="44326" x2="10777" y2="44326"/>
                          <a14:foregroundMark x1="18296" y1="42908" x2="17293" y2="29433"/>
                          <a14:foregroundMark x1="25313" y1="37943" x2="24812" y2="29787"/>
                          <a14:foregroundMark x1="21554" y1="37943" x2="21053" y2="34397"/>
                          <a14:foregroundMark x1="15038" y1="39007" x2="13283" y2="35461"/>
                          <a14:foregroundMark x1="8772" y1="42553" x2="10777" y2="36879"/>
                          <a14:foregroundMark x1="6015" y1="45390" x2="12030" y2="34397"/>
                          <a14:foregroundMark x1="12030" y1="34397" x2="22306" y2="32979"/>
                          <a14:foregroundMark x1="22306" y1="32979" x2="27318" y2="41844"/>
                          <a14:foregroundMark x1="35088" y1="42553" x2="39098" y2="30496"/>
                          <a14:foregroundMark x1="39098" y1="30496" x2="48622" y2="26950"/>
                          <a14:foregroundMark x1="48622" y1="26950" x2="55388" y2="37234"/>
                          <a14:foregroundMark x1="55388" y1="37234" x2="55639" y2="39716"/>
                          <a14:foregroundMark x1="67168" y1="23050" x2="68922" y2="9574"/>
                          <a14:foregroundMark x1="68922" y1="9574" x2="76692" y2="2482"/>
                          <a14:foregroundMark x1="76692" y1="2482" x2="87469" y2="4610"/>
                          <a14:foregroundMark x1="87469" y1="4610" x2="92481" y2="17376"/>
                          <a14:foregroundMark x1="92481" y1="17376" x2="92481" y2="19504"/>
                          <a14:foregroundMark x1="14286" y1="80851" x2="14286" y2="80851"/>
                          <a14:foregroundMark x1="10025" y1="78369" x2="18296" y2="85816"/>
                          <a14:foregroundMark x1="18296" y1="85816" x2="27068" y2="80142"/>
                          <a14:foregroundMark x1="27068" y1="80142" x2="18797" y2="73404"/>
                          <a14:foregroundMark x1="18797" y1="73404" x2="9774" y2="75887"/>
                          <a14:foregroundMark x1="8020" y1="41489" x2="5514" y2="54610"/>
                          <a14:foregroundMark x1="5514" y1="54610" x2="7268" y2="77305"/>
                          <a14:foregroundMark x1="10276" y1="42908" x2="9774" y2="29433"/>
                          <a14:foregroundMark x1="9774" y1="29433" x2="19048" y2="31560"/>
                          <a14:foregroundMark x1="19048" y1="31560" x2="13033" y2="43972"/>
                          <a14:foregroundMark x1="13033" y1="43972" x2="9273" y2="45390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9" r="435"/>
            <a:stretch/>
          </p:blipFill>
          <p:spPr>
            <a:xfrm>
              <a:off x="6117794" y="4451344"/>
              <a:ext cx="480944" cy="911155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4BCF012-83D1-4B57-92A2-067F046F51AE}"/>
              </a:ext>
            </a:extLst>
          </p:cNvPr>
          <p:cNvGrpSpPr/>
          <p:nvPr/>
        </p:nvGrpSpPr>
        <p:grpSpPr>
          <a:xfrm>
            <a:off x="4758034" y="4021574"/>
            <a:ext cx="1867459" cy="1589685"/>
            <a:chOff x="4731279" y="3953839"/>
            <a:chExt cx="1867459" cy="1589685"/>
          </a:xfrm>
        </p:grpSpPr>
        <p:pic>
          <p:nvPicPr>
            <p:cNvPr id="73" name="Picture 72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A01A00DA-5F27-4684-B87B-8DE57A5546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20" b="89362" l="5764" r="92481">
                          <a14:foregroundMark x1="19549" y1="57092" x2="19549" y2="57092"/>
                          <a14:foregroundMark x1="49373" y1="50000" x2="49373" y2="50000"/>
                          <a14:foregroundMark x1="10276" y1="41844" x2="17043" y2="57447"/>
                          <a14:foregroundMark x1="17043" y1="57447" x2="17043" y2="71631"/>
                          <a14:foregroundMark x1="17043" y1="71631" x2="19048" y2="53546"/>
                          <a14:foregroundMark x1="19048" y1="53546" x2="21554" y2="49645"/>
                          <a14:foregroundMark x1="48622" y1="41489" x2="52882" y2="56738"/>
                          <a14:foregroundMark x1="52882" y1="56738" x2="51880" y2="71277"/>
                          <a14:foregroundMark x1="51880" y1="71277" x2="40351" y2="70922"/>
                          <a14:foregroundMark x1="40351" y1="70922" x2="35088" y2="52837"/>
                          <a14:foregroundMark x1="35088" y1="52837" x2="41103" y2="39716"/>
                          <a14:foregroundMark x1="41103" y1="39716" x2="47118" y2="36525"/>
                          <a14:foregroundMark x1="42105" y1="52482" x2="42105" y2="52482"/>
                          <a14:foregroundMark x1="56642" y1="46099" x2="55890" y2="73404"/>
                          <a14:foregroundMark x1="73434" y1="17376" x2="71930" y2="18085"/>
                          <a14:foregroundMark x1="77444" y1="14184" x2="77444" y2="14184"/>
                          <a14:foregroundMark x1="76942" y1="20567" x2="77444" y2="11348"/>
                          <a14:foregroundMark x1="10777" y1="44326" x2="10777" y2="44326"/>
                          <a14:foregroundMark x1="18296" y1="42908" x2="17293" y2="29433"/>
                          <a14:foregroundMark x1="25313" y1="37943" x2="24812" y2="29787"/>
                          <a14:foregroundMark x1="21554" y1="37943" x2="21053" y2="34397"/>
                          <a14:foregroundMark x1="15038" y1="39007" x2="13283" y2="35461"/>
                          <a14:foregroundMark x1="8772" y1="42553" x2="10777" y2="36879"/>
                          <a14:foregroundMark x1="6015" y1="45390" x2="12030" y2="34397"/>
                          <a14:foregroundMark x1="12030" y1="34397" x2="22306" y2="32979"/>
                          <a14:foregroundMark x1="22306" y1="32979" x2="27318" y2="41844"/>
                          <a14:foregroundMark x1="35088" y1="42553" x2="39098" y2="30496"/>
                          <a14:foregroundMark x1="39098" y1="30496" x2="48622" y2="26950"/>
                          <a14:foregroundMark x1="48622" y1="26950" x2="55388" y2="37234"/>
                          <a14:foregroundMark x1="55388" y1="37234" x2="55639" y2="39716"/>
                          <a14:foregroundMark x1="67168" y1="23050" x2="68922" y2="9574"/>
                          <a14:foregroundMark x1="68922" y1="9574" x2="76692" y2="2482"/>
                          <a14:foregroundMark x1="76692" y1="2482" x2="87469" y2="4610"/>
                          <a14:foregroundMark x1="87469" y1="4610" x2="92481" y2="17376"/>
                          <a14:foregroundMark x1="92481" y1="17376" x2="92481" y2="19504"/>
                          <a14:foregroundMark x1="14286" y1="80851" x2="14286" y2="80851"/>
                          <a14:foregroundMark x1="10025" y1="78369" x2="18296" y2="85816"/>
                          <a14:foregroundMark x1="18296" y1="85816" x2="27068" y2="80142"/>
                          <a14:foregroundMark x1="27068" y1="80142" x2="18797" y2="73404"/>
                          <a14:foregroundMark x1="18797" y1="73404" x2="9774" y2="75887"/>
                          <a14:foregroundMark x1="8020" y1="41489" x2="5514" y2="54610"/>
                          <a14:foregroundMark x1="5514" y1="54610" x2="7268" y2="77305"/>
                          <a14:foregroundMark x1="10276" y1="42908" x2="9774" y2="29433"/>
                          <a14:foregroundMark x1="9774" y1="29433" x2="19048" y2="31560"/>
                          <a14:foregroundMark x1="19048" y1="31560" x2="13033" y2="43972"/>
                          <a14:foregroundMark x1="13033" y1="43972" x2="9273" y2="45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70"/>
            <a:stretch/>
          </p:blipFill>
          <p:spPr>
            <a:xfrm>
              <a:off x="4731279" y="3953839"/>
              <a:ext cx="1361470" cy="1589685"/>
            </a:xfrm>
            <a:prstGeom prst="rect">
              <a:avLst/>
            </a:prstGeom>
          </p:spPr>
        </p:pic>
        <p:pic>
          <p:nvPicPr>
            <p:cNvPr id="74" name="Picture 73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D219D57E-3E32-4BA6-A142-7A6A67035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220" b="89362" l="5764" r="92481">
                          <a14:foregroundMark x1="19549" y1="57092" x2="19549" y2="57092"/>
                          <a14:foregroundMark x1="49373" y1="50000" x2="49373" y2="50000"/>
                          <a14:foregroundMark x1="10276" y1="41844" x2="17043" y2="57447"/>
                          <a14:foregroundMark x1="17043" y1="57447" x2="17043" y2="71631"/>
                          <a14:foregroundMark x1="17043" y1="71631" x2="19048" y2="53546"/>
                          <a14:foregroundMark x1="19048" y1="53546" x2="21554" y2="49645"/>
                          <a14:foregroundMark x1="48622" y1="41489" x2="52882" y2="56738"/>
                          <a14:foregroundMark x1="52882" y1="56738" x2="51880" y2="71277"/>
                          <a14:foregroundMark x1="51880" y1="71277" x2="40351" y2="70922"/>
                          <a14:foregroundMark x1="40351" y1="70922" x2="35088" y2="52837"/>
                          <a14:foregroundMark x1="35088" y1="52837" x2="41103" y2="39716"/>
                          <a14:foregroundMark x1="41103" y1="39716" x2="47118" y2="36525"/>
                          <a14:foregroundMark x1="42105" y1="52482" x2="42105" y2="52482"/>
                          <a14:foregroundMark x1="56642" y1="46099" x2="55890" y2="73404"/>
                          <a14:foregroundMark x1="73434" y1="17376" x2="71930" y2="18085"/>
                          <a14:foregroundMark x1="77444" y1="14184" x2="77444" y2="14184"/>
                          <a14:foregroundMark x1="76942" y1="20567" x2="77444" y2="11348"/>
                          <a14:foregroundMark x1="10777" y1="44326" x2="10777" y2="44326"/>
                          <a14:foregroundMark x1="18296" y1="42908" x2="17293" y2="29433"/>
                          <a14:foregroundMark x1="25313" y1="37943" x2="24812" y2="29787"/>
                          <a14:foregroundMark x1="21554" y1="37943" x2="21053" y2="34397"/>
                          <a14:foregroundMark x1="15038" y1="39007" x2="13283" y2="35461"/>
                          <a14:foregroundMark x1="8772" y1="42553" x2="10777" y2="36879"/>
                          <a14:foregroundMark x1="6015" y1="45390" x2="12030" y2="34397"/>
                          <a14:foregroundMark x1="12030" y1="34397" x2="22306" y2="32979"/>
                          <a14:foregroundMark x1="22306" y1="32979" x2="27318" y2="41844"/>
                          <a14:foregroundMark x1="35088" y1="42553" x2="39098" y2="30496"/>
                          <a14:foregroundMark x1="39098" y1="30496" x2="48622" y2="26950"/>
                          <a14:foregroundMark x1="48622" y1="26950" x2="55388" y2="37234"/>
                          <a14:foregroundMark x1="55388" y1="37234" x2="55639" y2="39716"/>
                          <a14:foregroundMark x1="67168" y1="23050" x2="68922" y2="9574"/>
                          <a14:foregroundMark x1="68922" y1="9574" x2="76692" y2="2482"/>
                          <a14:foregroundMark x1="76692" y1="2482" x2="87469" y2="4610"/>
                          <a14:foregroundMark x1="87469" y1="4610" x2="92481" y2="17376"/>
                          <a14:foregroundMark x1="92481" y1="17376" x2="92481" y2="19504"/>
                          <a14:foregroundMark x1="14286" y1="80851" x2="14286" y2="80851"/>
                          <a14:foregroundMark x1="10025" y1="78369" x2="18296" y2="85816"/>
                          <a14:foregroundMark x1="18296" y1="85816" x2="27068" y2="80142"/>
                          <a14:foregroundMark x1="27068" y1="80142" x2="18797" y2="73404"/>
                          <a14:foregroundMark x1="18797" y1="73404" x2="9774" y2="75887"/>
                          <a14:foregroundMark x1="8020" y1="41489" x2="5514" y2="54610"/>
                          <a14:foregroundMark x1="5514" y1="54610" x2="7268" y2="77305"/>
                          <a14:foregroundMark x1="10276" y1="42908" x2="9774" y2="29433"/>
                          <a14:foregroundMark x1="9774" y1="29433" x2="19048" y2="31560"/>
                          <a14:foregroundMark x1="19048" y1="31560" x2="13033" y2="43972"/>
                          <a14:foregroundMark x1="13033" y1="43972" x2="9273" y2="45390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59" r="435"/>
            <a:stretch/>
          </p:blipFill>
          <p:spPr>
            <a:xfrm>
              <a:off x="6117794" y="4451344"/>
              <a:ext cx="480944" cy="911155"/>
            </a:xfrm>
            <a:prstGeom prst="rect">
              <a:avLst/>
            </a:prstGeom>
          </p:spPr>
        </p:pic>
      </p:grpSp>
      <p:pic>
        <p:nvPicPr>
          <p:cNvPr id="75" name="Picture 74" descr="A picture containing indoor&#10;&#10;Description automatically generated">
            <a:extLst>
              <a:ext uri="{FF2B5EF4-FFF2-40B4-BE49-F238E27FC236}">
                <a16:creationId xmlns:a16="http://schemas.microsoft.com/office/drawing/2014/main" id="{9CAEBCB1-566F-47B1-B1D7-0687DE68E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75" b="90875" l="10000" r="90000">
                        <a14:foregroundMark x1="31000" y1="5625" x2="31000" y2="5625"/>
                        <a14:foregroundMark x1="45500" y1="2125" x2="46333" y2="9000"/>
                        <a14:foregroundMark x1="31833" y1="1625" x2="31833" y2="1625"/>
                        <a14:foregroundMark x1="29833" y1="2250" x2="29667" y2="9375"/>
                        <a14:foregroundMark x1="24333" y1="89125" x2="43333" y2="90875"/>
                        <a14:foregroundMark x1="17500" y1="63000" x2="18833" y2="47875"/>
                        <a14:foregroundMark x1="25667" y1="4625" x2="35333" y2="6000"/>
                        <a14:foregroundMark x1="35333" y1="6000" x2="42500" y2="1000"/>
                        <a14:foregroundMark x1="42500" y1="1000" x2="50500" y2="4875"/>
                        <a14:foregroundMark x1="50500" y1="4875" x2="58667" y2="875"/>
                        <a14:foregroundMark x1="58667" y1="875" x2="65667" y2="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12215" b="7277"/>
          <a:stretch/>
        </p:blipFill>
        <p:spPr>
          <a:xfrm>
            <a:off x="4553070" y="1023265"/>
            <a:ext cx="783434" cy="1198039"/>
          </a:xfrm>
          <a:prstGeom prst="rect">
            <a:avLst/>
          </a:prstGeom>
        </p:spPr>
      </p:pic>
      <p:pic>
        <p:nvPicPr>
          <p:cNvPr id="76" name="Picture 75" descr="A picture containing indoor&#10;&#10;Description automatically generated">
            <a:extLst>
              <a:ext uri="{FF2B5EF4-FFF2-40B4-BE49-F238E27FC236}">
                <a16:creationId xmlns:a16="http://schemas.microsoft.com/office/drawing/2014/main" id="{FFBD54EE-E113-4109-8105-B40C4C7B97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75" b="90875" l="10000" r="90000">
                        <a14:foregroundMark x1="31000" y1="5625" x2="31000" y2="5625"/>
                        <a14:foregroundMark x1="45500" y1="2125" x2="46333" y2="9000"/>
                        <a14:foregroundMark x1="31833" y1="1625" x2="31833" y2="1625"/>
                        <a14:foregroundMark x1="29833" y1="2250" x2="29667" y2="9375"/>
                        <a14:foregroundMark x1="24333" y1="89125" x2="43333" y2="90875"/>
                        <a14:foregroundMark x1="17500" y1="63000" x2="18833" y2="47875"/>
                        <a14:foregroundMark x1="25667" y1="4625" x2="35333" y2="6000"/>
                        <a14:foregroundMark x1="35333" y1="6000" x2="42500" y2="1000"/>
                        <a14:foregroundMark x1="42500" y1="1000" x2="50500" y2="4875"/>
                        <a14:foregroundMark x1="50500" y1="4875" x2="58667" y2="875"/>
                        <a14:foregroundMark x1="58667" y1="875" x2="65667" y2="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12215" b="7277"/>
          <a:stretch/>
        </p:blipFill>
        <p:spPr>
          <a:xfrm>
            <a:off x="4736732" y="1115386"/>
            <a:ext cx="783434" cy="1198039"/>
          </a:xfrm>
          <a:prstGeom prst="rect">
            <a:avLst/>
          </a:prstGeom>
        </p:spPr>
      </p:pic>
      <p:pic>
        <p:nvPicPr>
          <p:cNvPr id="77" name="Picture 76" descr="A picture containing indoor&#10;&#10;Description automatically generated">
            <a:extLst>
              <a:ext uri="{FF2B5EF4-FFF2-40B4-BE49-F238E27FC236}">
                <a16:creationId xmlns:a16="http://schemas.microsoft.com/office/drawing/2014/main" id="{1CC19ECB-F008-4A9B-AB33-CCBE4D06DE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75" b="90875" l="10000" r="90000">
                        <a14:foregroundMark x1="31000" y1="5625" x2="31000" y2="5625"/>
                        <a14:foregroundMark x1="45500" y1="2125" x2="46333" y2="9000"/>
                        <a14:foregroundMark x1="31833" y1="1625" x2="31833" y2="1625"/>
                        <a14:foregroundMark x1="29833" y1="2250" x2="29667" y2="9375"/>
                        <a14:foregroundMark x1="24333" y1="89125" x2="43333" y2="90875"/>
                        <a14:foregroundMark x1="17500" y1="63000" x2="18833" y2="47875"/>
                        <a14:foregroundMark x1="25667" y1="4625" x2="35333" y2="6000"/>
                        <a14:foregroundMark x1="35333" y1="6000" x2="42500" y2="1000"/>
                        <a14:foregroundMark x1="42500" y1="1000" x2="50500" y2="4875"/>
                        <a14:foregroundMark x1="50500" y1="4875" x2="58667" y2="875"/>
                        <a14:foregroundMark x1="58667" y1="875" x2="65667" y2="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12215" b="7277"/>
          <a:stretch/>
        </p:blipFill>
        <p:spPr>
          <a:xfrm>
            <a:off x="4927800" y="1207507"/>
            <a:ext cx="783434" cy="1198039"/>
          </a:xfrm>
          <a:prstGeom prst="rect">
            <a:avLst/>
          </a:prstGeom>
        </p:spPr>
      </p:pic>
      <p:pic>
        <p:nvPicPr>
          <p:cNvPr id="78" name="Picture 77" descr="A picture containing indoor&#10;&#10;Description automatically generated">
            <a:extLst>
              <a:ext uri="{FF2B5EF4-FFF2-40B4-BE49-F238E27FC236}">
                <a16:creationId xmlns:a16="http://schemas.microsoft.com/office/drawing/2014/main" id="{F3900F30-BF92-486E-86C3-39626A61E7E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75" b="90875" l="10000" r="90000">
                        <a14:foregroundMark x1="31000" y1="5625" x2="31000" y2="5625"/>
                        <a14:foregroundMark x1="45500" y1="2125" x2="46333" y2="9000"/>
                        <a14:foregroundMark x1="31833" y1="1625" x2="31833" y2="1625"/>
                        <a14:foregroundMark x1="29833" y1="2250" x2="29667" y2="9375"/>
                        <a14:foregroundMark x1="24333" y1="89125" x2="43333" y2="90875"/>
                        <a14:foregroundMark x1="17500" y1="63000" x2="18833" y2="47875"/>
                        <a14:foregroundMark x1="25667" y1="4625" x2="35333" y2="6000"/>
                        <a14:foregroundMark x1="35333" y1="6000" x2="42500" y2="1000"/>
                        <a14:foregroundMark x1="42500" y1="1000" x2="50500" y2="4875"/>
                        <a14:foregroundMark x1="50500" y1="4875" x2="58667" y2="875"/>
                        <a14:foregroundMark x1="58667" y1="875" x2="65667" y2="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12215" b="7277"/>
          <a:stretch/>
        </p:blipFill>
        <p:spPr>
          <a:xfrm>
            <a:off x="5116765" y="1280586"/>
            <a:ext cx="783434" cy="1198039"/>
          </a:xfrm>
          <a:prstGeom prst="rect">
            <a:avLst/>
          </a:prstGeom>
        </p:spPr>
      </p:pic>
      <p:pic>
        <p:nvPicPr>
          <p:cNvPr id="79" name="Picture 78" descr="A picture containing indoor&#10;&#10;Description automatically generated">
            <a:extLst>
              <a:ext uri="{FF2B5EF4-FFF2-40B4-BE49-F238E27FC236}">
                <a16:creationId xmlns:a16="http://schemas.microsoft.com/office/drawing/2014/main" id="{031840FD-60A6-43E3-8BC0-2CE7332CE20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75" b="90875" l="10000" r="90000">
                        <a14:foregroundMark x1="31000" y1="5625" x2="31000" y2="5625"/>
                        <a14:foregroundMark x1="45500" y1="2125" x2="46333" y2="9000"/>
                        <a14:foregroundMark x1="31833" y1="1625" x2="31833" y2="1625"/>
                        <a14:foregroundMark x1="29833" y1="2250" x2="29667" y2="9375"/>
                        <a14:foregroundMark x1="24333" y1="89125" x2="43333" y2="90875"/>
                        <a14:foregroundMark x1="17500" y1="63000" x2="18833" y2="47875"/>
                        <a14:foregroundMark x1="25667" y1="4625" x2="35333" y2="6000"/>
                        <a14:foregroundMark x1="35333" y1="6000" x2="42500" y2="1000"/>
                        <a14:foregroundMark x1="42500" y1="1000" x2="50500" y2="4875"/>
                        <a14:foregroundMark x1="50500" y1="4875" x2="58667" y2="875"/>
                        <a14:foregroundMark x1="58667" y1="875" x2="65667" y2="2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12215" b="7277"/>
          <a:stretch/>
        </p:blipFill>
        <p:spPr>
          <a:xfrm>
            <a:off x="5299797" y="1369390"/>
            <a:ext cx="783434" cy="1198039"/>
          </a:xfrm>
          <a:prstGeom prst="rect">
            <a:avLst/>
          </a:prstGeom>
        </p:spPr>
      </p:pic>
      <p:sp>
        <p:nvSpPr>
          <p:cNvPr id="54" name="Title 11">
            <a:extLst>
              <a:ext uri="{FF2B5EF4-FFF2-40B4-BE49-F238E27FC236}">
                <a16:creationId xmlns:a16="http://schemas.microsoft.com/office/drawing/2014/main" id="{60FA7FDE-08BE-4355-8BAB-1A73C5DC4831}"/>
              </a:ext>
            </a:extLst>
          </p:cNvPr>
          <p:cNvSpPr txBox="1">
            <a:spLocks/>
          </p:cNvSpPr>
          <p:nvPr/>
        </p:nvSpPr>
        <p:spPr>
          <a:xfrm>
            <a:off x="376520" y="270482"/>
            <a:ext cx="2914891" cy="6499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Question</a:t>
            </a:r>
          </a:p>
        </p:txBody>
      </p:sp>
    </p:spTree>
    <p:extLst>
      <p:ext uri="{BB962C8B-B14F-4D97-AF65-F5344CB8AC3E}">
        <p14:creationId xmlns:p14="http://schemas.microsoft.com/office/powerpoint/2010/main" val="1243911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2225" name="TextBox1" r:id="rId2" imgW="11853720" imgH="6515280"/>
        </mc:Choice>
        <mc:Fallback>
          <p:control name="TextBox1" r:id="rId2" imgW="11853720" imgH="651528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56091D37-C574-4AFA-A419-F7D6176DAD3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5842" y="216593"/>
                  <a:ext cx="11853863" cy="651668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870708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9">
            <a:extLst>
              <a:ext uri="{FF2B5EF4-FFF2-40B4-BE49-F238E27FC236}">
                <a16:creationId xmlns:a16="http://schemas.microsoft.com/office/drawing/2014/main" id="{DCAD1ABE-DC85-46DC-87DD-EE0130A99E4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Time in critical intervals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61A73B-F6E2-4D48-96E5-2A24DFC14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" y="2157153"/>
            <a:ext cx="2835554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6AFB8B-4657-4613-84D8-A02EAFC16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82"/>
          <a:stretch/>
        </p:blipFill>
        <p:spPr>
          <a:xfrm>
            <a:off x="5230661" y="2157153"/>
            <a:ext cx="2283113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56470B-D455-4755-BBA4-116D7C3F3F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82"/>
          <a:stretch/>
        </p:blipFill>
        <p:spPr>
          <a:xfrm>
            <a:off x="7569773" y="2157153"/>
            <a:ext cx="2283113" cy="3657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C3EF34-DC05-4902-BA53-C29EDF7ECF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82"/>
          <a:stretch/>
        </p:blipFill>
        <p:spPr>
          <a:xfrm>
            <a:off x="9908886" y="2157153"/>
            <a:ext cx="2283114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2AF9AC-EDD2-42B7-9B5C-5E8A4D703D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82"/>
          <a:stretch/>
        </p:blipFill>
        <p:spPr>
          <a:xfrm>
            <a:off x="2891547" y="2157153"/>
            <a:ext cx="228311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34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1817-76A8-41BD-B5BD-82AE47B6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Tissue oxygenation</a:t>
            </a:r>
          </a:p>
        </p:txBody>
      </p:sp>
    </p:spTree>
    <p:extLst>
      <p:ext uri="{BB962C8B-B14F-4D97-AF65-F5344CB8AC3E}">
        <p14:creationId xmlns:p14="http://schemas.microsoft.com/office/powerpoint/2010/main" val="756518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D97E43-3AAA-4B72-B832-C1F91B80A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45" y="733612"/>
            <a:ext cx="10854510" cy="53907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864D57-2DCC-40D6-AED0-C7EFFB375321}"/>
              </a:ext>
            </a:extLst>
          </p:cNvPr>
          <p:cNvSpPr/>
          <p:nvPr/>
        </p:nvSpPr>
        <p:spPr>
          <a:xfrm>
            <a:off x="364565" y="6247377"/>
            <a:ext cx="1137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Siam J, Mandel Y,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Barnea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O. Optimization of oxygen delivery in fluid resuscitation for hemorrhagic shock: a computer simulation study. Cardiovascular Engineering and Technology. 2014 Mar 1;5(1):82-95.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737899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348B69-EF57-4B7C-B358-EC56DEEC4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22" y="259062"/>
            <a:ext cx="5143865" cy="21875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05452B-FFB1-444D-B103-7F5C98E9E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81" y="2446621"/>
            <a:ext cx="5382145" cy="38369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9D5B94-6B90-44F6-9262-94BC8492A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615" y="926226"/>
            <a:ext cx="4834571" cy="50055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8F3E414-1128-413B-93E1-58F8BA500611}"/>
              </a:ext>
            </a:extLst>
          </p:cNvPr>
          <p:cNvSpPr/>
          <p:nvPr/>
        </p:nvSpPr>
        <p:spPr>
          <a:xfrm>
            <a:off x="364565" y="6247377"/>
            <a:ext cx="1137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Siam J, Mandel Y, </a:t>
            </a:r>
            <a:r>
              <a:rPr lang="en-US" sz="1200" i="1" dirty="0" err="1">
                <a:solidFill>
                  <a:srgbClr val="222222"/>
                </a:solidFill>
                <a:latin typeface="Arial" panose="020B0604020202020204" pitchFamily="34" charset="0"/>
              </a:rPr>
              <a:t>Barnea</a:t>
            </a:r>
            <a:r>
              <a:rPr lang="en-US" sz="1200" i="1" dirty="0">
                <a:solidFill>
                  <a:srgbClr val="222222"/>
                </a:solidFill>
                <a:latin typeface="Arial" panose="020B0604020202020204" pitchFamily="34" charset="0"/>
              </a:rPr>
              <a:t> O. Optimization of oxygen delivery in fluid resuscitation for hemorrhagic shock: a computer simulation study. Cardiovascular Engineering and Technology. 2014 Mar 1;5(1):82-95.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109031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27992-D339-4889-9083-85B31E665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Other areas for improvement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509B0-290D-4910-B9D8-C7DC904FD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model could not account for the following effects on bleeding rate and time in critical interval:</a:t>
            </a:r>
          </a:p>
          <a:p>
            <a:pPr lvl="1"/>
            <a:r>
              <a:rPr lang="en-US" dirty="0"/>
              <a:t>sub-hemostatic concentrations of fibrinogen, plasma coagulation factors and PLTs</a:t>
            </a:r>
          </a:p>
          <a:p>
            <a:pPr lvl="1"/>
            <a:r>
              <a:rPr lang="en-US" altLang="en-US" dirty="0">
                <a:ea typeface="Calibri" panose="020F0502020204030204" pitchFamily="34" charset="0"/>
                <a:cs typeface="Times New Roman" panose="02020603050405020304" pitchFamily="18" charset="0"/>
              </a:rPr>
              <a:t>low hematocrit, acidosis, hypothermia, the potentially enhanced hemostatic effect of the cold stored PLTs in the WB, or PLT inhibition in trauma</a:t>
            </a:r>
            <a:r>
              <a:rPr lang="en-US" altLang="en-US" dirty="0"/>
              <a:t> </a:t>
            </a:r>
          </a:p>
          <a:p>
            <a:r>
              <a:rPr lang="en-US" dirty="0"/>
              <a:t>limited data available to inform the consumption rates of the various hemostatic factors</a:t>
            </a:r>
          </a:p>
          <a:p>
            <a:r>
              <a:rPr lang="en-US" dirty="0"/>
              <a:t>redistribution half-life of the various fluids was based on data from healthy volunteers and it is possible that the half-life of redistribution is different in trauma patients</a:t>
            </a:r>
          </a:p>
          <a:p>
            <a:r>
              <a:rPr lang="en-US" dirty="0"/>
              <a:t>model did not account for the elimination of osmoles and fluid from the kidneys, gastro-intestinal tract and skin</a:t>
            </a:r>
          </a:p>
        </p:txBody>
      </p:sp>
    </p:spTree>
    <p:extLst>
      <p:ext uri="{BB962C8B-B14F-4D97-AF65-F5344CB8AC3E}">
        <p14:creationId xmlns:p14="http://schemas.microsoft.com/office/powerpoint/2010/main" val="631144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A7BEF3-3DDC-4A13-A004-B68C7D06B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 bit of blood banking</a:t>
            </a:r>
          </a:p>
        </p:txBody>
      </p:sp>
    </p:spTree>
    <p:extLst>
      <p:ext uri="{BB962C8B-B14F-4D97-AF65-F5344CB8AC3E}">
        <p14:creationId xmlns:p14="http://schemas.microsoft.com/office/powerpoint/2010/main" val="3714935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836148-9E77-4F6F-A35D-E251D9E64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960" r="1087"/>
          <a:stretch/>
        </p:blipFill>
        <p:spPr>
          <a:xfrm>
            <a:off x="3943562" y="1075113"/>
            <a:ext cx="8248436" cy="523978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E415F1-D00D-4F6B-A434-A085518F74E4}"/>
              </a:ext>
            </a:extLst>
          </p:cNvPr>
          <p:cNvCxnSpPr/>
          <p:nvPr/>
        </p:nvCxnSpPr>
        <p:spPr>
          <a:xfrm>
            <a:off x="3847514" y="0"/>
            <a:ext cx="0" cy="6858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1">
            <a:extLst>
              <a:ext uri="{FF2B5EF4-FFF2-40B4-BE49-F238E27FC236}">
                <a16:creationId xmlns:a16="http://schemas.microsoft.com/office/drawing/2014/main" id="{CADA8C6E-81B6-463D-BE68-A6DEE4AF2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92" y="270482"/>
            <a:ext cx="2842519" cy="649989"/>
          </a:xfrm>
        </p:spPr>
        <p:txBody>
          <a:bodyPr>
            <a:normAutofit fontScale="90000"/>
          </a:bodyPr>
          <a:lstStyle/>
          <a:p>
            <a:r>
              <a:rPr lang="en-US" dirty="0"/>
              <a:t>Assumptions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F3F8FD-D084-4B2B-956F-227B6CEED02F}"/>
              </a:ext>
            </a:extLst>
          </p:cNvPr>
          <p:cNvSpPr txBox="1"/>
          <p:nvPr/>
        </p:nvSpPr>
        <p:spPr>
          <a:xfrm>
            <a:off x="376520" y="1343246"/>
            <a:ext cx="32805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AB </a:t>
            </a:r>
            <a:r>
              <a:rPr lang="en-US" dirty="0" err="1"/>
              <a:t>RhD</a:t>
            </a:r>
            <a:r>
              <a:rPr lang="en-US" dirty="0"/>
              <a:t>(-) recipient of O </a:t>
            </a:r>
            <a:r>
              <a:rPr lang="en-US" dirty="0" err="1"/>
              <a:t>RhD</a:t>
            </a:r>
            <a:r>
              <a:rPr lang="en-US" dirty="0"/>
              <a:t>(+) RBCs</a:t>
            </a:r>
          </a:p>
          <a:p>
            <a:pPr marL="285750" indent="-285750">
              <a:buFontTx/>
              <a:buChar char="-"/>
            </a:pPr>
            <a:r>
              <a:rPr lang="en-US" dirty="0"/>
              <a:t>Different quantities of O </a:t>
            </a:r>
            <a:r>
              <a:rPr lang="en-US" dirty="0" err="1"/>
              <a:t>RhD</a:t>
            </a:r>
            <a:r>
              <a:rPr lang="en-US" dirty="0"/>
              <a:t>(+) RBCs transfused before switching to type specific: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1, 2, 3, 4, 5, 10 units</a:t>
            </a:r>
          </a:p>
          <a:p>
            <a:pPr marL="285750" indent="-285750">
              <a:buFontTx/>
              <a:buChar char="-"/>
            </a:pPr>
            <a:r>
              <a:rPr lang="en-US" dirty="0"/>
              <a:t>Modeled the ratio of O </a:t>
            </a:r>
            <a:r>
              <a:rPr lang="en-US" dirty="0" err="1"/>
              <a:t>RhD</a:t>
            </a:r>
            <a:r>
              <a:rPr lang="en-US" dirty="0"/>
              <a:t>(+) RBCs in circulation to non-O </a:t>
            </a:r>
            <a:r>
              <a:rPr lang="en-US" dirty="0" err="1"/>
              <a:t>RhD</a:t>
            </a:r>
            <a:r>
              <a:rPr lang="en-US" dirty="0"/>
              <a:t>(-) RBCs</a:t>
            </a:r>
          </a:p>
          <a:p>
            <a:pPr marL="285750" indent="-285750">
              <a:buFontTx/>
              <a:buChar char="-"/>
            </a:pPr>
            <a:r>
              <a:rPr lang="en-US" dirty="0"/>
              <a:t>How does the ratio correlate with laboratory blood grouping?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122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161D3D-6CB1-4EC6-95DE-67ACF6966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6313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LTOWB inventory simulation</a:t>
            </a:r>
          </a:p>
        </p:txBody>
      </p:sp>
    </p:spTree>
    <p:extLst>
      <p:ext uri="{BB962C8B-B14F-4D97-AF65-F5344CB8AC3E}">
        <p14:creationId xmlns:p14="http://schemas.microsoft.com/office/powerpoint/2010/main" val="3602359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lood bank inventory">
            <a:extLst>
              <a:ext uri="{FF2B5EF4-FFF2-40B4-BE49-F238E27FC236}">
                <a16:creationId xmlns:a16="http://schemas.microsoft.com/office/drawing/2014/main" id="{CC5BC6B7-93A5-4705-86E6-3B0B571B3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8" b="30128"/>
          <a:stretch/>
        </p:blipFill>
        <p:spPr bwMode="auto">
          <a:xfrm>
            <a:off x="81709" y="1033931"/>
            <a:ext cx="5705475" cy="2091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D5C2045-EDC6-4596-96B2-5B6416679B9A}"/>
              </a:ext>
            </a:extLst>
          </p:cNvPr>
          <p:cNvGrpSpPr/>
          <p:nvPr/>
        </p:nvGrpSpPr>
        <p:grpSpPr>
          <a:xfrm>
            <a:off x="2632470" y="4377765"/>
            <a:ext cx="2312110" cy="1218874"/>
            <a:chOff x="4024076" y="827048"/>
            <a:chExt cx="3561927" cy="1976130"/>
          </a:xfrm>
        </p:grpSpPr>
        <p:pic>
          <p:nvPicPr>
            <p:cNvPr id="6" name="Picture 5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F595DBF7-DC71-40A3-8B83-B4271BF8B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90875" l="10000" r="90000">
                          <a14:foregroundMark x1="31000" y1="5625" x2="31000" y2="5625"/>
                          <a14:foregroundMark x1="45500" y1="2125" x2="46333" y2="9000"/>
                          <a14:foregroundMark x1="31833" y1="1625" x2="31833" y2="1625"/>
                          <a14:foregroundMark x1="29833" y1="2250" x2="29667" y2="9375"/>
                          <a14:foregroundMark x1="24333" y1="89125" x2="43333" y2="90875"/>
                          <a14:foregroundMark x1="17500" y1="63000" x2="18833" y2="47875"/>
                          <a14:foregroundMark x1="25667" y1="4625" x2="35333" y2="6000"/>
                          <a14:foregroundMark x1="35333" y1="6000" x2="42500" y2="1000"/>
                          <a14:foregroundMark x1="42500" y1="1000" x2="50500" y2="4875"/>
                          <a14:foregroundMark x1="50500" y1="4875" x2="58667" y2="875"/>
                          <a14:foregroundMark x1="58667" y1="875" x2="65667" y2="2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5" r="12215" b="7277"/>
            <a:stretch/>
          </p:blipFill>
          <p:spPr>
            <a:xfrm>
              <a:off x="4024076" y="827048"/>
              <a:ext cx="1206921" cy="1942353"/>
            </a:xfrm>
            <a:prstGeom prst="rect">
              <a:avLst/>
            </a:prstGeom>
          </p:spPr>
        </p:pic>
        <p:pic>
          <p:nvPicPr>
            <p:cNvPr id="7" name="Picture 6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2A75E10-9453-433C-BE3C-DD756FFA9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90875" l="10000" r="90000">
                          <a14:foregroundMark x1="31000" y1="5625" x2="31000" y2="5625"/>
                          <a14:foregroundMark x1="45500" y1="2125" x2="46333" y2="9000"/>
                          <a14:foregroundMark x1="31833" y1="1625" x2="31833" y2="1625"/>
                          <a14:foregroundMark x1="29833" y1="2250" x2="29667" y2="9375"/>
                          <a14:foregroundMark x1="24333" y1="89125" x2="43333" y2="90875"/>
                          <a14:foregroundMark x1="17500" y1="63000" x2="18833" y2="47875"/>
                          <a14:foregroundMark x1="25667" y1="4625" x2="35333" y2="6000"/>
                          <a14:foregroundMark x1="35333" y1="6000" x2="42500" y2="1000"/>
                          <a14:foregroundMark x1="42500" y1="1000" x2="50500" y2="4875"/>
                          <a14:foregroundMark x1="50500" y1="4875" x2="58667" y2="875"/>
                          <a14:foregroundMark x1="58667" y1="875" x2="65667" y2="2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5" r="12215" b="7277"/>
            <a:stretch/>
          </p:blipFill>
          <p:spPr>
            <a:xfrm>
              <a:off x="4528744" y="838307"/>
              <a:ext cx="1206921" cy="1942353"/>
            </a:xfrm>
            <a:prstGeom prst="rect">
              <a:avLst/>
            </a:prstGeom>
          </p:spPr>
        </p:pic>
        <p:pic>
          <p:nvPicPr>
            <p:cNvPr id="8" name="Picture 7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43E92E82-A00A-495D-8F40-28B818314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90875" l="10000" r="90000">
                          <a14:foregroundMark x1="31000" y1="5625" x2="31000" y2="5625"/>
                          <a14:foregroundMark x1="45500" y1="2125" x2="46333" y2="9000"/>
                          <a14:foregroundMark x1="31833" y1="1625" x2="31833" y2="1625"/>
                          <a14:foregroundMark x1="29833" y1="2250" x2="29667" y2="9375"/>
                          <a14:foregroundMark x1="24333" y1="89125" x2="43333" y2="90875"/>
                          <a14:foregroundMark x1="17500" y1="63000" x2="18833" y2="47875"/>
                          <a14:foregroundMark x1="25667" y1="4625" x2="35333" y2="6000"/>
                          <a14:foregroundMark x1="35333" y1="6000" x2="42500" y2="1000"/>
                          <a14:foregroundMark x1="42500" y1="1000" x2="50500" y2="4875"/>
                          <a14:foregroundMark x1="50500" y1="4875" x2="58667" y2="875"/>
                          <a14:foregroundMark x1="58667" y1="875" x2="65667" y2="2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5" r="12215" b="7277"/>
            <a:stretch/>
          </p:blipFill>
          <p:spPr>
            <a:xfrm>
              <a:off x="5039388" y="838307"/>
              <a:ext cx="1206921" cy="1942353"/>
            </a:xfrm>
            <a:prstGeom prst="rect">
              <a:avLst/>
            </a:prstGeom>
          </p:spPr>
        </p:pic>
        <p:pic>
          <p:nvPicPr>
            <p:cNvPr id="9" name="Picture 8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6D8F94C4-4B60-4855-87C7-C81C55EFF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90875" l="10000" r="90000">
                          <a14:foregroundMark x1="31000" y1="5625" x2="31000" y2="5625"/>
                          <a14:foregroundMark x1="45500" y1="2125" x2="46333" y2="9000"/>
                          <a14:foregroundMark x1="31833" y1="1625" x2="31833" y2="1625"/>
                          <a14:foregroundMark x1="29833" y1="2250" x2="29667" y2="9375"/>
                          <a14:foregroundMark x1="24333" y1="89125" x2="43333" y2="90875"/>
                          <a14:foregroundMark x1="17500" y1="63000" x2="18833" y2="47875"/>
                          <a14:foregroundMark x1="25667" y1="4625" x2="35333" y2="6000"/>
                          <a14:foregroundMark x1="35333" y1="6000" x2="42500" y2="1000"/>
                          <a14:foregroundMark x1="42500" y1="1000" x2="50500" y2="4875"/>
                          <a14:foregroundMark x1="50500" y1="4875" x2="58667" y2="875"/>
                          <a14:foregroundMark x1="58667" y1="875" x2="65667" y2="2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5" r="12215" b="7277"/>
            <a:stretch/>
          </p:blipFill>
          <p:spPr>
            <a:xfrm>
              <a:off x="5532338" y="849566"/>
              <a:ext cx="1206921" cy="1942353"/>
            </a:xfrm>
            <a:prstGeom prst="rect">
              <a:avLst/>
            </a:prstGeom>
          </p:spPr>
        </p:pic>
        <p:pic>
          <p:nvPicPr>
            <p:cNvPr id="10" name="Picture 9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4A85916B-E53F-4CCD-BCFA-DB69E64377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90875" l="10000" r="90000">
                          <a14:foregroundMark x1="31000" y1="5625" x2="31000" y2="5625"/>
                          <a14:foregroundMark x1="45500" y1="2125" x2="46333" y2="9000"/>
                          <a14:foregroundMark x1="31833" y1="1625" x2="31833" y2="1625"/>
                          <a14:foregroundMark x1="29833" y1="2250" x2="29667" y2="9375"/>
                          <a14:foregroundMark x1="24333" y1="89125" x2="43333" y2="90875"/>
                          <a14:foregroundMark x1="17500" y1="63000" x2="18833" y2="47875"/>
                          <a14:foregroundMark x1="25667" y1="4625" x2="35333" y2="6000"/>
                          <a14:foregroundMark x1="35333" y1="6000" x2="42500" y2="1000"/>
                          <a14:foregroundMark x1="42500" y1="1000" x2="50500" y2="4875"/>
                          <a14:foregroundMark x1="50500" y1="4875" x2="58667" y2="875"/>
                          <a14:foregroundMark x1="58667" y1="875" x2="65667" y2="2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5" r="12215" b="7277"/>
            <a:stretch/>
          </p:blipFill>
          <p:spPr>
            <a:xfrm>
              <a:off x="5955710" y="849566"/>
              <a:ext cx="1206921" cy="1942353"/>
            </a:xfrm>
            <a:prstGeom prst="rect">
              <a:avLst/>
            </a:prstGeom>
          </p:spPr>
        </p:pic>
        <p:pic>
          <p:nvPicPr>
            <p:cNvPr id="11" name="Picture 10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28844C7E-B5D1-4FBD-BDC0-FD40DBD51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75" b="90875" l="10000" r="90000">
                          <a14:foregroundMark x1="31000" y1="5625" x2="31000" y2="5625"/>
                          <a14:foregroundMark x1="45500" y1="2125" x2="46333" y2="9000"/>
                          <a14:foregroundMark x1="31833" y1="1625" x2="31833" y2="1625"/>
                          <a14:foregroundMark x1="29833" y1="2250" x2="29667" y2="9375"/>
                          <a14:foregroundMark x1="24333" y1="89125" x2="43333" y2="90875"/>
                          <a14:foregroundMark x1="17500" y1="63000" x2="18833" y2="47875"/>
                          <a14:foregroundMark x1="25667" y1="4625" x2="35333" y2="6000"/>
                          <a14:foregroundMark x1="35333" y1="6000" x2="42500" y2="1000"/>
                          <a14:foregroundMark x1="42500" y1="1000" x2="50500" y2="4875"/>
                          <a14:foregroundMark x1="50500" y1="4875" x2="58667" y2="875"/>
                          <a14:foregroundMark x1="58667" y1="875" x2="65667" y2="2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5" r="12215" b="7277"/>
            <a:stretch/>
          </p:blipFill>
          <p:spPr>
            <a:xfrm>
              <a:off x="6379082" y="860825"/>
              <a:ext cx="1206921" cy="1942353"/>
            </a:xfrm>
            <a:prstGeom prst="rect">
              <a:avLst/>
            </a:prstGeom>
          </p:spPr>
        </p:pic>
      </p:grpSp>
      <p:sp>
        <p:nvSpPr>
          <p:cNvPr id="3" name="Arrow: Down 2">
            <a:extLst>
              <a:ext uri="{FF2B5EF4-FFF2-40B4-BE49-F238E27FC236}">
                <a16:creationId xmlns:a16="http://schemas.microsoft.com/office/drawing/2014/main" id="{889E7002-74BD-47F4-8C47-67CAB2A600B0}"/>
              </a:ext>
            </a:extLst>
          </p:cNvPr>
          <p:cNvSpPr/>
          <p:nvPr/>
        </p:nvSpPr>
        <p:spPr>
          <a:xfrm>
            <a:off x="3683244" y="3197412"/>
            <a:ext cx="137458" cy="9622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9452610-A70C-4F43-98D9-492C20C33F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33931"/>
            <a:ext cx="5181600" cy="514303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Based on data from CBB, Pittsburgh</a:t>
            </a:r>
          </a:p>
          <a:p>
            <a:r>
              <a:rPr lang="en-US" dirty="0"/>
              <a:t>Local daily collection and distribution data were scaled using the z-score method to vary the expected</a:t>
            </a:r>
          </a:p>
          <a:p>
            <a:pPr lvl="1"/>
            <a:r>
              <a:rPr lang="en-US" dirty="0"/>
              <a:t>number of collections</a:t>
            </a:r>
          </a:p>
          <a:p>
            <a:pPr lvl="1"/>
            <a:r>
              <a:rPr lang="en-US" dirty="0"/>
              <a:t>apheresis-to-WB collection ratio</a:t>
            </a:r>
          </a:p>
          <a:p>
            <a:pPr lvl="1"/>
            <a:r>
              <a:rPr lang="en-US" dirty="0"/>
              <a:t>collection-to-import ratio</a:t>
            </a:r>
          </a:p>
          <a:p>
            <a:r>
              <a:rPr lang="en-US" dirty="0"/>
              <a:t>Four parameters determined the daily number of LTOWB units distributed</a:t>
            </a:r>
          </a:p>
          <a:p>
            <a:pPr lvl="1"/>
            <a:r>
              <a:rPr lang="en-US" dirty="0"/>
              <a:t>expected patient frequency</a:t>
            </a:r>
          </a:p>
          <a:p>
            <a:pPr lvl="1"/>
            <a:r>
              <a:rPr lang="en-US" dirty="0"/>
              <a:t>expected average number of units transfused per patient</a:t>
            </a:r>
          </a:p>
          <a:p>
            <a:pPr lvl="1"/>
            <a:r>
              <a:rPr lang="en-US" dirty="0"/>
              <a:t>maximum number of LTOWB that can be transfused to a single patient</a:t>
            </a:r>
          </a:p>
          <a:p>
            <a:pPr lvl="1"/>
            <a:r>
              <a:rPr lang="en-US" dirty="0"/>
              <a:t>seasonality scaling factor, which accounted for variations in trauma patient volumes by month which varies based on climatic and other considerations</a:t>
            </a:r>
          </a:p>
          <a:p>
            <a:r>
              <a:rPr lang="en-US" dirty="0"/>
              <a:t>PSE with LHS: 48,600 simulations</a:t>
            </a:r>
          </a:p>
        </p:txBody>
      </p:sp>
    </p:spTree>
    <p:extLst>
      <p:ext uri="{BB962C8B-B14F-4D97-AF65-F5344CB8AC3E}">
        <p14:creationId xmlns:p14="http://schemas.microsoft.com/office/powerpoint/2010/main" val="3978630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>
            <a:extLst>
              <a:ext uri="{FF2B5EF4-FFF2-40B4-BE49-F238E27FC236}">
                <a16:creationId xmlns:a16="http://schemas.microsoft.com/office/drawing/2014/main" id="{DA441DFF-6599-4F09-8E7D-0120145E5F03}"/>
              </a:ext>
            </a:extLst>
          </p:cNvPr>
          <p:cNvGrpSpPr/>
          <p:nvPr/>
        </p:nvGrpSpPr>
        <p:grpSpPr>
          <a:xfrm>
            <a:off x="4049539" y="691180"/>
            <a:ext cx="2432457" cy="5878594"/>
            <a:chOff x="6032277" y="1103210"/>
            <a:chExt cx="1740801" cy="4207438"/>
          </a:xfrm>
        </p:grpSpPr>
        <p:pic>
          <p:nvPicPr>
            <p:cNvPr id="3086" name="Picture 14" descr="faculty.spokanefalls.edu">
              <a:extLst>
                <a:ext uri="{FF2B5EF4-FFF2-40B4-BE49-F238E27FC236}">
                  <a16:creationId xmlns:a16="http://schemas.microsoft.com/office/drawing/2014/main" id="{1FC5A74B-2ABA-4AC5-8961-958BAF5485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1" t="6589" r="64745" b="12508"/>
            <a:stretch/>
          </p:blipFill>
          <p:spPr bwMode="auto">
            <a:xfrm>
              <a:off x="6032277" y="1103211"/>
              <a:ext cx="884236" cy="420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14" descr="faculty.spokanefalls.edu">
              <a:extLst>
                <a:ext uri="{FF2B5EF4-FFF2-40B4-BE49-F238E27FC236}">
                  <a16:creationId xmlns:a16="http://schemas.microsoft.com/office/drawing/2014/main" id="{5797A164-EA77-42CB-B95D-5973FAB1A6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1" t="6589" r="64745" b="12508"/>
            <a:stretch/>
          </p:blipFill>
          <p:spPr bwMode="auto">
            <a:xfrm flipH="1">
              <a:off x="6888842" y="1103210"/>
              <a:ext cx="884236" cy="420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D81E3E9F-C295-4486-8A8A-67C3AB01C26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16513" y="3215330"/>
            <a:ext cx="3265218" cy="13071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B260A1-DDE8-4CC8-B5B3-B11D4D8C07A8}"/>
              </a:ext>
            </a:extLst>
          </p:cNvPr>
          <p:cNvCxnSpPr/>
          <p:nvPr/>
        </p:nvCxnSpPr>
        <p:spPr>
          <a:xfrm>
            <a:off x="3847514" y="0"/>
            <a:ext cx="0" cy="6858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895A6A71-0B41-4C10-A01F-743E5C622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20" y="270482"/>
            <a:ext cx="2914891" cy="649989"/>
          </a:xfrm>
        </p:spPr>
        <p:txBody>
          <a:bodyPr/>
          <a:lstStyle/>
          <a:p>
            <a:r>
              <a:rPr lang="en-US" dirty="0"/>
              <a:t>Assumptions</a:t>
            </a:r>
          </a:p>
        </p:txBody>
      </p:sp>
      <p:sp>
        <p:nvSpPr>
          <p:cNvPr id="21" name="Teardrop 20">
            <a:extLst>
              <a:ext uri="{FF2B5EF4-FFF2-40B4-BE49-F238E27FC236}">
                <a16:creationId xmlns:a16="http://schemas.microsoft.com/office/drawing/2014/main" id="{06CFD3A8-D108-4AF2-9942-1D40F808BB40}"/>
              </a:ext>
            </a:extLst>
          </p:cNvPr>
          <p:cNvSpPr/>
          <p:nvPr/>
        </p:nvSpPr>
        <p:spPr>
          <a:xfrm rot="18599757">
            <a:off x="9044986" y="3461875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D13DC44E-5D3A-430C-8730-7247DEBBF0F7}"/>
              </a:ext>
            </a:extLst>
          </p:cNvPr>
          <p:cNvSpPr/>
          <p:nvPr/>
        </p:nvSpPr>
        <p:spPr>
          <a:xfrm rot="18599757">
            <a:off x="10201433" y="5499872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CB056CA7-6A29-47D9-AA67-223A84432726}"/>
              </a:ext>
            </a:extLst>
          </p:cNvPr>
          <p:cNvSpPr/>
          <p:nvPr/>
        </p:nvSpPr>
        <p:spPr>
          <a:xfrm rot="18599757">
            <a:off x="10085083" y="4975278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5E87150D-F871-4F31-9525-EF7DC36D4D57}"/>
              </a:ext>
            </a:extLst>
          </p:cNvPr>
          <p:cNvSpPr/>
          <p:nvPr/>
        </p:nvSpPr>
        <p:spPr>
          <a:xfrm rot="18599757">
            <a:off x="10201433" y="5908337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D5701E-8D1A-462A-9B8A-E2F49D470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35" b="93056" l="9896" r="89974">
                        <a14:foregroundMark x1="47005" y1="21528" x2="47005" y2="21528"/>
                        <a14:foregroundMark x1="63281" y1="13021" x2="63281" y2="13021"/>
                        <a14:foregroundMark x1="63021" y1="5208" x2="63021" y2="5208"/>
                        <a14:foregroundMark x1="27604" y1="26215" x2="27604" y2="26215"/>
                        <a14:foregroundMark x1="43229" y1="38889" x2="43229" y2="38889"/>
                        <a14:foregroundMark x1="64583" y1="33681" x2="64583" y2="33681"/>
                        <a14:foregroundMark x1="47917" y1="63715" x2="47917" y2="63715"/>
                        <a14:foregroundMark x1="52474" y1="93056" x2="52474" y2="93056"/>
                        <a14:foregroundMark x1="42057" y1="81424" x2="42057" y2="81424"/>
                        <a14:foregroundMark x1="25000" y1="63542" x2="25000" y2="63542"/>
                        <a14:foregroundMark x1="19401" y1="45833" x2="19401" y2="45833"/>
                        <a14:foregroundMark x1="38932" y1="18924" x2="38932" y2="1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3523">
            <a:off x="6840367" y="3349818"/>
            <a:ext cx="1338101" cy="100357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B527428-E250-4889-9CA5-33C1827FD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35" b="93056" l="9896" r="89974">
                        <a14:foregroundMark x1="47005" y1="21528" x2="47005" y2="21528"/>
                        <a14:foregroundMark x1="63281" y1="13021" x2="63281" y2="13021"/>
                        <a14:foregroundMark x1="63021" y1="5208" x2="63021" y2="5208"/>
                        <a14:foregroundMark x1="27604" y1="26215" x2="27604" y2="26215"/>
                        <a14:foregroundMark x1="43229" y1="38889" x2="43229" y2="38889"/>
                        <a14:foregroundMark x1="64583" y1="33681" x2="64583" y2="33681"/>
                        <a14:foregroundMark x1="47917" y1="63715" x2="47917" y2="63715"/>
                        <a14:foregroundMark x1="52474" y1="93056" x2="52474" y2="93056"/>
                        <a14:foregroundMark x1="42057" y1="81424" x2="42057" y2="81424"/>
                        <a14:foregroundMark x1="25000" y1="63542" x2="25000" y2="63542"/>
                        <a14:foregroundMark x1="19401" y1="45833" x2="19401" y2="45833"/>
                        <a14:foregroundMark x1="38932" y1="18924" x2="38932" y2="1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24789">
            <a:off x="8848953" y="3353639"/>
            <a:ext cx="1338101" cy="100357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0886609-B1D5-4A6E-B612-8D9F6AD68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35" b="93056" l="9896" r="89974">
                        <a14:foregroundMark x1="47005" y1="21528" x2="47005" y2="21528"/>
                        <a14:foregroundMark x1="63281" y1="13021" x2="63281" y2="13021"/>
                        <a14:foregroundMark x1="63021" y1="5208" x2="63021" y2="5208"/>
                        <a14:foregroundMark x1="27604" y1="26215" x2="27604" y2="26215"/>
                        <a14:foregroundMark x1="43229" y1="38889" x2="43229" y2="38889"/>
                        <a14:foregroundMark x1="64583" y1="33681" x2="64583" y2="33681"/>
                        <a14:foregroundMark x1="47917" y1="63715" x2="47917" y2="63715"/>
                        <a14:foregroundMark x1="52474" y1="93056" x2="52474" y2="93056"/>
                        <a14:foregroundMark x1="42057" y1="81424" x2="42057" y2="81424"/>
                        <a14:foregroundMark x1="25000" y1="63542" x2="25000" y2="63542"/>
                        <a14:foregroundMark x1="19401" y1="45833" x2="19401" y2="45833"/>
                        <a14:foregroundMark x1="38932" y1="18924" x2="38932" y2="1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146715">
            <a:off x="7901670" y="3367095"/>
            <a:ext cx="1338101" cy="1003576"/>
          </a:xfrm>
          <a:prstGeom prst="rect">
            <a:avLst/>
          </a:prstGeom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3104DE46-129B-4732-91B3-D819C29931C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0800000">
            <a:off x="8721355" y="3210483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76140561-AD26-4607-A90B-DC0A8099C7B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9640740" y="4209412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>
            <a:extLst>
              <a:ext uri="{FF2B5EF4-FFF2-40B4-BE49-F238E27FC236}">
                <a16:creationId xmlns:a16="http://schemas.microsoft.com/office/drawing/2014/main" id="{87AFD8A8-794D-43E6-B05E-DA679D96DEE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9657286" y="4173874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A2099142-1817-4D5E-B94B-80C172B7291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9450274" y="4189892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>
            <a:extLst>
              <a:ext uri="{FF2B5EF4-FFF2-40B4-BE49-F238E27FC236}">
                <a16:creationId xmlns:a16="http://schemas.microsoft.com/office/drawing/2014/main" id="{189A5F96-3792-4877-A1F4-28FE1D2FC94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8776370" y="4219130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Image result for blood on floor cartoon">
            <a:extLst>
              <a:ext uri="{FF2B5EF4-FFF2-40B4-BE49-F238E27FC236}">
                <a16:creationId xmlns:a16="http://schemas.microsoft.com/office/drawing/2014/main" id="{05E53ECA-C8A1-4B7F-A136-313C80760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44" b="88924" l="2692" r="98231">
                        <a14:foregroundMark x1="42231" y1="3448" x2="42231" y2="3448"/>
                        <a14:foregroundMark x1="65000" y1="83072" x2="65000" y2="83072"/>
                        <a14:foregroundMark x1="76846" y1="82445" x2="76846" y2="82445"/>
                        <a14:foregroundMark x1="77615" y1="82968" x2="77615" y2="82968"/>
                        <a14:foregroundMark x1="78231" y1="83699" x2="78231" y2="83699"/>
                        <a14:foregroundMark x1="85923" y1="82341" x2="85923" y2="82341"/>
                        <a14:foregroundMark x1="68000" y1="64995" x2="68000" y2="64995"/>
                        <a14:foregroundMark x1="71923" y1="54023" x2="71923" y2="54023"/>
                        <a14:foregroundMark x1="84231" y1="28109" x2="84231" y2="28109"/>
                        <a14:foregroundMark x1="80077" y1="22989" x2="80077" y2="22989"/>
                        <a14:foregroundMark x1="85769" y1="54859" x2="85769" y2="54859"/>
                        <a14:foregroundMark x1="82308" y1="41379" x2="82308" y2="41379"/>
                        <a14:foregroundMark x1="78000" y1="43051" x2="78000" y2="43051"/>
                        <a14:foregroundMark x1="29000" y1="33020" x2="29000" y2="33020"/>
                        <a14:foregroundMark x1="5385" y1="53292" x2="5385" y2="53292"/>
                        <a14:foregroundMark x1="14000" y1="61129" x2="14000" y2="61129"/>
                        <a14:foregroundMark x1="12308" y1="68757" x2="12308" y2="68757"/>
                        <a14:foregroundMark x1="12692" y1="82027" x2="12692" y2="82027"/>
                        <a14:foregroundMark x1="20077" y1="76385" x2="20077" y2="76385"/>
                        <a14:foregroundMark x1="27462" y1="77220" x2="27462" y2="77220"/>
                        <a14:foregroundMark x1="44077" y1="81087" x2="44077" y2="81087"/>
                        <a14:foregroundMark x1="46615" y1="84013" x2="46615" y2="84013"/>
                        <a14:foregroundMark x1="44538" y1="88924" x2="44538" y2="88924"/>
                        <a14:foregroundMark x1="2769" y1="61338" x2="2769" y2="61338"/>
                        <a14:foregroundMark x1="14077" y1="44410" x2="14077" y2="44410"/>
                        <a14:foregroundMark x1="14846" y1="48067" x2="14846" y2="48067"/>
                        <a14:foregroundMark x1="61385" y1="64263" x2="61385" y2="64263"/>
                        <a14:foregroundMark x1="59769" y1="64263" x2="59769" y2="64263"/>
                        <a14:foregroundMark x1="56846" y1="62069" x2="56846" y2="62069"/>
                        <a14:foregroundMark x1="56231" y1="66144" x2="56231" y2="66144"/>
                        <a14:foregroundMark x1="77462" y1="72727" x2="77462" y2="72727"/>
                        <a14:foregroundMark x1="82615" y1="60502" x2="82615" y2="60502"/>
                        <a14:foregroundMark x1="98231" y1="61129" x2="98231" y2="61129"/>
                        <a14:foregroundMark x1="94462" y1="39289" x2="94462" y2="39289"/>
                        <a14:foregroundMark x1="98154" y1="41693" x2="98154" y2="41693"/>
                        <a14:foregroundMark x1="94615" y1="19854" x2="94615" y2="19854"/>
                        <a14:foregroundMark x1="91538" y1="11808" x2="91538" y2="11808"/>
                        <a14:foregroundMark x1="92077" y1="29781" x2="92077" y2="29781"/>
                        <a14:foregroundMark x1="84692" y1="39707" x2="84692" y2="39707"/>
                        <a14:foregroundMark x1="86769" y1="32288" x2="86769" y2="32288"/>
                        <a14:foregroundMark x1="75692" y1="16719" x2="75692" y2="16719"/>
                        <a14:foregroundMark x1="70538" y1="19122" x2="70538" y2="19122"/>
                        <a14:foregroundMark x1="79692" y1="49112" x2="79692" y2="49112"/>
                        <a14:foregroundMark x1="76462" y1="57367" x2="76462" y2="57367"/>
                        <a14:foregroundMark x1="73385" y1="64786" x2="73385" y2="64786"/>
                        <a14:foregroundMark x1="72385" y1="73772" x2="72385" y2="73772"/>
                        <a14:foregroundMark x1="89077" y1="77011" x2="89077" y2="77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62"/>
          <a:stretch/>
        </p:blipFill>
        <p:spPr bwMode="auto">
          <a:xfrm>
            <a:off x="9593381" y="5316805"/>
            <a:ext cx="1364568" cy="8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E0162FD7-DFFF-4958-8030-ECA23EF64143}"/>
              </a:ext>
            </a:extLst>
          </p:cNvPr>
          <p:cNvSpPr txBox="1"/>
          <p:nvPr/>
        </p:nvSpPr>
        <p:spPr>
          <a:xfrm>
            <a:off x="376520" y="1343246"/>
            <a:ext cx="32805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Total blood volume</a:t>
            </a:r>
          </a:p>
          <a:p>
            <a:pPr marL="285750" indent="-285750">
              <a:buFontTx/>
              <a:buChar char="-"/>
            </a:pPr>
            <a:r>
              <a:rPr lang="en-US" dirty="0"/>
              <a:t>Weight = 83.5 kg</a:t>
            </a:r>
          </a:p>
          <a:p>
            <a:pPr marL="285750" indent="-285750">
              <a:buFontTx/>
              <a:buChar char="-"/>
            </a:pPr>
            <a:r>
              <a:rPr lang="en-US" dirty="0"/>
              <a:t>TBV = 70 * weight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28F38B-62ED-4E23-BFB5-99F6F4D156E5}"/>
              </a:ext>
            </a:extLst>
          </p:cNvPr>
          <p:cNvGrpSpPr/>
          <p:nvPr/>
        </p:nvGrpSpPr>
        <p:grpSpPr>
          <a:xfrm rot="3150910">
            <a:off x="9414617" y="4351460"/>
            <a:ext cx="919563" cy="293332"/>
            <a:chOff x="9712191" y="4607417"/>
            <a:chExt cx="1367550" cy="2933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E092DC-8ED4-42BE-9EA9-8A741EDD3F73}"/>
                </a:ext>
              </a:extLst>
            </p:cNvPr>
            <p:cNvSpPr/>
            <p:nvPr/>
          </p:nvSpPr>
          <p:spPr>
            <a:xfrm>
              <a:off x="9893190" y="4715222"/>
              <a:ext cx="1001916" cy="69124"/>
            </a:xfrm>
            <a:prstGeom prst="rect">
              <a:avLst/>
            </a:prstGeom>
            <a:solidFill>
              <a:srgbClr val="9B303A"/>
            </a:solidFill>
            <a:ln>
              <a:solidFill>
                <a:srgbClr val="9B30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Not Equal 27">
              <a:extLst>
                <a:ext uri="{FF2B5EF4-FFF2-40B4-BE49-F238E27FC236}">
                  <a16:creationId xmlns:a16="http://schemas.microsoft.com/office/drawing/2014/main" id="{8FEC9E4F-ED54-42E5-9B83-47EDF626F4A3}"/>
                </a:ext>
              </a:extLst>
            </p:cNvPr>
            <p:cNvSpPr/>
            <p:nvPr/>
          </p:nvSpPr>
          <p:spPr>
            <a:xfrm>
              <a:off x="9712191" y="4607417"/>
              <a:ext cx="1367550" cy="293332"/>
            </a:xfrm>
            <a:prstGeom prst="mathNotEqual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090" name="Picture 18" descr="https://banner2.kisspng.com/20180128/blw/kisspng-knife-blood-stabbing-cutting-blade-knife-with-blood-5a6d9533ac0195.9052818515171310597045.jpg">
            <a:extLst>
              <a:ext uri="{FF2B5EF4-FFF2-40B4-BE49-F238E27FC236}">
                <a16:creationId xmlns:a16="http://schemas.microsoft.com/office/drawing/2014/main" id="{84A6F8AB-26CE-4567-98D8-51D30B7B7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4483" l="10000" r="94667">
                        <a14:foregroundMark x1="60333" y1="94483" x2="60333" y2="94483"/>
                        <a14:foregroundMark x1="94667" y1="21724" x2="94667" y2="21724"/>
                        <a14:foregroundMark x1="86222" y1="82241" x2="86222" y2="82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3731" y="2230247"/>
            <a:ext cx="1426683" cy="91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0613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7CA35A5-9241-4216-A3E7-B3FF10CB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Pittsburgh LTOWB ARIMA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B86A31-E004-4CA4-85A0-CA61A569EA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lum bright="-20000" contrast="40000"/>
          </a:blip>
          <a:srcRect l="2900" t="50068" r="3065" b="30895"/>
          <a:stretch/>
        </p:blipFill>
        <p:spPr>
          <a:xfrm>
            <a:off x="3669549" y="4052046"/>
            <a:ext cx="6860992" cy="10697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EC508B-E895-414C-9188-893659F2C227}"/>
              </a:ext>
            </a:extLst>
          </p:cNvPr>
          <p:cNvSpPr/>
          <p:nvPr/>
        </p:nvSpPr>
        <p:spPr>
          <a:xfrm>
            <a:off x="1347903" y="2139592"/>
            <a:ext cx="2183477" cy="23275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Observed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20CF8-39AB-4108-86AA-E8DE732F760B}"/>
              </a:ext>
            </a:extLst>
          </p:cNvPr>
          <p:cNvSpPr/>
          <p:nvPr/>
        </p:nvSpPr>
        <p:spPr>
          <a:xfrm>
            <a:off x="1347903" y="3291355"/>
            <a:ext cx="2183477" cy="2327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Trend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C9BB36-2C19-4715-B0A7-C485E73C2307}"/>
              </a:ext>
            </a:extLst>
          </p:cNvPr>
          <p:cNvSpPr/>
          <p:nvPr/>
        </p:nvSpPr>
        <p:spPr>
          <a:xfrm>
            <a:off x="1347903" y="4443119"/>
            <a:ext cx="2183477" cy="2327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Seasonal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AE6DFD-26D2-43BB-AE74-BA4AF9038592}"/>
              </a:ext>
            </a:extLst>
          </p:cNvPr>
          <p:cNvSpPr/>
          <p:nvPr/>
        </p:nvSpPr>
        <p:spPr>
          <a:xfrm>
            <a:off x="1347903" y="5594883"/>
            <a:ext cx="2183477" cy="2327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Random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2B94C7-31A8-4003-8E63-17F73D2430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lum bright="-20000" contrast="40000"/>
          </a:blip>
          <a:srcRect l="2982" t="28671" r="2982" b="51102"/>
          <a:stretch/>
        </p:blipFill>
        <p:spPr>
          <a:xfrm>
            <a:off x="3669549" y="2805954"/>
            <a:ext cx="6860992" cy="11366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2F8205-6AE1-46BD-BA99-DDF3EE5423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 bright="-20000" contrast="40000"/>
          </a:blip>
          <a:srcRect l="2982" t="8588" r="2982" b="72375"/>
          <a:stretch/>
        </p:blipFill>
        <p:spPr>
          <a:xfrm>
            <a:off x="3669549" y="1721075"/>
            <a:ext cx="6860992" cy="1069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91D01F-37C0-4C5B-8BE3-8D2E76908D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rcRect l="2982" t="70169" r="2982" b="5370"/>
          <a:stretch/>
        </p:blipFill>
        <p:spPr>
          <a:xfrm>
            <a:off x="3669549" y="5231254"/>
            <a:ext cx="6860992" cy="137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01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82FCFC-F97F-450E-934E-67A75A60A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Setting LTOWB par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6D9DAB-8281-44E8-996B-2C2320D20B93}"/>
              </a:ext>
            </a:extLst>
          </p:cNvPr>
          <p:cNvSpPr/>
          <p:nvPr/>
        </p:nvSpPr>
        <p:spPr>
          <a:xfrm>
            <a:off x="232757" y="2903408"/>
            <a:ext cx="118217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#set par thresholds for WB units</a:t>
            </a:r>
          </a:p>
          <a:p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minwb</a:t>
            </a:r>
            <a:r>
              <a:rPr lang="en-US" dirty="0"/>
              <a:t> &lt;- round(</a:t>
            </a:r>
            <a:r>
              <a:rPr lang="en-US" b="1" u="sng" dirty="0" err="1"/>
              <a:t>par_factor</a:t>
            </a:r>
            <a:r>
              <a:rPr lang="en-US" dirty="0"/>
              <a:t>*</a:t>
            </a:r>
            <a:r>
              <a:rPr lang="en-US" b="1" u="sng" dirty="0" err="1"/>
              <a:t>freqpt</a:t>
            </a:r>
            <a:r>
              <a:rPr lang="en-US" dirty="0"/>
              <a:t>*min(</a:t>
            </a:r>
            <a:r>
              <a:rPr lang="en-US" b="1" u="sng" dirty="0" err="1"/>
              <a:t>maxu,aveu</a:t>
            </a:r>
            <a:r>
              <a:rPr lang="en-US" dirty="0"/>
              <a:t>)*scale(</a:t>
            </a:r>
            <a:r>
              <a:rPr lang="en-US" dirty="0" err="1"/>
              <a:t>ltowb_seasonal</a:t>
            </a:r>
            <a:r>
              <a:rPr lang="en-US" dirty="0"/>
              <a:t>, center=FALSE, scale=</a:t>
            </a:r>
            <a:r>
              <a:rPr lang="en-US" b="1" u="sng" dirty="0" err="1"/>
              <a:t>seasonality_scale</a:t>
            </a:r>
            <a:r>
              <a:rPr lang="en-US" dirty="0"/>
              <a:t>)[day])</a:t>
            </a:r>
          </a:p>
          <a:p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parwb</a:t>
            </a:r>
            <a:r>
              <a:rPr lang="en-US" dirty="0"/>
              <a:t> &lt;- 2 * </a:t>
            </a:r>
            <a:r>
              <a:rPr lang="en-US" dirty="0" err="1"/>
              <a:t>minwb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7412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3B67D6-8D7D-4B8F-B81A-4EE3F07C6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135" y="347472"/>
            <a:ext cx="11467730" cy="61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39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48B3B40-3CC6-4580-8988-D81177F14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30" t="8556" b="8497"/>
          <a:stretch/>
        </p:blipFill>
        <p:spPr>
          <a:xfrm>
            <a:off x="454152" y="347439"/>
            <a:ext cx="11283696" cy="616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34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upmc logo">
            <a:extLst>
              <a:ext uri="{FF2B5EF4-FFF2-40B4-BE49-F238E27FC236}">
                <a16:creationId xmlns:a16="http://schemas.microsoft.com/office/drawing/2014/main" id="{49A92CEE-0B23-46A3-9E18-23EB0209F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917" y="1032437"/>
            <a:ext cx="35528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mayo clinic">
            <a:extLst>
              <a:ext uri="{FF2B5EF4-FFF2-40B4-BE49-F238E27FC236}">
                <a16:creationId xmlns:a16="http://schemas.microsoft.com/office/drawing/2014/main" id="{96448118-8195-462A-BE1D-07CB3A858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764" y="4326967"/>
            <a:ext cx="1505157" cy="169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vitalant">
            <a:extLst>
              <a:ext uri="{FF2B5EF4-FFF2-40B4-BE49-F238E27FC236}">
                <a16:creationId xmlns:a16="http://schemas.microsoft.com/office/drawing/2014/main" id="{21B2ACC4-D50C-4D8F-80A8-D2407254A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968" y="2382046"/>
            <a:ext cx="29527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mark yazer phil spinella">
            <a:extLst>
              <a:ext uri="{FF2B5EF4-FFF2-40B4-BE49-F238E27FC236}">
                <a16:creationId xmlns:a16="http://schemas.microsoft.com/office/drawing/2014/main" id="{3D7CACC5-BD6D-4EC2-997D-108487201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40" y="559477"/>
            <a:ext cx="3021666" cy="403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phil spinella">
            <a:extLst>
              <a:ext uri="{FF2B5EF4-FFF2-40B4-BE49-F238E27FC236}">
                <a16:creationId xmlns:a16="http://schemas.microsoft.com/office/drawing/2014/main" id="{36A84518-70F8-4BD1-9A34-63A885768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91"/>
          <a:stretch/>
        </p:blipFill>
        <p:spPr bwMode="auto">
          <a:xfrm>
            <a:off x="4231766" y="3675377"/>
            <a:ext cx="2744592" cy="261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age result for jason sperry">
            <a:extLst>
              <a:ext uri="{FF2B5EF4-FFF2-40B4-BE49-F238E27FC236}">
                <a16:creationId xmlns:a16="http://schemas.microsoft.com/office/drawing/2014/main" id="{0C7F966B-E9CD-4F1A-8ADF-E0F6B6D2A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40" y="5031614"/>
            <a:ext cx="3021666" cy="126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darrell triulzi">
            <a:extLst>
              <a:ext uri="{FF2B5EF4-FFF2-40B4-BE49-F238E27FC236}">
                <a16:creationId xmlns:a16="http://schemas.microsoft.com/office/drawing/2014/main" id="{1CCD5387-834C-450E-81C6-497077A6E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765" y="559477"/>
            <a:ext cx="2741192" cy="274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leather cricket ball">
            <a:extLst>
              <a:ext uri="{FF2B5EF4-FFF2-40B4-BE49-F238E27FC236}">
                <a16:creationId xmlns:a16="http://schemas.microsoft.com/office/drawing/2014/main" id="{48B85EFB-AE6E-42F0-9663-D565C6EF6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1000" y1="60000" x2="41000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428754" y="2382046"/>
            <a:ext cx="137951" cy="13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839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E12F-9374-424D-A3E0-B194CE871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br>
              <a:rPr lang="en-US" dirty="0"/>
            </a:br>
            <a:r>
              <a:rPr lang="en-US" dirty="0" err="1"/>
              <a:t>Misc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51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354D8-E44A-4105-A4E1-34FA2CF975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95" b="7898"/>
          <a:stretch/>
        </p:blipFill>
        <p:spPr>
          <a:xfrm>
            <a:off x="0" y="-782"/>
            <a:ext cx="12192000" cy="68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438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81E3E9F-C295-4486-8A8A-67C3AB01C2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16513" y="3215330"/>
            <a:ext cx="3265218" cy="13071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B260A1-DDE8-4CC8-B5B3-B11D4D8C07A8}"/>
              </a:ext>
            </a:extLst>
          </p:cNvPr>
          <p:cNvCxnSpPr/>
          <p:nvPr/>
        </p:nvCxnSpPr>
        <p:spPr>
          <a:xfrm>
            <a:off x="3847514" y="0"/>
            <a:ext cx="0" cy="6858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ardrop 20">
            <a:extLst>
              <a:ext uri="{FF2B5EF4-FFF2-40B4-BE49-F238E27FC236}">
                <a16:creationId xmlns:a16="http://schemas.microsoft.com/office/drawing/2014/main" id="{06CFD3A8-D108-4AF2-9942-1D40F808BB40}"/>
              </a:ext>
            </a:extLst>
          </p:cNvPr>
          <p:cNvSpPr/>
          <p:nvPr/>
        </p:nvSpPr>
        <p:spPr>
          <a:xfrm rot="18599757">
            <a:off x="9044986" y="3461875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D13DC44E-5D3A-430C-8730-7247DEBBF0F7}"/>
              </a:ext>
            </a:extLst>
          </p:cNvPr>
          <p:cNvSpPr/>
          <p:nvPr/>
        </p:nvSpPr>
        <p:spPr>
          <a:xfrm rot="18599757">
            <a:off x="10201433" y="5499872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CB056CA7-6A29-47D9-AA67-223A84432726}"/>
              </a:ext>
            </a:extLst>
          </p:cNvPr>
          <p:cNvSpPr/>
          <p:nvPr/>
        </p:nvSpPr>
        <p:spPr>
          <a:xfrm rot="18599757">
            <a:off x="10085083" y="4975278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5E87150D-F871-4F31-9525-EF7DC36D4D57}"/>
              </a:ext>
            </a:extLst>
          </p:cNvPr>
          <p:cNvSpPr/>
          <p:nvPr/>
        </p:nvSpPr>
        <p:spPr>
          <a:xfrm rot="18599757">
            <a:off x="10201433" y="5908337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D5701E-8D1A-462A-9B8A-E2F49D470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5" b="93056" l="9896" r="89974">
                        <a14:foregroundMark x1="47005" y1="21528" x2="47005" y2="21528"/>
                        <a14:foregroundMark x1="63281" y1="13021" x2="63281" y2="13021"/>
                        <a14:foregroundMark x1="63021" y1="5208" x2="63021" y2="5208"/>
                        <a14:foregroundMark x1="27604" y1="26215" x2="27604" y2="26215"/>
                        <a14:foregroundMark x1="43229" y1="38889" x2="43229" y2="38889"/>
                        <a14:foregroundMark x1="64583" y1="33681" x2="64583" y2="33681"/>
                        <a14:foregroundMark x1="47917" y1="63715" x2="47917" y2="63715"/>
                        <a14:foregroundMark x1="52474" y1="93056" x2="52474" y2="93056"/>
                        <a14:foregroundMark x1="42057" y1="81424" x2="42057" y2="81424"/>
                        <a14:foregroundMark x1="25000" y1="63542" x2="25000" y2="63542"/>
                        <a14:foregroundMark x1="19401" y1="45833" x2="19401" y2="45833"/>
                        <a14:foregroundMark x1="38932" y1="18924" x2="38932" y2="1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3523">
            <a:off x="6840367" y="3349818"/>
            <a:ext cx="1338101" cy="100357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B527428-E250-4889-9CA5-33C1827FD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5" b="93056" l="9896" r="89974">
                        <a14:foregroundMark x1="47005" y1="21528" x2="47005" y2="21528"/>
                        <a14:foregroundMark x1="63281" y1="13021" x2="63281" y2="13021"/>
                        <a14:foregroundMark x1="63021" y1="5208" x2="63021" y2="5208"/>
                        <a14:foregroundMark x1="27604" y1="26215" x2="27604" y2="26215"/>
                        <a14:foregroundMark x1="43229" y1="38889" x2="43229" y2="38889"/>
                        <a14:foregroundMark x1="64583" y1="33681" x2="64583" y2="33681"/>
                        <a14:foregroundMark x1="47917" y1="63715" x2="47917" y2="63715"/>
                        <a14:foregroundMark x1="52474" y1="93056" x2="52474" y2="93056"/>
                        <a14:foregroundMark x1="42057" y1="81424" x2="42057" y2="81424"/>
                        <a14:foregroundMark x1="25000" y1="63542" x2="25000" y2="63542"/>
                        <a14:foregroundMark x1="19401" y1="45833" x2="19401" y2="45833"/>
                        <a14:foregroundMark x1="38932" y1="18924" x2="38932" y2="1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24789">
            <a:off x="8848953" y="3353639"/>
            <a:ext cx="1338101" cy="100357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0886609-B1D5-4A6E-B612-8D9F6AD68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5" b="93056" l="9896" r="89974">
                        <a14:foregroundMark x1="47005" y1="21528" x2="47005" y2="21528"/>
                        <a14:foregroundMark x1="63281" y1="13021" x2="63281" y2="13021"/>
                        <a14:foregroundMark x1="63021" y1="5208" x2="63021" y2="5208"/>
                        <a14:foregroundMark x1="27604" y1="26215" x2="27604" y2="26215"/>
                        <a14:foregroundMark x1="43229" y1="38889" x2="43229" y2="38889"/>
                        <a14:foregroundMark x1="64583" y1="33681" x2="64583" y2="33681"/>
                        <a14:foregroundMark x1="47917" y1="63715" x2="47917" y2="63715"/>
                        <a14:foregroundMark x1="52474" y1="93056" x2="52474" y2="93056"/>
                        <a14:foregroundMark x1="42057" y1="81424" x2="42057" y2="81424"/>
                        <a14:foregroundMark x1="25000" y1="63542" x2="25000" y2="63542"/>
                        <a14:foregroundMark x1="19401" y1="45833" x2="19401" y2="45833"/>
                        <a14:foregroundMark x1="38932" y1="18924" x2="38932" y2="1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146715">
            <a:off x="7901670" y="3367095"/>
            <a:ext cx="1338101" cy="1003576"/>
          </a:xfrm>
          <a:prstGeom prst="rect">
            <a:avLst/>
          </a:prstGeom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3104DE46-129B-4732-91B3-D819C29931C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0800000">
            <a:off x="8721355" y="3210483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76140561-AD26-4607-A90B-DC0A8099C7B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9640740" y="4209412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>
            <a:extLst>
              <a:ext uri="{FF2B5EF4-FFF2-40B4-BE49-F238E27FC236}">
                <a16:creationId xmlns:a16="http://schemas.microsoft.com/office/drawing/2014/main" id="{87AFD8A8-794D-43E6-B05E-DA679D96DEE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9657286" y="4173874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A2099142-1817-4D5E-B94B-80C172B7291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9450274" y="4189892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>
            <a:extLst>
              <a:ext uri="{FF2B5EF4-FFF2-40B4-BE49-F238E27FC236}">
                <a16:creationId xmlns:a16="http://schemas.microsoft.com/office/drawing/2014/main" id="{189A5F96-3792-4877-A1F4-28FE1D2FC94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8776370" y="4219130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age result for tissue cells">
            <a:extLst>
              <a:ext uri="{FF2B5EF4-FFF2-40B4-BE49-F238E27FC236}">
                <a16:creationId xmlns:a16="http://schemas.microsoft.com/office/drawing/2014/main" id="{51BBB5CC-608B-4419-A801-1A529F21C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24" b="91667" l="10000" r="90000">
                        <a14:foregroundMark x1="38000" y1="91667" x2="38000" y2="91667"/>
                        <a14:foregroundMark x1="46667" y1="11310" x2="46667" y2="11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4" t="8184" r="30357" b="6786"/>
          <a:stretch/>
        </p:blipFill>
        <p:spPr bwMode="auto">
          <a:xfrm>
            <a:off x="6916513" y="1846271"/>
            <a:ext cx="3265217" cy="136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blood on floor cartoon">
            <a:extLst>
              <a:ext uri="{FF2B5EF4-FFF2-40B4-BE49-F238E27FC236}">
                <a16:creationId xmlns:a16="http://schemas.microsoft.com/office/drawing/2014/main" id="{05E53ECA-C8A1-4B7F-A136-313C80760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44" b="88924" l="2692" r="98231">
                        <a14:foregroundMark x1="42231" y1="3448" x2="42231" y2="3448"/>
                        <a14:foregroundMark x1="65000" y1="83072" x2="65000" y2="83072"/>
                        <a14:foregroundMark x1="76846" y1="82445" x2="76846" y2="82445"/>
                        <a14:foregroundMark x1="77615" y1="82968" x2="77615" y2="82968"/>
                        <a14:foregroundMark x1="78231" y1="83699" x2="78231" y2="83699"/>
                        <a14:foregroundMark x1="85923" y1="82341" x2="85923" y2="82341"/>
                        <a14:foregroundMark x1="68000" y1="64995" x2="68000" y2="64995"/>
                        <a14:foregroundMark x1="71923" y1="54023" x2="71923" y2="54023"/>
                        <a14:foregroundMark x1="84231" y1="28109" x2="84231" y2="28109"/>
                        <a14:foregroundMark x1="80077" y1="22989" x2="80077" y2="22989"/>
                        <a14:foregroundMark x1="85769" y1="54859" x2="85769" y2="54859"/>
                        <a14:foregroundMark x1="82308" y1="41379" x2="82308" y2="41379"/>
                        <a14:foregroundMark x1="78000" y1="43051" x2="78000" y2="43051"/>
                        <a14:foregroundMark x1="29000" y1="33020" x2="29000" y2="33020"/>
                        <a14:foregroundMark x1="5385" y1="53292" x2="5385" y2="53292"/>
                        <a14:foregroundMark x1="14000" y1="61129" x2="14000" y2="61129"/>
                        <a14:foregroundMark x1="12308" y1="68757" x2="12308" y2="68757"/>
                        <a14:foregroundMark x1="12692" y1="82027" x2="12692" y2="82027"/>
                        <a14:foregroundMark x1="20077" y1="76385" x2="20077" y2="76385"/>
                        <a14:foregroundMark x1="27462" y1="77220" x2="27462" y2="77220"/>
                        <a14:foregroundMark x1="44077" y1="81087" x2="44077" y2="81087"/>
                        <a14:foregroundMark x1="46615" y1="84013" x2="46615" y2="84013"/>
                        <a14:foregroundMark x1="44538" y1="88924" x2="44538" y2="88924"/>
                        <a14:foregroundMark x1="2769" y1="61338" x2="2769" y2="61338"/>
                        <a14:foregroundMark x1="14077" y1="44410" x2="14077" y2="44410"/>
                        <a14:foregroundMark x1="14846" y1="48067" x2="14846" y2="48067"/>
                        <a14:foregroundMark x1="61385" y1="64263" x2="61385" y2="64263"/>
                        <a14:foregroundMark x1="59769" y1="64263" x2="59769" y2="64263"/>
                        <a14:foregroundMark x1="56846" y1="62069" x2="56846" y2="62069"/>
                        <a14:foregroundMark x1="56231" y1="66144" x2="56231" y2="66144"/>
                        <a14:foregroundMark x1="77462" y1="72727" x2="77462" y2="72727"/>
                        <a14:foregroundMark x1="82615" y1="60502" x2="82615" y2="60502"/>
                        <a14:foregroundMark x1="98231" y1="61129" x2="98231" y2="61129"/>
                        <a14:foregroundMark x1="94462" y1="39289" x2="94462" y2="39289"/>
                        <a14:foregroundMark x1="98154" y1="41693" x2="98154" y2="41693"/>
                        <a14:foregroundMark x1="94615" y1="19854" x2="94615" y2="19854"/>
                        <a14:foregroundMark x1="91538" y1="11808" x2="91538" y2="11808"/>
                        <a14:foregroundMark x1="92077" y1="29781" x2="92077" y2="29781"/>
                        <a14:foregroundMark x1="84692" y1="39707" x2="84692" y2="39707"/>
                        <a14:foregroundMark x1="86769" y1="32288" x2="86769" y2="32288"/>
                        <a14:foregroundMark x1="75692" y1="16719" x2="75692" y2="16719"/>
                        <a14:foregroundMark x1="70538" y1="19122" x2="70538" y2="19122"/>
                        <a14:foregroundMark x1="79692" y1="49112" x2="79692" y2="49112"/>
                        <a14:foregroundMark x1="76462" y1="57367" x2="76462" y2="57367"/>
                        <a14:foregroundMark x1="73385" y1="64786" x2="73385" y2="64786"/>
                        <a14:foregroundMark x1="72385" y1="73772" x2="72385" y2="73772"/>
                        <a14:foregroundMark x1="89077" y1="77011" x2="89077" y2="77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62"/>
          <a:stretch/>
        </p:blipFill>
        <p:spPr bwMode="auto">
          <a:xfrm>
            <a:off x="9593381" y="5316805"/>
            <a:ext cx="1364568" cy="8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E0162FD7-DFFF-4958-8030-ECA23EF64143}"/>
              </a:ext>
            </a:extLst>
          </p:cNvPr>
          <p:cNvSpPr txBox="1"/>
          <p:nvPr/>
        </p:nvSpPr>
        <p:spPr>
          <a:xfrm>
            <a:off x="376520" y="1343246"/>
            <a:ext cx="32805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Target admission (ED) values </a:t>
            </a:r>
          </a:p>
          <a:p>
            <a:pPr marL="285750" indent="-285750">
              <a:buFontTx/>
              <a:buChar char="-"/>
            </a:pPr>
            <a:r>
              <a:rPr lang="en-US" dirty="0"/>
              <a:t>SBP = 98 mmHg</a:t>
            </a:r>
          </a:p>
          <a:p>
            <a:pPr marL="285750" indent="-285750">
              <a:buFontTx/>
              <a:buChar char="-"/>
            </a:pPr>
            <a:r>
              <a:rPr lang="en-US" dirty="0"/>
              <a:t>Hematocrit = 31.8%</a:t>
            </a:r>
          </a:p>
          <a:p>
            <a:pPr marL="285750" indent="-285750">
              <a:buFontTx/>
              <a:buChar char="-"/>
            </a:pPr>
            <a:r>
              <a:rPr lang="en-US" dirty="0"/>
              <a:t>Hemoglobin = 10.6 g/dL</a:t>
            </a:r>
          </a:p>
          <a:p>
            <a:pPr marL="285750" indent="-285750">
              <a:buFontTx/>
              <a:buChar char="-"/>
            </a:pPr>
            <a:r>
              <a:rPr lang="en-US" dirty="0"/>
              <a:t>INR = 1.7</a:t>
            </a:r>
          </a:p>
          <a:p>
            <a:pPr marL="285750" indent="-285750">
              <a:buFontTx/>
              <a:buChar char="-"/>
            </a:pPr>
            <a:r>
              <a:rPr lang="en-US" dirty="0"/>
              <a:t>Fibrinogen = 158 mg/dL</a:t>
            </a:r>
          </a:p>
          <a:p>
            <a:pPr marL="285750" indent="-285750">
              <a:buFontTx/>
              <a:buChar char="-"/>
            </a:pPr>
            <a:r>
              <a:rPr lang="en-US" dirty="0"/>
              <a:t>PLT count = 122 x 10</a:t>
            </a:r>
            <a:r>
              <a:rPr lang="en-US" baseline="30000" dirty="0"/>
              <a:t>9</a:t>
            </a:r>
            <a:r>
              <a:rPr lang="en-US" dirty="0"/>
              <a:t>/L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92C6E43-21CF-4A6B-8D68-446F4546A717}"/>
              </a:ext>
            </a:extLst>
          </p:cNvPr>
          <p:cNvCxnSpPr>
            <a:cxnSpLocks/>
            <a:stCxn id="3084" idx="3"/>
          </p:cNvCxnSpPr>
          <p:nvPr/>
        </p:nvCxnSpPr>
        <p:spPr>
          <a:xfrm>
            <a:off x="5344716" y="3512624"/>
            <a:ext cx="1571797" cy="384035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28F38B-62ED-4E23-BFB5-99F6F4D156E5}"/>
              </a:ext>
            </a:extLst>
          </p:cNvPr>
          <p:cNvGrpSpPr/>
          <p:nvPr/>
        </p:nvGrpSpPr>
        <p:grpSpPr>
          <a:xfrm rot="3150910">
            <a:off x="9414617" y="4351460"/>
            <a:ext cx="919563" cy="293332"/>
            <a:chOff x="9712191" y="4607417"/>
            <a:chExt cx="1367550" cy="2933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E092DC-8ED4-42BE-9EA9-8A741EDD3F73}"/>
                </a:ext>
              </a:extLst>
            </p:cNvPr>
            <p:cNvSpPr/>
            <p:nvPr/>
          </p:nvSpPr>
          <p:spPr>
            <a:xfrm>
              <a:off x="9893190" y="4715222"/>
              <a:ext cx="1001916" cy="69124"/>
            </a:xfrm>
            <a:prstGeom prst="rect">
              <a:avLst/>
            </a:prstGeom>
            <a:solidFill>
              <a:srgbClr val="9B303A"/>
            </a:solidFill>
            <a:ln>
              <a:solidFill>
                <a:srgbClr val="9B30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Not Equal 27">
              <a:extLst>
                <a:ext uri="{FF2B5EF4-FFF2-40B4-BE49-F238E27FC236}">
                  <a16:creationId xmlns:a16="http://schemas.microsoft.com/office/drawing/2014/main" id="{8FEC9E4F-ED54-42E5-9B83-47EDF626F4A3}"/>
                </a:ext>
              </a:extLst>
            </p:cNvPr>
            <p:cNvSpPr/>
            <p:nvPr/>
          </p:nvSpPr>
          <p:spPr>
            <a:xfrm>
              <a:off x="9712191" y="4607417"/>
              <a:ext cx="1367550" cy="293332"/>
            </a:xfrm>
            <a:prstGeom prst="mathNotEqual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084" name="Picture 12" descr="Image result for separated blood in test tube">
            <a:extLst>
              <a:ext uri="{FF2B5EF4-FFF2-40B4-BE49-F238E27FC236}">
                <a16:creationId xmlns:a16="http://schemas.microsoft.com/office/drawing/2014/main" id="{183B107D-3040-4703-8572-EB60C8F8B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61" l="60889" r="80000">
                        <a14:foregroundMark x1="70667" y1="7589" x2="70667" y2="7589"/>
                        <a14:foregroundMark x1="70222" y1="12500" x2="70222" y2="12500"/>
                        <a14:foregroundMark x1="62667" y1="3571" x2="76889" y2="7143"/>
                        <a14:foregroundMark x1="76889" y1="7143" x2="66667" y2="13839"/>
                        <a14:foregroundMark x1="71556" y1="95089" x2="71556" y2="95089"/>
                        <a14:foregroundMark x1="62667" y1="52679" x2="62667" y2="52679"/>
                        <a14:foregroundMark x1="63556" y1="31696" x2="62667" y2="60268"/>
                        <a14:foregroundMark x1="80000" y1="4464" x2="80000" y2="4464"/>
                        <a14:foregroundMark x1="75556" y1="1786" x2="75556" y2="1786"/>
                        <a14:foregroundMark x1="67556" y1="446" x2="67556" y2="446"/>
                        <a14:foregroundMark x1="71111" y1="446" x2="71111" y2="446"/>
                        <a14:foregroundMark x1="73778" y1="893" x2="73778" y2="893"/>
                        <a14:foregroundMark x1="69778" y1="1786" x2="69778" y2="1786"/>
                        <a14:foregroundMark x1="68000" y1="1786" x2="79556" y2="3125"/>
                        <a14:foregroundMark x1="80000" y1="2679" x2="65333" y2="0"/>
                        <a14:foregroundMark x1="65333" y1="0" x2="60889" y2="2679"/>
                        <a14:foregroundMark x1="72889" y1="41964" x2="72889" y2="41964"/>
                        <a14:foregroundMark x1="79111" y1="77232" x2="79111" y2="77232"/>
                        <a14:foregroundMark x1="79556" y1="73214" x2="79556" y2="73214"/>
                        <a14:foregroundMark x1="69333" y1="98661" x2="69333" y2="9866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01" r="17916"/>
          <a:stretch/>
        </p:blipFill>
        <p:spPr bwMode="auto">
          <a:xfrm>
            <a:off x="4597027" y="1871772"/>
            <a:ext cx="747689" cy="328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1">
            <a:extLst>
              <a:ext uri="{FF2B5EF4-FFF2-40B4-BE49-F238E27FC236}">
                <a16:creationId xmlns:a16="http://schemas.microsoft.com/office/drawing/2014/main" id="{92E62D8D-6F78-4BEB-A2A1-D42CAB2A3A09}"/>
              </a:ext>
            </a:extLst>
          </p:cNvPr>
          <p:cNvSpPr txBox="1">
            <a:spLocks/>
          </p:cNvSpPr>
          <p:nvPr/>
        </p:nvSpPr>
        <p:spPr>
          <a:xfrm>
            <a:off x="376520" y="270482"/>
            <a:ext cx="2914891" cy="6499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Assumptions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718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B260A1-DDE8-4CC8-B5B3-B11D4D8C07A8}"/>
              </a:ext>
            </a:extLst>
          </p:cNvPr>
          <p:cNvCxnSpPr/>
          <p:nvPr/>
        </p:nvCxnSpPr>
        <p:spPr>
          <a:xfrm>
            <a:off x="3847514" y="0"/>
            <a:ext cx="0" cy="6858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2B14A5D-5385-4B0A-AB25-E5927B217F63}"/>
              </a:ext>
            </a:extLst>
          </p:cNvPr>
          <p:cNvSpPr/>
          <p:nvPr/>
        </p:nvSpPr>
        <p:spPr>
          <a:xfrm>
            <a:off x="370178" y="920471"/>
            <a:ext cx="410095" cy="1792180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689642-549D-4F80-8A67-CD98D5D7AE52}"/>
              </a:ext>
            </a:extLst>
          </p:cNvPr>
          <p:cNvSpPr/>
          <p:nvPr/>
        </p:nvSpPr>
        <p:spPr>
          <a:xfrm>
            <a:off x="370177" y="2876314"/>
            <a:ext cx="410095" cy="179218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CCT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8992E9-D10E-4A40-AC00-688B29F1C834}"/>
              </a:ext>
            </a:extLst>
          </p:cNvPr>
          <p:cNvSpPr/>
          <p:nvPr/>
        </p:nvSpPr>
        <p:spPr>
          <a:xfrm>
            <a:off x="370177" y="4832157"/>
            <a:ext cx="410095" cy="1792180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WB + CCT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3EFDDEE-809B-4DE1-923A-CDB5D59D3A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00" t="12147" r="16104" b="10309"/>
          <a:stretch/>
        </p:blipFill>
        <p:spPr>
          <a:xfrm>
            <a:off x="4062154" y="920471"/>
            <a:ext cx="7942015" cy="5937529"/>
          </a:xfrm>
          <a:prstGeom prst="rect">
            <a:avLst/>
          </a:prstGeom>
        </p:spPr>
      </p:pic>
      <p:sp>
        <p:nvSpPr>
          <p:cNvPr id="23" name="Title 11">
            <a:extLst>
              <a:ext uri="{FF2B5EF4-FFF2-40B4-BE49-F238E27FC236}">
                <a16:creationId xmlns:a16="http://schemas.microsoft.com/office/drawing/2014/main" id="{DC76C7B2-05DA-4590-9C68-D161FEB458E0}"/>
              </a:ext>
            </a:extLst>
          </p:cNvPr>
          <p:cNvSpPr txBox="1">
            <a:spLocks/>
          </p:cNvSpPr>
          <p:nvPr/>
        </p:nvSpPr>
        <p:spPr>
          <a:xfrm>
            <a:off x="6010063" y="270482"/>
            <a:ext cx="4046195" cy="64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Crystalloid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4E8251-5F15-41F3-A8D0-6DA228523500}"/>
              </a:ext>
            </a:extLst>
          </p:cNvPr>
          <p:cNvSpPr txBox="1"/>
          <p:nvPr/>
        </p:nvSpPr>
        <p:spPr>
          <a:xfrm>
            <a:off x="887594" y="1409248"/>
            <a:ext cx="2681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1 L of crystalloid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20 units of LTOWB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1EA85C-09E8-449F-B874-9D07F8D55A47}"/>
              </a:ext>
            </a:extLst>
          </p:cNvPr>
          <p:cNvSpPr txBox="1"/>
          <p:nvPr/>
        </p:nvSpPr>
        <p:spPr>
          <a:xfrm>
            <a:off x="887594" y="3412181"/>
            <a:ext cx="2681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1 L of crystalloid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20 units of RBCs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20 units of plasma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20 units of PLTs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7083F9-DC16-42EE-A6A6-A2F527D0FB1D}"/>
              </a:ext>
            </a:extLst>
          </p:cNvPr>
          <p:cNvSpPr txBox="1"/>
          <p:nvPr/>
        </p:nvSpPr>
        <p:spPr>
          <a:xfrm>
            <a:off x="919299" y="5209444"/>
            <a:ext cx="26818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1 L of crystalloid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10 units of LTOWB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10 units of RBCs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10 units of plasma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10 units of PLTs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D64084-A99E-498D-9988-15A973264B49}"/>
              </a:ext>
            </a:extLst>
          </p:cNvPr>
          <p:cNvSpPr/>
          <p:nvPr/>
        </p:nvSpPr>
        <p:spPr>
          <a:xfrm>
            <a:off x="4180109" y="986442"/>
            <a:ext cx="2549396" cy="582673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D8E710-3C68-47F7-8D07-6DDEBA1A6767}"/>
              </a:ext>
            </a:extLst>
          </p:cNvPr>
          <p:cNvSpPr/>
          <p:nvPr/>
        </p:nvSpPr>
        <p:spPr>
          <a:xfrm>
            <a:off x="6744017" y="986444"/>
            <a:ext cx="2549396" cy="58267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A85F4-3126-4901-8801-9C93EA290BDE}"/>
              </a:ext>
            </a:extLst>
          </p:cNvPr>
          <p:cNvSpPr/>
          <p:nvPr/>
        </p:nvSpPr>
        <p:spPr>
          <a:xfrm>
            <a:off x="9307925" y="989755"/>
            <a:ext cx="2549396" cy="582673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en-US" dirty="0"/>
          </a:p>
        </p:txBody>
      </p:sp>
      <p:sp>
        <p:nvSpPr>
          <p:cNvPr id="18" name="Title 11">
            <a:extLst>
              <a:ext uri="{FF2B5EF4-FFF2-40B4-BE49-F238E27FC236}">
                <a16:creationId xmlns:a16="http://schemas.microsoft.com/office/drawing/2014/main" id="{E07F4A49-5E4B-45FB-B8D5-03A8ED2E4AB8}"/>
              </a:ext>
            </a:extLst>
          </p:cNvPr>
          <p:cNvSpPr txBox="1">
            <a:spLocks/>
          </p:cNvSpPr>
          <p:nvPr/>
        </p:nvSpPr>
        <p:spPr>
          <a:xfrm>
            <a:off x="376520" y="270482"/>
            <a:ext cx="2914891" cy="6499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Assumptions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4965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B260A1-DDE8-4CC8-B5B3-B11D4D8C07A8}"/>
              </a:ext>
            </a:extLst>
          </p:cNvPr>
          <p:cNvCxnSpPr/>
          <p:nvPr/>
        </p:nvCxnSpPr>
        <p:spPr>
          <a:xfrm>
            <a:off x="3847514" y="0"/>
            <a:ext cx="0" cy="6858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1">
            <a:extLst>
              <a:ext uri="{FF2B5EF4-FFF2-40B4-BE49-F238E27FC236}">
                <a16:creationId xmlns:a16="http://schemas.microsoft.com/office/drawing/2014/main" id="{DC76C7B2-05DA-4590-9C68-D161FEB458E0}"/>
              </a:ext>
            </a:extLst>
          </p:cNvPr>
          <p:cNvSpPr txBox="1">
            <a:spLocks/>
          </p:cNvSpPr>
          <p:nvPr/>
        </p:nvSpPr>
        <p:spPr>
          <a:xfrm>
            <a:off x="5261957" y="270482"/>
            <a:ext cx="5469770" cy="64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Prehospital transfusion models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831698-4C43-4B6C-B6F6-56C5180CC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50" t="12555" r="15902" b="10076"/>
          <a:stretch/>
        </p:blipFill>
        <p:spPr>
          <a:xfrm>
            <a:off x="4012276" y="986444"/>
            <a:ext cx="7969132" cy="586961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88921E-4D05-4959-BF0D-C2CB26531199}"/>
              </a:ext>
            </a:extLst>
          </p:cNvPr>
          <p:cNvCxnSpPr/>
          <p:nvPr/>
        </p:nvCxnSpPr>
        <p:spPr>
          <a:xfrm>
            <a:off x="3847514" y="0"/>
            <a:ext cx="0" cy="6858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444DF9C-7D6E-4A13-B8A6-9456DF3806FD}"/>
              </a:ext>
            </a:extLst>
          </p:cNvPr>
          <p:cNvSpPr txBox="1"/>
          <p:nvPr/>
        </p:nvSpPr>
        <p:spPr>
          <a:xfrm>
            <a:off x="887594" y="1409248"/>
            <a:ext cx="2681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No crystalloid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22 units of LTOWB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E7946A-3636-437A-A1F6-E4B52EDBBB3C}"/>
              </a:ext>
            </a:extLst>
          </p:cNvPr>
          <p:cNvSpPr txBox="1"/>
          <p:nvPr/>
        </p:nvSpPr>
        <p:spPr>
          <a:xfrm>
            <a:off x="887594" y="3412181"/>
            <a:ext cx="2681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No crystalloid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22 units of RBCs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20 units of plasma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20 units of PLTs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8C8E4D-A00C-405F-ADE5-666E3EEA4555}"/>
              </a:ext>
            </a:extLst>
          </p:cNvPr>
          <p:cNvSpPr txBox="1"/>
          <p:nvPr/>
        </p:nvSpPr>
        <p:spPr>
          <a:xfrm>
            <a:off x="919299" y="5209444"/>
            <a:ext cx="26818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No crystalloid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10 units of LTOWB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12 units of RBCs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12 units of plasma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10 units of PLTs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E97B618-7288-4F1E-9D12-DF7677B67916}"/>
              </a:ext>
            </a:extLst>
          </p:cNvPr>
          <p:cNvSpPr/>
          <p:nvPr/>
        </p:nvSpPr>
        <p:spPr>
          <a:xfrm>
            <a:off x="4174133" y="986442"/>
            <a:ext cx="2549396" cy="582673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A4361E-3CDB-4497-8ED2-8057519A0C98}"/>
              </a:ext>
            </a:extLst>
          </p:cNvPr>
          <p:cNvSpPr/>
          <p:nvPr/>
        </p:nvSpPr>
        <p:spPr>
          <a:xfrm>
            <a:off x="6738041" y="986444"/>
            <a:ext cx="2549396" cy="58267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0D0FAA-B33C-48DC-A610-8D167789E6B9}"/>
              </a:ext>
            </a:extLst>
          </p:cNvPr>
          <p:cNvSpPr/>
          <p:nvPr/>
        </p:nvSpPr>
        <p:spPr>
          <a:xfrm>
            <a:off x="9301949" y="989755"/>
            <a:ext cx="2549396" cy="582673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en-US" dirty="0"/>
          </a:p>
        </p:txBody>
      </p:sp>
      <p:sp>
        <p:nvSpPr>
          <p:cNvPr id="20" name="Title 11">
            <a:extLst>
              <a:ext uri="{FF2B5EF4-FFF2-40B4-BE49-F238E27FC236}">
                <a16:creationId xmlns:a16="http://schemas.microsoft.com/office/drawing/2014/main" id="{9330DB14-D369-4135-83E9-3D32CF9B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20" y="270482"/>
            <a:ext cx="2914891" cy="649989"/>
          </a:xfrm>
        </p:spPr>
        <p:txBody>
          <a:bodyPr/>
          <a:lstStyle/>
          <a:p>
            <a:r>
              <a:rPr lang="en-US" dirty="0"/>
              <a:t>Assumptions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626628-2897-4C71-9844-1148175F83E0}"/>
              </a:ext>
            </a:extLst>
          </p:cNvPr>
          <p:cNvSpPr/>
          <p:nvPr/>
        </p:nvSpPr>
        <p:spPr>
          <a:xfrm>
            <a:off x="370178" y="920471"/>
            <a:ext cx="410095" cy="1792180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066446-32AC-42B3-901D-6695AA268334}"/>
              </a:ext>
            </a:extLst>
          </p:cNvPr>
          <p:cNvSpPr/>
          <p:nvPr/>
        </p:nvSpPr>
        <p:spPr>
          <a:xfrm>
            <a:off x="370177" y="2876314"/>
            <a:ext cx="410095" cy="179218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CCT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E3B94A-B250-4C63-8807-45E23343240B}"/>
              </a:ext>
            </a:extLst>
          </p:cNvPr>
          <p:cNvSpPr/>
          <p:nvPr/>
        </p:nvSpPr>
        <p:spPr>
          <a:xfrm>
            <a:off x="370177" y="4832157"/>
            <a:ext cx="410095" cy="1792180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WB + CCT</a:t>
            </a:r>
          </a:p>
        </p:txBody>
      </p:sp>
    </p:spTree>
    <p:extLst>
      <p:ext uri="{BB962C8B-B14F-4D97-AF65-F5344CB8AC3E}">
        <p14:creationId xmlns:p14="http://schemas.microsoft.com/office/powerpoint/2010/main" val="3262397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81E3E9F-C295-4486-8A8A-67C3AB01C2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16513" y="3215330"/>
            <a:ext cx="3265218" cy="13071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B260A1-DDE8-4CC8-B5B3-B11D4D8C07A8}"/>
              </a:ext>
            </a:extLst>
          </p:cNvPr>
          <p:cNvCxnSpPr/>
          <p:nvPr/>
        </p:nvCxnSpPr>
        <p:spPr>
          <a:xfrm>
            <a:off x="3847514" y="0"/>
            <a:ext cx="0" cy="6858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ardrop 20">
            <a:extLst>
              <a:ext uri="{FF2B5EF4-FFF2-40B4-BE49-F238E27FC236}">
                <a16:creationId xmlns:a16="http://schemas.microsoft.com/office/drawing/2014/main" id="{06CFD3A8-D108-4AF2-9942-1D40F808BB40}"/>
              </a:ext>
            </a:extLst>
          </p:cNvPr>
          <p:cNvSpPr/>
          <p:nvPr/>
        </p:nvSpPr>
        <p:spPr>
          <a:xfrm rot="18599757">
            <a:off x="9044986" y="3461875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D13DC44E-5D3A-430C-8730-7247DEBBF0F7}"/>
              </a:ext>
            </a:extLst>
          </p:cNvPr>
          <p:cNvSpPr/>
          <p:nvPr/>
        </p:nvSpPr>
        <p:spPr>
          <a:xfrm rot="18599757">
            <a:off x="10201433" y="5499872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CB056CA7-6A29-47D9-AA67-223A84432726}"/>
              </a:ext>
            </a:extLst>
          </p:cNvPr>
          <p:cNvSpPr/>
          <p:nvPr/>
        </p:nvSpPr>
        <p:spPr>
          <a:xfrm rot="18599757">
            <a:off x="10085083" y="4975278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5E87150D-F871-4F31-9525-EF7DC36D4D57}"/>
              </a:ext>
            </a:extLst>
          </p:cNvPr>
          <p:cNvSpPr/>
          <p:nvPr/>
        </p:nvSpPr>
        <p:spPr>
          <a:xfrm rot="18599757">
            <a:off x="10201433" y="5908337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D5701E-8D1A-462A-9B8A-E2F49D470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5" b="93056" l="9896" r="89974">
                        <a14:foregroundMark x1="47005" y1="21528" x2="47005" y2="21528"/>
                        <a14:foregroundMark x1="63281" y1="13021" x2="63281" y2="13021"/>
                        <a14:foregroundMark x1="63021" y1="5208" x2="63021" y2="5208"/>
                        <a14:foregroundMark x1="27604" y1="26215" x2="27604" y2="26215"/>
                        <a14:foregroundMark x1="43229" y1="38889" x2="43229" y2="38889"/>
                        <a14:foregroundMark x1="64583" y1="33681" x2="64583" y2="33681"/>
                        <a14:foregroundMark x1="47917" y1="63715" x2="47917" y2="63715"/>
                        <a14:foregroundMark x1="52474" y1="93056" x2="52474" y2="93056"/>
                        <a14:foregroundMark x1="42057" y1="81424" x2="42057" y2="81424"/>
                        <a14:foregroundMark x1="25000" y1="63542" x2="25000" y2="63542"/>
                        <a14:foregroundMark x1="19401" y1="45833" x2="19401" y2="45833"/>
                        <a14:foregroundMark x1="38932" y1="18924" x2="38932" y2="1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3523">
            <a:off x="6840367" y="3349818"/>
            <a:ext cx="1338101" cy="100357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B527428-E250-4889-9CA5-33C1827FD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5" b="93056" l="9896" r="89974">
                        <a14:foregroundMark x1="47005" y1="21528" x2="47005" y2="21528"/>
                        <a14:foregroundMark x1="63281" y1="13021" x2="63281" y2="13021"/>
                        <a14:foregroundMark x1="63021" y1="5208" x2="63021" y2="5208"/>
                        <a14:foregroundMark x1="27604" y1="26215" x2="27604" y2="26215"/>
                        <a14:foregroundMark x1="43229" y1="38889" x2="43229" y2="38889"/>
                        <a14:foregroundMark x1="64583" y1="33681" x2="64583" y2="33681"/>
                        <a14:foregroundMark x1="47917" y1="63715" x2="47917" y2="63715"/>
                        <a14:foregroundMark x1="52474" y1="93056" x2="52474" y2="93056"/>
                        <a14:foregroundMark x1="42057" y1="81424" x2="42057" y2="81424"/>
                        <a14:foregroundMark x1="25000" y1="63542" x2="25000" y2="63542"/>
                        <a14:foregroundMark x1="19401" y1="45833" x2="19401" y2="45833"/>
                        <a14:foregroundMark x1="38932" y1="18924" x2="38932" y2="1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24789">
            <a:off x="8848953" y="3353639"/>
            <a:ext cx="1338101" cy="100357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0886609-B1D5-4A6E-B612-8D9F6AD68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5" b="93056" l="9896" r="89974">
                        <a14:foregroundMark x1="47005" y1="21528" x2="47005" y2="21528"/>
                        <a14:foregroundMark x1="63281" y1="13021" x2="63281" y2="13021"/>
                        <a14:foregroundMark x1="63021" y1="5208" x2="63021" y2="5208"/>
                        <a14:foregroundMark x1="27604" y1="26215" x2="27604" y2="26215"/>
                        <a14:foregroundMark x1="43229" y1="38889" x2="43229" y2="38889"/>
                        <a14:foregroundMark x1="64583" y1="33681" x2="64583" y2="33681"/>
                        <a14:foregroundMark x1="47917" y1="63715" x2="47917" y2="63715"/>
                        <a14:foregroundMark x1="52474" y1="93056" x2="52474" y2="93056"/>
                        <a14:foregroundMark x1="42057" y1="81424" x2="42057" y2="81424"/>
                        <a14:foregroundMark x1="25000" y1="63542" x2="25000" y2="63542"/>
                        <a14:foregroundMark x1="19401" y1="45833" x2="19401" y2="45833"/>
                        <a14:foregroundMark x1="38932" y1="18924" x2="38932" y2="1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146715">
            <a:off x="7901670" y="3367095"/>
            <a:ext cx="1338101" cy="1003576"/>
          </a:xfrm>
          <a:prstGeom prst="rect">
            <a:avLst/>
          </a:prstGeom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3104DE46-129B-4732-91B3-D819C29931C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0800000">
            <a:off x="8721355" y="3210483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76140561-AD26-4607-A90B-DC0A8099C7B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9640740" y="4209412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>
            <a:extLst>
              <a:ext uri="{FF2B5EF4-FFF2-40B4-BE49-F238E27FC236}">
                <a16:creationId xmlns:a16="http://schemas.microsoft.com/office/drawing/2014/main" id="{87AFD8A8-794D-43E6-B05E-DA679D96DEE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9657286" y="4173874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A2099142-1817-4D5E-B94B-80C172B7291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9450274" y="4189892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>
            <a:extLst>
              <a:ext uri="{FF2B5EF4-FFF2-40B4-BE49-F238E27FC236}">
                <a16:creationId xmlns:a16="http://schemas.microsoft.com/office/drawing/2014/main" id="{189A5F96-3792-4877-A1F4-28FE1D2FC94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8776370" y="4219130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age result for tissue cells">
            <a:extLst>
              <a:ext uri="{FF2B5EF4-FFF2-40B4-BE49-F238E27FC236}">
                <a16:creationId xmlns:a16="http://schemas.microsoft.com/office/drawing/2014/main" id="{51BBB5CC-608B-4419-A801-1A529F21C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24" b="91667" l="10000" r="90000">
                        <a14:foregroundMark x1="38000" y1="91667" x2="38000" y2="91667"/>
                        <a14:foregroundMark x1="46667" y1="11310" x2="46667" y2="11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4" t="8184" r="30357" b="6786"/>
          <a:stretch/>
        </p:blipFill>
        <p:spPr bwMode="auto">
          <a:xfrm>
            <a:off x="6916513" y="1846271"/>
            <a:ext cx="3265217" cy="136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blood on floor cartoon">
            <a:extLst>
              <a:ext uri="{FF2B5EF4-FFF2-40B4-BE49-F238E27FC236}">
                <a16:creationId xmlns:a16="http://schemas.microsoft.com/office/drawing/2014/main" id="{05E53ECA-C8A1-4B7F-A136-313C80760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44" b="88924" l="2692" r="98231">
                        <a14:foregroundMark x1="42231" y1="3448" x2="42231" y2="3448"/>
                        <a14:foregroundMark x1="65000" y1="83072" x2="65000" y2="83072"/>
                        <a14:foregroundMark x1="76846" y1="82445" x2="76846" y2="82445"/>
                        <a14:foregroundMark x1="77615" y1="82968" x2="77615" y2="82968"/>
                        <a14:foregroundMark x1="78231" y1="83699" x2="78231" y2="83699"/>
                        <a14:foregroundMark x1="85923" y1="82341" x2="85923" y2="82341"/>
                        <a14:foregroundMark x1="68000" y1="64995" x2="68000" y2="64995"/>
                        <a14:foregroundMark x1="71923" y1="54023" x2="71923" y2="54023"/>
                        <a14:foregroundMark x1="84231" y1="28109" x2="84231" y2="28109"/>
                        <a14:foregroundMark x1="80077" y1="22989" x2="80077" y2="22989"/>
                        <a14:foregroundMark x1="85769" y1="54859" x2="85769" y2="54859"/>
                        <a14:foregroundMark x1="82308" y1="41379" x2="82308" y2="41379"/>
                        <a14:foregroundMark x1="78000" y1="43051" x2="78000" y2="43051"/>
                        <a14:foregroundMark x1="29000" y1="33020" x2="29000" y2="33020"/>
                        <a14:foregroundMark x1="5385" y1="53292" x2="5385" y2="53292"/>
                        <a14:foregroundMark x1="14000" y1="61129" x2="14000" y2="61129"/>
                        <a14:foregroundMark x1="12308" y1="68757" x2="12308" y2="68757"/>
                        <a14:foregroundMark x1="12692" y1="82027" x2="12692" y2="82027"/>
                        <a14:foregroundMark x1="20077" y1="76385" x2="20077" y2="76385"/>
                        <a14:foregroundMark x1="27462" y1="77220" x2="27462" y2="77220"/>
                        <a14:foregroundMark x1="44077" y1="81087" x2="44077" y2="81087"/>
                        <a14:foregroundMark x1="46615" y1="84013" x2="46615" y2="84013"/>
                        <a14:foregroundMark x1="44538" y1="88924" x2="44538" y2="88924"/>
                        <a14:foregroundMark x1="2769" y1="61338" x2="2769" y2="61338"/>
                        <a14:foregroundMark x1="14077" y1="44410" x2="14077" y2="44410"/>
                        <a14:foregroundMark x1="14846" y1="48067" x2="14846" y2="48067"/>
                        <a14:foregroundMark x1="61385" y1="64263" x2="61385" y2="64263"/>
                        <a14:foregroundMark x1="59769" y1="64263" x2="59769" y2="64263"/>
                        <a14:foregroundMark x1="56846" y1="62069" x2="56846" y2="62069"/>
                        <a14:foregroundMark x1="56231" y1="66144" x2="56231" y2="66144"/>
                        <a14:foregroundMark x1="77462" y1="72727" x2="77462" y2="72727"/>
                        <a14:foregroundMark x1="82615" y1="60502" x2="82615" y2="60502"/>
                        <a14:foregroundMark x1="98231" y1="61129" x2="98231" y2="61129"/>
                        <a14:foregroundMark x1="94462" y1="39289" x2="94462" y2="39289"/>
                        <a14:foregroundMark x1="98154" y1="41693" x2="98154" y2="41693"/>
                        <a14:foregroundMark x1="94615" y1="19854" x2="94615" y2="19854"/>
                        <a14:foregroundMark x1="91538" y1="11808" x2="91538" y2="11808"/>
                        <a14:foregroundMark x1="92077" y1="29781" x2="92077" y2="29781"/>
                        <a14:foregroundMark x1="84692" y1="39707" x2="84692" y2="39707"/>
                        <a14:foregroundMark x1="86769" y1="32288" x2="86769" y2="32288"/>
                        <a14:foregroundMark x1="75692" y1="16719" x2="75692" y2="16719"/>
                        <a14:foregroundMark x1="70538" y1="19122" x2="70538" y2="19122"/>
                        <a14:foregroundMark x1="79692" y1="49112" x2="79692" y2="49112"/>
                        <a14:foregroundMark x1="76462" y1="57367" x2="76462" y2="57367"/>
                        <a14:foregroundMark x1="73385" y1="64786" x2="73385" y2="64786"/>
                        <a14:foregroundMark x1="72385" y1="73772" x2="72385" y2="73772"/>
                        <a14:foregroundMark x1="89077" y1="77011" x2="89077" y2="77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62"/>
          <a:stretch/>
        </p:blipFill>
        <p:spPr bwMode="auto">
          <a:xfrm>
            <a:off x="9593381" y="5316805"/>
            <a:ext cx="1364568" cy="8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E0162FD7-DFFF-4958-8030-ECA23EF64143}"/>
              </a:ext>
            </a:extLst>
          </p:cNvPr>
          <p:cNvSpPr txBox="1"/>
          <p:nvPr/>
        </p:nvSpPr>
        <p:spPr>
          <a:xfrm>
            <a:off x="376520" y="1343246"/>
            <a:ext cx="32805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Constituents of blood</a:t>
            </a:r>
          </a:p>
          <a:p>
            <a:pPr marL="285750" indent="-285750">
              <a:buFontTx/>
              <a:buChar char="-"/>
            </a:pPr>
            <a:r>
              <a:rPr lang="en-US" dirty="0"/>
              <a:t>Hematocrit = 45%</a:t>
            </a:r>
          </a:p>
          <a:p>
            <a:pPr marL="285750" indent="-285750">
              <a:buFontTx/>
              <a:buChar char="-"/>
            </a:pPr>
            <a:r>
              <a:rPr lang="en-US" dirty="0"/>
              <a:t>Hemoglobin = 15 g/dL</a:t>
            </a:r>
          </a:p>
          <a:p>
            <a:pPr marL="285750" indent="-285750">
              <a:buFontTx/>
              <a:buChar char="-"/>
            </a:pPr>
            <a:r>
              <a:rPr lang="en-US" dirty="0"/>
              <a:t>PT = 10.4 s, INR = 1.0</a:t>
            </a:r>
          </a:p>
          <a:p>
            <a:pPr marL="285750" indent="-285750">
              <a:buFontTx/>
              <a:buChar char="-"/>
            </a:pPr>
            <a:r>
              <a:rPr lang="en-US" dirty="0"/>
              <a:t>Fibrinogen = 300 mg/dL</a:t>
            </a:r>
          </a:p>
          <a:p>
            <a:pPr marL="285750" indent="-285750">
              <a:buFontTx/>
              <a:buChar char="-"/>
            </a:pPr>
            <a:r>
              <a:rPr lang="en-US" dirty="0"/>
              <a:t>PLT count = 230 x 10</a:t>
            </a:r>
            <a:r>
              <a:rPr lang="en-US" baseline="30000" dirty="0"/>
              <a:t>9</a:t>
            </a:r>
            <a:r>
              <a:rPr lang="en-US" dirty="0"/>
              <a:t>/L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92C6E43-21CF-4A6B-8D68-446F4546A717}"/>
              </a:ext>
            </a:extLst>
          </p:cNvPr>
          <p:cNvCxnSpPr>
            <a:cxnSpLocks/>
            <a:stCxn id="3084" idx="3"/>
          </p:cNvCxnSpPr>
          <p:nvPr/>
        </p:nvCxnSpPr>
        <p:spPr>
          <a:xfrm>
            <a:off x="5344716" y="3512624"/>
            <a:ext cx="1571797" cy="384035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28F38B-62ED-4E23-BFB5-99F6F4D156E5}"/>
              </a:ext>
            </a:extLst>
          </p:cNvPr>
          <p:cNvGrpSpPr/>
          <p:nvPr/>
        </p:nvGrpSpPr>
        <p:grpSpPr>
          <a:xfrm rot="3150910">
            <a:off x="9414617" y="4351460"/>
            <a:ext cx="919563" cy="293332"/>
            <a:chOff x="9712191" y="4607417"/>
            <a:chExt cx="1367550" cy="2933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E092DC-8ED4-42BE-9EA9-8A741EDD3F73}"/>
                </a:ext>
              </a:extLst>
            </p:cNvPr>
            <p:cNvSpPr/>
            <p:nvPr/>
          </p:nvSpPr>
          <p:spPr>
            <a:xfrm>
              <a:off x="9893190" y="4715222"/>
              <a:ext cx="1001916" cy="69124"/>
            </a:xfrm>
            <a:prstGeom prst="rect">
              <a:avLst/>
            </a:prstGeom>
            <a:solidFill>
              <a:srgbClr val="9B303A"/>
            </a:solidFill>
            <a:ln>
              <a:solidFill>
                <a:srgbClr val="9B30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Not Equal 27">
              <a:extLst>
                <a:ext uri="{FF2B5EF4-FFF2-40B4-BE49-F238E27FC236}">
                  <a16:creationId xmlns:a16="http://schemas.microsoft.com/office/drawing/2014/main" id="{8FEC9E4F-ED54-42E5-9B83-47EDF626F4A3}"/>
                </a:ext>
              </a:extLst>
            </p:cNvPr>
            <p:cNvSpPr/>
            <p:nvPr/>
          </p:nvSpPr>
          <p:spPr>
            <a:xfrm>
              <a:off x="9712191" y="4607417"/>
              <a:ext cx="1367550" cy="293332"/>
            </a:xfrm>
            <a:prstGeom prst="mathNotEqual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084" name="Picture 12" descr="Image result for separated blood in test tube">
            <a:extLst>
              <a:ext uri="{FF2B5EF4-FFF2-40B4-BE49-F238E27FC236}">
                <a16:creationId xmlns:a16="http://schemas.microsoft.com/office/drawing/2014/main" id="{183B107D-3040-4703-8572-EB60C8F8B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61" l="60889" r="80000">
                        <a14:foregroundMark x1="70667" y1="7589" x2="70667" y2="7589"/>
                        <a14:foregroundMark x1="70222" y1="12500" x2="70222" y2="12500"/>
                        <a14:foregroundMark x1="62667" y1="3571" x2="76889" y2="7143"/>
                        <a14:foregroundMark x1="76889" y1="7143" x2="66667" y2="13839"/>
                        <a14:foregroundMark x1="71556" y1="95089" x2="71556" y2="95089"/>
                        <a14:foregroundMark x1="62667" y1="52679" x2="62667" y2="52679"/>
                        <a14:foregroundMark x1="63556" y1="31696" x2="62667" y2="60268"/>
                        <a14:foregroundMark x1="80000" y1="4464" x2="80000" y2="4464"/>
                        <a14:foregroundMark x1="75556" y1="1786" x2="75556" y2="1786"/>
                        <a14:foregroundMark x1="67556" y1="446" x2="67556" y2="446"/>
                        <a14:foregroundMark x1="71111" y1="446" x2="71111" y2="446"/>
                        <a14:foregroundMark x1="73778" y1="893" x2="73778" y2="893"/>
                        <a14:foregroundMark x1="69778" y1="1786" x2="69778" y2="1786"/>
                        <a14:foregroundMark x1="68000" y1="1786" x2="79556" y2="3125"/>
                        <a14:foregroundMark x1="80000" y1="2679" x2="65333" y2="0"/>
                        <a14:foregroundMark x1="65333" y1="0" x2="60889" y2="2679"/>
                        <a14:foregroundMark x1="72889" y1="41964" x2="72889" y2="41964"/>
                        <a14:foregroundMark x1="79111" y1="77232" x2="79111" y2="77232"/>
                        <a14:foregroundMark x1="79556" y1="73214" x2="79556" y2="73214"/>
                        <a14:foregroundMark x1="69333" y1="98661" x2="69333" y2="9866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01" r="17916"/>
          <a:stretch/>
        </p:blipFill>
        <p:spPr bwMode="auto">
          <a:xfrm>
            <a:off x="4597027" y="1871772"/>
            <a:ext cx="747689" cy="328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1">
            <a:extLst>
              <a:ext uri="{FF2B5EF4-FFF2-40B4-BE49-F238E27FC236}">
                <a16:creationId xmlns:a16="http://schemas.microsoft.com/office/drawing/2014/main" id="{EAD523F6-CB9A-4740-831D-374B926E8AED}"/>
              </a:ext>
            </a:extLst>
          </p:cNvPr>
          <p:cNvSpPr txBox="1">
            <a:spLocks/>
          </p:cNvSpPr>
          <p:nvPr/>
        </p:nvSpPr>
        <p:spPr>
          <a:xfrm>
            <a:off x="376520" y="270482"/>
            <a:ext cx="2914891" cy="6499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Assumptions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4191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F546CC-C3AE-4FC7-BE28-8BD53DF75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97" b="8000"/>
          <a:stretch/>
        </p:blipFill>
        <p:spPr>
          <a:xfrm>
            <a:off x="0" y="-1"/>
            <a:ext cx="12205474" cy="684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036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7C1EC1-7EE3-4D39-A6A3-CDA4D9014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97" b="8000"/>
          <a:stretch/>
        </p:blipFill>
        <p:spPr>
          <a:xfrm>
            <a:off x="-26019" y="0"/>
            <a:ext cx="12231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192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45E52F-FCA7-4A26-A2E1-E97BEF17F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95" b="7898"/>
          <a:stretch/>
        </p:blipFill>
        <p:spPr>
          <a:xfrm>
            <a:off x="-11124" y="-782"/>
            <a:ext cx="12203124" cy="68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883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65152-240B-47A6-A998-657200B2D6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97" b="8000"/>
          <a:stretch/>
        </p:blipFill>
        <p:spPr>
          <a:xfrm>
            <a:off x="-26020" y="7555"/>
            <a:ext cx="12218020" cy="685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1130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BF76E2-C66B-4865-B244-08C4A9763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96" b="8204"/>
          <a:stretch/>
        </p:blipFill>
        <p:spPr>
          <a:xfrm>
            <a:off x="-52337" y="0"/>
            <a:ext cx="12246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852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BFF14C-174E-4A02-83F7-D306DAF68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02" b="8000"/>
          <a:stretch/>
        </p:blipFill>
        <p:spPr>
          <a:xfrm>
            <a:off x="-28412" y="0"/>
            <a:ext cx="12261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56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81E3E9F-C295-4486-8A8A-67C3AB01C2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16513" y="3215330"/>
            <a:ext cx="3265218" cy="13071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B260A1-DDE8-4CC8-B5B3-B11D4D8C07A8}"/>
              </a:ext>
            </a:extLst>
          </p:cNvPr>
          <p:cNvCxnSpPr/>
          <p:nvPr/>
        </p:nvCxnSpPr>
        <p:spPr>
          <a:xfrm>
            <a:off x="3847514" y="0"/>
            <a:ext cx="0" cy="6858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ardrop 20">
            <a:extLst>
              <a:ext uri="{FF2B5EF4-FFF2-40B4-BE49-F238E27FC236}">
                <a16:creationId xmlns:a16="http://schemas.microsoft.com/office/drawing/2014/main" id="{06CFD3A8-D108-4AF2-9942-1D40F808BB40}"/>
              </a:ext>
            </a:extLst>
          </p:cNvPr>
          <p:cNvSpPr/>
          <p:nvPr/>
        </p:nvSpPr>
        <p:spPr>
          <a:xfrm rot="18599757">
            <a:off x="9044986" y="3461875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D13DC44E-5D3A-430C-8730-7247DEBBF0F7}"/>
              </a:ext>
            </a:extLst>
          </p:cNvPr>
          <p:cNvSpPr/>
          <p:nvPr/>
        </p:nvSpPr>
        <p:spPr>
          <a:xfrm rot="18599757">
            <a:off x="10201433" y="5499872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CB056CA7-6A29-47D9-AA67-223A84432726}"/>
              </a:ext>
            </a:extLst>
          </p:cNvPr>
          <p:cNvSpPr/>
          <p:nvPr/>
        </p:nvSpPr>
        <p:spPr>
          <a:xfrm rot="18599757">
            <a:off x="10068538" y="4917740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5E87150D-F871-4F31-9525-EF7DC36D4D57}"/>
              </a:ext>
            </a:extLst>
          </p:cNvPr>
          <p:cNvSpPr/>
          <p:nvPr/>
        </p:nvSpPr>
        <p:spPr>
          <a:xfrm rot="18599757">
            <a:off x="10201433" y="5908337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D5701E-8D1A-462A-9B8A-E2F49D470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5" b="93056" l="9896" r="89974">
                        <a14:foregroundMark x1="47005" y1="21528" x2="47005" y2="21528"/>
                        <a14:foregroundMark x1="63281" y1="13021" x2="63281" y2="13021"/>
                        <a14:foregroundMark x1="63021" y1="5208" x2="63021" y2="5208"/>
                        <a14:foregroundMark x1="27604" y1="26215" x2="27604" y2="26215"/>
                        <a14:foregroundMark x1="43229" y1="38889" x2="43229" y2="38889"/>
                        <a14:foregroundMark x1="64583" y1="33681" x2="64583" y2="33681"/>
                        <a14:foregroundMark x1="47917" y1="63715" x2="47917" y2="63715"/>
                        <a14:foregroundMark x1="52474" y1="93056" x2="52474" y2="93056"/>
                        <a14:foregroundMark x1="42057" y1="81424" x2="42057" y2="81424"/>
                        <a14:foregroundMark x1="25000" y1="63542" x2="25000" y2="63542"/>
                        <a14:foregroundMark x1="19401" y1="45833" x2="19401" y2="45833"/>
                        <a14:foregroundMark x1="38932" y1="18924" x2="38932" y2="1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3523">
            <a:off x="6840367" y="3349818"/>
            <a:ext cx="1338101" cy="100357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B527428-E250-4889-9CA5-33C1827FD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5" b="93056" l="9896" r="89974">
                        <a14:foregroundMark x1="47005" y1="21528" x2="47005" y2="21528"/>
                        <a14:foregroundMark x1="63281" y1="13021" x2="63281" y2="13021"/>
                        <a14:foregroundMark x1="63021" y1="5208" x2="63021" y2="5208"/>
                        <a14:foregroundMark x1="27604" y1="26215" x2="27604" y2="26215"/>
                        <a14:foregroundMark x1="43229" y1="38889" x2="43229" y2="38889"/>
                        <a14:foregroundMark x1="64583" y1="33681" x2="64583" y2="33681"/>
                        <a14:foregroundMark x1="47917" y1="63715" x2="47917" y2="63715"/>
                        <a14:foregroundMark x1="52474" y1="93056" x2="52474" y2="93056"/>
                        <a14:foregroundMark x1="42057" y1="81424" x2="42057" y2="81424"/>
                        <a14:foregroundMark x1="25000" y1="63542" x2="25000" y2="63542"/>
                        <a14:foregroundMark x1="19401" y1="45833" x2="19401" y2="45833"/>
                        <a14:foregroundMark x1="38932" y1="18924" x2="38932" y2="1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24789">
            <a:off x="8848953" y="3353639"/>
            <a:ext cx="1338101" cy="100357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0886609-B1D5-4A6E-B612-8D9F6AD68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5" b="93056" l="9896" r="89974">
                        <a14:foregroundMark x1="47005" y1="21528" x2="47005" y2="21528"/>
                        <a14:foregroundMark x1="63281" y1="13021" x2="63281" y2="13021"/>
                        <a14:foregroundMark x1="63021" y1="5208" x2="63021" y2="5208"/>
                        <a14:foregroundMark x1="27604" y1="26215" x2="27604" y2="26215"/>
                        <a14:foregroundMark x1="43229" y1="38889" x2="43229" y2="38889"/>
                        <a14:foregroundMark x1="64583" y1="33681" x2="64583" y2="33681"/>
                        <a14:foregroundMark x1="47917" y1="63715" x2="47917" y2="63715"/>
                        <a14:foregroundMark x1="52474" y1="93056" x2="52474" y2="93056"/>
                        <a14:foregroundMark x1="42057" y1="81424" x2="42057" y2="81424"/>
                        <a14:foregroundMark x1="25000" y1="63542" x2="25000" y2="63542"/>
                        <a14:foregroundMark x1="19401" y1="45833" x2="19401" y2="45833"/>
                        <a14:foregroundMark x1="38932" y1="18924" x2="38932" y2="1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146715">
            <a:off x="7901670" y="3367095"/>
            <a:ext cx="1338101" cy="1003576"/>
          </a:xfrm>
          <a:prstGeom prst="rect">
            <a:avLst/>
          </a:prstGeom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3104DE46-129B-4732-91B3-D819C29931C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0800000">
            <a:off x="8721355" y="3210483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76140561-AD26-4607-A90B-DC0A8099C7B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9640740" y="4209412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>
            <a:extLst>
              <a:ext uri="{FF2B5EF4-FFF2-40B4-BE49-F238E27FC236}">
                <a16:creationId xmlns:a16="http://schemas.microsoft.com/office/drawing/2014/main" id="{87AFD8A8-794D-43E6-B05E-DA679D96DEE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9657286" y="4173874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A2099142-1817-4D5E-B94B-80C172B7291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9450274" y="4189892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>
            <a:extLst>
              <a:ext uri="{FF2B5EF4-FFF2-40B4-BE49-F238E27FC236}">
                <a16:creationId xmlns:a16="http://schemas.microsoft.com/office/drawing/2014/main" id="{189A5F96-3792-4877-A1F4-28FE1D2FC94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8776370" y="4219130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age result for tissue cells">
            <a:extLst>
              <a:ext uri="{FF2B5EF4-FFF2-40B4-BE49-F238E27FC236}">
                <a16:creationId xmlns:a16="http://schemas.microsoft.com/office/drawing/2014/main" id="{51BBB5CC-608B-4419-A801-1A529F21C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24" b="91667" l="10000" r="90000">
                        <a14:foregroundMark x1="38000" y1="91667" x2="38000" y2="91667"/>
                        <a14:foregroundMark x1="46667" y1="11310" x2="46667" y2="11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4" t="8184" r="30357" b="6786"/>
          <a:stretch/>
        </p:blipFill>
        <p:spPr bwMode="auto">
          <a:xfrm>
            <a:off x="6916513" y="1846271"/>
            <a:ext cx="3265217" cy="136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6B6083FF-D19F-46BB-B96A-C5153990612B}"/>
              </a:ext>
            </a:extLst>
          </p:cNvPr>
          <p:cNvSpPr/>
          <p:nvPr/>
        </p:nvSpPr>
        <p:spPr>
          <a:xfrm>
            <a:off x="10877442" y="1985133"/>
            <a:ext cx="986109" cy="2184474"/>
          </a:xfrm>
          <a:prstGeom prst="roundRect">
            <a:avLst/>
          </a:prstGeom>
          <a:solidFill>
            <a:srgbClr val="F9E4AD"/>
          </a:solidFill>
          <a:ln>
            <a:solidFill>
              <a:srgbClr val="F9E4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2/3</a:t>
            </a:r>
          </a:p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ICF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E464AE0F-B075-40F4-BCBA-B2E3745BB051}"/>
              </a:ext>
            </a:extLst>
          </p:cNvPr>
          <p:cNvSpPr/>
          <p:nvPr/>
        </p:nvSpPr>
        <p:spPr>
          <a:xfrm>
            <a:off x="3944707" y="2759177"/>
            <a:ext cx="986109" cy="1072249"/>
          </a:xfrm>
          <a:prstGeom prst="roundRect">
            <a:avLst/>
          </a:prstGeom>
          <a:solidFill>
            <a:srgbClr val="E3EEDD"/>
          </a:solidFill>
          <a:ln>
            <a:solidFill>
              <a:srgbClr val="E3EE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1/3 </a:t>
            </a:r>
          </a:p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ECF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B42B538-3FCE-42C5-BA3F-0C23AB515FD8}"/>
              </a:ext>
            </a:extLst>
          </p:cNvPr>
          <p:cNvSpPr/>
          <p:nvPr/>
        </p:nvSpPr>
        <p:spPr>
          <a:xfrm>
            <a:off x="5388256" y="2233056"/>
            <a:ext cx="986109" cy="837287"/>
          </a:xfrm>
          <a:prstGeom prst="roundRect">
            <a:avLst/>
          </a:prstGeom>
          <a:solidFill>
            <a:srgbClr val="D7E4F4"/>
          </a:solidFill>
          <a:ln>
            <a:solidFill>
              <a:srgbClr val="D7E4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80%</a:t>
            </a:r>
          </a:p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ISF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59869C32-808F-4EF5-B504-3A906A401FF6}"/>
              </a:ext>
            </a:extLst>
          </p:cNvPr>
          <p:cNvSpPr/>
          <p:nvPr/>
        </p:nvSpPr>
        <p:spPr>
          <a:xfrm>
            <a:off x="5371630" y="3816190"/>
            <a:ext cx="986109" cy="182880"/>
          </a:xfrm>
          <a:prstGeom prst="roundRect">
            <a:avLst/>
          </a:prstGeom>
          <a:solidFill>
            <a:srgbClr val="F1C6BB"/>
          </a:solidFill>
          <a:ln>
            <a:solidFill>
              <a:srgbClr val="F1C6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ysClr val="windowText" lastClr="000000"/>
                </a:solidFill>
              </a:rPr>
              <a:t>20% Plasma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98BE5C38-25D6-41A5-B3D2-647987CD2B5F}"/>
              </a:ext>
            </a:extLst>
          </p:cNvPr>
          <p:cNvCxnSpPr>
            <a:stCxn id="74" idx="3"/>
          </p:cNvCxnSpPr>
          <p:nvPr/>
        </p:nvCxnSpPr>
        <p:spPr>
          <a:xfrm flipV="1">
            <a:off x="6374365" y="2651699"/>
            <a:ext cx="534435" cy="1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9CDD0CC-08F6-4A1A-9C08-F482FDC6A35F}"/>
              </a:ext>
            </a:extLst>
          </p:cNvPr>
          <p:cNvCxnSpPr/>
          <p:nvPr/>
        </p:nvCxnSpPr>
        <p:spPr>
          <a:xfrm flipV="1">
            <a:off x="6352182" y="3907629"/>
            <a:ext cx="534435" cy="1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2" name="Picture 10" descr="Image result for blood on floor cartoon">
            <a:extLst>
              <a:ext uri="{FF2B5EF4-FFF2-40B4-BE49-F238E27FC236}">
                <a16:creationId xmlns:a16="http://schemas.microsoft.com/office/drawing/2014/main" id="{05E53ECA-C8A1-4B7F-A136-313C80760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44" b="88924" l="2692" r="98231">
                        <a14:foregroundMark x1="42231" y1="3448" x2="42231" y2="3448"/>
                        <a14:foregroundMark x1="65000" y1="83072" x2="65000" y2="83072"/>
                        <a14:foregroundMark x1="76846" y1="82445" x2="76846" y2="82445"/>
                        <a14:foregroundMark x1="77615" y1="82968" x2="77615" y2="82968"/>
                        <a14:foregroundMark x1="78231" y1="83699" x2="78231" y2="83699"/>
                        <a14:foregroundMark x1="85923" y1="82341" x2="85923" y2="82341"/>
                        <a14:foregroundMark x1="68000" y1="64995" x2="68000" y2="64995"/>
                        <a14:foregroundMark x1="71923" y1="54023" x2="71923" y2="54023"/>
                        <a14:foregroundMark x1="84231" y1="28109" x2="84231" y2="28109"/>
                        <a14:foregroundMark x1="80077" y1="22989" x2="80077" y2="22989"/>
                        <a14:foregroundMark x1="85769" y1="54859" x2="85769" y2="54859"/>
                        <a14:foregroundMark x1="82308" y1="41379" x2="82308" y2="41379"/>
                        <a14:foregroundMark x1="78000" y1="43051" x2="78000" y2="43051"/>
                        <a14:foregroundMark x1="29000" y1="33020" x2="29000" y2="33020"/>
                        <a14:foregroundMark x1="5385" y1="53292" x2="5385" y2="53292"/>
                        <a14:foregroundMark x1="14000" y1="61129" x2="14000" y2="61129"/>
                        <a14:foregroundMark x1="12308" y1="68757" x2="12308" y2="68757"/>
                        <a14:foregroundMark x1="12692" y1="82027" x2="12692" y2="82027"/>
                        <a14:foregroundMark x1="20077" y1="76385" x2="20077" y2="76385"/>
                        <a14:foregroundMark x1="27462" y1="77220" x2="27462" y2="77220"/>
                        <a14:foregroundMark x1="44077" y1="81087" x2="44077" y2="81087"/>
                        <a14:foregroundMark x1="46615" y1="84013" x2="46615" y2="84013"/>
                        <a14:foregroundMark x1="44538" y1="88924" x2="44538" y2="88924"/>
                        <a14:foregroundMark x1="2769" y1="61338" x2="2769" y2="61338"/>
                        <a14:foregroundMark x1="14077" y1="44410" x2="14077" y2="44410"/>
                        <a14:foregroundMark x1="14846" y1="48067" x2="14846" y2="48067"/>
                        <a14:foregroundMark x1="61385" y1="64263" x2="61385" y2="64263"/>
                        <a14:foregroundMark x1="59769" y1="64263" x2="59769" y2="64263"/>
                        <a14:foregroundMark x1="56846" y1="62069" x2="56846" y2="62069"/>
                        <a14:foregroundMark x1="56231" y1="66144" x2="56231" y2="66144"/>
                        <a14:foregroundMark x1="77462" y1="72727" x2="77462" y2="72727"/>
                        <a14:foregroundMark x1="82615" y1="60502" x2="82615" y2="60502"/>
                        <a14:foregroundMark x1="98231" y1="61129" x2="98231" y2="61129"/>
                        <a14:foregroundMark x1="94462" y1="39289" x2="94462" y2="39289"/>
                        <a14:foregroundMark x1="98154" y1="41693" x2="98154" y2="41693"/>
                        <a14:foregroundMark x1="94615" y1="19854" x2="94615" y2="19854"/>
                        <a14:foregroundMark x1="91538" y1="11808" x2="91538" y2="11808"/>
                        <a14:foregroundMark x1="92077" y1="29781" x2="92077" y2="29781"/>
                        <a14:foregroundMark x1="84692" y1="39707" x2="84692" y2="39707"/>
                        <a14:foregroundMark x1="86769" y1="32288" x2="86769" y2="32288"/>
                        <a14:foregroundMark x1="75692" y1="16719" x2="75692" y2="16719"/>
                        <a14:foregroundMark x1="70538" y1="19122" x2="70538" y2="19122"/>
                        <a14:foregroundMark x1="79692" y1="49112" x2="79692" y2="49112"/>
                        <a14:foregroundMark x1="76462" y1="57367" x2="76462" y2="57367"/>
                        <a14:foregroundMark x1="73385" y1="64786" x2="73385" y2="64786"/>
                        <a14:foregroundMark x1="72385" y1="73772" x2="72385" y2="73772"/>
                        <a14:foregroundMark x1="89077" y1="77011" x2="89077" y2="77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62"/>
          <a:stretch/>
        </p:blipFill>
        <p:spPr bwMode="auto">
          <a:xfrm>
            <a:off x="9593381" y="5316805"/>
            <a:ext cx="1364568" cy="8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E28F38B-62ED-4E23-BFB5-99F6F4D156E5}"/>
              </a:ext>
            </a:extLst>
          </p:cNvPr>
          <p:cNvGrpSpPr/>
          <p:nvPr/>
        </p:nvGrpSpPr>
        <p:grpSpPr>
          <a:xfrm rot="3150910">
            <a:off x="9414616" y="4305933"/>
            <a:ext cx="919563" cy="293332"/>
            <a:chOff x="9712191" y="4607417"/>
            <a:chExt cx="1367550" cy="2933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E092DC-8ED4-42BE-9EA9-8A741EDD3F73}"/>
                </a:ext>
              </a:extLst>
            </p:cNvPr>
            <p:cNvSpPr/>
            <p:nvPr/>
          </p:nvSpPr>
          <p:spPr>
            <a:xfrm>
              <a:off x="9893190" y="4715222"/>
              <a:ext cx="1001916" cy="69124"/>
            </a:xfrm>
            <a:prstGeom prst="rect">
              <a:avLst/>
            </a:prstGeom>
            <a:solidFill>
              <a:srgbClr val="9B303A"/>
            </a:solidFill>
            <a:ln>
              <a:solidFill>
                <a:srgbClr val="9B30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Not Equal 27">
              <a:extLst>
                <a:ext uri="{FF2B5EF4-FFF2-40B4-BE49-F238E27FC236}">
                  <a16:creationId xmlns:a16="http://schemas.microsoft.com/office/drawing/2014/main" id="{8FEC9E4F-ED54-42E5-9B83-47EDF626F4A3}"/>
                </a:ext>
              </a:extLst>
            </p:cNvPr>
            <p:cNvSpPr/>
            <p:nvPr/>
          </p:nvSpPr>
          <p:spPr>
            <a:xfrm>
              <a:off x="9712191" y="4607417"/>
              <a:ext cx="1367550" cy="293332"/>
            </a:xfrm>
            <a:prstGeom prst="mathNotEqual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340A8F3-9CAD-4541-A6BF-037941A4F63E}"/>
              </a:ext>
            </a:extLst>
          </p:cNvPr>
          <p:cNvSpPr txBox="1"/>
          <p:nvPr/>
        </p:nvSpPr>
        <p:spPr>
          <a:xfrm>
            <a:off x="368824" y="938667"/>
            <a:ext cx="3280527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u="sng" dirty="0"/>
              <a:t>Body fluid compartments</a:t>
            </a:r>
          </a:p>
          <a:p>
            <a:pPr marL="342900" indent="-342900">
              <a:buAutoNum type="arabicParenR"/>
            </a:pPr>
            <a:r>
              <a:rPr lang="en-US" sz="1500" dirty="0"/>
              <a:t>traditional estimates of body fluid compartment volumes based on weight</a:t>
            </a:r>
          </a:p>
          <a:p>
            <a:pPr marL="342900" indent="-342900">
              <a:buAutoNum type="arabicParenR"/>
            </a:pPr>
            <a:r>
              <a:rPr lang="en-US" sz="1500" dirty="0"/>
              <a:t>changes in osmolarity and fluid volumes in the various compartments based on the osmolarity gradients</a:t>
            </a:r>
          </a:p>
          <a:p>
            <a:pPr marL="342900" indent="-342900">
              <a:buAutoNum type="arabicParenR"/>
            </a:pPr>
            <a:r>
              <a:rPr lang="en-US" sz="1500" dirty="0"/>
              <a:t>distribution and metabolism of infused dextrose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300" dirty="0"/>
              <a:t>CPD: 9.0 </a:t>
            </a:r>
            <a:r>
              <a:rPr lang="en-US" sz="1300" dirty="0" err="1"/>
              <a:t>mOsmoles</a:t>
            </a:r>
            <a:r>
              <a:rPr lang="en-US" sz="1300" dirty="0"/>
              <a:t> in 70 mL </a:t>
            </a:r>
          </a:p>
          <a:p>
            <a:pPr marL="800100" lvl="1" indent="-342900">
              <a:buFont typeface="+mj-lt"/>
              <a:buAutoNum type="alphaLcParenR"/>
            </a:pPr>
            <a:r>
              <a:rPr lang="en-US" sz="1300" dirty="0"/>
              <a:t>AS-1: 12.2 </a:t>
            </a:r>
            <a:r>
              <a:rPr lang="en-US" sz="1300" dirty="0" err="1"/>
              <a:t>mOsmoles</a:t>
            </a:r>
            <a:r>
              <a:rPr lang="en-US" sz="1300" dirty="0"/>
              <a:t> in 110 mL</a:t>
            </a:r>
          </a:p>
          <a:p>
            <a:pPr marL="342900" indent="-342900">
              <a:buAutoNum type="arabicParenR"/>
            </a:pPr>
            <a:r>
              <a:rPr lang="en-US" sz="1500" dirty="0"/>
              <a:t>distribution but not metabolism of other infused fluids (half-life &gt; 200 minutes)</a:t>
            </a:r>
          </a:p>
          <a:p>
            <a:pPr marL="342900" indent="-342900">
              <a:buAutoNum type="arabicParenR"/>
            </a:pPr>
            <a:r>
              <a:rPr lang="en-US" sz="1500" dirty="0"/>
              <a:t>transcapillary diffusion of free water based on Starling’s law for the transcapillary pressure gradient</a:t>
            </a:r>
            <a:endParaRPr lang="en-US" sz="1500" baseline="30000" dirty="0"/>
          </a:p>
          <a:p>
            <a:pPr marL="342900" indent="-342900">
              <a:buAutoNum type="arabicParenR"/>
            </a:pPr>
            <a:r>
              <a:rPr lang="en-US" sz="1500" dirty="0"/>
              <a:t>refilling of the PV from the ISF compartment via the lymphatic circulation</a:t>
            </a:r>
          </a:p>
          <a:p>
            <a:pPr marL="342900" indent="-342900">
              <a:buFontTx/>
              <a:buAutoNum type="arabicParenR"/>
            </a:pPr>
            <a:r>
              <a:rPr lang="en-US" sz="1500" dirty="0"/>
              <a:t>solute-solvent coupling, whereby solute transfer from the PV to the ISF was accompanied by free water movement</a:t>
            </a:r>
          </a:p>
          <a:p>
            <a:pPr marL="285750" indent="-285750">
              <a:buFontTx/>
              <a:buChar char="-"/>
            </a:pPr>
            <a:endParaRPr lang="en-US" sz="15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D331411-BF06-40B6-9790-632EDA3BCA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355794"/>
              </p:ext>
            </p:extLst>
          </p:nvPr>
        </p:nvGraphicFramePr>
        <p:xfrm>
          <a:off x="3920425" y="4595495"/>
          <a:ext cx="5314950" cy="2160588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3810893">
                  <a:extLst>
                    <a:ext uri="{9D8B030D-6E8A-4147-A177-3AD203B41FA5}">
                      <a16:colId xmlns:a16="http://schemas.microsoft.com/office/drawing/2014/main" val="1748829654"/>
                    </a:ext>
                  </a:extLst>
                </a:gridCol>
                <a:gridCol w="1504057">
                  <a:extLst>
                    <a:ext uri="{9D8B030D-6E8A-4147-A177-3AD203B41FA5}">
                      <a16:colId xmlns:a16="http://schemas.microsoft.com/office/drawing/2014/main" val="2031307849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Compartment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Assigned value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158986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TBW (L) = 0.6*weight*1000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50.1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1659674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ICF (L) = 2/3*TBW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33.4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218035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RBCF (mL) = 70*weight*hematocrit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2,630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50723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NRBCF (L) = ICF – RBCF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30.8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79172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ECF (L) = 1/3*TBW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16.7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024525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PV (mL) = 70*weight*[1-hematocrit]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3,215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090651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PC (mL) = 70*weight*[1-hematocrit]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3,215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00077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ISF (L) = ECF – PV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020699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Osmolarity (mOsmoles/mL)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24845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PV dextrose osmoles (mOsmoles) = 80mg/dL*PV/(100*MW of dextrose)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13.0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00423755"/>
                  </a:ext>
                </a:extLst>
              </a:tr>
            </a:tbl>
          </a:graphicData>
        </a:graphic>
      </p:graphicFrame>
      <p:pic>
        <p:nvPicPr>
          <p:cNvPr id="10" name="Picture 9" descr="A picture containing object&#10;&#10;Description automatically generated">
            <a:extLst>
              <a:ext uri="{FF2B5EF4-FFF2-40B4-BE49-F238E27FC236}">
                <a16:creationId xmlns:a16="http://schemas.microsoft.com/office/drawing/2014/main" id="{4694A9CB-5244-4039-A146-708FB604A7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771" y="3206930"/>
            <a:ext cx="558127" cy="420407"/>
          </a:xfrm>
          <a:prstGeom prst="rect">
            <a:avLst/>
          </a:prstGeom>
        </p:spPr>
      </p:pic>
      <p:pic>
        <p:nvPicPr>
          <p:cNvPr id="48" name="Picture 47" descr="A picture containing object&#10;&#10;Description automatically generated">
            <a:extLst>
              <a:ext uri="{FF2B5EF4-FFF2-40B4-BE49-F238E27FC236}">
                <a16:creationId xmlns:a16="http://schemas.microsoft.com/office/drawing/2014/main" id="{A207E663-44A6-4854-8319-D14C6FBD65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4327" y="2519924"/>
            <a:ext cx="558127" cy="420407"/>
          </a:xfrm>
          <a:prstGeom prst="rect">
            <a:avLst/>
          </a:prstGeom>
        </p:spPr>
      </p:pic>
      <p:pic>
        <p:nvPicPr>
          <p:cNvPr id="49" name="Picture 48" descr="A picture containing object&#10;&#10;Description automatically generated">
            <a:extLst>
              <a:ext uri="{FF2B5EF4-FFF2-40B4-BE49-F238E27FC236}">
                <a16:creationId xmlns:a16="http://schemas.microsoft.com/office/drawing/2014/main" id="{B15CC8A4-CFC1-451E-94BF-CB1DD7D23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48744" y="3678929"/>
            <a:ext cx="558127" cy="420407"/>
          </a:xfrm>
          <a:prstGeom prst="rect">
            <a:avLst/>
          </a:prstGeom>
        </p:spPr>
      </p:pic>
      <p:pic>
        <p:nvPicPr>
          <p:cNvPr id="50" name="Picture 49" descr="A picture containing object&#10;&#10;Description automatically generated">
            <a:extLst>
              <a:ext uri="{FF2B5EF4-FFF2-40B4-BE49-F238E27FC236}">
                <a16:creationId xmlns:a16="http://schemas.microsoft.com/office/drawing/2014/main" id="{A65193BA-D822-45A8-AB5D-6A5D7EDAC2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81036" y="3005126"/>
            <a:ext cx="558127" cy="420407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426A1E9-8591-4B4B-A91C-4134BF3415BB}"/>
              </a:ext>
            </a:extLst>
          </p:cNvPr>
          <p:cNvCxnSpPr>
            <a:cxnSpLocks/>
            <a:stCxn id="73" idx="3"/>
            <a:endCxn id="74" idx="1"/>
          </p:cNvCxnSpPr>
          <p:nvPr/>
        </p:nvCxnSpPr>
        <p:spPr>
          <a:xfrm flipV="1">
            <a:off x="4930816" y="2651700"/>
            <a:ext cx="457440" cy="643602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2E00719-7C4A-4067-B59F-C3744FD070BC}"/>
              </a:ext>
            </a:extLst>
          </p:cNvPr>
          <p:cNvCxnSpPr>
            <a:cxnSpLocks/>
            <a:stCxn id="73" idx="3"/>
            <a:endCxn id="49" idx="0"/>
          </p:cNvCxnSpPr>
          <p:nvPr/>
        </p:nvCxnSpPr>
        <p:spPr>
          <a:xfrm>
            <a:off x="4930816" y="3295302"/>
            <a:ext cx="407195" cy="593831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AA41998-1113-49C6-A0EF-CE72E8E54AA0}"/>
              </a:ext>
            </a:extLst>
          </p:cNvPr>
          <p:cNvCxnSpPr>
            <a:cxnSpLocks/>
            <a:endCxn id="72" idx="1"/>
          </p:cNvCxnSpPr>
          <p:nvPr/>
        </p:nvCxnSpPr>
        <p:spPr>
          <a:xfrm>
            <a:off x="10109484" y="2759177"/>
            <a:ext cx="767958" cy="318193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91DC108-2337-4725-B4C2-19501E609CA7}"/>
              </a:ext>
            </a:extLst>
          </p:cNvPr>
          <p:cNvCxnSpPr>
            <a:cxnSpLocks/>
            <a:endCxn id="72" idx="1"/>
          </p:cNvCxnSpPr>
          <p:nvPr/>
        </p:nvCxnSpPr>
        <p:spPr>
          <a:xfrm flipV="1">
            <a:off x="9958034" y="3077370"/>
            <a:ext cx="919408" cy="717917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A picture containing object&#10;&#10;Description automatically generated">
            <a:extLst>
              <a:ext uri="{FF2B5EF4-FFF2-40B4-BE49-F238E27FC236}">
                <a16:creationId xmlns:a16="http://schemas.microsoft.com/office/drawing/2014/main" id="{4DDC7243-82CE-49EC-9D60-AB65A6F6BC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175" y="2703363"/>
            <a:ext cx="1461997" cy="1101244"/>
          </a:xfrm>
          <a:prstGeom prst="rect">
            <a:avLst/>
          </a:prstGeom>
        </p:spPr>
      </p:pic>
      <p:pic>
        <p:nvPicPr>
          <p:cNvPr id="71" name="Picture 6" descr="Image result for red cell swelling and shrinking gif">
            <a:extLst>
              <a:ext uri="{FF2B5EF4-FFF2-40B4-BE49-F238E27FC236}">
                <a16:creationId xmlns:a16="http://schemas.microsoft.com/office/drawing/2014/main" id="{BE5B8DE1-43B8-416F-88A8-9CEC42DA4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26" b="96526" l="2995" r="95964">
                        <a14:foregroundMark x1="7813" y1="29529" x2="7813" y2="29529"/>
                        <a14:foregroundMark x1="2995" y1="40447" x2="2995" y2="40447"/>
                        <a14:foregroundMark x1="83073" y1="43424" x2="83073" y2="43424"/>
                        <a14:foregroundMark x1="95964" y1="39950" x2="95964" y2="39950"/>
                        <a14:foregroundMark x1="87891" y1="85856" x2="87891" y2="85856"/>
                        <a14:foregroundMark x1="84245" y1="96526" x2="84245" y2="96526"/>
                        <a14:foregroundMark x1="79557" y1="79901" x2="79557" y2="79901"/>
                        <a14:foregroundMark x1="52604" y1="79653" x2="52604" y2="79653"/>
                        <a14:foregroundMark x1="47786" y1="91315" x2="47786" y2="91315"/>
                        <a14:foregroundMark x1="21094" y1="85112" x2="21094" y2="851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718" y="4679285"/>
            <a:ext cx="3756354" cy="19711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75B36EB4-354B-4CE8-AA3F-0D25157AB882}"/>
              </a:ext>
            </a:extLst>
          </p:cNvPr>
          <p:cNvGrpSpPr/>
          <p:nvPr/>
        </p:nvGrpSpPr>
        <p:grpSpPr>
          <a:xfrm>
            <a:off x="8780211" y="270482"/>
            <a:ext cx="739747" cy="3165156"/>
            <a:chOff x="8780211" y="270482"/>
            <a:chExt cx="739747" cy="3165156"/>
          </a:xfrm>
        </p:grpSpPr>
        <p:pic>
          <p:nvPicPr>
            <p:cNvPr id="88" name="Picture 2" descr="Image result for blood bag cartoon">
              <a:extLst>
                <a:ext uri="{FF2B5EF4-FFF2-40B4-BE49-F238E27FC236}">
                  <a16:creationId xmlns:a16="http://schemas.microsoft.com/office/drawing/2014/main" id="{E70E5C50-3665-4793-A5BE-2A6F5DF959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556" b="77315" l="26800" r="72400">
                          <a14:foregroundMark x1="41700" y1="17222" x2="41700" y2="17222"/>
                          <a14:foregroundMark x1="50800" y1="15556" x2="50800" y2="15556"/>
                          <a14:foregroundMark x1="40400" y1="73704" x2="40400" y2="73704"/>
                          <a14:foregroundMark x1="45100" y1="73056" x2="45100" y2="73056"/>
                          <a14:foregroundMark x1="50500" y1="73148" x2="50500" y2="73148"/>
                          <a14:foregroundMark x1="53200" y1="73148" x2="53200" y2="73148"/>
                          <a14:foregroundMark x1="60800" y1="75648" x2="60800" y2="75648"/>
                          <a14:foregroundMark x1="59800" y1="72778" x2="59800" y2="72778"/>
                          <a14:foregroundMark x1="50900" y1="72963" x2="50900" y2="72963"/>
                          <a14:foregroundMark x1="50200" y1="77315" x2="50200" y2="77315"/>
                          <a14:foregroundMark x1="50200" y1="77315" x2="50200" y2="77315"/>
                          <a14:foregroundMark x1="50200" y1="77315" x2="50900" y2="75278"/>
                          <a14:foregroundMark x1="39600" y1="76296" x2="39200" y2="71389"/>
                          <a14:foregroundMark x1="60600" y1="75926" x2="59100" y2="721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3" t="12364" r="21898" b="20000"/>
            <a:stretch/>
          </p:blipFill>
          <p:spPr bwMode="auto">
            <a:xfrm>
              <a:off x="8780211" y="270482"/>
              <a:ext cx="739747" cy="1086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ED013639-E235-441A-B6E6-01D75810A9B8}"/>
                </a:ext>
              </a:extLst>
            </p:cNvPr>
            <p:cNvSpPr/>
            <p:nvPr/>
          </p:nvSpPr>
          <p:spPr>
            <a:xfrm rot="219726">
              <a:off x="9111138" y="1323086"/>
              <a:ext cx="82371" cy="731520"/>
            </a:xfrm>
            <a:custGeom>
              <a:avLst/>
              <a:gdLst>
                <a:gd name="connsiteX0" fmla="*/ 0 w 317925"/>
                <a:gd name="connsiteY0" fmla="*/ 0 h 2709949"/>
                <a:gd name="connsiteX1" fmla="*/ 315884 w 317925"/>
                <a:gd name="connsiteY1" fmla="*/ 881149 h 2709949"/>
                <a:gd name="connsiteX2" fmla="*/ 144087 w 317925"/>
                <a:gd name="connsiteY2" fmla="*/ 1579419 h 2709949"/>
                <a:gd name="connsiteX3" fmla="*/ 315884 w 317925"/>
                <a:gd name="connsiteY3" fmla="*/ 2355273 h 2709949"/>
                <a:gd name="connsiteX4" fmla="*/ 232756 w 317925"/>
                <a:gd name="connsiteY4" fmla="*/ 2709949 h 2709949"/>
                <a:gd name="connsiteX5" fmla="*/ 232756 w 317925"/>
                <a:gd name="connsiteY5" fmla="*/ 2709949 h 270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25" h="2709949">
                  <a:moveTo>
                    <a:pt x="0" y="0"/>
                  </a:moveTo>
                  <a:cubicBezTo>
                    <a:pt x="145935" y="308956"/>
                    <a:pt x="291870" y="617913"/>
                    <a:pt x="315884" y="881149"/>
                  </a:cubicBezTo>
                  <a:cubicBezTo>
                    <a:pt x="339898" y="1144385"/>
                    <a:pt x="144087" y="1333732"/>
                    <a:pt x="144087" y="1579419"/>
                  </a:cubicBezTo>
                  <a:cubicBezTo>
                    <a:pt x="144087" y="1825106"/>
                    <a:pt x="301106" y="2166851"/>
                    <a:pt x="315884" y="2355273"/>
                  </a:cubicBezTo>
                  <a:cubicBezTo>
                    <a:pt x="330662" y="2543695"/>
                    <a:pt x="232756" y="2709949"/>
                    <a:pt x="232756" y="2709949"/>
                  </a:cubicBezTo>
                  <a:lnTo>
                    <a:pt x="232756" y="270994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5A11031-69D1-4C5F-AB51-DCD54A8997AA}"/>
                </a:ext>
              </a:extLst>
            </p:cNvPr>
            <p:cNvSpPr/>
            <p:nvPr/>
          </p:nvSpPr>
          <p:spPr>
            <a:xfrm rot="219726">
              <a:off x="9152700" y="1319910"/>
              <a:ext cx="82371" cy="731520"/>
            </a:xfrm>
            <a:custGeom>
              <a:avLst/>
              <a:gdLst>
                <a:gd name="connsiteX0" fmla="*/ 0 w 317925"/>
                <a:gd name="connsiteY0" fmla="*/ 0 h 2709949"/>
                <a:gd name="connsiteX1" fmla="*/ 315884 w 317925"/>
                <a:gd name="connsiteY1" fmla="*/ 881149 h 2709949"/>
                <a:gd name="connsiteX2" fmla="*/ 144087 w 317925"/>
                <a:gd name="connsiteY2" fmla="*/ 1579419 h 2709949"/>
                <a:gd name="connsiteX3" fmla="*/ 315884 w 317925"/>
                <a:gd name="connsiteY3" fmla="*/ 2355273 h 2709949"/>
                <a:gd name="connsiteX4" fmla="*/ 232756 w 317925"/>
                <a:gd name="connsiteY4" fmla="*/ 2709949 h 2709949"/>
                <a:gd name="connsiteX5" fmla="*/ 232756 w 317925"/>
                <a:gd name="connsiteY5" fmla="*/ 2709949 h 270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25" h="2709949">
                  <a:moveTo>
                    <a:pt x="0" y="0"/>
                  </a:moveTo>
                  <a:cubicBezTo>
                    <a:pt x="145935" y="308956"/>
                    <a:pt x="291870" y="617913"/>
                    <a:pt x="315884" y="881149"/>
                  </a:cubicBezTo>
                  <a:cubicBezTo>
                    <a:pt x="339898" y="1144385"/>
                    <a:pt x="144087" y="1333732"/>
                    <a:pt x="144087" y="1579419"/>
                  </a:cubicBezTo>
                  <a:cubicBezTo>
                    <a:pt x="144087" y="1825106"/>
                    <a:pt x="301106" y="2166851"/>
                    <a:pt x="315884" y="2355273"/>
                  </a:cubicBezTo>
                  <a:cubicBezTo>
                    <a:pt x="330662" y="2543695"/>
                    <a:pt x="232756" y="2709949"/>
                    <a:pt x="232756" y="2709949"/>
                  </a:cubicBezTo>
                  <a:lnTo>
                    <a:pt x="232756" y="270994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1911A718-1C08-4EA7-B9AA-B6BA282B1D74}"/>
                </a:ext>
              </a:extLst>
            </p:cNvPr>
            <p:cNvSpPr/>
            <p:nvPr/>
          </p:nvSpPr>
          <p:spPr>
            <a:xfrm rot="219726">
              <a:off x="9009205" y="3161318"/>
              <a:ext cx="82371" cy="274320"/>
            </a:xfrm>
            <a:custGeom>
              <a:avLst/>
              <a:gdLst>
                <a:gd name="connsiteX0" fmla="*/ 0 w 317925"/>
                <a:gd name="connsiteY0" fmla="*/ 0 h 2709949"/>
                <a:gd name="connsiteX1" fmla="*/ 315884 w 317925"/>
                <a:gd name="connsiteY1" fmla="*/ 881149 h 2709949"/>
                <a:gd name="connsiteX2" fmla="*/ 144087 w 317925"/>
                <a:gd name="connsiteY2" fmla="*/ 1579419 h 2709949"/>
                <a:gd name="connsiteX3" fmla="*/ 315884 w 317925"/>
                <a:gd name="connsiteY3" fmla="*/ 2355273 h 2709949"/>
                <a:gd name="connsiteX4" fmla="*/ 232756 w 317925"/>
                <a:gd name="connsiteY4" fmla="*/ 2709949 h 2709949"/>
                <a:gd name="connsiteX5" fmla="*/ 232756 w 317925"/>
                <a:gd name="connsiteY5" fmla="*/ 2709949 h 270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25" h="2709949">
                  <a:moveTo>
                    <a:pt x="0" y="0"/>
                  </a:moveTo>
                  <a:cubicBezTo>
                    <a:pt x="145935" y="308956"/>
                    <a:pt x="291870" y="617913"/>
                    <a:pt x="315884" y="881149"/>
                  </a:cubicBezTo>
                  <a:cubicBezTo>
                    <a:pt x="339898" y="1144385"/>
                    <a:pt x="144087" y="1333732"/>
                    <a:pt x="144087" y="1579419"/>
                  </a:cubicBezTo>
                  <a:cubicBezTo>
                    <a:pt x="144087" y="1825106"/>
                    <a:pt x="301106" y="2166851"/>
                    <a:pt x="315884" y="2355273"/>
                  </a:cubicBezTo>
                  <a:cubicBezTo>
                    <a:pt x="330662" y="2543695"/>
                    <a:pt x="232756" y="2709949"/>
                    <a:pt x="232756" y="2709949"/>
                  </a:cubicBezTo>
                  <a:lnTo>
                    <a:pt x="232756" y="270994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23E4C0E-1CAB-485B-BEC2-067E72FD0455}"/>
                </a:ext>
              </a:extLst>
            </p:cNvPr>
            <p:cNvSpPr/>
            <p:nvPr/>
          </p:nvSpPr>
          <p:spPr>
            <a:xfrm rot="219726">
              <a:off x="9050767" y="3158142"/>
              <a:ext cx="82371" cy="274320"/>
            </a:xfrm>
            <a:custGeom>
              <a:avLst/>
              <a:gdLst>
                <a:gd name="connsiteX0" fmla="*/ 0 w 317925"/>
                <a:gd name="connsiteY0" fmla="*/ 0 h 2709949"/>
                <a:gd name="connsiteX1" fmla="*/ 315884 w 317925"/>
                <a:gd name="connsiteY1" fmla="*/ 881149 h 2709949"/>
                <a:gd name="connsiteX2" fmla="*/ 144087 w 317925"/>
                <a:gd name="connsiteY2" fmla="*/ 1579419 h 2709949"/>
                <a:gd name="connsiteX3" fmla="*/ 315884 w 317925"/>
                <a:gd name="connsiteY3" fmla="*/ 2355273 h 2709949"/>
                <a:gd name="connsiteX4" fmla="*/ 232756 w 317925"/>
                <a:gd name="connsiteY4" fmla="*/ 2709949 h 2709949"/>
                <a:gd name="connsiteX5" fmla="*/ 232756 w 317925"/>
                <a:gd name="connsiteY5" fmla="*/ 2709949 h 270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925" h="2709949">
                  <a:moveTo>
                    <a:pt x="0" y="0"/>
                  </a:moveTo>
                  <a:cubicBezTo>
                    <a:pt x="145935" y="308956"/>
                    <a:pt x="291870" y="617913"/>
                    <a:pt x="315884" y="881149"/>
                  </a:cubicBezTo>
                  <a:cubicBezTo>
                    <a:pt x="339898" y="1144385"/>
                    <a:pt x="144087" y="1333732"/>
                    <a:pt x="144087" y="1579419"/>
                  </a:cubicBezTo>
                  <a:cubicBezTo>
                    <a:pt x="144087" y="1825106"/>
                    <a:pt x="301106" y="2166851"/>
                    <a:pt x="315884" y="2355273"/>
                  </a:cubicBezTo>
                  <a:cubicBezTo>
                    <a:pt x="330662" y="2543695"/>
                    <a:pt x="232756" y="2709949"/>
                    <a:pt x="232756" y="2709949"/>
                  </a:cubicBezTo>
                  <a:lnTo>
                    <a:pt x="232756" y="2709949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F01AA5B-5914-40CC-99A3-207C10675743}"/>
              </a:ext>
            </a:extLst>
          </p:cNvPr>
          <p:cNvGrpSpPr/>
          <p:nvPr/>
        </p:nvGrpSpPr>
        <p:grpSpPr>
          <a:xfrm>
            <a:off x="3907951" y="426278"/>
            <a:ext cx="3026670" cy="3448520"/>
            <a:chOff x="3907951" y="426278"/>
            <a:chExt cx="3026670" cy="3448520"/>
          </a:xfrm>
        </p:grpSpPr>
        <p:pic>
          <p:nvPicPr>
            <p:cNvPr id="31" name="Picture 30" descr="A close up of a device&#10;&#10;Description automatically generated">
              <a:extLst>
                <a:ext uri="{FF2B5EF4-FFF2-40B4-BE49-F238E27FC236}">
                  <a16:creationId xmlns:a16="http://schemas.microsoft.com/office/drawing/2014/main" id="{3F679E94-28F3-4561-BB76-47BF1435C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951" y="426278"/>
              <a:ext cx="3026670" cy="270866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B1399BD-2717-4D69-9022-C2C3FE5DF8D8}"/>
                </a:ext>
              </a:extLst>
            </p:cNvPr>
            <p:cNvSpPr/>
            <p:nvPr/>
          </p:nvSpPr>
          <p:spPr>
            <a:xfrm>
              <a:off x="3920425" y="3136134"/>
              <a:ext cx="2954526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50" i="1" dirty="0">
                  <a:hlinkClick r:id="rId16"/>
                </a:rPr>
                <a:t>https://derangedphysiology.com/main/core-topics-intensive-care/manipulation-fluids-and-electrolytes/Chapter%202.3.2/response-1l-5-dextrose</a:t>
              </a:r>
              <a:endParaRPr lang="en-US" sz="1050" i="1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46DE37A-1091-4290-85D5-BEE9A7D412E4}"/>
              </a:ext>
            </a:extLst>
          </p:cNvPr>
          <p:cNvGrpSpPr/>
          <p:nvPr/>
        </p:nvGrpSpPr>
        <p:grpSpPr>
          <a:xfrm>
            <a:off x="3663907" y="4547687"/>
            <a:ext cx="4971754" cy="2337894"/>
            <a:chOff x="3663907" y="4547687"/>
            <a:chExt cx="4971754" cy="2337894"/>
          </a:xfrm>
        </p:grpSpPr>
        <p:pic>
          <p:nvPicPr>
            <p:cNvPr id="33" name="Picture 32" descr="A close up of a map&#10;&#10;Description automatically generated">
              <a:extLst>
                <a:ext uri="{FF2B5EF4-FFF2-40B4-BE49-F238E27FC236}">
                  <a16:creationId xmlns:a16="http://schemas.microsoft.com/office/drawing/2014/main" id="{F0B131AA-8DA4-49FF-AB6B-526674FAC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07"/>
            <a:stretch/>
          </p:blipFill>
          <p:spPr>
            <a:xfrm>
              <a:off x="4207285" y="4547687"/>
              <a:ext cx="3907727" cy="213868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CC5B60F-840B-484F-BA82-999469276E1D}"/>
                </a:ext>
              </a:extLst>
            </p:cNvPr>
            <p:cNvSpPr/>
            <p:nvPr/>
          </p:nvSpPr>
          <p:spPr>
            <a:xfrm>
              <a:off x="3663907" y="6654749"/>
              <a:ext cx="497175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i="1" dirty="0">
                  <a:solidFill>
                    <a:srgbClr val="000000"/>
                  </a:solidFill>
                  <a:latin typeface="Helvetica Neue"/>
                </a:rPr>
                <a:t>Journal of Pharmacology and Experimental Therapeutics August 1998, 286 (2) 959-966</a:t>
              </a:r>
              <a:endParaRPr lang="en-US" sz="900" i="1" dirty="0"/>
            </a:p>
          </p:txBody>
        </p:sp>
      </p:grpSp>
      <p:sp>
        <p:nvSpPr>
          <p:cNvPr id="55" name="Title 11">
            <a:extLst>
              <a:ext uri="{FF2B5EF4-FFF2-40B4-BE49-F238E27FC236}">
                <a16:creationId xmlns:a16="http://schemas.microsoft.com/office/drawing/2014/main" id="{65B31D06-6A4B-4049-8F3C-23024EE8070A}"/>
              </a:ext>
            </a:extLst>
          </p:cNvPr>
          <p:cNvSpPr txBox="1">
            <a:spLocks/>
          </p:cNvSpPr>
          <p:nvPr/>
        </p:nvSpPr>
        <p:spPr>
          <a:xfrm>
            <a:off x="376520" y="270482"/>
            <a:ext cx="2914891" cy="6499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Assumptions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71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3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3EF5BF-7C3A-4000-BF44-C490046AFFA7}"/>
              </a:ext>
            </a:extLst>
          </p:cNvPr>
          <p:cNvSpPr txBox="1"/>
          <p:nvPr/>
        </p:nvSpPr>
        <p:spPr>
          <a:xfrm>
            <a:off x="376520" y="1009142"/>
            <a:ext cx="319294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Bleeding rate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bleeding was arterial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vascular defect remained constant and was not reduced by clot formation or vasoconstriction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effects of changes in blood viscosity on the rate of bleeding and on arterial pressure were not accounted for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sympathetic response did not account for any effects of pain or drugs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bleeding rate was not affected by the platelet count, fibrinogen concentration, hematocrit or INR</a:t>
            </a:r>
          </a:p>
          <a:p>
            <a:endParaRPr lang="en-US" sz="1400" dirty="0"/>
          </a:p>
          <a:p>
            <a:r>
              <a:rPr lang="en-US" sz="1400" b="1" u="sng" dirty="0"/>
              <a:t>Systolic blood pressure (SBP)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initial SBP of 130 mmHg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nonlinear function of intravascular volume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empiric hemostatic mechanism to account for vasoconstriction and increased total vascular resistance, which curtailed bleeding during severe hypotension in order to avoid unrealistic SBPs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B260A1-DDE8-4CC8-B5B3-B11D4D8C07A8}"/>
              </a:ext>
            </a:extLst>
          </p:cNvPr>
          <p:cNvCxnSpPr/>
          <p:nvPr/>
        </p:nvCxnSpPr>
        <p:spPr>
          <a:xfrm>
            <a:off x="3847514" y="0"/>
            <a:ext cx="0" cy="6858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830A3B-7B23-4932-BE57-1C825D788CF8}"/>
              </a:ext>
            </a:extLst>
          </p:cNvPr>
          <p:cNvGrpSpPr/>
          <p:nvPr/>
        </p:nvGrpSpPr>
        <p:grpSpPr>
          <a:xfrm>
            <a:off x="4015402" y="865193"/>
            <a:ext cx="8218433" cy="5151517"/>
            <a:chOff x="3871966" y="672261"/>
            <a:chExt cx="8886884" cy="5732643"/>
          </a:xfrm>
        </p:grpSpPr>
        <p:pic>
          <p:nvPicPr>
            <p:cNvPr id="34" name="Picture 33" descr="A close up of a logo&#10;&#10;Description automatically generated">
              <a:extLst>
                <a:ext uri="{FF2B5EF4-FFF2-40B4-BE49-F238E27FC236}">
                  <a16:creationId xmlns:a16="http://schemas.microsoft.com/office/drawing/2014/main" id="{CD34068B-3D0C-4DAE-AFDA-AE79309C7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3122" y="672261"/>
              <a:ext cx="8455728" cy="5358883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9CBA1E6-ED01-4593-AA17-C4152596C3DE}"/>
                </a:ext>
              </a:extLst>
            </p:cNvPr>
            <p:cNvGrpSpPr/>
            <p:nvPr/>
          </p:nvGrpSpPr>
          <p:grpSpPr>
            <a:xfrm>
              <a:off x="3871966" y="711038"/>
              <a:ext cx="6968381" cy="5693866"/>
              <a:chOff x="1905924" y="168996"/>
              <a:chExt cx="8353868" cy="6265790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E4FB86E5-4877-48E9-876A-EE26194494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91640" t="2713"/>
              <a:stretch/>
            </p:blipFill>
            <p:spPr>
              <a:xfrm>
                <a:off x="9561457" y="168996"/>
                <a:ext cx="698335" cy="6259514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CC0AD74-25FB-432A-A6EA-D362CE24D548}"/>
                  </a:ext>
                </a:extLst>
              </p:cNvPr>
              <p:cNvSpPr/>
              <p:nvPr/>
            </p:nvSpPr>
            <p:spPr>
              <a:xfrm>
                <a:off x="2532610" y="168996"/>
                <a:ext cx="282633" cy="5814676"/>
              </a:xfrm>
              <a:prstGeom prst="rect">
                <a:avLst/>
              </a:prstGeom>
              <a:solidFill>
                <a:srgbClr val="D9D9D9">
                  <a:alpha val="40000"/>
                </a:srgb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Initial injury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75C23CF-B2FB-4BCA-8ED9-D4D96938910C}"/>
                  </a:ext>
                </a:extLst>
              </p:cNvPr>
              <p:cNvSpPr/>
              <p:nvPr/>
            </p:nvSpPr>
            <p:spPr>
              <a:xfrm>
                <a:off x="3402674" y="168996"/>
                <a:ext cx="875608" cy="5814676"/>
              </a:xfrm>
              <a:prstGeom prst="rect">
                <a:avLst/>
              </a:prstGeom>
              <a:solidFill>
                <a:srgbClr val="D9D9D9">
                  <a:alpha val="40000"/>
                </a:srgb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</a:rPr>
                  <a:t>ED </a:t>
                </a:r>
                <a:r>
                  <a:rPr lang="en-US" b="1" dirty="0">
                    <a:solidFill>
                      <a:schemeClr val="tx1"/>
                    </a:solidFill>
                  </a:rPr>
                  <a:t>resuscitation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B086979-24EE-4242-8FAF-05D8D559BD23}"/>
                  </a:ext>
                </a:extLst>
              </p:cNvPr>
              <p:cNvSpPr/>
              <p:nvPr/>
            </p:nvSpPr>
            <p:spPr>
              <a:xfrm>
                <a:off x="7209905" y="168996"/>
                <a:ext cx="2341207" cy="5814676"/>
              </a:xfrm>
              <a:prstGeom prst="rect">
                <a:avLst/>
              </a:prstGeom>
              <a:solidFill>
                <a:srgbClr val="D9D9D9">
                  <a:alpha val="40000"/>
                </a:srgb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Recovery phase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5E9187C-9FAB-4F7C-B40B-A21819284F20}"/>
                  </a:ext>
                </a:extLst>
              </p:cNvPr>
              <p:cNvSpPr/>
              <p:nvPr/>
            </p:nvSpPr>
            <p:spPr>
              <a:xfrm>
                <a:off x="2815244" y="168996"/>
                <a:ext cx="592974" cy="5814676"/>
              </a:xfrm>
              <a:prstGeom prst="rect">
                <a:avLst/>
              </a:prstGeom>
              <a:solidFill>
                <a:schemeClr val="bg1">
                  <a:lumMod val="95000"/>
                  <a:alpha val="4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Pre-hospital resuscitation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ED063C6-14A9-4119-BBA6-C5E10FB3E06B}"/>
                  </a:ext>
                </a:extLst>
              </p:cNvPr>
              <p:cNvSpPr/>
              <p:nvPr/>
            </p:nvSpPr>
            <p:spPr>
              <a:xfrm>
                <a:off x="4278282" y="168996"/>
                <a:ext cx="2926079" cy="5814676"/>
              </a:xfrm>
              <a:prstGeom prst="rect">
                <a:avLst/>
              </a:prstGeom>
              <a:solidFill>
                <a:schemeClr val="bg1">
                  <a:lumMod val="95000"/>
                  <a:alpha val="40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OR resuscitation</a:t>
                </a: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FF272B8-EE02-4973-8D51-E694CE6CFD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713" r="92593"/>
              <a:stretch/>
            </p:blipFill>
            <p:spPr>
              <a:xfrm>
                <a:off x="1912099" y="168996"/>
                <a:ext cx="618722" cy="6259514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1EB828B-4622-4BF5-9A91-47974647A4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93152" b="1"/>
              <a:stretch/>
            </p:blipFill>
            <p:spPr>
              <a:xfrm>
                <a:off x="1905924" y="5994212"/>
                <a:ext cx="8353632" cy="440574"/>
              </a:xfrm>
              <a:prstGeom prst="rect">
                <a:avLst/>
              </a:prstGeom>
            </p:spPr>
          </p:pic>
        </p:grpSp>
      </p:grpSp>
      <p:sp>
        <p:nvSpPr>
          <p:cNvPr id="18" name="Title 11">
            <a:extLst>
              <a:ext uri="{FF2B5EF4-FFF2-40B4-BE49-F238E27FC236}">
                <a16:creationId xmlns:a16="http://schemas.microsoft.com/office/drawing/2014/main" id="{0C63464D-5B15-44F3-A3BC-40FD080A8E04}"/>
              </a:ext>
            </a:extLst>
          </p:cNvPr>
          <p:cNvSpPr txBox="1">
            <a:spLocks/>
          </p:cNvSpPr>
          <p:nvPr/>
        </p:nvSpPr>
        <p:spPr>
          <a:xfrm>
            <a:off x="376520" y="270482"/>
            <a:ext cx="2914891" cy="6499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Assumptions</a:t>
            </a:r>
          </a:p>
        </p:txBody>
      </p:sp>
    </p:spTree>
    <p:extLst>
      <p:ext uri="{BB962C8B-B14F-4D97-AF65-F5344CB8AC3E}">
        <p14:creationId xmlns:p14="http://schemas.microsoft.com/office/powerpoint/2010/main" val="2044164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D81E3E9F-C295-4486-8A8A-67C3AB01C2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16513" y="3215330"/>
            <a:ext cx="3265218" cy="130710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B260A1-DDE8-4CC8-B5B3-B11D4D8C07A8}"/>
              </a:ext>
            </a:extLst>
          </p:cNvPr>
          <p:cNvCxnSpPr/>
          <p:nvPr/>
        </p:nvCxnSpPr>
        <p:spPr>
          <a:xfrm>
            <a:off x="3847514" y="0"/>
            <a:ext cx="0" cy="6858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ardrop 20">
            <a:extLst>
              <a:ext uri="{FF2B5EF4-FFF2-40B4-BE49-F238E27FC236}">
                <a16:creationId xmlns:a16="http://schemas.microsoft.com/office/drawing/2014/main" id="{06CFD3A8-D108-4AF2-9942-1D40F808BB40}"/>
              </a:ext>
            </a:extLst>
          </p:cNvPr>
          <p:cNvSpPr/>
          <p:nvPr/>
        </p:nvSpPr>
        <p:spPr>
          <a:xfrm rot="18599757">
            <a:off x="9044986" y="3461875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D13DC44E-5D3A-430C-8730-7247DEBBF0F7}"/>
              </a:ext>
            </a:extLst>
          </p:cNvPr>
          <p:cNvSpPr/>
          <p:nvPr/>
        </p:nvSpPr>
        <p:spPr>
          <a:xfrm rot="18599757">
            <a:off x="10201433" y="5499872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CB056CA7-6A29-47D9-AA67-223A84432726}"/>
              </a:ext>
            </a:extLst>
          </p:cNvPr>
          <p:cNvSpPr/>
          <p:nvPr/>
        </p:nvSpPr>
        <p:spPr>
          <a:xfrm rot="18599757">
            <a:off x="10085083" y="4975278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5E87150D-F871-4F31-9525-EF7DC36D4D57}"/>
              </a:ext>
            </a:extLst>
          </p:cNvPr>
          <p:cNvSpPr/>
          <p:nvPr/>
        </p:nvSpPr>
        <p:spPr>
          <a:xfrm rot="18599757">
            <a:off x="10201433" y="5908337"/>
            <a:ext cx="107571" cy="101600"/>
          </a:xfrm>
          <a:prstGeom prst="teardrop">
            <a:avLst/>
          </a:prstGeom>
          <a:solidFill>
            <a:srgbClr val="9B303A"/>
          </a:solidFill>
          <a:ln>
            <a:solidFill>
              <a:srgbClr val="9B30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8D5701E-8D1A-462A-9B8A-E2F49D470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5" b="93056" l="9896" r="89974">
                        <a14:foregroundMark x1="47005" y1="21528" x2="47005" y2="21528"/>
                        <a14:foregroundMark x1="63281" y1="13021" x2="63281" y2="13021"/>
                        <a14:foregroundMark x1="63021" y1="5208" x2="63021" y2="5208"/>
                        <a14:foregroundMark x1="27604" y1="26215" x2="27604" y2="26215"/>
                        <a14:foregroundMark x1="43229" y1="38889" x2="43229" y2="38889"/>
                        <a14:foregroundMark x1="64583" y1="33681" x2="64583" y2="33681"/>
                        <a14:foregroundMark x1="47917" y1="63715" x2="47917" y2="63715"/>
                        <a14:foregroundMark x1="52474" y1="93056" x2="52474" y2="93056"/>
                        <a14:foregroundMark x1="42057" y1="81424" x2="42057" y2="81424"/>
                        <a14:foregroundMark x1="25000" y1="63542" x2="25000" y2="63542"/>
                        <a14:foregroundMark x1="19401" y1="45833" x2="19401" y2="45833"/>
                        <a14:foregroundMark x1="38932" y1="18924" x2="38932" y2="1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33523">
            <a:off x="6840367" y="3349818"/>
            <a:ext cx="1338101" cy="100357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B527428-E250-4889-9CA5-33C1827FD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5" b="93056" l="9896" r="89974">
                        <a14:foregroundMark x1="47005" y1="21528" x2="47005" y2="21528"/>
                        <a14:foregroundMark x1="63281" y1="13021" x2="63281" y2="13021"/>
                        <a14:foregroundMark x1="63021" y1="5208" x2="63021" y2="5208"/>
                        <a14:foregroundMark x1="27604" y1="26215" x2="27604" y2="26215"/>
                        <a14:foregroundMark x1="43229" y1="38889" x2="43229" y2="38889"/>
                        <a14:foregroundMark x1="64583" y1="33681" x2="64583" y2="33681"/>
                        <a14:foregroundMark x1="47917" y1="63715" x2="47917" y2="63715"/>
                        <a14:foregroundMark x1="52474" y1="93056" x2="52474" y2="93056"/>
                        <a14:foregroundMark x1="42057" y1="81424" x2="42057" y2="81424"/>
                        <a14:foregroundMark x1="25000" y1="63542" x2="25000" y2="63542"/>
                        <a14:foregroundMark x1="19401" y1="45833" x2="19401" y2="45833"/>
                        <a14:foregroundMark x1="38932" y1="18924" x2="38932" y2="1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24789">
            <a:off x="8848953" y="3353639"/>
            <a:ext cx="1338101" cy="100357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0886609-B1D5-4A6E-B612-8D9F6AD68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35" b="93056" l="9896" r="89974">
                        <a14:foregroundMark x1="47005" y1="21528" x2="47005" y2="21528"/>
                        <a14:foregroundMark x1="63281" y1="13021" x2="63281" y2="13021"/>
                        <a14:foregroundMark x1="63021" y1="5208" x2="63021" y2="5208"/>
                        <a14:foregroundMark x1="27604" y1="26215" x2="27604" y2="26215"/>
                        <a14:foregroundMark x1="43229" y1="38889" x2="43229" y2="38889"/>
                        <a14:foregroundMark x1="64583" y1="33681" x2="64583" y2="33681"/>
                        <a14:foregroundMark x1="47917" y1="63715" x2="47917" y2="63715"/>
                        <a14:foregroundMark x1="52474" y1="93056" x2="52474" y2="93056"/>
                        <a14:foregroundMark x1="42057" y1="81424" x2="42057" y2="81424"/>
                        <a14:foregroundMark x1="25000" y1="63542" x2="25000" y2="63542"/>
                        <a14:foregroundMark x1="19401" y1="45833" x2="19401" y2="45833"/>
                        <a14:foregroundMark x1="38932" y1="18924" x2="38932" y2="18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146715">
            <a:off x="7901670" y="3367095"/>
            <a:ext cx="1338101" cy="1003576"/>
          </a:xfrm>
          <a:prstGeom prst="rect">
            <a:avLst/>
          </a:prstGeom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3104DE46-129B-4732-91B3-D819C29931C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0800000">
            <a:off x="8721355" y="3210483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">
            <a:extLst>
              <a:ext uri="{FF2B5EF4-FFF2-40B4-BE49-F238E27FC236}">
                <a16:creationId xmlns:a16="http://schemas.microsoft.com/office/drawing/2014/main" id="{76140561-AD26-4607-A90B-DC0A8099C7B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9640740" y="4209412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">
            <a:extLst>
              <a:ext uri="{FF2B5EF4-FFF2-40B4-BE49-F238E27FC236}">
                <a16:creationId xmlns:a16="http://schemas.microsoft.com/office/drawing/2014/main" id="{87AFD8A8-794D-43E6-B05E-DA679D96DEE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9657286" y="4173874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">
            <a:extLst>
              <a:ext uri="{FF2B5EF4-FFF2-40B4-BE49-F238E27FC236}">
                <a16:creationId xmlns:a16="http://schemas.microsoft.com/office/drawing/2014/main" id="{A2099142-1817-4D5E-B94B-80C172B7291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9450274" y="4189892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">
            <a:extLst>
              <a:ext uri="{FF2B5EF4-FFF2-40B4-BE49-F238E27FC236}">
                <a16:creationId xmlns:a16="http://schemas.microsoft.com/office/drawing/2014/main" id="{189A5F96-3792-4877-A1F4-28FE1D2FC94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04" r="58936" b="18935"/>
          <a:stretch>
            <a:fillRect/>
          </a:stretch>
        </p:blipFill>
        <p:spPr bwMode="auto">
          <a:xfrm rot="19560643">
            <a:off x="8776370" y="4219130"/>
            <a:ext cx="434224" cy="30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age result for tissue cells">
            <a:extLst>
              <a:ext uri="{FF2B5EF4-FFF2-40B4-BE49-F238E27FC236}">
                <a16:creationId xmlns:a16="http://schemas.microsoft.com/office/drawing/2014/main" id="{51BBB5CC-608B-4419-A801-1A529F21C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24" b="91667" l="10000" r="90000">
                        <a14:foregroundMark x1="38000" y1="91667" x2="38000" y2="91667"/>
                        <a14:foregroundMark x1="46667" y1="11310" x2="46667" y2="11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14" t="8184" r="30357" b="6786"/>
          <a:stretch/>
        </p:blipFill>
        <p:spPr bwMode="auto">
          <a:xfrm>
            <a:off x="6916513" y="1846271"/>
            <a:ext cx="3265217" cy="136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blood on floor cartoon">
            <a:extLst>
              <a:ext uri="{FF2B5EF4-FFF2-40B4-BE49-F238E27FC236}">
                <a16:creationId xmlns:a16="http://schemas.microsoft.com/office/drawing/2014/main" id="{05E53ECA-C8A1-4B7F-A136-313C807605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44" b="88924" l="2692" r="98231">
                        <a14:foregroundMark x1="42231" y1="3448" x2="42231" y2="3448"/>
                        <a14:foregroundMark x1="65000" y1="83072" x2="65000" y2="83072"/>
                        <a14:foregroundMark x1="76846" y1="82445" x2="76846" y2="82445"/>
                        <a14:foregroundMark x1="77615" y1="82968" x2="77615" y2="82968"/>
                        <a14:foregroundMark x1="78231" y1="83699" x2="78231" y2="83699"/>
                        <a14:foregroundMark x1="85923" y1="82341" x2="85923" y2="82341"/>
                        <a14:foregroundMark x1="68000" y1="64995" x2="68000" y2="64995"/>
                        <a14:foregroundMark x1="71923" y1="54023" x2="71923" y2="54023"/>
                        <a14:foregroundMark x1="84231" y1="28109" x2="84231" y2="28109"/>
                        <a14:foregroundMark x1="80077" y1="22989" x2="80077" y2="22989"/>
                        <a14:foregroundMark x1="85769" y1="54859" x2="85769" y2="54859"/>
                        <a14:foregroundMark x1="82308" y1="41379" x2="82308" y2="41379"/>
                        <a14:foregroundMark x1="78000" y1="43051" x2="78000" y2="43051"/>
                        <a14:foregroundMark x1="29000" y1="33020" x2="29000" y2="33020"/>
                        <a14:foregroundMark x1="5385" y1="53292" x2="5385" y2="53292"/>
                        <a14:foregroundMark x1="14000" y1="61129" x2="14000" y2="61129"/>
                        <a14:foregroundMark x1="12308" y1="68757" x2="12308" y2="68757"/>
                        <a14:foregroundMark x1="12692" y1="82027" x2="12692" y2="82027"/>
                        <a14:foregroundMark x1="20077" y1="76385" x2="20077" y2="76385"/>
                        <a14:foregroundMark x1="27462" y1="77220" x2="27462" y2="77220"/>
                        <a14:foregroundMark x1="44077" y1="81087" x2="44077" y2="81087"/>
                        <a14:foregroundMark x1="46615" y1="84013" x2="46615" y2="84013"/>
                        <a14:foregroundMark x1="44538" y1="88924" x2="44538" y2="88924"/>
                        <a14:foregroundMark x1="2769" y1="61338" x2="2769" y2="61338"/>
                        <a14:foregroundMark x1="14077" y1="44410" x2="14077" y2="44410"/>
                        <a14:foregroundMark x1="14846" y1="48067" x2="14846" y2="48067"/>
                        <a14:foregroundMark x1="61385" y1="64263" x2="61385" y2="64263"/>
                        <a14:foregroundMark x1="59769" y1="64263" x2="59769" y2="64263"/>
                        <a14:foregroundMark x1="56846" y1="62069" x2="56846" y2="62069"/>
                        <a14:foregroundMark x1="56231" y1="66144" x2="56231" y2="66144"/>
                        <a14:foregroundMark x1="77462" y1="72727" x2="77462" y2="72727"/>
                        <a14:foregroundMark x1="82615" y1="60502" x2="82615" y2="60502"/>
                        <a14:foregroundMark x1="98231" y1="61129" x2="98231" y2="61129"/>
                        <a14:foregroundMark x1="94462" y1="39289" x2="94462" y2="39289"/>
                        <a14:foregroundMark x1="98154" y1="41693" x2="98154" y2="41693"/>
                        <a14:foregroundMark x1="94615" y1="19854" x2="94615" y2="19854"/>
                        <a14:foregroundMark x1="91538" y1="11808" x2="91538" y2="11808"/>
                        <a14:foregroundMark x1="92077" y1="29781" x2="92077" y2="29781"/>
                        <a14:foregroundMark x1="84692" y1="39707" x2="84692" y2="39707"/>
                        <a14:foregroundMark x1="86769" y1="32288" x2="86769" y2="32288"/>
                        <a14:foregroundMark x1="75692" y1="16719" x2="75692" y2="16719"/>
                        <a14:foregroundMark x1="70538" y1="19122" x2="70538" y2="19122"/>
                        <a14:foregroundMark x1="79692" y1="49112" x2="79692" y2="49112"/>
                        <a14:foregroundMark x1="76462" y1="57367" x2="76462" y2="57367"/>
                        <a14:foregroundMark x1="73385" y1="64786" x2="73385" y2="64786"/>
                        <a14:foregroundMark x1="72385" y1="73772" x2="72385" y2="73772"/>
                        <a14:foregroundMark x1="89077" y1="77011" x2="89077" y2="77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62"/>
          <a:stretch/>
        </p:blipFill>
        <p:spPr bwMode="auto">
          <a:xfrm>
            <a:off x="9593381" y="5316805"/>
            <a:ext cx="1364568" cy="89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E0162FD7-DFFF-4958-8030-ECA23EF64143}"/>
              </a:ext>
            </a:extLst>
          </p:cNvPr>
          <p:cNvSpPr txBox="1"/>
          <p:nvPr/>
        </p:nvSpPr>
        <p:spPr>
          <a:xfrm>
            <a:off x="376520" y="1343246"/>
            <a:ext cx="32805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Target admission (ED) values </a:t>
            </a:r>
          </a:p>
          <a:p>
            <a:pPr marL="285750" indent="-285750">
              <a:buFontTx/>
              <a:buChar char="-"/>
            </a:pPr>
            <a:r>
              <a:rPr lang="en-US" dirty="0"/>
              <a:t>SBP = 98 mmHg</a:t>
            </a:r>
          </a:p>
          <a:p>
            <a:pPr marL="285750" indent="-285750">
              <a:buFontTx/>
              <a:buChar char="-"/>
            </a:pPr>
            <a:r>
              <a:rPr lang="en-US" dirty="0"/>
              <a:t>Hematocrit = 31.8%</a:t>
            </a:r>
          </a:p>
          <a:p>
            <a:pPr marL="285750" indent="-285750">
              <a:buFontTx/>
              <a:buChar char="-"/>
            </a:pPr>
            <a:r>
              <a:rPr lang="en-US" dirty="0"/>
              <a:t>Hemoglobin = 10.6 g/dL</a:t>
            </a:r>
          </a:p>
          <a:p>
            <a:pPr marL="285750" indent="-285750">
              <a:buFontTx/>
              <a:buChar char="-"/>
            </a:pPr>
            <a:r>
              <a:rPr lang="en-US" dirty="0"/>
              <a:t>INR = 1.7</a:t>
            </a:r>
          </a:p>
          <a:p>
            <a:pPr marL="285750" indent="-285750">
              <a:buFontTx/>
              <a:buChar char="-"/>
            </a:pPr>
            <a:r>
              <a:rPr lang="en-US" dirty="0"/>
              <a:t>Fibrinogen = 158 mg/dL</a:t>
            </a:r>
          </a:p>
          <a:p>
            <a:pPr marL="285750" indent="-285750">
              <a:buFontTx/>
              <a:buChar char="-"/>
            </a:pPr>
            <a:r>
              <a:rPr lang="en-US" dirty="0"/>
              <a:t>PLT count = 122 x 10</a:t>
            </a:r>
            <a:r>
              <a:rPr lang="en-US" baseline="30000" dirty="0"/>
              <a:t>9</a:t>
            </a:r>
            <a:r>
              <a:rPr lang="en-US" dirty="0"/>
              <a:t>/L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092C6E43-21CF-4A6B-8D68-446F4546A717}"/>
              </a:ext>
            </a:extLst>
          </p:cNvPr>
          <p:cNvCxnSpPr>
            <a:cxnSpLocks/>
            <a:stCxn id="3084" idx="3"/>
          </p:cNvCxnSpPr>
          <p:nvPr/>
        </p:nvCxnSpPr>
        <p:spPr>
          <a:xfrm>
            <a:off x="5344716" y="3512624"/>
            <a:ext cx="1571797" cy="384035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E28F38B-62ED-4E23-BFB5-99F6F4D156E5}"/>
              </a:ext>
            </a:extLst>
          </p:cNvPr>
          <p:cNvGrpSpPr/>
          <p:nvPr/>
        </p:nvGrpSpPr>
        <p:grpSpPr>
          <a:xfrm rot="3150910">
            <a:off x="9414617" y="4351460"/>
            <a:ext cx="919563" cy="293332"/>
            <a:chOff x="9712191" y="4607417"/>
            <a:chExt cx="1367550" cy="2933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E092DC-8ED4-42BE-9EA9-8A741EDD3F73}"/>
                </a:ext>
              </a:extLst>
            </p:cNvPr>
            <p:cNvSpPr/>
            <p:nvPr/>
          </p:nvSpPr>
          <p:spPr>
            <a:xfrm>
              <a:off x="9893190" y="4715222"/>
              <a:ext cx="1001916" cy="69124"/>
            </a:xfrm>
            <a:prstGeom prst="rect">
              <a:avLst/>
            </a:prstGeom>
            <a:solidFill>
              <a:srgbClr val="9B303A"/>
            </a:solidFill>
            <a:ln>
              <a:solidFill>
                <a:srgbClr val="9B303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Not Equal 27">
              <a:extLst>
                <a:ext uri="{FF2B5EF4-FFF2-40B4-BE49-F238E27FC236}">
                  <a16:creationId xmlns:a16="http://schemas.microsoft.com/office/drawing/2014/main" id="{8FEC9E4F-ED54-42E5-9B83-47EDF626F4A3}"/>
                </a:ext>
              </a:extLst>
            </p:cNvPr>
            <p:cNvSpPr/>
            <p:nvPr/>
          </p:nvSpPr>
          <p:spPr>
            <a:xfrm>
              <a:off x="9712191" y="4607417"/>
              <a:ext cx="1367550" cy="293332"/>
            </a:xfrm>
            <a:prstGeom prst="mathNotEqual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084" name="Picture 12" descr="Image result for separated blood in test tube">
            <a:extLst>
              <a:ext uri="{FF2B5EF4-FFF2-40B4-BE49-F238E27FC236}">
                <a16:creationId xmlns:a16="http://schemas.microsoft.com/office/drawing/2014/main" id="{183B107D-3040-4703-8572-EB60C8F8B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661" l="60889" r="80000">
                        <a14:foregroundMark x1="70667" y1="7589" x2="70667" y2="7589"/>
                        <a14:foregroundMark x1="70222" y1="12500" x2="70222" y2="12500"/>
                        <a14:foregroundMark x1="62667" y1="3571" x2="76889" y2="7143"/>
                        <a14:foregroundMark x1="76889" y1="7143" x2="66667" y2="13839"/>
                        <a14:foregroundMark x1="71556" y1="95089" x2="71556" y2="95089"/>
                        <a14:foregroundMark x1="62667" y1="52679" x2="62667" y2="52679"/>
                        <a14:foregroundMark x1="63556" y1="31696" x2="62667" y2="60268"/>
                        <a14:foregroundMark x1="80000" y1="4464" x2="80000" y2="4464"/>
                        <a14:foregroundMark x1="75556" y1="1786" x2="75556" y2="1786"/>
                        <a14:foregroundMark x1="67556" y1="446" x2="67556" y2="446"/>
                        <a14:foregroundMark x1="71111" y1="446" x2="71111" y2="446"/>
                        <a14:foregroundMark x1="73778" y1="893" x2="73778" y2="893"/>
                        <a14:foregroundMark x1="69778" y1="1786" x2="69778" y2="1786"/>
                        <a14:foregroundMark x1="68000" y1="1786" x2="79556" y2="3125"/>
                        <a14:foregroundMark x1="80000" y1="2679" x2="65333" y2="0"/>
                        <a14:foregroundMark x1="65333" y1="0" x2="60889" y2="2679"/>
                        <a14:foregroundMark x1="72889" y1="41964" x2="72889" y2="41964"/>
                        <a14:foregroundMark x1="79111" y1="77232" x2="79111" y2="77232"/>
                        <a14:foregroundMark x1="79556" y1="73214" x2="79556" y2="73214"/>
                        <a14:foregroundMark x1="69333" y1="98661" x2="69333" y2="9866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01" r="17916"/>
          <a:stretch/>
        </p:blipFill>
        <p:spPr bwMode="auto">
          <a:xfrm>
            <a:off x="4597027" y="1871772"/>
            <a:ext cx="747689" cy="328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1">
            <a:extLst>
              <a:ext uri="{FF2B5EF4-FFF2-40B4-BE49-F238E27FC236}">
                <a16:creationId xmlns:a16="http://schemas.microsoft.com/office/drawing/2014/main" id="{92E62D8D-6F78-4BEB-A2A1-D42CAB2A3A09}"/>
              </a:ext>
            </a:extLst>
          </p:cNvPr>
          <p:cNvSpPr txBox="1">
            <a:spLocks/>
          </p:cNvSpPr>
          <p:nvPr/>
        </p:nvSpPr>
        <p:spPr>
          <a:xfrm>
            <a:off x="376520" y="270482"/>
            <a:ext cx="2914891" cy="6499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Assumptions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447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B260A1-DDE8-4CC8-B5B3-B11D4D8C07A8}"/>
              </a:ext>
            </a:extLst>
          </p:cNvPr>
          <p:cNvCxnSpPr/>
          <p:nvPr/>
        </p:nvCxnSpPr>
        <p:spPr>
          <a:xfrm>
            <a:off x="3847514" y="0"/>
            <a:ext cx="0" cy="6858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2B14A5D-5385-4B0A-AB25-E5927B217F63}"/>
              </a:ext>
            </a:extLst>
          </p:cNvPr>
          <p:cNvSpPr/>
          <p:nvPr/>
        </p:nvSpPr>
        <p:spPr>
          <a:xfrm>
            <a:off x="370178" y="920471"/>
            <a:ext cx="410095" cy="1792180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689642-549D-4F80-8A67-CD98D5D7AE52}"/>
              </a:ext>
            </a:extLst>
          </p:cNvPr>
          <p:cNvSpPr/>
          <p:nvPr/>
        </p:nvSpPr>
        <p:spPr>
          <a:xfrm>
            <a:off x="370177" y="2876314"/>
            <a:ext cx="410095" cy="179218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CCT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58992E9-D10E-4A40-AC00-688B29F1C834}"/>
              </a:ext>
            </a:extLst>
          </p:cNvPr>
          <p:cNvSpPr/>
          <p:nvPr/>
        </p:nvSpPr>
        <p:spPr>
          <a:xfrm>
            <a:off x="370177" y="4832157"/>
            <a:ext cx="410095" cy="1792180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WB + CCT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3EFDDEE-809B-4DE1-923A-CDB5D59D3A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00" t="12147" r="16104" b="10309"/>
          <a:stretch/>
        </p:blipFill>
        <p:spPr>
          <a:xfrm>
            <a:off x="4062154" y="920471"/>
            <a:ext cx="7942015" cy="5937529"/>
          </a:xfrm>
          <a:prstGeom prst="rect">
            <a:avLst/>
          </a:prstGeom>
        </p:spPr>
      </p:pic>
      <p:sp>
        <p:nvSpPr>
          <p:cNvPr id="23" name="Title 11">
            <a:extLst>
              <a:ext uri="{FF2B5EF4-FFF2-40B4-BE49-F238E27FC236}">
                <a16:creationId xmlns:a16="http://schemas.microsoft.com/office/drawing/2014/main" id="{DC76C7B2-05DA-4590-9C68-D161FEB458E0}"/>
              </a:ext>
            </a:extLst>
          </p:cNvPr>
          <p:cNvSpPr txBox="1">
            <a:spLocks/>
          </p:cNvSpPr>
          <p:nvPr/>
        </p:nvSpPr>
        <p:spPr>
          <a:xfrm>
            <a:off x="6010063" y="270482"/>
            <a:ext cx="4046195" cy="64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Crystalloid models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4E8251-5F15-41F3-A8D0-6DA228523500}"/>
              </a:ext>
            </a:extLst>
          </p:cNvPr>
          <p:cNvSpPr txBox="1"/>
          <p:nvPr/>
        </p:nvSpPr>
        <p:spPr>
          <a:xfrm>
            <a:off x="887594" y="1409248"/>
            <a:ext cx="2681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1 L of crystalloid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20 units of LTOWB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1EA85C-09E8-449F-B874-9D07F8D55A47}"/>
              </a:ext>
            </a:extLst>
          </p:cNvPr>
          <p:cNvSpPr txBox="1"/>
          <p:nvPr/>
        </p:nvSpPr>
        <p:spPr>
          <a:xfrm>
            <a:off x="887594" y="3412181"/>
            <a:ext cx="2681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1 L of crystalloid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20 units of RBCs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20 units of plasma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20 units of PLTs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7083F9-DC16-42EE-A6A6-A2F527D0FB1D}"/>
              </a:ext>
            </a:extLst>
          </p:cNvPr>
          <p:cNvSpPr txBox="1"/>
          <p:nvPr/>
        </p:nvSpPr>
        <p:spPr>
          <a:xfrm>
            <a:off x="919299" y="5209444"/>
            <a:ext cx="26818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1 L of crystalloid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10 units of LTOWB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10 units of RBCs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10 units of plasma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10 units of PLTs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D64084-A99E-498D-9988-15A973264B49}"/>
              </a:ext>
            </a:extLst>
          </p:cNvPr>
          <p:cNvSpPr/>
          <p:nvPr/>
        </p:nvSpPr>
        <p:spPr>
          <a:xfrm>
            <a:off x="4180109" y="986442"/>
            <a:ext cx="2549396" cy="582673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D8E710-3C68-47F7-8D07-6DDEBA1A6767}"/>
              </a:ext>
            </a:extLst>
          </p:cNvPr>
          <p:cNvSpPr/>
          <p:nvPr/>
        </p:nvSpPr>
        <p:spPr>
          <a:xfrm>
            <a:off x="6744017" y="986444"/>
            <a:ext cx="2549396" cy="58267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A85F4-3126-4901-8801-9C93EA290BDE}"/>
              </a:ext>
            </a:extLst>
          </p:cNvPr>
          <p:cNvSpPr/>
          <p:nvPr/>
        </p:nvSpPr>
        <p:spPr>
          <a:xfrm>
            <a:off x="9307925" y="989755"/>
            <a:ext cx="2549396" cy="582673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en-US" dirty="0"/>
          </a:p>
        </p:txBody>
      </p:sp>
      <p:sp>
        <p:nvSpPr>
          <p:cNvPr id="18" name="Title 11">
            <a:extLst>
              <a:ext uri="{FF2B5EF4-FFF2-40B4-BE49-F238E27FC236}">
                <a16:creationId xmlns:a16="http://schemas.microsoft.com/office/drawing/2014/main" id="{E07F4A49-5E4B-45FB-B8D5-03A8ED2E4AB8}"/>
              </a:ext>
            </a:extLst>
          </p:cNvPr>
          <p:cNvSpPr txBox="1">
            <a:spLocks/>
          </p:cNvSpPr>
          <p:nvPr/>
        </p:nvSpPr>
        <p:spPr>
          <a:xfrm>
            <a:off x="376520" y="270482"/>
            <a:ext cx="2914891" cy="6499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Assumptions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504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B260A1-DDE8-4CC8-B5B3-B11D4D8C07A8}"/>
              </a:ext>
            </a:extLst>
          </p:cNvPr>
          <p:cNvCxnSpPr/>
          <p:nvPr/>
        </p:nvCxnSpPr>
        <p:spPr>
          <a:xfrm>
            <a:off x="3847514" y="0"/>
            <a:ext cx="0" cy="6858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1">
            <a:extLst>
              <a:ext uri="{FF2B5EF4-FFF2-40B4-BE49-F238E27FC236}">
                <a16:creationId xmlns:a16="http://schemas.microsoft.com/office/drawing/2014/main" id="{DC76C7B2-05DA-4590-9C68-D161FEB458E0}"/>
              </a:ext>
            </a:extLst>
          </p:cNvPr>
          <p:cNvSpPr txBox="1">
            <a:spLocks/>
          </p:cNvSpPr>
          <p:nvPr/>
        </p:nvSpPr>
        <p:spPr>
          <a:xfrm>
            <a:off x="5261957" y="270482"/>
            <a:ext cx="5469770" cy="6499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Prehospital transfusion models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831698-4C43-4B6C-B6F6-56C5180CC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50" t="12555" r="15902" b="10076"/>
          <a:stretch/>
        </p:blipFill>
        <p:spPr>
          <a:xfrm>
            <a:off x="4012276" y="986444"/>
            <a:ext cx="7969132" cy="586961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88921E-4D05-4959-BF0D-C2CB26531199}"/>
              </a:ext>
            </a:extLst>
          </p:cNvPr>
          <p:cNvCxnSpPr/>
          <p:nvPr/>
        </p:nvCxnSpPr>
        <p:spPr>
          <a:xfrm>
            <a:off x="3847514" y="0"/>
            <a:ext cx="0" cy="685800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444DF9C-7D6E-4A13-B8A6-9456DF3806FD}"/>
              </a:ext>
            </a:extLst>
          </p:cNvPr>
          <p:cNvSpPr txBox="1"/>
          <p:nvPr/>
        </p:nvSpPr>
        <p:spPr>
          <a:xfrm>
            <a:off x="887594" y="1409248"/>
            <a:ext cx="2681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No crystalloid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22 units of LTOWB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E7946A-3636-437A-A1F6-E4B52EDBBB3C}"/>
              </a:ext>
            </a:extLst>
          </p:cNvPr>
          <p:cNvSpPr txBox="1"/>
          <p:nvPr/>
        </p:nvSpPr>
        <p:spPr>
          <a:xfrm>
            <a:off x="887594" y="3412181"/>
            <a:ext cx="26818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No crystalloid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22 units of RBCs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20 units of plasma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20 units of PLTs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8C8E4D-A00C-405F-ADE5-666E3EEA4555}"/>
              </a:ext>
            </a:extLst>
          </p:cNvPr>
          <p:cNvSpPr txBox="1"/>
          <p:nvPr/>
        </p:nvSpPr>
        <p:spPr>
          <a:xfrm>
            <a:off x="919299" y="5209444"/>
            <a:ext cx="26818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/>
              <a:t>No crystalloid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10 units of LTOWB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12 units of RBCs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12 units of plasma</a:t>
            </a:r>
          </a:p>
          <a:p>
            <a:pPr marL="285750" indent="-285750">
              <a:buFontTx/>
              <a:buChar char="-"/>
            </a:pPr>
            <a:r>
              <a:rPr lang="en-US" sz="1400" dirty="0"/>
              <a:t>10 units of PLTs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E97B618-7288-4F1E-9D12-DF7677B67916}"/>
              </a:ext>
            </a:extLst>
          </p:cNvPr>
          <p:cNvSpPr/>
          <p:nvPr/>
        </p:nvSpPr>
        <p:spPr>
          <a:xfrm>
            <a:off x="4174133" y="986442"/>
            <a:ext cx="2549396" cy="582673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EA4361E-3CDB-4497-8ED2-8057519A0C98}"/>
              </a:ext>
            </a:extLst>
          </p:cNvPr>
          <p:cNvSpPr/>
          <p:nvPr/>
        </p:nvSpPr>
        <p:spPr>
          <a:xfrm>
            <a:off x="6738041" y="986444"/>
            <a:ext cx="2549396" cy="58267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0D0FAA-B33C-48DC-A610-8D167789E6B9}"/>
              </a:ext>
            </a:extLst>
          </p:cNvPr>
          <p:cNvSpPr/>
          <p:nvPr/>
        </p:nvSpPr>
        <p:spPr>
          <a:xfrm>
            <a:off x="9301949" y="989755"/>
            <a:ext cx="2549396" cy="5826733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endParaRPr lang="en-US" dirty="0"/>
          </a:p>
        </p:txBody>
      </p:sp>
      <p:sp>
        <p:nvSpPr>
          <p:cNvPr id="20" name="Title 11">
            <a:extLst>
              <a:ext uri="{FF2B5EF4-FFF2-40B4-BE49-F238E27FC236}">
                <a16:creationId xmlns:a16="http://schemas.microsoft.com/office/drawing/2014/main" id="{9330DB14-D369-4135-83E9-3D32CF9B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20" y="270482"/>
            <a:ext cx="2914891" cy="649989"/>
          </a:xfrm>
        </p:spPr>
        <p:txBody>
          <a:bodyPr/>
          <a:lstStyle/>
          <a:p>
            <a:r>
              <a:rPr lang="en-US" dirty="0"/>
              <a:t>Assumptions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626628-2897-4C71-9844-1148175F83E0}"/>
              </a:ext>
            </a:extLst>
          </p:cNvPr>
          <p:cNvSpPr/>
          <p:nvPr/>
        </p:nvSpPr>
        <p:spPr>
          <a:xfrm>
            <a:off x="370178" y="920471"/>
            <a:ext cx="410095" cy="1792180"/>
          </a:xfrm>
          <a:prstGeom prst="rect">
            <a:avLst/>
          </a:prstGeom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WB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066446-32AC-42B3-901D-6695AA268334}"/>
              </a:ext>
            </a:extLst>
          </p:cNvPr>
          <p:cNvSpPr/>
          <p:nvPr/>
        </p:nvSpPr>
        <p:spPr>
          <a:xfrm>
            <a:off x="370177" y="2876314"/>
            <a:ext cx="410095" cy="179218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CCT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CE3B94A-B250-4C63-8807-45E23343240B}"/>
              </a:ext>
            </a:extLst>
          </p:cNvPr>
          <p:cNvSpPr/>
          <p:nvPr/>
        </p:nvSpPr>
        <p:spPr>
          <a:xfrm>
            <a:off x="370177" y="4832157"/>
            <a:ext cx="410095" cy="1792180"/>
          </a:xfrm>
          <a:prstGeom prst="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dirty="0"/>
              <a:t>WB + CCT</a:t>
            </a:r>
          </a:p>
        </p:txBody>
      </p:sp>
    </p:spTree>
    <p:extLst>
      <p:ext uri="{BB962C8B-B14F-4D97-AF65-F5344CB8AC3E}">
        <p14:creationId xmlns:p14="http://schemas.microsoft.com/office/powerpoint/2010/main" val="509682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6290</TotalTime>
  <Words>1704</Words>
  <Application>Microsoft Office PowerPoint</Application>
  <PresentationFormat>Widescreen</PresentationFormat>
  <Paragraphs>333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Helvetica Neue</vt:lpstr>
      <vt:lpstr>Office Theme</vt:lpstr>
      <vt:lpstr>Hemostatic resuscitation effects: an in silico exploration</vt:lpstr>
      <vt:lpstr>PowerPoint Presentation</vt:lpstr>
      <vt:lpstr>Assumptions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Assumptions</vt:lpstr>
      <vt:lpstr>Hemoglobin</vt:lpstr>
      <vt:lpstr>INR</vt:lpstr>
      <vt:lpstr>PLT count</vt:lpstr>
      <vt:lpstr>Fibrinogen</vt:lpstr>
      <vt:lpstr>ISF</vt:lpstr>
      <vt:lpstr>Assumptions</vt:lpstr>
      <vt:lpstr>Assumptions</vt:lpstr>
      <vt:lpstr>Assumptions</vt:lpstr>
      <vt:lpstr>From deterministic to stochastic</vt:lpstr>
      <vt:lpstr>In silico clinical trials</vt:lpstr>
      <vt:lpstr>PowerPoint Presentation</vt:lpstr>
      <vt:lpstr>PowerPoint Presentation</vt:lpstr>
      <vt:lpstr>Tissue oxygenation</vt:lpstr>
      <vt:lpstr>PowerPoint Presentation</vt:lpstr>
      <vt:lpstr>PowerPoint Presentation</vt:lpstr>
      <vt:lpstr>Other areas for improvement</vt:lpstr>
      <vt:lpstr>A bit of blood banking</vt:lpstr>
      <vt:lpstr>Assumptions</vt:lpstr>
      <vt:lpstr>LTOWB inventory simulation</vt:lpstr>
      <vt:lpstr>PowerPoint Presentation</vt:lpstr>
      <vt:lpstr>Pittsburgh LTOWB ARIMA model</vt:lpstr>
      <vt:lpstr>Setting LTOWB par</vt:lpstr>
      <vt:lpstr>PowerPoint Presentation</vt:lpstr>
      <vt:lpstr>PowerPoint Presentation</vt:lpstr>
      <vt:lpstr>PowerPoint Presentation</vt:lpstr>
      <vt:lpstr> Misc</vt:lpstr>
      <vt:lpstr>PowerPoint Presentation</vt:lpstr>
      <vt:lpstr>PowerPoint Presentation</vt:lpstr>
      <vt:lpstr>PowerPoint Presentation</vt:lpstr>
      <vt:lpstr>Assumptions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Jansen Seheult</dc:creator>
  <cp:lastModifiedBy>Jansen Seheult</cp:lastModifiedBy>
  <cp:revision>218</cp:revision>
  <dcterms:created xsi:type="dcterms:W3CDTF">2019-06-19T22:38:24Z</dcterms:created>
  <dcterms:modified xsi:type="dcterms:W3CDTF">2019-06-25T05:40:06Z</dcterms:modified>
</cp:coreProperties>
</file>