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26" r:id="rId3"/>
    <p:sldId id="397" r:id="rId4"/>
    <p:sldId id="393" r:id="rId5"/>
    <p:sldId id="320" r:id="rId6"/>
    <p:sldId id="263" r:id="rId7"/>
    <p:sldId id="327" r:id="rId8"/>
    <p:sldId id="319" r:id="rId9"/>
    <p:sldId id="283" r:id="rId10"/>
    <p:sldId id="311" r:id="rId11"/>
    <p:sldId id="285" r:id="rId12"/>
    <p:sldId id="286" r:id="rId13"/>
    <p:sldId id="321" r:id="rId14"/>
    <p:sldId id="288" r:id="rId15"/>
    <p:sldId id="290" r:id="rId16"/>
    <p:sldId id="295" r:id="rId17"/>
    <p:sldId id="314" r:id="rId18"/>
    <p:sldId id="318" r:id="rId19"/>
    <p:sldId id="316" r:id="rId20"/>
    <p:sldId id="299" r:id="rId21"/>
    <p:sldId id="305" r:id="rId22"/>
    <p:sldId id="395" r:id="rId23"/>
    <p:sldId id="317" r:id="rId24"/>
    <p:sldId id="312" r:id="rId25"/>
    <p:sldId id="323" r:id="rId26"/>
    <p:sldId id="293" r:id="rId27"/>
    <p:sldId id="325" r:id="rId28"/>
    <p:sldId id="313" r:id="rId29"/>
    <p:sldId id="322" r:id="rId30"/>
    <p:sldId id="394" r:id="rId31"/>
    <p:sldId id="396" r:id="rId32"/>
    <p:sldId id="294" r:id="rId33"/>
    <p:sldId id="31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eier" initials="e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4697" autoAdjust="0"/>
  </p:normalViewPr>
  <p:slideViewPr>
    <p:cSldViewPr showGuides="1">
      <p:cViewPr varScale="1">
        <p:scale>
          <a:sx n="85" d="100"/>
          <a:sy n="85" d="100"/>
        </p:scale>
        <p:origin x="1912" y="168"/>
      </p:cViewPr>
      <p:guideLst>
        <p:guide orient="horz" pos="3792"/>
        <p:guide pos="5568"/>
      </p:guideLst>
    </p:cSldViewPr>
  </p:slideViewPr>
  <p:outlineViewPr>
    <p:cViewPr>
      <p:scale>
        <a:sx n="33" d="100"/>
        <a:sy n="33" d="100"/>
      </p:scale>
      <p:origin x="0" y="50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D9A55-237E-4543-B4AF-D4B2CA7F1ED9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2E04-0170-4F16-958F-E56D5C61F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2E04-0170-4F16-958F-E56D5C61F4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6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Rates of</a:t>
            </a:r>
            <a:r>
              <a:rPr lang="en-US" baseline="0" dirty="0"/>
              <a:t> outcomes are  on the imputed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2E04-0170-4F16-958F-E56D5C61F4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6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2E04-0170-4F16-958F-E56D5C61F4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8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Rates of</a:t>
            </a:r>
            <a:r>
              <a:rPr lang="en-US" baseline="0" dirty="0"/>
              <a:t> outcomes are  on the imputed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2E04-0170-4F16-958F-E56D5C61F4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6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06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14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511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60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14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17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608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1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54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4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95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49350"/>
            <a:ext cx="9144000" cy="571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</a:rPr>
              <a:t>Resuscitation Outcomes Consortium</a:t>
            </a:r>
          </a:p>
        </p:txBody>
      </p:sp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 cstate="email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519238"/>
            <a:ext cx="2132013" cy="18510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152400" y="1859340"/>
            <a:ext cx="89153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/>
              <a:t>A Two Gram Bolus of Tranexamic Acid  Improves Survival After Traumatic Brain Injury in Patients with Intracranial 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40386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Martin A. Schreiber MD FACS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COL, MC, USAR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Professor of Surgery 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Oregon Health &amp; Science University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Null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r>
              <a:rPr lang="en-US" dirty="0"/>
              <a:t>No difference in favorable neurologic  outcome at 6 months (primary)</a:t>
            </a:r>
          </a:p>
          <a:p>
            <a:r>
              <a:rPr lang="en-US" dirty="0"/>
              <a:t>No difference in 28 day survival</a:t>
            </a:r>
          </a:p>
          <a:p>
            <a:r>
              <a:rPr lang="en-US" dirty="0"/>
              <a:t>No difference in morbidity</a:t>
            </a:r>
          </a:p>
          <a:p>
            <a:pPr marL="0" indent="0">
              <a:buNone/>
            </a:pPr>
            <a:r>
              <a:rPr lang="en-US" dirty="0"/>
              <a:t>Comparing  patients who received 2 dosing strategies of TXA to those who did not receive TXA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2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rgbClr val="FFFFFF"/>
                </a:solidFill>
              </a:rPr>
              <a:t>Subject Selection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040188" cy="63976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  Criteria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706562"/>
            <a:ext cx="4114800" cy="3951288"/>
          </a:xfrm>
        </p:spPr>
        <p:txBody>
          <a:bodyPr/>
          <a:lstStyle/>
          <a:p>
            <a:r>
              <a:rPr lang="en-US" dirty="0"/>
              <a:t>Blunt or penetrating TBI</a:t>
            </a:r>
          </a:p>
          <a:p>
            <a:r>
              <a:rPr lang="en-US" dirty="0"/>
              <a:t>GCS = 3 - 12 </a:t>
            </a:r>
          </a:p>
          <a:p>
            <a:r>
              <a:rPr lang="en-US" dirty="0"/>
              <a:t>Prehospital SBP </a:t>
            </a:r>
            <a:r>
              <a:rPr lang="en-US" u="sng" dirty="0"/>
              <a:t>&gt;</a:t>
            </a:r>
            <a:r>
              <a:rPr lang="en-US" dirty="0"/>
              <a:t> 90 mmHg</a:t>
            </a:r>
          </a:p>
          <a:p>
            <a:r>
              <a:rPr lang="en-US" dirty="0"/>
              <a:t>Age ≥15 y/o, or ≥50 kg, if age unknown</a:t>
            </a:r>
          </a:p>
          <a:p>
            <a:r>
              <a:rPr lang="en-US" dirty="0"/>
              <a:t>IV placed</a:t>
            </a:r>
          </a:p>
          <a:p>
            <a:r>
              <a:rPr lang="en-US" dirty="0"/>
              <a:t>Planned transport to participating hospital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19600" y="1066800"/>
            <a:ext cx="4258299" cy="63976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Exclusion  Criteria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267200" y="1752600"/>
            <a:ext cx="4724400" cy="3951288"/>
          </a:xfrm>
        </p:spPr>
        <p:txBody>
          <a:bodyPr/>
          <a:lstStyle/>
          <a:p>
            <a:r>
              <a:rPr lang="en-US" dirty="0"/>
              <a:t>GCS = 3  with no reactive pupil</a:t>
            </a:r>
          </a:p>
          <a:p>
            <a:r>
              <a:rPr lang="en-US" dirty="0"/>
              <a:t>&gt; 2 hours from time of injury or time unknown  </a:t>
            </a:r>
          </a:p>
          <a:p>
            <a:r>
              <a:rPr lang="en-US" dirty="0"/>
              <a:t>Any prehospital CPR</a:t>
            </a:r>
          </a:p>
          <a:p>
            <a:r>
              <a:rPr lang="en-US" dirty="0"/>
              <a:t>Seizures, MI, stroke, dialysis</a:t>
            </a:r>
          </a:p>
          <a:p>
            <a:r>
              <a:rPr lang="en-US" dirty="0"/>
              <a:t>Known or suspected prisoners</a:t>
            </a:r>
          </a:p>
          <a:p>
            <a:r>
              <a:rPr lang="en-US" dirty="0"/>
              <a:t>Known/suspected pregnancy</a:t>
            </a:r>
          </a:p>
          <a:p>
            <a:r>
              <a:rPr lang="en-US" dirty="0"/>
              <a:t>Drowning or hanging</a:t>
            </a:r>
          </a:p>
          <a:p>
            <a:r>
              <a:rPr lang="en-US" dirty="0"/>
              <a:t>Burns &gt;20% TBSA</a:t>
            </a:r>
          </a:p>
          <a:p>
            <a:r>
              <a:rPr lang="en-US" dirty="0"/>
              <a:t>TXA or pro-coagulant drug</a:t>
            </a:r>
          </a:p>
          <a:p>
            <a:r>
              <a:rPr lang="en-US" dirty="0"/>
              <a:t>Opt out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1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rgbClr val="FFFFFF"/>
                </a:solidFill>
              </a:rPr>
              <a:t>Double Blind Trial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8250"/>
            <a:ext cx="1696554" cy="284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98039"/>
            <a:ext cx="180473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8254"/>
            <a:ext cx="4977119" cy="20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7800"/>
            <a:ext cx="1905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34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0699"/>
            <a:ext cx="8788400" cy="4525963"/>
          </a:xfrm>
        </p:spPr>
        <p:txBody>
          <a:bodyPr/>
          <a:lstStyle/>
          <a:p>
            <a:r>
              <a:rPr lang="en-US" dirty="0"/>
              <a:t>2 gram PH bolus, 8 hour IH placebo infusion</a:t>
            </a:r>
          </a:p>
          <a:p>
            <a:pPr lvl="1"/>
            <a:r>
              <a:rPr lang="en-US" dirty="0"/>
              <a:t>BO</a:t>
            </a:r>
          </a:p>
          <a:p>
            <a:r>
              <a:rPr lang="en-US" dirty="0"/>
              <a:t>1 gram PH bolus, 8 hour IH 1 gram infusion</a:t>
            </a:r>
          </a:p>
          <a:p>
            <a:pPr lvl="1"/>
            <a:r>
              <a:rPr lang="en-US" dirty="0"/>
              <a:t>BM</a:t>
            </a:r>
          </a:p>
          <a:p>
            <a:r>
              <a:rPr lang="en-US" dirty="0"/>
              <a:t>Placebo PH bolus, 8 hour IH placebo infusion</a:t>
            </a:r>
          </a:p>
          <a:p>
            <a:pPr lvl="1"/>
            <a:r>
              <a:rPr lang="en-US" dirty="0"/>
              <a:t>PB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286" y="5714999"/>
            <a:ext cx="1750514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4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rgbClr val="FFFFFF"/>
                </a:solidFill>
              </a:rPr>
              <a:t>In - Hospital Procedure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78788"/>
            <a:ext cx="4419600" cy="571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1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525963"/>
          </a:xfrm>
        </p:spPr>
        <p:txBody>
          <a:bodyPr/>
          <a:lstStyle/>
          <a:p>
            <a:r>
              <a:rPr lang="en-US" dirty="0"/>
              <a:t>Enrollment from May 2015 – Mar 2017</a:t>
            </a:r>
          </a:p>
          <a:p>
            <a:r>
              <a:rPr lang="en-US" dirty="0"/>
              <a:t>967 patients randomized and received drug</a:t>
            </a:r>
          </a:p>
          <a:p>
            <a:pPr lvl="1"/>
            <a:r>
              <a:rPr lang="en-US" dirty="0"/>
              <a:t>346* BO</a:t>
            </a:r>
          </a:p>
          <a:p>
            <a:pPr lvl="1"/>
            <a:r>
              <a:rPr lang="en-US" dirty="0"/>
              <a:t>312 BM</a:t>
            </a:r>
          </a:p>
          <a:p>
            <a:pPr lvl="1"/>
            <a:r>
              <a:rPr lang="en-US" dirty="0"/>
              <a:t>309 PB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1800" dirty="0"/>
              <a:t>     * 1 excluded from analysis because enrolled while in police custody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63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rgbClr val="FFFFFF"/>
                </a:solidFill>
              </a:rPr>
              <a:t>Enrollment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9050"/>
            <a:ext cx="8229600" cy="1143000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Statistical Analysis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1000" y="2058412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Multiply imputed outcomes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Primary analysis adjusts for site only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Other analyses adjust for site, age, gender, blunt/penetrating, GCS, ISS, and head AIS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Multiple logistic regression (GOSE ≤ 4, DRS &gt; 6, 28-day mortality)</a:t>
            </a:r>
          </a:p>
        </p:txBody>
      </p:sp>
    </p:spTree>
    <p:extLst>
      <p:ext uri="{BB962C8B-B14F-4D97-AF65-F5344CB8AC3E}">
        <p14:creationId xmlns:p14="http://schemas.microsoft.com/office/powerpoint/2010/main" val="283889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r>
              <a:rPr lang="en-US" sz="5400" dirty="0">
                <a:solidFill>
                  <a:srgbClr val="FFFFFF"/>
                </a:solidFill>
              </a:rPr>
              <a:t>Patient Characteristics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46200"/>
            <a:ext cx="8763000" cy="53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8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rgbClr val="FFFFFF"/>
                </a:solidFill>
              </a:rPr>
              <a:t>Drug Infusion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534400" cy="50541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F6E320-C94D-7F40-A23B-AE709C1871CD}"/>
              </a:ext>
            </a:extLst>
          </p:cNvPr>
          <p:cNvSpPr/>
          <p:nvPr/>
        </p:nvSpPr>
        <p:spPr>
          <a:xfrm>
            <a:off x="457200" y="2286000"/>
            <a:ext cx="83058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B9CCB2-E578-814A-82A5-3A753766DCB3}"/>
              </a:ext>
            </a:extLst>
          </p:cNvPr>
          <p:cNvSpPr/>
          <p:nvPr/>
        </p:nvSpPr>
        <p:spPr>
          <a:xfrm>
            <a:off x="457200" y="2895600"/>
            <a:ext cx="8305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642E44-7342-6F46-98C2-17F835030771}"/>
              </a:ext>
            </a:extLst>
          </p:cNvPr>
          <p:cNvSpPr/>
          <p:nvPr/>
        </p:nvSpPr>
        <p:spPr>
          <a:xfrm>
            <a:off x="457200" y="3810000"/>
            <a:ext cx="83058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B3AA3B-1264-8D46-9F26-A99A1C773AFF}"/>
              </a:ext>
            </a:extLst>
          </p:cNvPr>
          <p:cNvSpPr/>
          <p:nvPr/>
        </p:nvSpPr>
        <p:spPr>
          <a:xfrm>
            <a:off x="228600" y="5029200"/>
            <a:ext cx="8534400" cy="1320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1383-620E-2842-A8F0-C09AB13D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23E67-8442-D740-AD5A-9157C139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 have no relevant conflicts of interest</a:t>
            </a:r>
          </a:p>
          <a:p>
            <a:pPr marL="0" indent="0" algn="ctr">
              <a:buNone/>
            </a:pPr>
            <a:r>
              <a:rPr lang="en-US" dirty="0"/>
              <a:t>The views presented are our own and do not represent the US Army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90C1E1-FC84-334D-8B81-F9A2CFC32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:\ROC\Admin\Office\Graphics\Logos\ROC-logo\ROC Logo.jpg">
            <a:extLst>
              <a:ext uri="{FF2B5EF4-FFF2-40B4-BE49-F238E27FC236}">
                <a16:creationId xmlns:a16="http://schemas.microsoft.com/office/drawing/2014/main" id="{7596611A-2A85-2D4A-BF5B-C55F8DE7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89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Neurologic Measures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" y="1752600"/>
            <a:ext cx="8965421" cy="3276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E85412-169A-7141-8B39-A798BEC28FEE}"/>
              </a:ext>
            </a:extLst>
          </p:cNvPr>
          <p:cNvSpPr/>
          <p:nvPr/>
        </p:nvSpPr>
        <p:spPr>
          <a:xfrm>
            <a:off x="228600" y="2819400"/>
            <a:ext cx="8712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0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rgbClr val="FFFFFF"/>
                </a:solidFill>
              </a:rPr>
              <a:t>Admission TEG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4800" y="579120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5" y="1524000"/>
            <a:ext cx="8689605" cy="46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12707F-4DEF-8A43-86D2-BDBC90C7726A}"/>
              </a:ext>
            </a:extLst>
          </p:cNvPr>
          <p:cNvSpPr/>
          <p:nvPr/>
        </p:nvSpPr>
        <p:spPr>
          <a:xfrm>
            <a:off x="457200" y="5562600"/>
            <a:ext cx="8305800" cy="570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F6AE-8220-FE42-ACA6-01E1B680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LY30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275DC-5276-7F47-8C6F-6889133DE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77B1DC7-60C5-AF46-BA1A-1F47DD0BA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62257"/>
              </p:ext>
            </p:extLst>
          </p:nvPr>
        </p:nvGraphicFramePr>
        <p:xfrm>
          <a:off x="228600" y="2183573"/>
          <a:ext cx="13785988" cy="4674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8229600" imgH="1968500" progId="Word.Document.12">
                  <p:embed/>
                </p:oleObj>
              </mc:Choice>
              <mc:Fallback>
                <p:oleObj name="Document" r:id="rId3" imgW="8229600" imgH="196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183573"/>
                        <a:ext cx="13785988" cy="4674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DD3E6A70-F005-DC46-B43F-85A3F5EAF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J:\ROC\Admin\Office\Graphics\Logos\ROC-logo\ROC Logo.jpg">
            <a:extLst>
              <a:ext uri="{FF2B5EF4-FFF2-40B4-BE49-F238E27FC236}">
                <a16:creationId xmlns:a16="http://schemas.microsoft.com/office/drawing/2014/main" id="{66365B92-73A7-2148-9998-66571A2A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11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/>
          <a:lstStyle/>
          <a:p>
            <a:r>
              <a:rPr lang="en-US" sz="5400" dirty="0">
                <a:solidFill>
                  <a:srgbClr val="FFFFFF"/>
                </a:solidFill>
              </a:rPr>
              <a:t>Resuscitation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00" y="2375715"/>
            <a:ext cx="8932400" cy="23486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DC5B1E-521F-404C-A2D7-E11A8D5C3728}"/>
              </a:ext>
            </a:extLst>
          </p:cNvPr>
          <p:cNvSpPr/>
          <p:nvPr/>
        </p:nvSpPr>
        <p:spPr>
          <a:xfrm>
            <a:off x="152400" y="4038600"/>
            <a:ext cx="8915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6 Month Follow-up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0574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" y="1327573"/>
            <a:ext cx="8911771" cy="4158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BFAB30-454C-E949-8B25-27C856704D7F}"/>
              </a:ext>
            </a:extLst>
          </p:cNvPr>
          <p:cNvSpPr/>
          <p:nvPr/>
        </p:nvSpPr>
        <p:spPr>
          <a:xfrm>
            <a:off x="152400" y="2362200"/>
            <a:ext cx="8788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9050"/>
            <a:ext cx="8229600" cy="1143000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Outcomes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" y="1775346"/>
            <a:ext cx="8915401" cy="1729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9" y="3859212"/>
            <a:ext cx="8839201" cy="17033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0473" y="129540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 months following injury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D093D-9B0C-C94D-A780-300FAC29B83A}"/>
              </a:ext>
            </a:extLst>
          </p:cNvPr>
          <p:cNvSpPr/>
          <p:nvPr/>
        </p:nvSpPr>
        <p:spPr>
          <a:xfrm>
            <a:off x="76199" y="3200400"/>
            <a:ext cx="8864601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7B461-C5E4-9B41-BA55-53A804C86EA5}"/>
              </a:ext>
            </a:extLst>
          </p:cNvPr>
          <p:cNvSpPr/>
          <p:nvPr/>
        </p:nvSpPr>
        <p:spPr>
          <a:xfrm>
            <a:off x="228600" y="5257800"/>
            <a:ext cx="8712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rgbClr val="FFFFFF"/>
                </a:solidFill>
              </a:rPr>
              <a:t>Mortality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667000"/>
            <a:ext cx="8920892" cy="1752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80938F-016A-CC4C-8A91-34089F5A3D5B}"/>
              </a:ext>
            </a:extLst>
          </p:cNvPr>
          <p:cNvSpPr/>
          <p:nvPr/>
        </p:nvSpPr>
        <p:spPr>
          <a:xfrm>
            <a:off x="152400" y="4114800"/>
            <a:ext cx="8920892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rgbClr val="FFFFFF"/>
                </a:solidFill>
              </a:rPr>
              <a:t>Mortality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84460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-23813" y="1143000"/>
            <a:ext cx="4672013" cy="44386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4495800" y="1143000"/>
            <a:ext cx="4648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68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Major Adverse Events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71600"/>
            <a:ext cx="8834620" cy="3733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F97661-B7CB-914B-A1FD-81DD9F5F9CA5}"/>
              </a:ext>
            </a:extLst>
          </p:cNvPr>
          <p:cNvSpPr/>
          <p:nvPr/>
        </p:nvSpPr>
        <p:spPr>
          <a:xfrm>
            <a:off x="152400" y="2514600"/>
            <a:ext cx="883462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4525963"/>
          </a:xfrm>
        </p:spPr>
        <p:txBody>
          <a:bodyPr/>
          <a:lstStyle/>
          <a:p>
            <a:r>
              <a:rPr lang="en-US" dirty="0"/>
              <a:t>Prehospital TXA use is feasible</a:t>
            </a:r>
          </a:p>
          <a:p>
            <a:r>
              <a:rPr lang="en-US" dirty="0"/>
              <a:t>Does not result in favorable GOSE at 6 months</a:t>
            </a:r>
          </a:p>
          <a:p>
            <a:r>
              <a:rPr lang="en-US" dirty="0"/>
              <a:t>Does not affect TEG on admit</a:t>
            </a:r>
          </a:p>
          <a:p>
            <a:r>
              <a:rPr lang="en-US" dirty="0"/>
              <a:t>2 grams prehospital TXA results in improved 28 day survival in patients with ICH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therapeutic with evidence for benefit in acute TBI</a:t>
            </a:r>
          </a:p>
          <a:p>
            <a:r>
              <a:rPr lang="en-US" dirty="0"/>
              <a:t>What about hemorrhagic shock?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2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88F10A2-1A33-3847-9E67-ED9D4C6E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39" y="-9558"/>
            <a:ext cx="9154655" cy="3362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35EA0C-9185-AC40-A979-514A61BB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9144000" cy="26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95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A205-2DEC-7142-88B8-A8D423F1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More Than I Thought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AE9CCCF6-3D79-2F4D-939A-54883B450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5" y="1828800"/>
            <a:ext cx="889109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DC76DD0-8563-7042-A318-E5CCA93E0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:\ROC\Admin\Office\Graphics\Logos\ROC-logo\ROC Logo.jpg">
            <a:extLst>
              <a:ext uri="{FF2B5EF4-FFF2-40B4-BE49-F238E27FC236}">
                <a16:creationId xmlns:a16="http://schemas.microsoft.com/office/drawing/2014/main" id="{46A99986-CB2A-1C4A-A99D-AEB02AA2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71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082B-4905-7C4B-A72F-64644C91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ROC Funding Partners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1D7273-B140-8A46-AD41-55F5F6F21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607" y="1524000"/>
            <a:ext cx="8079193" cy="45503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D5A2C8E-C96A-364D-8670-7E07CC9C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0113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J:\ROC\Admin\Office\Graphics\Logos\ROC-logo\ROC Logo.jpg">
            <a:extLst>
              <a:ext uri="{FF2B5EF4-FFF2-40B4-BE49-F238E27FC236}">
                <a16:creationId xmlns:a16="http://schemas.microsoft.com/office/drawing/2014/main" id="{8B2D74AB-C327-1E43-BA72-BDAEAA8CF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60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1437"/>
            <a:ext cx="3200400" cy="4525963"/>
          </a:xfrm>
        </p:spPr>
        <p:txBody>
          <a:bodyPr/>
          <a:lstStyle/>
          <a:p>
            <a:r>
              <a:rPr lang="en-US" sz="1400" dirty="0"/>
              <a:t>Martin A. Schreiber MD</a:t>
            </a:r>
          </a:p>
          <a:p>
            <a:r>
              <a:rPr lang="en-US" sz="1400" dirty="0"/>
              <a:t>Susan E. Rowell MD</a:t>
            </a:r>
          </a:p>
          <a:p>
            <a:r>
              <a:rPr lang="en-US" sz="1400" dirty="0"/>
              <a:t>Eric N. Meier MS</a:t>
            </a:r>
          </a:p>
          <a:p>
            <a:r>
              <a:rPr lang="en-US" sz="1400" dirty="0"/>
              <a:t>Barbara McKnight, PhD</a:t>
            </a:r>
          </a:p>
          <a:p>
            <a:r>
              <a:rPr lang="en-US" sz="1400" dirty="0"/>
              <a:t>Susanne May, PhD</a:t>
            </a:r>
          </a:p>
          <a:p>
            <a:r>
              <a:rPr lang="en-US" sz="1400" dirty="0"/>
              <a:t>Delores </a:t>
            </a:r>
            <a:r>
              <a:rPr lang="en-US" sz="1400" dirty="0" err="1"/>
              <a:t>Kannas</a:t>
            </a:r>
            <a:r>
              <a:rPr lang="en-US" sz="1400" dirty="0"/>
              <a:t>, RN, MS, MHA</a:t>
            </a:r>
          </a:p>
          <a:p>
            <a:r>
              <a:rPr lang="en-US" sz="1400" dirty="0"/>
              <a:t>Kellie Sheehan, BSN</a:t>
            </a:r>
          </a:p>
          <a:p>
            <a:r>
              <a:rPr lang="en-US" sz="1400" dirty="0"/>
              <a:t>Jun Hwang, MS</a:t>
            </a:r>
          </a:p>
          <a:p>
            <a:r>
              <a:rPr lang="en-US" sz="1400" dirty="0">
                <a:ea typeface="Calibri"/>
                <a:cs typeface="Calibri"/>
              </a:rPr>
              <a:t>Patrick L. </a:t>
            </a:r>
            <a:r>
              <a:rPr lang="en-US" sz="1400" dirty="0" err="1">
                <a:ea typeface="Calibri"/>
                <a:cs typeface="Calibri"/>
              </a:rPr>
              <a:t>Bosarge</a:t>
            </a:r>
            <a:r>
              <a:rPr lang="en-US" sz="1400" dirty="0">
                <a:ea typeface="Calibri"/>
                <a:cs typeface="Calibri"/>
              </a:rPr>
              <a:t>, MD</a:t>
            </a:r>
          </a:p>
          <a:p>
            <a:r>
              <a:rPr lang="en-US" sz="1400" dirty="0">
                <a:ea typeface="Calibri"/>
                <a:cs typeface="Calibri"/>
              </a:rPr>
              <a:t>Carolyn Williams, RN</a:t>
            </a:r>
          </a:p>
          <a:p>
            <a:r>
              <a:rPr lang="en-US" sz="1400" dirty="0">
                <a:ea typeface="Calibri"/>
                <a:cs typeface="Calibri"/>
              </a:rPr>
              <a:t>Rob </a:t>
            </a:r>
            <a:r>
              <a:rPr lang="en-US" sz="1400" dirty="0" err="1">
                <a:ea typeface="Calibri"/>
                <a:cs typeface="Calibri"/>
              </a:rPr>
              <a:t>Schlamp</a:t>
            </a:r>
            <a:r>
              <a:rPr lang="en-US" sz="1400" dirty="0">
                <a:ea typeface="Calibri"/>
                <a:cs typeface="Calibri"/>
              </a:rPr>
              <a:t>, CCP</a:t>
            </a:r>
          </a:p>
          <a:p>
            <a:r>
              <a:rPr lang="en-US" sz="1400" dirty="0">
                <a:ea typeface="Calibri"/>
                <a:cs typeface="Calibri"/>
              </a:rPr>
              <a:t>John </a:t>
            </a:r>
            <a:r>
              <a:rPr lang="en-US" sz="1400" dirty="0" err="1">
                <a:ea typeface="Calibri"/>
                <a:cs typeface="Calibri"/>
              </a:rPr>
              <a:t>Tallon</a:t>
            </a:r>
            <a:r>
              <a:rPr lang="en-US" sz="1400" dirty="0">
                <a:ea typeface="Calibri"/>
                <a:cs typeface="Calibri"/>
              </a:rPr>
              <a:t>, MD</a:t>
            </a:r>
          </a:p>
          <a:p>
            <a:r>
              <a:rPr lang="en-US" sz="1400" dirty="0">
                <a:ea typeface="Calibri"/>
                <a:cs typeface="Calibri"/>
              </a:rPr>
              <a:t>Jim Christenson, MD</a:t>
            </a:r>
          </a:p>
          <a:p>
            <a:r>
              <a:rPr lang="en-US" sz="1400" dirty="0">
                <a:ea typeface="Calibri"/>
                <a:cs typeface="Calibri"/>
              </a:rPr>
              <a:t>Jay </a:t>
            </a:r>
            <a:r>
              <a:rPr lang="en-US" sz="1400" dirty="0" err="1">
                <a:ea typeface="Calibri"/>
                <a:cs typeface="Calibri"/>
              </a:rPr>
              <a:t>Johannigman</a:t>
            </a:r>
            <a:r>
              <a:rPr lang="en-US" sz="1400" dirty="0">
                <a:ea typeface="Calibri"/>
                <a:cs typeface="Calibri"/>
              </a:rPr>
              <a:t>, MD</a:t>
            </a:r>
          </a:p>
          <a:p>
            <a:r>
              <a:rPr lang="en-US" sz="1400" dirty="0">
                <a:ea typeface="Calibri"/>
                <a:cs typeface="Calibri"/>
              </a:rPr>
              <a:t>Jason McMullan, MD</a:t>
            </a:r>
            <a:endParaRPr lang="en-US" sz="1400" dirty="0"/>
          </a:p>
          <a:p>
            <a:r>
              <a:rPr lang="en-US" sz="1400" dirty="0" err="1"/>
              <a:t>Ahamed</a:t>
            </a:r>
            <a:r>
              <a:rPr lang="en-US" sz="1400" dirty="0"/>
              <a:t> H. </a:t>
            </a:r>
            <a:r>
              <a:rPr lang="en-US" sz="1400" dirty="0" err="1"/>
              <a:t>Idris</a:t>
            </a:r>
            <a:r>
              <a:rPr lang="en-US" sz="1400" dirty="0"/>
              <a:t>, MD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048000" y="1371600"/>
            <a:ext cx="3276600" cy="4525963"/>
          </a:xfrm>
        </p:spPr>
        <p:txBody>
          <a:bodyPr/>
          <a:lstStyle/>
          <a:p>
            <a:r>
              <a:rPr lang="en-US" sz="1400" dirty="0"/>
              <a:t>Rajesh R. Gandhi, MD, PhD</a:t>
            </a:r>
          </a:p>
          <a:p>
            <a:r>
              <a:rPr lang="en-US" sz="1400" dirty="0"/>
              <a:t>Mark </a:t>
            </a:r>
            <a:r>
              <a:rPr lang="en-US" sz="1400" dirty="0" err="1"/>
              <a:t>Gamber</a:t>
            </a:r>
            <a:r>
              <a:rPr lang="en-US" sz="1400" dirty="0"/>
              <a:t>, DO</a:t>
            </a:r>
          </a:p>
          <a:p>
            <a:r>
              <a:rPr lang="en-US" sz="1400" dirty="0"/>
              <a:t>Neal J. Richmond, MD</a:t>
            </a:r>
          </a:p>
          <a:p>
            <a:r>
              <a:rPr lang="en-US" sz="1400" dirty="0"/>
              <a:t>William Witham, MD</a:t>
            </a:r>
          </a:p>
          <a:p>
            <a:r>
              <a:rPr lang="en-US" sz="1400" dirty="0"/>
              <a:t>Robert Simonson, DO</a:t>
            </a:r>
          </a:p>
          <a:p>
            <a:r>
              <a:rPr lang="en-US" sz="1400" dirty="0"/>
              <a:t>John S. Garrett,  MD</a:t>
            </a:r>
          </a:p>
          <a:p>
            <a:r>
              <a:rPr lang="en-US" sz="1400" dirty="0"/>
              <a:t>Brian </a:t>
            </a:r>
            <a:r>
              <a:rPr lang="en-US" sz="1400" dirty="0" err="1"/>
              <a:t>Tibbs</a:t>
            </a:r>
            <a:r>
              <a:rPr lang="en-US" sz="1400" dirty="0"/>
              <a:t>, MD</a:t>
            </a:r>
          </a:p>
          <a:p>
            <a:r>
              <a:rPr lang="en-US" sz="1400" dirty="0"/>
              <a:t>Bryan A. Cotton, MD</a:t>
            </a:r>
          </a:p>
          <a:p>
            <a:r>
              <a:rPr lang="en-US" sz="1400" dirty="0"/>
              <a:t>Laura E. Vincent, RN</a:t>
            </a:r>
          </a:p>
          <a:p>
            <a:r>
              <a:rPr lang="en-US" sz="1400" dirty="0"/>
              <a:t>Martin D. Zielinski, MD</a:t>
            </a:r>
          </a:p>
          <a:p>
            <a:r>
              <a:rPr lang="en-US" sz="1400" dirty="0"/>
              <a:t>Michael Ferrara</a:t>
            </a:r>
          </a:p>
          <a:p>
            <a:r>
              <a:rPr lang="en-US" sz="1400" dirty="0"/>
              <a:t>M. Riccardo </a:t>
            </a:r>
            <a:r>
              <a:rPr lang="en-US" sz="1400" dirty="0" err="1"/>
              <a:t>Colella</a:t>
            </a:r>
            <a:r>
              <a:rPr lang="en-US" sz="1400" dirty="0"/>
              <a:t>, DO, MPH</a:t>
            </a:r>
          </a:p>
          <a:p>
            <a:r>
              <a:rPr lang="en-US" sz="1400" dirty="0"/>
              <a:t>Tom P. </a:t>
            </a:r>
            <a:r>
              <a:rPr lang="en-US" sz="1400" dirty="0" err="1"/>
              <a:t>Aufderheide</a:t>
            </a:r>
            <a:r>
              <a:rPr lang="en-US" sz="1400" dirty="0"/>
              <a:t>, MD</a:t>
            </a:r>
          </a:p>
          <a:p>
            <a:r>
              <a:rPr lang="en-US" sz="1400" dirty="0"/>
              <a:t>Audrey Hendrickson, MPH, CCRP</a:t>
            </a:r>
          </a:p>
          <a:p>
            <a:r>
              <a:rPr lang="en-US" sz="1400" dirty="0"/>
              <a:t>Lauren Klein, MD, MS</a:t>
            </a:r>
          </a:p>
          <a:p>
            <a:r>
              <a:rPr lang="en-US" sz="1400" dirty="0"/>
              <a:t>George </a:t>
            </a:r>
            <a:r>
              <a:rPr lang="en-US" sz="1400" dirty="0" err="1"/>
              <a:t>Sopko</a:t>
            </a:r>
            <a:r>
              <a:rPr lang="en-US" sz="1400" dirty="0"/>
              <a:t>, MD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371600"/>
            <a:ext cx="3200400" cy="4525963"/>
          </a:xfrm>
        </p:spPr>
        <p:txBody>
          <a:bodyPr/>
          <a:lstStyle/>
          <a:p>
            <a:r>
              <a:rPr lang="en-US" sz="1400" dirty="0"/>
              <a:t>Myron L. </a:t>
            </a:r>
            <a:r>
              <a:rPr lang="en-US" sz="1400" dirty="0" err="1"/>
              <a:t>Weisfeldt</a:t>
            </a:r>
            <a:r>
              <a:rPr lang="en-US" sz="1400" dirty="0"/>
              <a:t>, MD</a:t>
            </a:r>
          </a:p>
          <a:p>
            <a:r>
              <a:rPr lang="en-US" sz="1400" dirty="0"/>
              <a:t>Ralph J. </a:t>
            </a:r>
            <a:r>
              <a:rPr lang="en-US" sz="1400" dirty="0" err="1"/>
              <a:t>Frascone</a:t>
            </a:r>
            <a:r>
              <a:rPr lang="en-US" sz="1400" dirty="0"/>
              <a:t>, MD</a:t>
            </a:r>
          </a:p>
          <a:p>
            <a:r>
              <a:rPr lang="en-US" sz="1400" dirty="0"/>
              <a:t>David J. Dries, MD</a:t>
            </a:r>
          </a:p>
          <a:p>
            <a:r>
              <a:rPr lang="en-US" sz="1400" dirty="0"/>
              <a:t>Eileen M. </a:t>
            </a:r>
            <a:r>
              <a:rPr lang="en-US" sz="1400" dirty="0" err="1"/>
              <a:t>Bulger</a:t>
            </a:r>
            <a:r>
              <a:rPr lang="en-US" sz="1400" dirty="0"/>
              <a:t>, MD</a:t>
            </a:r>
          </a:p>
          <a:p>
            <a:r>
              <a:rPr lang="en-US" sz="1400" dirty="0"/>
              <a:t>Bryce R. H. Robinson, MD</a:t>
            </a:r>
          </a:p>
          <a:p>
            <a:r>
              <a:rPr lang="en-US" sz="1400" dirty="0"/>
              <a:t>Patricia Klotz, RN</a:t>
            </a:r>
          </a:p>
          <a:p>
            <a:r>
              <a:rPr lang="en-US" sz="1400" dirty="0"/>
              <a:t>Laurie J. Morrison, MD</a:t>
            </a:r>
          </a:p>
          <a:p>
            <a:r>
              <a:rPr lang="en-US" sz="1400" dirty="0"/>
              <a:t>Jeannie </a:t>
            </a:r>
            <a:r>
              <a:rPr lang="en-US" sz="1400" dirty="0" err="1"/>
              <a:t>Callum</a:t>
            </a:r>
            <a:r>
              <a:rPr lang="en-US" sz="1400" dirty="0"/>
              <a:t>, MD</a:t>
            </a:r>
          </a:p>
          <a:p>
            <a:r>
              <a:rPr lang="en-US" sz="1400" dirty="0"/>
              <a:t>Sandro Rizoli, MD</a:t>
            </a:r>
          </a:p>
          <a:p>
            <a:r>
              <a:rPr lang="en-US" sz="1400" dirty="0"/>
              <a:t>The ROC Investigators</a:t>
            </a:r>
          </a:p>
        </p:txBody>
      </p:sp>
    </p:spTree>
    <p:extLst>
      <p:ext uri="{BB962C8B-B14F-4D97-AF65-F5344CB8AC3E}">
        <p14:creationId xmlns:p14="http://schemas.microsoft.com/office/powerpoint/2010/main" val="2492718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7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E3832E0A-3FD7-0344-AB12-70299379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4BBD9E-9F84-A544-9A9C-BBEC74E84C0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DE0F39C6-712C-3743-B45B-BF72CDE6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" y="-36368"/>
            <a:ext cx="9096016" cy="689436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0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Meta–analysis  (2  Studies)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79281"/>
            <a:ext cx="4417339" cy="56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16764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510"/>
            </a:pPr>
            <a:r>
              <a:rPr lang="en-US" dirty="0">
                <a:solidFill>
                  <a:srgbClr val="0070C0"/>
                </a:solidFill>
              </a:rPr>
              <a:t> patients overall</a:t>
            </a:r>
          </a:p>
          <a:p>
            <a:pPr marL="342900" indent="-342900">
              <a:buAutoNum type="arabicPlain" startAt="510"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0070C0"/>
                </a:solidFill>
              </a:rPr>
              <a:t>1 gram bolus, 1 gram infusion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5562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Zehtabchi</a:t>
            </a:r>
            <a:r>
              <a:rPr lang="en-US" dirty="0">
                <a:solidFill>
                  <a:srgbClr val="FF0000"/>
                </a:solidFill>
              </a:rPr>
              <a:t> et al.  </a:t>
            </a:r>
          </a:p>
          <a:p>
            <a:r>
              <a:rPr lang="en-US" i="1" dirty="0">
                <a:solidFill>
                  <a:srgbClr val="FF0000"/>
                </a:solidFill>
              </a:rPr>
              <a:t>Am J  </a:t>
            </a:r>
            <a:r>
              <a:rPr lang="en-US" i="1" dirty="0" err="1">
                <a:solidFill>
                  <a:srgbClr val="FF0000"/>
                </a:solidFill>
              </a:rPr>
              <a:t>Emerg</a:t>
            </a:r>
            <a:r>
              <a:rPr lang="en-US" i="1" dirty="0">
                <a:solidFill>
                  <a:srgbClr val="FF0000"/>
                </a:solidFill>
              </a:rPr>
              <a:t> Med  </a:t>
            </a:r>
            <a:r>
              <a:rPr lang="en-US" dirty="0">
                <a:solidFill>
                  <a:srgbClr val="FF0000"/>
                </a:solidFill>
              </a:rPr>
              <a:t>2014;32:1503 –1509.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971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</a:t>
            </a:r>
            <a:r>
              <a:rPr lang="en-US" dirty="0">
                <a:solidFill>
                  <a:srgbClr val="FF0000"/>
                </a:solidFill>
              </a:rPr>
              <a:t>Favors TXA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2755795" y="3002339"/>
            <a:ext cx="673205" cy="274260"/>
          </a:xfrm>
          <a:prstGeom prst="rightArrow">
            <a:avLst>
              <a:gd name="adj1" fmla="val 50000"/>
              <a:gd name="adj2" fmla="val 444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0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TCCC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dirty="0"/>
              <a:t>Casualty anticipated to need significant transfusion</a:t>
            </a:r>
          </a:p>
          <a:p>
            <a:r>
              <a:rPr lang="en-US" dirty="0"/>
              <a:t>Administer 1 gram ASAP</a:t>
            </a:r>
          </a:p>
          <a:p>
            <a:r>
              <a:rPr lang="en-US" dirty="0"/>
              <a:t>Administer 1 gram infusion after initial  resuscitation</a:t>
            </a:r>
          </a:p>
          <a:p>
            <a:r>
              <a:rPr lang="en-US" dirty="0"/>
              <a:t>No indication for TBI</a:t>
            </a:r>
          </a:p>
        </p:txBody>
      </p:sp>
      <p:pic>
        <p:nvPicPr>
          <p:cNvPr id="5" name="Picture 7" descr="TCCC Logo 091104 (C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43716"/>
            <a:ext cx="1981200" cy="199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3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AE7E-C690-CF4E-AF10-E312D7FF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F0053-0416-6E47-98B4-83C5DC1DE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55838"/>
            <a:ext cx="8229600" cy="4525963"/>
          </a:xfrm>
        </p:spPr>
        <p:txBody>
          <a:bodyPr/>
          <a:lstStyle/>
          <a:p>
            <a:r>
              <a:rPr lang="en-US" dirty="0"/>
              <a:t>3-arm randomized trial (1:1:1)</a:t>
            </a:r>
          </a:p>
          <a:p>
            <a:r>
              <a:rPr lang="en-US" dirty="0"/>
              <a:t>Multi-center, multi-national</a:t>
            </a:r>
          </a:p>
          <a:p>
            <a:r>
              <a:rPr lang="en-US" dirty="0"/>
              <a:t>Double-blinded</a:t>
            </a:r>
          </a:p>
          <a:p>
            <a:r>
              <a:rPr lang="en-US" dirty="0"/>
              <a:t>Key coded kits placed on rigs and replaced at trauma center when used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2CE6EC-BB8C-9741-8B7C-9B2EF0850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:\ROC\Admin\Office\Graphics\Logos\ROC-logo\ROC Logo.jpg">
            <a:extLst>
              <a:ext uri="{FF2B5EF4-FFF2-40B4-BE49-F238E27FC236}">
                <a16:creationId xmlns:a16="http://schemas.microsoft.com/office/drawing/2014/main" id="{AD55DCA0-2081-2545-B1FE-4E2EBC7FD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15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dirty="0">
                <a:solidFill>
                  <a:schemeClr val="bg1"/>
                </a:solidFill>
              </a:rPr>
              <a:t>ROC TXA Locations Map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9099" y="1600200"/>
            <a:ext cx="129154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5773" b="2502"/>
          <a:stretch/>
        </p:blipFill>
        <p:spPr bwMode="auto">
          <a:xfrm>
            <a:off x="1524000" y="1146122"/>
            <a:ext cx="6172200" cy="558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24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rgbClr val="FFFFFF"/>
                </a:solidFill>
              </a:rPr>
              <a:t>Primary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8686800" cy="4525963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3200" dirty="0"/>
              <a:t>To determine the effects of two dosing strategies of TXA on outcome following moderate to  severe TBI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77719"/>
            <a:ext cx="27432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J:\ROC\Admin\Office\Graphics\Logos\ROC-logo\ROC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608261"/>
            <a:ext cx="1925662" cy="11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212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5629</TotalTime>
  <Words>737</Words>
  <Application>Microsoft Macintosh PowerPoint</Application>
  <PresentationFormat>On-screen Show (4:3)</PresentationFormat>
  <Paragraphs>149</Paragraphs>
  <Slides>33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Calibri</vt:lpstr>
      <vt:lpstr>Default Design</vt:lpstr>
      <vt:lpstr>Document</vt:lpstr>
      <vt:lpstr>PowerPoint Presentation</vt:lpstr>
      <vt:lpstr>Conflicts of Interest</vt:lpstr>
      <vt:lpstr>PowerPoint Presentation</vt:lpstr>
      <vt:lpstr>PowerPoint Presentation</vt:lpstr>
      <vt:lpstr>Meta–analysis  (2  Studies)</vt:lpstr>
      <vt:lpstr>TCCC Guidelines</vt:lpstr>
      <vt:lpstr>Methods</vt:lpstr>
      <vt:lpstr>PowerPoint Presentation</vt:lpstr>
      <vt:lpstr>Primary Aim</vt:lpstr>
      <vt:lpstr>Null Hypotheses</vt:lpstr>
      <vt:lpstr>Subject Selection</vt:lpstr>
      <vt:lpstr>Double Blind Trial</vt:lpstr>
      <vt:lpstr>Randomization Groups</vt:lpstr>
      <vt:lpstr>In - Hospital Procedure</vt:lpstr>
      <vt:lpstr>Results</vt:lpstr>
      <vt:lpstr>Enrollment</vt:lpstr>
      <vt:lpstr>Statistical Analysis</vt:lpstr>
      <vt:lpstr>Patient Characteristics</vt:lpstr>
      <vt:lpstr>Drug Infusion</vt:lpstr>
      <vt:lpstr>Neurologic Measures</vt:lpstr>
      <vt:lpstr>Admission TEG</vt:lpstr>
      <vt:lpstr>LY30 Breakdown</vt:lpstr>
      <vt:lpstr>Resuscitation</vt:lpstr>
      <vt:lpstr>6 Month Follow-up</vt:lpstr>
      <vt:lpstr>Outcomes</vt:lpstr>
      <vt:lpstr>Mortality</vt:lpstr>
      <vt:lpstr>Mortality</vt:lpstr>
      <vt:lpstr>Major Adverse Events</vt:lpstr>
      <vt:lpstr>Conclusions</vt:lpstr>
      <vt:lpstr>More Than I Thought</vt:lpstr>
      <vt:lpstr>ROC Funding Partners</vt:lpstr>
      <vt:lpstr>Authors</vt:lpstr>
      <vt:lpstr>PowerPoint Presentation</vt:lpstr>
    </vt:vector>
  </TitlesOfParts>
  <Company>Personal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F Leonen</dc:creator>
  <cp:lastModifiedBy>Martin Schreiber</cp:lastModifiedBy>
  <cp:revision>256</cp:revision>
  <dcterms:created xsi:type="dcterms:W3CDTF">2007-10-10T19:38:46Z</dcterms:created>
  <dcterms:modified xsi:type="dcterms:W3CDTF">2019-06-26T00:31:51Z</dcterms:modified>
</cp:coreProperties>
</file>