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5"/>
  </p:notesMasterIdLst>
  <p:sldIdLst>
    <p:sldId id="257" r:id="rId4"/>
    <p:sldId id="271" r:id="rId5"/>
    <p:sldId id="276" r:id="rId6"/>
    <p:sldId id="259" r:id="rId7"/>
    <p:sldId id="1359" r:id="rId8"/>
    <p:sldId id="303" r:id="rId9"/>
    <p:sldId id="375" r:id="rId10"/>
    <p:sldId id="1360" r:id="rId11"/>
    <p:sldId id="272" r:id="rId12"/>
    <p:sldId id="264" r:id="rId13"/>
    <p:sldId id="265" r:id="rId14"/>
    <p:sldId id="266" r:id="rId15"/>
    <p:sldId id="267" r:id="rId16"/>
    <p:sldId id="274" r:id="rId17"/>
    <p:sldId id="268" r:id="rId18"/>
    <p:sldId id="269" r:id="rId19"/>
    <p:sldId id="273" r:id="rId20"/>
    <p:sldId id="1361" r:id="rId21"/>
    <p:sldId id="1365" r:id="rId22"/>
    <p:sldId id="473" r:id="rId23"/>
    <p:sldId id="325" r:id="rId24"/>
    <p:sldId id="438" r:id="rId25"/>
    <p:sldId id="441" r:id="rId26"/>
    <p:sldId id="442" r:id="rId27"/>
    <p:sldId id="444" r:id="rId28"/>
    <p:sldId id="446" r:id="rId29"/>
    <p:sldId id="445" r:id="rId30"/>
    <p:sldId id="418" r:id="rId31"/>
    <p:sldId id="488" r:id="rId32"/>
    <p:sldId id="1362" r:id="rId33"/>
    <p:sldId id="1366" r:id="rId34"/>
    <p:sldId id="501" r:id="rId35"/>
    <p:sldId id="270" r:id="rId36"/>
    <p:sldId id="256" r:id="rId37"/>
    <p:sldId id="261" r:id="rId38"/>
    <p:sldId id="258" r:id="rId39"/>
    <p:sldId id="1363" r:id="rId40"/>
    <p:sldId id="260" r:id="rId41"/>
    <p:sldId id="262" r:id="rId42"/>
    <p:sldId id="1364" r:id="rId43"/>
    <p:sldId id="27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kins, Donald" initials="JD" lastIdx="1" clrIdx="0">
    <p:extLst>
      <p:ext uri="{19B8F6BF-5375-455C-9EA6-DF929625EA0E}">
        <p15:presenceInfo xmlns:p15="http://schemas.microsoft.com/office/powerpoint/2012/main" userId="S::jenkinsd4@uthscsa.edu::5a0ad02c-1b11-4b5d-8352-67945f802e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-16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gel\Desktop\Research\Trauma%20Research\Abstracts\uvalde%20mci\UVALDE%20mci%20TIMELIN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99308576993913E-2"/>
          <c:y val="3.9426523297491037E-2"/>
          <c:w val="0.87774435881027235"/>
          <c:h val="0.9211469534050179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'Project Timeline'!$D$4</c:f>
              <c:strCache>
                <c:ptCount val="1"/>
                <c:pt idx="0">
                  <c:v>POSITION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layout>
                <c:manualLayout>
                  <c:x val="2.7705626194600608E-3"/>
                  <c:y val="3.5835416678423695E-3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913765474928427"/>
                      <c:h val="0.128792487542254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533-459F-B6A3-6965CC8BD548}"/>
                </c:ext>
              </c:extLst>
            </c:dLbl>
            <c:dLbl>
              <c:idx val="1"/>
              <c:layout>
                <c:manualLayout>
                  <c:x val="1.3853358483642845E-3"/>
                  <c:y val="2.6876562508817769E-2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55064081259071"/>
                      <c:h val="0.153877279217151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33-459F-B6A3-6965CC8BD548}"/>
                </c:ext>
              </c:extLst>
            </c:dLbl>
            <c:dLbl>
              <c:idx val="2"/>
              <c:layout>
                <c:manualLayout>
                  <c:x val="2.7706171580942768E-3"/>
                  <c:y val="-5.3751714174459222E-3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22255853168032"/>
                      <c:h val="0.14671019588146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33-459F-B6A3-6965CC8BD548}"/>
                </c:ext>
              </c:extLst>
            </c:dLbl>
            <c:dLbl>
              <c:idx val="3"/>
              <c:layout>
                <c:manualLayout>
                  <c:x val="4.7163915820294599E-8"/>
                  <c:y val="-3.2848752483629937E-17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33-459F-B6A3-6965CC8BD548}"/>
                </c:ext>
              </c:extLst>
            </c:dLbl>
            <c:dLbl>
              <c:idx val="4"/>
              <c:layout>
                <c:manualLayout>
                  <c:x val="4.7163915820294599E-8"/>
                  <c:y val="1.3139500993451975E-1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UVALDE MEMORIAL</a:t>
                    </a:r>
                    <a:r>
                      <a:rPr lang="en-US" baseline="0" dirty="0"/>
                      <a:t> CONFIRMED AS DESTINATION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533-459F-B6A3-6965CC8BD548}"/>
                </c:ext>
              </c:extLst>
            </c:dLbl>
            <c:dLbl>
              <c:idx val="5"/>
              <c:layout>
                <c:manualLayout>
                  <c:x val="1.3852813097300304E-3"/>
                  <c:y val="1.2543242343354213E-2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90902966716272"/>
                      <c:h val="0.175378529224205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533-459F-B6A3-6965CC8BD548}"/>
                </c:ext>
              </c:extLst>
            </c:dLbl>
            <c:dLbl>
              <c:idx val="6"/>
              <c:layout>
                <c:manualLayout>
                  <c:x val="4.7163915820294599E-8"/>
                  <c:y val="1.3139500993451975E-16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33-459F-B6A3-6965CC8BD548}"/>
                </c:ext>
              </c:extLst>
            </c:dLbl>
            <c:dLbl>
              <c:idx val="7"/>
              <c:layout>
                <c:manualLayout>
                  <c:x val="4.7163915820294599E-8"/>
                  <c:y val="-3.2848752483629937E-17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33-459F-B6A3-6965CC8BD548}"/>
                </c:ext>
              </c:extLst>
            </c:dLbl>
            <c:dLbl>
              <c:idx val="8"/>
              <c:layout>
                <c:manualLayout>
                  <c:x val="2.7705626194600608E-3"/>
                  <c:y val="1.4334025587051845E-2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540599813717842"/>
                      <c:h val="0.157460820884993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6533-459F-B6A3-6965CC8BD548}"/>
                </c:ext>
              </c:extLst>
            </c:dLbl>
            <c:dLbl>
              <c:idx val="9"/>
              <c:layout>
                <c:manualLayout>
                  <c:x val="4.7163915820294599E-8"/>
                  <c:y val="-1.6424376241814969E-17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533-459F-B6A3-6965CC8BD548}"/>
                </c:ext>
              </c:extLst>
            </c:dLbl>
            <c:dLbl>
              <c:idx val="10"/>
              <c:layout>
                <c:manualLayout>
                  <c:x val="4.7163915908144244E-8"/>
                  <c:y val="1.3139500993451975E-16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533-459F-B6A3-6965CC8BD548}"/>
                </c:ext>
              </c:extLst>
            </c:dLbl>
            <c:dLbl>
              <c:idx val="11"/>
              <c:layout>
                <c:manualLayout>
                  <c:x val="4.7163915820294599E-8"/>
                  <c:y val="-3.2848752483629937E-17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533-459F-B6A3-6965CC8BD5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38100" tIns="19050" rIns="38100" bIns="19050" anchor="ctr">
                <a:noAutofit/>
              </a:bodyPr>
              <a:lstStyle/>
              <a:p>
                <a:pPr>
                  <a:defRPr sz="1400" b="1" cap="all" spc="1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errBars>
            <c:errBarType val="minus"/>
            <c:errValType val="percentage"/>
            <c:noEndCap val="0"/>
            <c:val val="100"/>
            <c:spPr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errBars>
          <c:cat>
            <c:strRef>
              <c:f>'Project Timeline'!$C$5:$C$14</c:f>
              <c:strCache>
                <c:ptCount val="10"/>
                <c:pt idx="0">
                  <c:v>FIRST REPORT OF ACTIVE SHOOTER</c:v>
                </c:pt>
                <c:pt idx="1">
                  <c:v>NOTIFICATION OF SHOOTING AT SoTX BLOOD AND TISSUE</c:v>
                </c:pt>
                <c:pt idx="2">
                  <c:v>DECISION TO DEPLOY 15U WB AND 10 LPC</c:v>
                </c:pt>
                <c:pt idx="3">
                  <c:v>BLOOD PACKAGED FOR TRANSPORT</c:v>
                </c:pt>
                <c:pt idx="4">
                  <c:v>UVALDE MEMORIAL CONFIRMED AS DESTINATION</c:v>
                </c:pt>
                <c:pt idx="5">
                  <c:v>AWAITING TRANSPORT ON HELIPAD IN SAN ANTONIO</c:v>
                </c:pt>
                <c:pt idx="6">
                  <c:v>TRANSPORT HELICOPTER TOUCHDOWN</c:v>
                </c:pt>
                <c:pt idx="7">
                  <c:v>BLOOD LOADED ON TRANSPORT HELICOPTER</c:v>
                </c:pt>
                <c:pt idx="8">
                  <c:v>TRANSPORT HELICOPTER AIRBORNE</c:v>
                </c:pt>
                <c:pt idx="9">
                  <c:v>ARRIVAL OF BLOOD AT UVALDE MEMORIAL HOSPITAL</c:v>
                </c:pt>
              </c:strCache>
            </c:strRef>
          </c:cat>
          <c:val>
            <c:numRef>
              <c:f>'Project Timeline'!$F$5:$F$14</c:f>
              <c:numCache>
                <c:formatCode>General</c:formatCode>
                <c:ptCount val="10"/>
                <c:pt idx="0">
                  <c:v>22</c:v>
                </c:pt>
                <c:pt idx="1">
                  <c:v>-8</c:v>
                </c:pt>
                <c:pt idx="2">
                  <c:v>10</c:v>
                </c:pt>
                <c:pt idx="3">
                  <c:v>-18</c:v>
                </c:pt>
                <c:pt idx="4">
                  <c:v>18</c:v>
                </c:pt>
                <c:pt idx="5">
                  <c:v>-12</c:v>
                </c:pt>
                <c:pt idx="6">
                  <c:v>12</c:v>
                </c:pt>
                <c:pt idx="7">
                  <c:v>-9</c:v>
                </c:pt>
                <c:pt idx="8">
                  <c:v>18</c:v>
                </c:pt>
                <c:pt idx="9">
                  <c:v>-16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533-459F-B6A3-6965CC8BD5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3997272"/>
        <c:axId val="713996880"/>
      </c:barChart>
      <c:lineChart>
        <c:grouping val="standard"/>
        <c:varyColors val="0"/>
        <c:ser>
          <c:idx val="0"/>
          <c:order val="0"/>
          <c:tx>
            <c:strRef>
              <c:f>'Project Timeline'!$B$4</c:f>
              <c:strCache>
                <c:ptCount val="1"/>
                <c:pt idx="0">
                  <c:v>DATE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chemeClr val="accent3">
                  <a:lumMod val="50000"/>
                </a:schemeClr>
              </a:solidFill>
              <a:ln w="63500" cmpd="thinThick">
                <a:solidFill>
                  <a:schemeClr val="accent3">
                    <a:lumMod val="75000"/>
                  </a:schemeClr>
                </a:solidFill>
              </a:ln>
            </c:spPr>
          </c:marker>
          <c:errBars>
            <c:errDir val="y"/>
            <c:errBarType val="both"/>
            <c:errValType val="percentage"/>
            <c:noEndCap val="0"/>
            <c:val val="5"/>
          </c:errBars>
          <c:cat>
            <c:numRef>
              <c:f>'Project Timeline'!$B$5:$B$14</c:f>
              <c:numCache>
                <c:formatCode>h:mm;@</c:formatCode>
                <c:ptCount val="10"/>
                <c:pt idx="0">
                  <c:v>0.48333333333333334</c:v>
                </c:pt>
                <c:pt idx="1">
                  <c:v>0.49861111111111112</c:v>
                </c:pt>
                <c:pt idx="2">
                  <c:v>0.50347222222222221</c:v>
                </c:pt>
                <c:pt idx="3">
                  <c:v>0.50624999999999998</c:v>
                </c:pt>
                <c:pt idx="4">
                  <c:v>0.50694444444444442</c:v>
                </c:pt>
                <c:pt idx="5">
                  <c:v>0.51250000000000007</c:v>
                </c:pt>
                <c:pt idx="6">
                  <c:v>0.5180555555555556</c:v>
                </c:pt>
                <c:pt idx="7">
                  <c:v>0.51944444444444449</c:v>
                </c:pt>
                <c:pt idx="8">
                  <c:v>0.52013888888888882</c:v>
                </c:pt>
                <c:pt idx="9">
                  <c:v>0.54513888888888895</c:v>
                </c:pt>
              </c:numCache>
            </c:numRef>
          </c:cat>
          <c:val>
            <c:numRef>
              <c:f>'Project Timeline'!$E$5:$E$14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6533-459F-B6A3-6965CC8BD5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5587272"/>
        <c:axId val="713996488"/>
      </c:lineChart>
      <c:dateAx>
        <c:axId val="825587272"/>
        <c:scaling>
          <c:orientation val="minMax"/>
        </c:scaling>
        <c:delete val="0"/>
        <c:axPos val="b"/>
        <c:numFmt formatCode="h:mm;@" sourceLinked="0"/>
        <c:majorTickMark val="cross"/>
        <c:minorTickMark val="in"/>
        <c:tickLblPos val="nextTo"/>
        <c:spPr>
          <a:solidFill>
            <a:schemeClr val="bg1">
              <a:lumMod val="95000"/>
            </a:schemeClr>
          </a:solidFill>
          <a:ln w="9525">
            <a:solidFill>
              <a:schemeClr val="bg1">
                <a:lumMod val="85000"/>
              </a:schemeClr>
            </a:solidFill>
            <a:prstDash val="solid"/>
          </a:ln>
        </c:spPr>
        <c:txPr>
          <a:bodyPr/>
          <a:lstStyle/>
          <a:p>
            <a:pPr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pPr>
            <a:endParaRPr lang="en-US"/>
          </a:p>
        </c:txPr>
        <c:crossAx val="713996488"/>
        <c:crosses val="autoZero"/>
        <c:auto val="1"/>
        <c:lblOffset val="100"/>
        <c:baseTimeUnit val="days"/>
        <c:majorUnit val="1"/>
        <c:majorTimeUnit val="months"/>
        <c:minorUnit val="7"/>
        <c:minorTimeUnit val="days"/>
      </c:dateAx>
      <c:valAx>
        <c:axId val="7139964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25587272"/>
        <c:crosses val="autoZero"/>
        <c:crossBetween val="midCat"/>
      </c:valAx>
      <c:valAx>
        <c:axId val="713996880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713997272"/>
        <c:crosses val="max"/>
        <c:crossBetween val="between"/>
      </c:valAx>
      <c:catAx>
        <c:axId val="713997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13996880"/>
        <c:crosses val="autoZero"/>
        <c:auto val="1"/>
        <c:lblAlgn val="ctr"/>
        <c:lblOffset val="100"/>
        <c:noMultiLvlLbl val="0"/>
      </c:catAx>
      <c:spPr>
        <a:noFill/>
      </c:spPr>
    </c:plotArea>
    <c:plotVisOnly val="0"/>
    <c:dispBlanksAs val="gap"/>
    <c:showDLblsOverMax val="0"/>
  </c:chart>
  <c:spPr>
    <a:solidFill>
      <a:schemeClr val="bg1">
        <a:lumMod val="95000"/>
      </a:schemeClr>
    </a:solidFill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AE7A1-83FF-4339-B9C7-CEBCFE6E3EB9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7E1B8-DE3F-4C9F-BE80-118DADB00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97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 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945C3-7E02-AE49-A417-5FB007D40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8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 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841B3-AB0F-5649-8B3F-6BB40FF782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1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 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35B37-4424-4945-A881-F28F74BCEA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049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7388"/>
            <a:ext cx="6121400" cy="3443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will briefly speak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9F410-7BE7-4A81-9453-7B47D451D5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34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7388"/>
            <a:ext cx="6121400" cy="3443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will briefly speak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9F410-7BE7-4A81-9453-7B47D451D5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34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CB472-A155-4BA2-B463-7BE2D079F56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16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units whole blood and 10 units LPC arrived in Uvalde in 67 minutes from time of notification at STBTC</a:t>
            </a:r>
          </a:p>
          <a:p>
            <a:r>
              <a:rPr lang="en-US" dirty="0"/>
              <a:t>Additional 20 units available on ground in </a:t>
            </a:r>
            <a:r>
              <a:rPr lang="en-US" dirty="0" err="1"/>
              <a:t>Uvlade</a:t>
            </a:r>
            <a:r>
              <a:rPr lang="en-US" dirty="0"/>
              <a:t> from </a:t>
            </a:r>
            <a:r>
              <a:rPr lang="en-US" dirty="0" err="1"/>
              <a:t>neigboring</a:t>
            </a:r>
            <a:r>
              <a:rPr lang="en-US" dirty="0"/>
              <a:t> communities</a:t>
            </a:r>
          </a:p>
          <a:p>
            <a:r>
              <a:rPr lang="en-US" dirty="0"/>
              <a:t>45 units to augment the blood bank supply</a:t>
            </a:r>
          </a:p>
          <a:p>
            <a:r>
              <a:rPr lang="en-US" dirty="0"/>
              <a:t>At baseline </a:t>
            </a:r>
            <a:r>
              <a:rPr lang="en-US" dirty="0">
                <a:sym typeface="Wingdings" panose="05000000000000000000" pitchFamily="2" charset="2"/>
              </a:rPr>
              <a:t> ~55 units of </a:t>
            </a:r>
            <a:r>
              <a:rPr lang="en-US" dirty="0" err="1">
                <a:sym typeface="Wingdings" panose="05000000000000000000" pitchFamily="2" charset="2"/>
              </a:rPr>
              <a:t>pRBCs</a:t>
            </a:r>
            <a:r>
              <a:rPr lang="en-US" dirty="0">
                <a:sym typeface="Wingdings" panose="05000000000000000000" pitchFamily="2" charset="2"/>
              </a:rPr>
              <a:t> and ~50 units of FFP  NO PLATELETS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0CB472-A155-4BA2-B463-7BE2D079F56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1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185F3-ADA5-ED43-8FF6-298917AB6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D8556-73FC-4848-9E75-FC86888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40E79-9477-E646-AE52-CC2204B02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37CF9-2893-AA44-8ED8-2E632D84D3CF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4E7F1-E18D-7E46-98A0-CF1162634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A6658-352E-C844-AE32-88341BC5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5BE7C-87DA-1B4C-953E-248C00CB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78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D3D2-E61F-7C4C-A7B0-A69BB1E73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F67407-A3EA-814A-B80D-71846E136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C1426-423B-6B47-89DD-7FA7B0B5E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37CF9-2893-AA44-8ED8-2E632D84D3CF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EE4B-8DC4-C54F-89F5-0D9CADA10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D9D4E-A87B-9A4D-B9A3-581D6D05F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5BE7C-87DA-1B4C-953E-248C00CB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6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0B8235-1621-9040-AA70-D056C69915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D8FFA-0507-CB4D-8D3E-0F13B56B0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D828C-5E66-A841-A6F4-44C3CB51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37CF9-2893-AA44-8ED8-2E632D84D3CF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56BA2-B95D-6848-8867-6BC92C05A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1C41E-B801-5A44-A51A-8EFD4578B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5BE7C-87DA-1B4C-953E-248C00CB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6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287000" y="6698816"/>
            <a:ext cx="1904999" cy="1344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udy Oldstyle Std Regular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29856" y="753410"/>
            <a:ext cx="9718347" cy="886548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Chart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1B2BED-9056-4EE4-A092-C7768A3F74F0}"/>
              </a:ext>
            </a:extLst>
          </p:cNvPr>
          <p:cNvSpPr/>
          <p:nvPr userDrawn="1"/>
        </p:nvSpPr>
        <p:spPr>
          <a:xfrm>
            <a:off x="-91440" y="-36944"/>
            <a:ext cx="12410902" cy="69660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82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C3EA57-EF4B-4A5B-9676-BCEB8EE133F2}"/>
              </a:ext>
            </a:extLst>
          </p:cNvPr>
          <p:cNvSpPr/>
          <p:nvPr userDrawn="1"/>
        </p:nvSpPr>
        <p:spPr>
          <a:xfrm>
            <a:off x="-91440" y="-36944"/>
            <a:ext cx="12410902" cy="69660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58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1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51824-EAFF-B641-A31B-8E69BD76C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7BE90-A4EC-7E4C-BAB3-6E13F4638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AD0E-8000-2D43-A069-613DC2E08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8C8D-4403-1847-BC1B-CAB2C9BFEF8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BE2E5-E2E4-7144-A611-0C350B96C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B860D-9A02-B941-8C35-96429EA9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E631-6D2A-9D49-B2A7-C43FB0FFB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5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C3E9-D509-D04A-8E08-4F2712D2E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E99EE-669C-8F47-93F9-F07ED32BD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E5AA6-2C5C-B04A-A08E-A353EB1E3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8C8D-4403-1847-BC1B-CAB2C9BFEF8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5E124-9602-084E-85FA-052083701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CF03D-FB44-F44A-BB2A-F87D73229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E631-6D2A-9D49-B2A7-C43FB0FFB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95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0C819-7595-9F45-8389-0D02CA90B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DFB6E-0511-0E40-8ECF-212E560B1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C5FD3-89BC-0143-8571-026631D37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8C8D-4403-1847-BC1B-CAB2C9BFEF8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CBBD0-883A-244D-8E8A-893F74D8C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A7624-1D1D-1A42-8AB3-C2043DA7F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E631-6D2A-9D49-B2A7-C43FB0FFB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74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4EBE7-EC81-C74D-8A12-7B12E6B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92A6E-9F7B-7B47-BE61-FF269FFE2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07DB2-1D92-4545-BB96-AAE69053A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FF199-3A1B-E04B-A992-0B637B22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8C8D-4403-1847-BC1B-CAB2C9BFEF8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636A4-B727-D749-9B63-B648030D2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97E72-6310-7E4B-B30F-F3466DD92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E631-6D2A-9D49-B2A7-C43FB0FFB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1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49FE9-EFE9-B449-A950-A8CD172A0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51729-9503-C142-9D35-B392A046D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21B39-FE51-CB40-8E21-2F00751BB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74843-E619-914B-83FB-A2AF2D1D8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0F4C2-BA76-B54A-B2CA-8E9D28602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681E0E-C866-AC45-8894-DD209B93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8C8D-4403-1847-BC1B-CAB2C9BFEF8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D7C03-C390-5847-A2D7-C588598F8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4E608F-8CB2-524F-907C-B8B8C8C7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E631-6D2A-9D49-B2A7-C43FB0FFB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0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F5C0-7756-FA49-9107-B7064672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A1B27-0FF6-7545-8AEE-1B6B82E9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989A8-B761-1442-A7F6-2BD5612BD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37CF9-2893-AA44-8ED8-2E632D84D3CF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432F5-75E2-6F4E-ABC4-014DB65E1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C74D6-2417-CA48-A919-45CB17D9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5BE7C-87DA-1B4C-953E-248C00CB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54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53C66-8ABB-C04E-829F-703E499CA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DCD0CA-C3B1-9F43-B1DE-B6398BD49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8C8D-4403-1847-BC1B-CAB2C9BFEF8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7A530-ADC5-EB41-B089-B2B3895A6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48222-06EA-A349-B4B8-925F1CA7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E631-6D2A-9D49-B2A7-C43FB0FFB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7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7B8C5D-C6B4-8246-81E6-5471C65A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8C8D-4403-1847-BC1B-CAB2C9BFEF8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DC13E0-A9E5-DD42-BFDB-EB4EFE19D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1DA84-3A95-5F43-A115-74BD77C9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E631-6D2A-9D49-B2A7-C43FB0FFB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90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DAF65-1CF5-5749-BF92-38059BA4F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7F27A-E906-6445-8CB6-2067D5C06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D2AB9-35CA-0C44-8EED-E6C534E36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8DB42-277B-C240-8929-F5051792E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8C8D-4403-1847-BC1B-CAB2C9BFEF8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4DD26-C3C2-7945-992D-034C4E52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B67EF-B9BC-1F42-9983-76929EBE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E631-6D2A-9D49-B2A7-C43FB0FFB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44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F9A5E-1AE7-064B-9C96-9305C1337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B08F88-3C6A-3247-ACA3-B4D1CDA99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0B9D5-C6A1-6C4C-A921-E5C174F67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FBECB-8C90-7D47-8485-0A967200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8C8D-4403-1847-BC1B-CAB2C9BFEF8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C516E-783B-A14B-B37E-9A22EE4A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59007-61F2-714A-A9BA-BC2D7423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E631-6D2A-9D49-B2A7-C43FB0FFB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32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1782F-C8B8-294F-8530-3AEF19D19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F1727-E668-7C4B-A537-F172443C3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3322B-24BA-D241-AB13-2F30E31B5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8C8D-4403-1847-BC1B-CAB2C9BFEF8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3E395-4C05-E346-B232-FB2C3A5E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3D9C5-1AF5-7B4D-A233-D2FC604FB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E631-6D2A-9D49-B2A7-C43FB0FFB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44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4EDB88-C7FF-474D-A815-A434939B8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36AFF5-57B4-7345-8C80-AC0F78B71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DDF7D-21FE-B446-8B99-B3442F21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8C8D-4403-1847-BC1B-CAB2C9BFEF8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EE40B-243A-E844-AD7E-F6A63A80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4243B-BC89-6546-A8A5-B92058F2B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E631-6D2A-9D49-B2A7-C43FB0FFB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88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6079-A17D-4B23-B11A-AD1F500C563A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475-E7CE-4FD6-BC20-577EDB7AC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665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6079-A17D-4B23-B11A-AD1F500C563A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475-E7CE-4FD6-BC20-577EDB7AC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70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6079-A17D-4B23-B11A-AD1F500C563A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475-E7CE-4FD6-BC20-577EDB7AC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802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6079-A17D-4B23-B11A-AD1F500C563A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475-E7CE-4FD6-BC20-577EDB7AC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535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7F607-F5E2-174C-BF2A-1EDFCE52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3FA5C-3B76-AB45-9189-0BA5E220A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0F2B1-960A-814F-9A23-BD6D97E1B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37CF9-2893-AA44-8ED8-2E632D84D3CF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069F6-ACE9-A246-A127-EE8EA34FB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B6888-58B0-FB4A-92C3-5B02FCA29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5BE7C-87DA-1B4C-953E-248C00CB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87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6079-A17D-4B23-B11A-AD1F500C563A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475-E7CE-4FD6-BC20-577EDB7AC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578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6079-A17D-4B23-B11A-AD1F500C563A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475-E7CE-4FD6-BC20-577EDB7AC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630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DF3C90-699A-7042-A24F-32D21D178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802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6079-A17D-4B23-B11A-AD1F500C563A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475-E7CE-4FD6-BC20-577EDB7AC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1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6079-A17D-4B23-B11A-AD1F500C563A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475-E7CE-4FD6-BC20-577EDB7AC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23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6079-A17D-4B23-B11A-AD1F500C563A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475-E7CE-4FD6-BC20-577EDB7AC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58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66079-A17D-4B23-B11A-AD1F500C563A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5B475-E7CE-4FD6-BC20-577EDB7AC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632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66E8E-4D62-FF45-BE6F-1ECEC65ED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D52F6-253C-0C42-90C6-FCD9446B4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7987B9-9437-DC47-8CCF-3D061CDB0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C53CE3-F51D-C449-90BB-C7B12CFAC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37CF9-2893-AA44-8ED8-2E632D84D3CF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44CE5-0FDD-4D45-B504-07ABC497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2985A-B6DB-0B42-B5F8-2D39857F1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5BE7C-87DA-1B4C-953E-248C00CB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67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74542-63D2-2147-970A-5A9CAFF24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50D7E-C3CF-E844-B3A1-131B972A2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B6F86-E94D-0444-A152-CB2286055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92F6C8-797F-CF42-9825-44F61DCE5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B6943F-69F8-DA4B-86F9-27C2DD73D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A3F492-EF1B-D54C-940B-F6C3EF45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37CF9-2893-AA44-8ED8-2E632D84D3CF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141FD3-56C9-BB4E-A2B0-4318A4156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9F1012-42B3-6649-B96F-1CA461CB7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5BE7C-87DA-1B4C-953E-248C00CB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29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4D375-C947-4843-9D79-4108D7778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3F05CA-13B0-E243-BFDE-D3CE08A32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37CF9-2893-AA44-8ED8-2E632D84D3CF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07E2B-4B97-3945-A27D-720A4DE0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5BB11-1E00-EF42-B5D8-5EAF9675E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5BE7C-87DA-1B4C-953E-248C00CB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5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91680F-759A-794D-AADE-1A1B0934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37CF9-2893-AA44-8ED8-2E632D84D3CF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6BF7F4-68A2-5244-9679-B0210B50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81B4F-773F-884B-BCF3-23654F89E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5BE7C-87DA-1B4C-953E-248C00CB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82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1FD22-35EC-584E-B25B-81C647B19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91832-D490-894D-A7BC-4D9781BF2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D5319-2458-F647-8AFD-DBF2BC798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C6BDB-E76B-5745-A411-8D15A0F12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37CF9-2893-AA44-8ED8-2E632D84D3CF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D9E9F-8329-D942-87EC-9DAADA7F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1A8D0-D746-804E-A263-EB88745B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5BE7C-87DA-1B4C-953E-248C00CB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8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58D4A-6B66-5A40-9B0E-4E26D212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8A2456-7375-144F-BD29-1C7A626B9D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6535A-E551-4E4E-B4A0-35E1BBEB3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0BA83-3FD0-9E43-BEB1-80962AD51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37CF9-2893-AA44-8ED8-2E632D84D3CF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77DB3-3AC9-DD40-A9AE-E6D5ABF6D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860D3-8046-B642-9E63-6AD495283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5BE7C-87DA-1B4C-953E-248C00CB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2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B0FC8D-1893-014E-8D32-8922D721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7BB4C-0378-0D4B-ABCD-ED9D003E9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CDB60-6946-B249-8FF3-55981CD4C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37CF9-2893-AA44-8ED8-2E632D84D3CF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9EA66-E901-9449-A953-9263D68A9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6B7F2-1913-0C49-8A4B-E4B403E1B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5BE7C-87DA-1B4C-953E-248C00CB8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1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  <p:sldLayoutId id="2147483697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59C896-70E0-B34D-84A5-0F32655E4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3894F-0CE8-FA49-9883-30952F24B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BEE70-D909-114C-9160-F0972042C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68C8D-4403-1847-BC1B-CAB2C9BFEF8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895D6-6606-B946-B2FD-AEAB2A5D76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9AE31-F226-4945-A5D2-1E5F47CDD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FE631-6D2A-9D49-B2A7-C43FB0FFB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3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66079-A17D-4B23-B11A-AD1F500C563A}" type="datetimeFigureOut">
              <a:rPr lang="en-US" smtClean="0"/>
              <a:pPr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5B475-E7CE-4FD6-BC20-577EDB7AC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44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sagepub.com/action/doSearch?target=default&amp;ContribAuthorStored=Schaefer%2C+Randi" TargetMode="External"/><Relationship Id="rId3" Type="http://schemas.openxmlformats.org/officeDocument/2006/relationships/hyperlink" Target="https://journals.sagepub.com/action/doSearch?target=default&amp;ContribAuthorStored=Braverman%2C+Maxwell" TargetMode="External"/><Relationship Id="rId7" Type="http://schemas.openxmlformats.org/officeDocument/2006/relationships/hyperlink" Target="https://journals.sagepub.com/action/doSearch?target=default&amp;ContribAuthorStored=Jonas%2C+Rachelle+B" TargetMode="External"/><Relationship Id="rId2" Type="http://schemas.openxmlformats.org/officeDocument/2006/relationships/hyperlink" Target="https://journals.sagepub.com/action/doSearch?target=default&amp;ContribAuthorStored=Alkhateb%2C+Raha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sagepub.com/action/doSearch?target=default&amp;ContribAuthorStored=Eastridge%2C+Brian" TargetMode="External"/><Relationship Id="rId11" Type="http://schemas.openxmlformats.org/officeDocument/2006/relationships/hyperlink" Target="https://crossmark.crossref.org/dialog?doi=10.1177%2F00031348211048831&amp;domain=journals.sagepub.com&amp;uri_scheme=https%3A&amp;cm_version=v2.0" TargetMode="External"/><Relationship Id="rId5" Type="http://schemas.openxmlformats.org/officeDocument/2006/relationships/hyperlink" Target="https://journals.sagepub.com/action/doSearch?target=default&amp;ContribAuthorStored=Greebon%2C+Leslie" TargetMode="External"/><Relationship Id="rId10" Type="http://schemas.openxmlformats.org/officeDocument/2006/relationships/hyperlink" Target="https://doi.org/10.1177%2F00031348211048831" TargetMode="External"/><Relationship Id="rId4" Type="http://schemas.openxmlformats.org/officeDocument/2006/relationships/hyperlink" Target="https://journals.sagepub.com/action/doSearch?target=default&amp;ContribAuthorStored=Shahan%2C+Charles+P" TargetMode="External"/><Relationship Id="rId9" Type="http://schemas.openxmlformats.org/officeDocument/2006/relationships/hyperlink" Target="https://journals.sagepub.com/action/doSearch?target=default&amp;ContribAuthorStored=Foster%2C+Mar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tiff"/><Relationship Id="rId3" Type="http://schemas.openxmlformats.org/officeDocument/2006/relationships/image" Target="../media/image5.png"/><Relationship Id="rId21" Type="http://schemas.openxmlformats.org/officeDocument/2006/relationships/image" Target="../media/image23.tiff"/><Relationship Id="rId7" Type="http://schemas.openxmlformats.org/officeDocument/2006/relationships/image" Target="../media/image9.tiff"/><Relationship Id="rId12" Type="http://schemas.openxmlformats.org/officeDocument/2006/relationships/image" Target="../media/image14.png"/><Relationship Id="rId17" Type="http://schemas.openxmlformats.org/officeDocument/2006/relationships/image" Target="../media/image19.tiff"/><Relationship Id="rId25" Type="http://schemas.openxmlformats.org/officeDocument/2006/relationships/image" Target="../media/image27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tiff"/><Relationship Id="rId20" Type="http://schemas.openxmlformats.org/officeDocument/2006/relationships/image" Target="../media/image22.tif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tiff"/><Relationship Id="rId11" Type="http://schemas.openxmlformats.org/officeDocument/2006/relationships/image" Target="../media/image13.tiff"/><Relationship Id="rId24" Type="http://schemas.openxmlformats.org/officeDocument/2006/relationships/image" Target="../media/image26.tiff"/><Relationship Id="rId5" Type="http://schemas.openxmlformats.org/officeDocument/2006/relationships/image" Target="../media/image7.tiff"/><Relationship Id="rId15" Type="http://schemas.openxmlformats.org/officeDocument/2006/relationships/image" Target="../media/image17.tiff"/><Relationship Id="rId23" Type="http://schemas.openxmlformats.org/officeDocument/2006/relationships/image" Target="../media/image25.tiff"/><Relationship Id="rId10" Type="http://schemas.openxmlformats.org/officeDocument/2006/relationships/image" Target="../media/image12.tiff"/><Relationship Id="rId19" Type="http://schemas.openxmlformats.org/officeDocument/2006/relationships/image" Target="../media/image21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Relationship Id="rId14" Type="http://schemas.openxmlformats.org/officeDocument/2006/relationships/image" Target="../media/image16.emf"/><Relationship Id="rId22" Type="http://schemas.openxmlformats.org/officeDocument/2006/relationships/image" Target="../media/image24.tiff"/><Relationship Id="rId27" Type="http://schemas.openxmlformats.org/officeDocument/2006/relationships/image" Target="../media/image2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35.png"/><Relationship Id="rId4" Type="http://schemas.openxmlformats.org/officeDocument/2006/relationships/image" Target="../media/image31.tiff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BF6FBF-1959-3E42-8FCA-B3840E19C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777" y="492693"/>
            <a:ext cx="11606163" cy="151047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Not Just For Trauma: A Case for Non-Trauma Patient Whole Blood Transfusion, Blood Supply Shortages and Innovative Solutions During the COVID Pandemic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FBECC6-87A7-D848-92AE-4878495E9736}"/>
              </a:ext>
            </a:extLst>
          </p:cNvPr>
          <p:cNvSpPr txBox="1"/>
          <p:nvPr/>
        </p:nvSpPr>
        <p:spPr>
          <a:xfrm>
            <a:off x="712631" y="2688085"/>
            <a:ext cx="11174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Donald Jenkins,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E1E7B-2800-D245-BFFD-676A5714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0275"/>
            <a:ext cx="2425700" cy="82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139A5E-6163-2A45-B845-D413C69C3DB1}"/>
              </a:ext>
            </a:extLst>
          </p:cNvPr>
          <p:cNvSpPr txBox="1"/>
          <p:nvPr/>
        </p:nvSpPr>
        <p:spPr>
          <a:xfrm>
            <a:off x="9662180" y="6362814"/>
            <a:ext cx="2575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June 2022 THOR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A43B9-AD8B-0E45-85F9-CAC665F217D2}"/>
              </a:ext>
            </a:extLst>
          </p:cNvPr>
          <p:cNvSpPr txBox="1"/>
          <p:nvPr/>
        </p:nvSpPr>
        <p:spPr>
          <a:xfrm>
            <a:off x="2144642" y="5005510"/>
            <a:ext cx="7778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Department of Surgery, Division of Trauma/Critical Care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B0E007-5FF7-5D48-A937-2B6B1EEB832F}"/>
              </a:ext>
            </a:extLst>
          </p:cNvPr>
          <p:cNvCxnSpPr>
            <a:cxnSpLocks/>
          </p:cNvCxnSpPr>
          <p:nvPr/>
        </p:nvCxnSpPr>
        <p:spPr>
          <a:xfrm>
            <a:off x="1584960" y="4811743"/>
            <a:ext cx="8522208" cy="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339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BF6FBF-1959-3E42-8FCA-B3840E19C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447" y="4022514"/>
            <a:ext cx="10805609" cy="706593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> </a:t>
            </a:r>
            <a:endParaRPr lang="en-US" sz="4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E1E7B-2800-D245-BFFD-676A5714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4" y="6032500"/>
            <a:ext cx="2425700" cy="825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8DF042-6444-2742-BD31-6C77B773D92C}"/>
              </a:ext>
            </a:extLst>
          </p:cNvPr>
          <p:cNvSpPr/>
          <p:nvPr/>
        </p:nvSpPr>
        <p:spPr>
          <a:xfrm>
            <a:off x="4077555" y="172834"/>
            <a:ext cx="37802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Background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0B2E66-C610-FD44-B896-30075A19C68C}"/>
              </a:ext>
            </a:extLst>
          </p:cNvPr>
          <p:cNvSpPr txBox="1"/>
          <p:nvPr/>
        </p:nvSpPr>
        <p:spPr>
          <a:xfrm>
            <a:off x="1532120" y="1003831"/>
            <a:ext cx="108358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Non-trauma patient population is distinct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Older with co-morbid conditions, take anti-coagulants/anti-platelet agents, and often do not     require a procedure to control bleeding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previous study has specifically investigated transfusion of whole blood in non-trauma patients</a:t>
            </a:r>
          </a:p>
        </p:txBody>
      </p:sp>
    </p:spTree>
    <p:extLst>
      <p:ext uri="{BB962C8B-B14F-4D97-AF65-F5344CB8AC3E}">
        <p14:creationId xmlns:p14="http://schemas.microsoft.com/office/powerpoint/2010/main" val="3343008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BF6FBF-1959-3E42-8FCA-B3840E19C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169" y="2318960"/>
            <a:ext cx="10805609" cy="70659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 provide evidence in support of whole blood transfusion to the non-trauma patient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E1E7B-2800-D245-BFFD-676A5714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4" y="5898388"/>
            <a:ext cx="2425700" cy="825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8DF042-6444-2742-BD31-6C77B773D92C}"/>
              </a:ext>
            </a:extLst>
          </p:cNvPr>
          <p:cNvSpPr/>
          <p:nvPr/>
        </p:nvSpPr>
        <p:spPr>
          <a:xfrm>
            <a:off x="3509573" y="218489"/>
            <a:ext cx="48445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Objective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639766-4B82-4E4E-955E-AFACC2750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973" y="3891026"/>
            <a:ext cx="4321629" cy="24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BF6FBF-1959-3E42-8FCA-B3840E19C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215" y="2132754"/>
            <a:ext cx="10805609" cy="70659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endParaRPr lang="en-US" sz="4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E1E7B-2800-D245-BFFD-676A5714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2" y="6032500"/>
            <a:ext cx="2425700" cy="825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8DF042-6444-2742-BD31-6C77B773D92C}"/>
              </a:ext>
            </a:extLst>
          </p:cNvPr>
          <p:cNvSpPr/>
          <p:nvPr/>
        </p:nvSpPr>
        <p:spPr>
          <a:xfrm>
            <a:off x="4007335" y="266566"/>
            <a:ext cx="35076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Hypothesis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388B43-BFB2-D340-8F1D-9BABD2298E21}"/>
              </a:ext>
            </a:extLst>
          </p:cNvPr>
          <p:cNvSpPr txBox="1"/>
          <p:nvPr/>
        </p:nvSpPr>
        <p:spPr>
          <a:xfrm>
            <a:off x="894582" y="1359589"/>
            <a:ext cx="10651242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Given the promising early results with trauma patients, whole blood can be safely and effectively administered to the non-trauma population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53599C-CA39-C841-8052-79F7B117F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304" y="4073304"/>
            <a:ext cx="2784696" cy="278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7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E1E7B-2800-D245-BFFD-676A5714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3" y="5870268"/>
            <a:ext cx="2425700" cy="825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8DF042-6444-2742-BD31-6C77B773D92C}"/>
              </a:ext>
            </a:extLst>
          </p:cNvPr>
          <p:cNvSpPr/>
          <p:nvPr/>
        </p:nvSpPr>
        <p:spPr>
          <a:xfrm>
            <a:off x="4481117" y="141692"/>
            <a:ext cx="27190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Methods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ECC32-D176-054B-A4BF-BB4E3BAB6C9F}"/>
              </a:ext>
            </a:extLst>
          </p:cNvPr>
          <p:cNvSpPr txBox="1"/>
          <p:nvPr/>
        </p:nvSpPr>
        <p:spPr>
          <a:xfrm>
            <a:off x="1006627" y="1167761"/>
            <a:ext cx="104861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Consecutive adult patients receiving whole blood at a single institution from Feb 2018-Jan 2020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Whole blood given for pre-specified transfusion triggers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 outcome measured was mortality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 outcomes: pre-hospital blood, component therapy, transfusion-related reactions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641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E1E7B-2800-D245-BFFD-676A5714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3" y="5870268"/>
            <a:ext cx="2425700" cy="82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BAF3F-FA40-FA43-9D1D-54B3ED27CDB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770909" y="277091"/>
            <a:ext cx="6608618" cy="62206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03BA5C-26B9-6C47-8C85-8F8BAAE01B74}"/>
              </a:ext>
            </a:extLst>
          </p:cNvPr>
          <p:cNvSpPr txBox="1"/>
          <p:nvPr/>
        </p:nvSpPr>
        <p:spPr>
          <a:xfrm>
            <a:off x="5209309" y="6483928"/>
            <a:ext cx="1409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(STRAC, 2020)</a:t>
            </a:r>
          </a:p>
        </p:txBody>
      </p:sp>
    </p:spTree>
    <p:extLst>
      <p:ext uri="{BB962C8B-B14F-4D97-AF65-F5344CB8AC3E}">
        <p14:creationId xmlns:p14="http://schemas.microsoft.com/office/powerpoint/2010/main" val="2632381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E1E7B-2800-D245-BFFD-676A5714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1269"/>
            <a:ext cx="2425700" cy="825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CEB6F1-7E25-4745-AEFC-FF2218235C1F}"/>
              </a:ext>
            </a:extLst>
          </p:cNvPr>
          <p:cNvSpPr/>
          <p:nvPr/>
        </p:nvSpPr>
        <p:spPr>
          <a:xfrm>
            <a:off x="6278397" y="455091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Non-Trauma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n=55 patients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088B8D-22A3-9145-A4F0-51084B9CC10C}"/>
              </a:ext>
            </a:extLst>
          </p:cNvPr>
          <p:cNvGrpSpPr/>
          <p:nvPr/>
        </p:nvGrpSpPr>
        <p:grpSpPr>
          <a:xfrm>
            <a:off x="247854" y="198873"/>
            <a:ext cx="11175602" cy="5468246"/>
            <a:chOff x="129866" y="154628"/>
            <a:chExt cx="11175602" cy="54682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8DF042-6444-2742-BD31-6C77B773D92C}"/>
                </a:ext>
              </a:extLst>
            </p:cNvPr>
            <p:cNvSpPr/>
            <p:nvPr/>
          </p:nvSpPr>
          <p:spPr>
            <a:xfrm>
              <a:off x="4700113" y="154628"/>
              <a:ext cx="241123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Results</a:t>
              </a:r>
              <a:endPara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A5CC9D-072B-1E47-B4F4-76B57EF0D3DC}"/>
                </a:ext>
              </a:extLst>
            </p:cNvPr>
            <p:cNvSpPr/>
            <p:nvPr/>
          </p:nvSpPr>
          <p:spPr>
            <a:xfrm>
              <a:off x="129866" y="4506669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Trauma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n=182 patients 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E63520C-758F-654B-920B-902C0D254D71}"/>
                </a:ext>
              </a:extLst>
            </p:cNvPr>
            <p:cNvSpPr/>
            <p:nvPr/>
          </p:nvSpPr>
          <p:spPr>
            <a:xfrm>
              <a:off x="3532353" y="1462453"/>
              <a:ext cx="4194117" cy="1238865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4B6743-D216-8744-BDD8-8686B54D1C8B}"/>
                </a:ext>
              </a:extLst>
            </p:cNvPr>
            <p:cNvSpPr txBox="1"/>
            <p:nvPr/>
          </p:nvSpPr>
          <p:spPr>
            <a:xfrm>
              <a:off x="3607062" y="1545650"/>
              <a:ext cx="404469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Whole blood transfusion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n=237 patients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03DF6A2-4CC8-7B46-8D2D-6845465C4A0F}"/>
                </a:ext>
              </a:extLst>
            </p:cNvPr>
            <p:cNvSpPr/>
            <p:nvPr/>
          </p:nvSpPr>
          <p:spPr>
            <a:xfrm>
              <a:off x="1080808" y="4384009"/>
              <a:ext cx="4194117" cy="1238865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D89427-DB48-9E4C-8AC2-690D1630E6D0}"/>
                </a:ext>
              </a:extLst>
            </p:cNvPr>
            <p:cNvSpPr/>
            <p:nvPr/>
          </p:nvSpPr>
          <p:spPr>
            <a:xfrm>
              <a:off x="7111351" y="4364289"/>
              <a:ext cx="4194117" cy="1238865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6711995-AFE4-024C-B8BA-D1A62D62C5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9716" y="2784515"/>
              <a:ext cx="1625019" cy="1553497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E822AC4-F616-854F-A823-48F51D1DB7D5}"/>
                </a:ext>
              </a:extLst>
            </p:cNvPr>
            <p:cNvCxnSpPr>
              <a:cxnSpLocks/>
            </p:cNvCxnSpPr>
            <p:nvPr/>
          </p:nvCxnSpPr>
          <p:spPr>
            <a:xfrm>
              <a:off x="6666546" y="2756055"/>
              <a:ext cx="1491532" cy="1553855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81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E1E7B-2800-D245-BFFD-676A5714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4" y="5934964"/>
            <a:ext cx="2425700" cy="825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8DF042-6444-2742-BD31-6C77B773D92C}"/>
              </a:ext>
            </a:extLst>
          </p:cNvPr>
          <p:cNvSpPr/>
          <p:nvPr/>
        </p:nvSpPr>
        <p:spPr>
          <a:xfrm>
            <a:off x="4762365" y="272379"/>
            <a:ext cx="2411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0C800F2-F72E-1A4A-9C96-CE6DFAB2FCA2}"/>
              </a:ext>
            </a:extLst>
          </p:cNvPr>
          <p:cNvGraphicFramePr>
            <a:graphicFrameLocks noGrp="1"/>
          </p:cNvGraphicFramePr>
          <p:nvPr/>
        </p:nvGraphicFramePr>
        <p:xfrm>
          <a:off x="548640" y="1365504"/>
          <a:ext cx="10838688" cy="410870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522275">
                  <a:extLst>
                    <a:ext uri="{9D8B030D-6E8A-4147-A177-3AD203B41FA5}">
                      <a16:colId xmlns:a16="http://schemas.microsoft.com/office/drawing/2014/main" val="2602233841"/>
                    </a:ext>
                  </a:extLst>
                </a:gridCol>
                <a:gridCol w="5316413">
                  <a:extLst>
                    <a:ext uri="{9D8B030D-6E8A-4147-A177-3AD203B41FA5}">
                      <a16:colId xmlns:a16="http://schemas.microsoft.com/office/drawing/2014/main" val="4251985740"/>
                    </a:ext>
                  </a:extLst>
                </a:gridCol>
              </a:tblGrid>
              <a:tr h="5135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Etiology of Hemorrhage, n (%)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1177782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Gastrointestinal bleeding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(41.8)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3646211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Gynecologic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(20.0)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3002864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Ruptured AAA/dissection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(14.5)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2675342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 care surgery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(9.1)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0502523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malignancy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(7.3)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1297329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Dialysis access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(5.5)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1049587"/>
                  </a:ext>
                </a:extLst>
              </a:tr>
              <a:tr h="5135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 cardiovascular disease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(1.8)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108078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27C456E-C296-9B46-A5A9-68A645C6AE65}"/>
              </a:ext>
            </a:extLst>
          </p:cNvPr>
          <p:cNvSpPr/>
          <p:nvPr/>
        </p:nvSpPr>
        <p:spPr>
          <a:xfrm>
            <a:off x="548640" y="1889760"/>
            <a:ext cx="10838688" cy="48768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3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E1E7B-2800-D245-BFFD-676A5714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4160"/>
            <a:ext cx="2425700" cy="825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8DF042-6444-2742-BD31-6C77B773D92C}"/>
              </a:ext>
            </a:extLst>
          </p:cNvPr>
          <p:cNvSpPr/>
          <p:nvPr/>
        </p:nvSpPr>
        <p:spPr>
          <a:xfrm>
            <a:off x="4702191" y="104294"/>
            <a:ext cx="24112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0C800F2-F72E-1A4A-9C96-CE6DFAB2FCA2}"/>
              </a:ext>
            </a:extLst>
          </p:cNvPr>
          <p:cNvGraphicFramePr>
            <a:graphicFrameLocks noGrp="1"/>
          </p:cNvGraphicFramePr>
          <p:nvPr/>
        </p:nvGraphicFramePr>
        <p:xfrm>
          <a:off x="669935" y="1059981"/>
          <a:ext cx="10943303" cy="489055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191432">
                  <a:extLst>
                    <a:ext uri="{9D8B030D-6E8A-4147-A177-3AD203B41FA5}">
                      <a16:colId xmlns:a16="http://schemas.microsoft.com/office/drawing/2014/main" val="2602233841"/>
                    </a:ext>
                  </a:extLst>
                </a:gridCol>
                <a:gridCol w="2433484">
                  <a:extLst>
                    <a:ext uri="{9D8B030D-6E8A-4147-A177-3AD203B41FA5}">
                      <a16:colId xmlns:a16="http://schemas.microsoft.com/office/drawing/2014/main" val="4251985740"/>
                    </a:ext>
                  </a:extLst>
                </a:gridCol>
                <a:gridCol w="1843549">
                  <a:extLst>
                    <a:ext uri="{9D8B030D-6E8A-4147-A177-3AD203B41FA5}">
                      <a16:colId xmlns:a16="http://schemas.microsoft.com/office/drawing/2014/main" val="283098604"/>
                    </a:ext>
                  </a:extLst>
                </a:gridCol>
                <a:gridCol w="1474838">
                  <a:extLst>
                    <a:ext uri="{9D8B030D-6E8A-4147-A177-3AD203B41FA5}">
                      <a16:colId xmlns:a16="http://schemas.microsoft.com/office/drawing/2014/main" val="816061934"/>
                    </a:ext>
                  </a:extLst>
                </a:gridCol>
              </a:tblGrid>
              <a:tr h="70427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Non-Trauma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n=55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Trauma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n=182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 value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0494540"/>
                  </a:ext>
                </a:extLst>
              </a:tr>
              <a:tr h="4667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Age, mean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yrs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(SEM)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54.3 (2.2)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40.8 (1.3)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8532735"/>
                  </a:ext>
                </a:extLst>
              </a:tr>
              <a:tr h="49703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Pre-hospital whole blood, n (%)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 (14.5)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95 (52.2)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0428403"/>
                  </a:ext>
                </a:extLst>
              </a:tr>
              <a:tr h="47856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Whole blood, mean units (SEM)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 (0.2)</a:t>
                      </a:r>
                      <a:endParaRPr lang="en-US" sz="2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3.5 (0.2)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0.04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6307606"/>
                  </a:ext>
                </a:extLst>
              </a:tr>
              <a:tr h="4927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Mortality, n (%)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(30.9)</a:t>
                      </a:r>
                      <a:endParaRPr lang="en-US" sz="2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56 (30.8)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9395746"/>
                  </a:ext>
                </a:extLst>
              </a:tr>
              <a:tr h="42975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Transfusion-related event, n (%)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(5.5)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 (3.3)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0.44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5638429"/>
                  </a:ext>
                </a:extLst>
              </a:tr>
              <a:tr h="4404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 therapy, n (%)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(50.9)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93 (51.1)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2809145"/>
                  </a:ext>
                </a:extLst>
              </a:tr>
              <a:tr h="44105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PRBC, mean units (SEM)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2.1 (0.7)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3.5 (0.2)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0712377"/>
                  </a:ext>
                </a:extLst>
              </a:tr>
              <a:tr h="4433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FFP, mean units (SEM)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1.3 (0.7)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2.0 (0.5)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0511054"/>
                  </a:ext>
                </a:extLst>
              </a:tr>
              <a:tr h="4693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Platelets, mean units (SEM)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0.7 (0.2)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0.3 (0.8)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284890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7B089B8-FC22-004D-90BE-99501BD76F3F}"/>
              </a:ext>
            </a:extLst>
          </p:cNvPr>
          <p:cNvSpPr/>
          <p:nvPr/>
        </p:nvSpPr>
        <p:spPr>
          <a:xfrm>
            <a:off x="669934" y="1745673"/>
            <a:ext cx="10943303" cy="50707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0E9D46-0A74-884A-B893-B98A7405C06C}"/>
              </a:ext>
            </a:extLst>
          </p:cNvPr>
          <p:cNvSpPr/>
          <p:nvPr/>
        </p:nvSpPr>
        <p:spPr>
          <a:xfrm>
            <a:off x="669933" y="2252749"/>
            <a:ext cx="10943303" cy="50707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030347-1670-3D40-B30E-50B8FB3CAAF3}"/>
              </a:ext>
            </a:extLst>
          </p:cNvPr>
          <p:cNvSpPr/>
          <p:nvPr/>
        </p:nvSpPr>
        <p:spPr>
          <a:xfrm>
            <a:off x="669933" y="3699055"/>
            <a:ext cx="10943303" cy="50707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A0A605-E4D3-2F49-B252-AEBE49B1A064}"/>
              </a:ext>
            </a:extLst>
          </p:cNvPr>
          <p:cNvSpPr/>
          <p:nvPr/>
        </p:nvSpPr>
        <p:spPr>
          <a:xfrm>
            <a:off x="669933" y="4553069"/>
            <a:ext cx="10943303" cy="50707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26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3022FB-CBD4-4B61-95B9-359492CEA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399" y="-31782"/>
            <a:ext cx="12764796" cy="679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31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F1C7-F770-4568-879D-732A1621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>
                <a:latin typeface="Arial" panose="020B0604020202020204" pitchFamily="34" charset="0"/>
              </a:rPr>
              <a:t>Efficacy and Safety of Whole Blood Transfusion in Non-Trauma Patients </a:t>
            </a:r>
            <a:br>
              <a:rPr lang="en-US" altLang="en-US" b="1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CFE12B9-62A6-4C34-B478-E4237BB0B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073" y="2550609"/>
            <a:ext cx="10032839" cy="294183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-6348" tIns="-6348" rIns="-6348" bIns="-63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</a:rPr>
              <a:t>Alison A. Smith, MD, PhD,</a:t>
            </a:r>
            <a:r>
              <a:rPr kumimoji="0" lang="en-US" altLang="en-US" sz="2400" b="0" i="0" strike="noStrike" cap="none" normalizeH="0" dirty="0">
                <a:ln>
                  <a:noFill/>
                </a:ln>
                <a:effectLst/>
              </a:rPr>
              <a:t> 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</a:rPr>
              <a:t> 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Rahaf Alkhateb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</a:rPr>
              <a:t> MD, 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Maxwell Braverman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</a:rPr>
              <a:t>, MD,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</a:rPr>
              <a:t> 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Charles P. Shahan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</a:rPr>
              <a:t>, MD, Benjamin Axtman, MD, 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Leslie Greebon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</a:rPr>
              <a:t>, MD, 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Brian Eastridge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</a:rPr>
              <a:t>, MD, 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Rachelle B. Jonas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</a:rPr>
              <a:t>, RN, BSN, Ronald Stewart, MD</a:t>
            </a:r>
            <a:endParaRPr kumimoji="0" lang="en-US" altLang="en-US" sz="2400" b="1" i="0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strike="noStrike" cap="none" normalizeH="0" baseline="0" dirty="0">
                <a:ln>
                  <a:noFill/>
                </a:ln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Randi Schaefer</a:t>
            </a:r>
            <a:r>
              <a:rPr kumimoji="0" lang="en-US" altLang="en-US" sz="2400" i="0" strike="noStrike" cap="none" normalizeH="0" baseline="0" dirty="0">
                <a:ln>
                  <a:noFill/>
                </a:ln>
                <a:effectLst/>
              </a:rPr>
              <a:t>, MSN, RN, PhD, </a:t>
            </a:r>
            <a:r>
              <a:rPr kumimoji="0" lang="en-US" altLang="en-US" sz="2400" i="0" strike="noStrike" cap="none" normalizeH="0" baseline="0" dirty="0">
                <a:ln>
                  <a:noFill/>
                </a:ln>
                <a:effectLst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 Foster</a:t>
            </a:r>
            <a:r>
              <a:rPr kumimoji="0" lang="en-US" altLang="en-US" sz="2400" i="0" strike="noStrike" cap="none" normalizeH="0" baseline="0" dirty="0">
                <a:ln>
                  <a:noFill/>
                </a:ln>
                <a:effectLst/>
              </a:rPr>
              <a:t>, MD,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</a:rPr>
              <a:t>Donald Jenkins, MD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strike="noStrike" cap="none" normalizeH="0" baseline="0" dirty="0">
                <a:ln>
                  <a:noFill/>
                </a:ln>
                <a:effectLst/>
              </a:rPr>
              <a:t>First Published 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</a:rPr>
              <a:t>September 30, 2021 Brief Report   The American Surgeon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https://doi.org/10.1177/00031348211048831</a:t>
            </a:r>
            <a:r>
              <a:rPr kumimoji="0" lang="en-US" altLang="en-US" sz="2400" b="0" i="0" strike="noStrike" cap="none" normalizeH="0" baseline="0" dirty="0">
                <a:ln>
                  <a:noFill/>
                </a:ln>
                <a:effectLst/>
              </a:rPr>
              <a:t> </a:t>
            </a:r>
          </a:p>
        </p:txBody>
      </p:sp>
      <p:sp>
        <p:nvSpPr>
          <p:cNvPr id="5" name="AutoShape 2">
            <a:hlinkClick r:id="rId11"/>
            <a:extLst>
              <a:ext uri="{FF2B5EF4-FFF2-40B4-BE49-F238E27FC236}">
                <a16:creationId xmlns:a16="http://schemas.microsoft.com/office/drawing/2014/main" id="{C7BF01AD-D730-44EC-9402-469B17329E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37650" y="995203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68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E1E7B-2800-D245-BFFD-676A5714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72" y="5872157"/>
            <a:ext cx="2425700" cy="825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0F84427-E701-814D-9DBE-E0762253F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760" y="4340351"/>
            <a:ext cx="9875520" cy="766763"/>
          </a:xfrm>
        </p:spPr>
        <p:txBody>
          <a:bodyPr>
            <a:normAutofit fontScale="90000"/>
          </a:bodyPr>
          <a:lstStyle/>
          <a:p>
            <a:pPr algn="l"/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EB4320-BF05-1449-B42E-715810198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184" y="85344"/>
            <a:ext cx="4840224" cy="6772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284471-AB16-2749-9750-B16F06FA6AE1}"/>
              </a:ext>
            </a:extLst>
          </p:cNvPr>
          <p:cNvSpPr txBox="1"/>
          <p:nvPr/>
        </p:nvSpPr>
        <p:spPr>
          <a:xfrm>
            <a:off x="4047743" y="85344"/>
            <a:ext cx="36792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Disclosures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35E2B-2376-AA48-B6F3-6D8253D9E65A}"/>
              </a:ext>
            </a:extLst>
          </p:cNvPr>
          <p:cNvSpPr txBox="1"/>
          <p:nvPr/>
        </p:nvSpPr>
        <p:spPr>
          <a:xfrm>
            <a:off x="1889760" y="5105394"/>
            <a:ext cx="8475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financial disclosures or conflicts of interest</a:t>
            </a:r>
          </a:p>
        </p:txBody>
      </p:sp>
    </p:spTree>
    <p:extLst>
      <p:ext uri="{BB962C8B-B14F-4D97-AF65-F5344CB8AC3E}">
        <p14:creationId xmlns:p14="http://schemas.microsoft.com/office/powerpoint/2010/main" val="1151138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49056" y="3166410"/>
            <a:ext cx="9718347" cy="886548"/>
          </a:xfrm>
        </p:spPr>
        <p:txBody>
          <a:bodyPr/>
          <a:lstStyle/>
          <a:p>
            <a:pPr algn="ctr"/>
            <a:r>
              <a:rPr lang="en-US" dirty="0"/>
              <a:t>COVID related inventory shortages as a substitute for components</a:t>
            </a:r>
          </a:p>
          <a:p>
            <a:pPr algn="ctr"/>
            <a:r>
              <a:rPr lang="en-US" dirty="0"/>
              <a:t>Leslie Greebon, MD UHS/UT Blood Bank</a:t>
            </a:r>
          </a:p>
        </p:txBody>
      </p:sp>
    </p:spTree>
    <p:extLst>
      <p:ext uri="{BB962C8B-B14F-4D97-AF65-F5344CB8AC3E}">
        <p14:creationId xmlns:p14="http://schemas.microsoft.com/office/powerpoint/2010/main" val="1084261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58C14-B438-4BFB-9DE8-2530E022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286" y="123825"/>
            <a:ext cx="10018713" cy="942975"/>
          </a:xfrm>
        </p:spPr>
        <p:txBody>
          <a:bodyPr/>
          <a:lstStyle/>
          <a:p>
            <a:r>
              <a:rPr lang="en-US" dirty="0"/>
              <a:t>LTOWB during COVID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3080B-53C1-41B4-A232-48EE214F8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791855"/>
            <a:ext cx="10018713" cy="39993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Amid severe inventory shortages, LTO+WB has been a steady resource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Utilized as preferential product in trauma patients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Utilized as component substitute in during inventory shortages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Has enabled continued care and minimal disruption to resuscitation of all patient populations at UHS by triaging LOTWB and other components</a:t>
            </a:r>
          </a:p>
        </p:txBody>
      </p:sp>
    </p:spTree>
    <p:extLst>
      <p:ext uri="{BB962C8B-B14F-4D97-AF65-F5344CB8AC3E}">
        <p14:creationId xmlns:p14="http://schemas.microsoft.com/office/powerpoint/2010/main" val="2990390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686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COVID-19 Related Blood Inventory Shortages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307541"/>
          </a:xfrm>
        </p:spPr>
        <p:txBody>
          <a:bodyPr/>
          <a:lstStyle/>
          <a:p>
            <a:r>
              <a:rPr lang="en-US" dirty="0"/>
              <a:t>Utilize LTO+WB as alternative product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Eligible bleeding patients requiring O+ RBC or platelets when inventory is not available or very limited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Considerations for eligibility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Active bleeding or disease requiring multi component therapy (RBC/Plasma/PLT)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Population does not require </a:t>
            </a:r>
            <a:r>
              <a:rPr lang="en-US" dirty="0" err="1"/>
              <a:t>leukoreduction</a:t>
            </a:r>
            <a:r>
              <a:rPr lang="en-US" dirty="0"/>
              <a:t> or irradiation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We don’t currently have a metric for tracking platelet shortages due to inventory volatility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Whole blood when given for trauma are in multiples of 4. We use orders and transfusions &lt;4 as a surrogate to track WB usage during shortages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67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32" y="104457"/>
            <a:ext cx="11001375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1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246380"/>
            <a:ext cx="1082992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74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0"/>
            <a:ext cx="10734675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8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221615"/>
            <a:ext cx="10410825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5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" y="0"/>
            <a:ext cx="109728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9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/>
          </p:cNvSpPr>
          <p:nvPr/>
        </p:nvSpPr>
        <p:spPr>
          <a:xfrm>
            <a:off x="64655" y="249313"/>
            <a:ext cx="11300031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Montserrat SemiBold" panose="000007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use of whole blood in non-trauma patients</a:t>
            </a:r>
            <a:endParaRPr lang="fr-CA" sz="4400" b="1" dirty="0">
              <a:latin typeface="Montserrat SemiBold" panose="000007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524000" y="6771190"/>
            <a:ext cx="9144000" cy="868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70" y="1685480"/>
            <a:ext cx="6921460" cy="509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296" y="678896"/>
            <a:ext cx="6478933" cy="6005292"/>
          </a:xfrm>
          <a:prstGeom prst="rect">
            <a:avLst/>
          </a:prstGeom>
        </p:spPr>
      </p:pic>
      <p:sp>
        <p:nvSpPr>
          <p:cNvPr id="4" name="TextBox 3"/>
          <p:cNvSpPr txBox="1">
            <a:spLocks/>
          </p:cNvSpPr>
          <p:nvPr/>
        </p:nvSpPr>
        <p:spPr>
          <a:xfrm>
            <a:off x="1574142" y="155676"/>
            <a:ext cx="98831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Montserrat SemiBold" panose="000007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use of whole blood in non-trauma patients</a:t>
            </a:r>
            <a:endParaRPr lang="fr-CA" sz="2800" b="1" dirty="0">
              <a:latin typeface="Montserrat SemiBold" panose="000007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2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6099-8120-466C-8848-8EC835CEE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54F9B-C58D-47E3-BEC0-19963FECF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Alison A. Smith, MD, PhD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Rahaf Alkhateb, MD, MSc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Maxwell Braverman, DO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Patrick Shahan, MD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Benjamin Axtman, MD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Susannah Nicholson, MD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Leslie Greebon, MD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 Eastridge, MD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Rachelle Babbitt Jonas, RN, BSN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Ronald Stewart, MD</a:t>
            </a:r>
          </a:p>
          <a:p>
            <a:r>
              <a:rPr lang="en-US" dirty="0"/>
              <a:t>South Texas Blood and Tissue Center</a:t>
            </a:r>
          </a:p>
          <a:p>
            <a:r>
              <a:rPr lang="en-US" dirty="0"/>
              <a:t>STRAC Whole Blood Consortium</a:t>
            </a:r>
          </a:p>
          <a:p>
            <a:r>
              <a:rPr lang="en-US" dirty="0"/>
              <a:t>Brothers in Arms donors</a:t>
            </a:r>
          </a:p>
        </p:txBody>
      </p:sp>
    </p:spTree>
    <p:extLst>
      <p:ext uri="{BB962C8B-B14F-4D97-AF65-F5344CB8AC3E}">
        <p14:creationId xmlns:p14="http://schemas.microsoft.com/office/powerpoint/2010/main" val="282203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DA784-A9B8-4923-9EE6-61B896A9A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Latest Update on Non-trauma Whole Blood Transfusion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277B4-E166-44A7-8AD6-63F0697F5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Total patients = 117</a:t>
            </a:r>
          </a:p>
          <a:p>
            <a:r>
              <a:rPr lang="en-US" dirty="0"/>
              <a:t>Bleeding source:</a:t>
            </a:r>
          </a:p>
          <a:p>
            <a:pPr lvl="1"/>
            <a:r>
              <a:rPr lang="en-US" dirty="0"/>
              <a:t>Abnormal placentation</a:t>
            </a:r>
          </a:p>
          <a:p>
            <a:pPr lvl="1"/>
            <a:r>
              <a:rPr lang="en-US" dirty="0"/>
              <a:t>GI bleeding</a:t>
            </a:r>
          </a:p>
          <a:p>
            <a:pPr lvl="1"/>
            <a:r>
              <a:rPr lang="en-US" dirty="0"/>
              <a:t>Cardiothoracic surgery</a:t>
            </a:r>
          </a:p>
          <a:p>
            <a:pPr lvl="1"/>
            <a:r>
              <a:rPr lang="en-US" dirty="0"/>
              <a:t>Transplant surgery</a:t>
            </a:r>
          </a:p>
          <a:p>
            <a:pPr lvl="1"/>
            <a:r>
              <a:rPr lang="en-US" dirty="0"/>
              <a:t>Other </a:t>
            </a:r>
          </a:p>
          <a:p>
            <a:r>
              <a:rPr lang="en-US" dirty="0"/>
              <a:t>Mortality = 45 (38.5%)</a:t>
            </a:r>
          </a:p>
          <a:p>
            <a:r>
              <a:rPr lang="en-US" dirty="0"/>
              <a:t>Working actively to determine causation, associated factors, cause of death and complications related to transfusion</a:t>
            </a:r>
          </a:p>
        </p:txBody>
      </p:sp>
    </p:spTree>
    <p:extLst>
      <p:ext uri="{BB962C8B-B14F-4D97-AF65-F5344CB8AC3E}">
        <p14:creationId xmlns:p14="http://schemas.microsoft.com/office/powerpoint/2010/main" val="1676411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F72B1-DAC8-4E53-8E15-54221ED4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Detailed Breakdown of 99 Non-trauma Whole Blood Recipients and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B01A7-64B9-40B4-A754-012CACFE4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OB/GYN: 22 patients (4.5%mortality)</a:t>
            </a:r>
          </a:p>
          <a:p>
            <a:r>
              <a:rPr lang="en-US" dirty="0"/>
              <a:t>Gastrointestinal Bleeding:20 patients (</a:t>
            </a:r>
            <a:r>
              <a:rPr lang="en-US" dirty="0">
                <a:highlight>
                  <a:srgbClr val="FFFF00"/>
                </a:highlight>
              </a:rPr>
              <a:t>45</a:t>
            </a:r>
            <a:r>
              <a:rPr lang="en-US" dirty="0"/>
              <a:t>%)</a:t>
            </a:r>
          </a:p>
          <a:p>
            <a:r>
              <a:rPr lang="en-US" dirty="0"/>
              <a:t>Sepsis: 13 (</a:t>
            </a:r>
            <a:r>
              <a:rPr lang="en-US" dirty="0">
                <a:highlight>
                  <a:srgbClr val="FFFF00"/>
                </a:highlight>
              </a:rPr>
              <a:t>61.5</a:t>
            </a:r>
            <a:r>
              <a:rPr lang="en-US" dirty="0"/>
              <a:t>%)</a:t>
            </a:r>
          </a:p>
          <a:p>
            <a:r>
              <a:rPr lang="en-US" dirty="0"/>
              <a:t>CT/ Vascular: 11 (</a:t>
            </a:r>
            <a:r>
              <a:rPr lang="en-US" dirty="0">
                <a:highlight>
                  <a:srgbClr val="FFFF00"/>
                </a:highlight>
              </a:rPr>
              <a:t>27.2</a:t>
            </a:r>
            <a:r>
              <a:rPr lang="en-US" dirty="0"/>
              <a:t>%)</a:t>
            </a:r>
          </a:p>
          <a:p>
            <a:r>
              <a:rPr lang="en-US" dirty="0" err="1"/>
              <a:t>Cirrhotics</a:t>
            </a:r>
            <a:r>
              <a:rPr lang="en-US" dirty="0"/>
              <a:t>: 9 (11%)</a:t>
            </a:r>
          </a:p>
          <a:p>
            <a:r>
              <a:rPr lang="en-US" dirty="0"/>
              <a:t>ARDS: 7 (</a:t>
            </a:r>
            <a:r>
              <a:rPr lang="en-US" dirty="0">
                <a:highlight>
                  <a:srgbClr val="FFFF00"/>
                </a:highlight>
              </a:rPr>
              <a:t>42.8</a:t>
            </a:r>
            <a:r>
              <a:rPr lang="en-US" dirty="0"/>
              <a:t>%)</a:t>
            </a:r>
          </a:p>
          <a:p>
            <a:r>
              <a:rPr lang="en-US" dirty="0"/>
              <a:t>Cardiac arrest in the ED: </a:t>
            </a:r>
            <a:r>
              <a:rPr lang="en-US" dirty="0">
                <a:highlight>
                  <a:srgbClr val="FFFF00"/>
                </a:highlight>
              </a:rPr>
              <a:t>7(100</a:t>
            </a:r>
            <a:r>
              <a:rPr lang="en-US" dirty="0"/>
              <a:t>%)</a:t>
            </a:r>
          </a:p>
          <a:p>
            <a:r>
              <a:rPr lang="en-US" dirty="0"/>
              <a:t>GU malignancy:2 (0%)</a:t>
            </a:r>
          </a:p>
          <a:p>
            <a:r>
              <a:rPr lang="en-US" dirty="0"/>
              <a:t>Sepsis of the Newborn:1 (</a:t>
            </a:r>
            <a:r>
              <a:rPr lang="en-US" dirty="0">
                <a:highlight>
                  <a:srgbClr val="FFFF00"/>
                </a:highlight>
              </a:rPr>
              <a:t>100</a:t>
            </a:r>
            <a:r>
              <a:rPr lang="en-US" dirty="0"/>
              <a:t>%)</a:t>
            </a:r>
          </a:p>
          <a:p>
            <a:r>
              <a:rPr lang="en-US" dirty="0"/>
              <a:t>Other: 7 (14.3%)</a:t>
            </a:r>
          </a:p>
          <a:p>
            <a:r>
              <a:rPr lang="en-US" dirty="0"/>
              <a:t>Total mean mortality: </a:t>
            </a:r>
            <a:r>
              <a:rPr lang="en-US" dirty="0">
                <a:highlight>
                  <a:srgbClr val="FFFF00"/>
                </a:highlight>
              </a:rPr>
              <a:t>45</a:t>
            </a:r>
            <a:r>
              <a:rPr lang="en-US" dirty="0"/>
              <a:t>%</a:t>
            </a:r>
          </a:p>
          <a:p>
            <a:r>
              <a:rPr lang="en-US" dirty="0"/>
              <a:t>Detailed outcomes for remainder still under investigation</a:t>
            </a:r>
          </a:p>
        </p:txBody>
      </p:sp>
    </p:spTree>
    <p:extLst>
      <p:ext uri="{BB962C8B-B14F-4D97-AF65-F5344CB8AC3E}">
        <p14:creationId xmlns:p14="http://schemas.microsoft.com/office/powerpoint/2010/main" val="4171562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7336" y="1503737"/>
            <a:ext cx="9549064" cy="427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date no hemolytic transfusion reactions due to anti-A &amp; anti-B </a:t>
            </a:r>
          </a:p>
          <a:p>
            <a:endParaRPr lang="en-US" sz="2400" dirty="0"/>
          </a:p>
          <a:p>
            <a:r>
              <a:rPr lang="en-US" sz="2400" dirty="0"/>
              <a:t>Similar rates of </a:t>
            </a:r>
            <a:r>
              <a:rPr lang="en-US" sz="2400" dirty="0" err="1"/>
              <a:t>alloimmunization</a:t>
            </a:r>
            <a:r>
              <a:rPr lang="en-US" sz="2400" dirty="0"/>
              <a:t> and transfusion reactions compared to component based therapy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Transfusion Reactions Reported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400" dirty="0"/>
              <a:t>mild allergic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400" dirty="0"/>
              <a:t>severe allergic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400" dirty="0"/>
              <a:t>TACO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400" dirty="0"/>
              <a:t>Underlying medical condition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400" dirty="0"/>
              <a:t>delayed hemolytic/serologic transfusion reaction (Anti-D)</a:t>
            </a:r>
          </a:p>
          <a:p>
            <a:pPr>
              <a:lnSpc>
                <a:spcPct val="150000"/>
              </a:lnSpc>
            </a:pPr>
            <a:endParaRPr lang="en-US" sz="1050" spc="7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fr-CA" sz="1050" spc="7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3705005" y="249313"/>
            <a:ext cx="536811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Montserrat SemiBold" panose="000007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Adverse Events</a:t>
            </a:r>
            <a:endParaRPr lang="fr-CA" sz="4400" b="1" dirty="0">
              <a:latin typeface="Montserrat SemiBold" panose="000007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524000" y="6771190"/>
            <a:ext cx="9144000" cy="868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1350"/>
          </a:p>
        </p:txBody>
      </p:sp>
    </p:spTree>
    <p:extLst>
      <p:ext uri="{BB962C8B-B14F-4D97-AF65-F5344CB8AC3E}">
        <p14:creationId xmlns:p14="http://schemas.microsoft.com/office/powerpoint/2010/main" val="16622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E1E7B-2800-D245-BFFD-676A5714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1" y="5814195"/>
            <a:ext cx="2425700" cy="825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8DF042-6444-2742-BD31-6C77B773D92C}"/>
              </a:ext>
            </a:extLst>
          </p:cNvPr>
          <p:cNvSpPr/>
          <p:nvPr/>
        </p:nvSpPr>
        <p:spPr>
          <a:xfrm>
            <a:off x="4333884" y="191103"/>
            <a:ext cx="34740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Discussion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D791FC-CC1F-1848-AA31-125B9F8AE584}"/>
              </a:ext>
            </a:extLst>
          </p:cNvPr>
          <p:cNvSpPr txBox="1"/>
          <p:nvPr/>
        </p:nvSpPr>
        <p:spPr>
          <a:xfrm>
            <a:off x="1135626" y="1289880"/>
            <a:ext cx="102501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Resurgence of interest in whole blood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Non-trauma patients received whole blood safely with infrequent transfusion-related events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 studies should focus refining transfusion triggers, appropriate control group, multi-institutional prospective studies of clinically diverse populations</a:t>
            </a:r>
          </a:p>
        </p:txBody>
      </p:sp>
    </p:spTree>
    <p:extLst>
      <p:ext uri="{BB962C8B-B14F-4D97-AF65-F5344CB8AC3E}">
        <p14:creationId xmlns:p14="http://schemas.microsoft.com/office/powerpoint/2010/main" val="4206475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69A78-0851-407E-B0A2-60CC20B0A1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South Texas Regional Whole Blood Deployment Program for Mass Casualty Incidents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B557B0-F3BC-4A4C-88B9-0B558B318E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sz="2000" baseline="30000" dirty="0"/>
              <a:t>1</a:t>
            </a:r>
            <a:r>
              <a:rPr lang="en-US" sz="2000" dirty="0"/>
              <a:t>University of Texas Health Science Center at San Antonio</a:t>
            </a:r>
          </a:p>
          <a:p>
            <a:pPr algn="l"/>
            <a:r>
              <a:rPr lang="en-US" sz="2000" baseline="30000" dirty="0"/>
              <a:t>2</a:t>
            </a:r>
            <a:r>
              <a:rPr lang="en-US" sz="2000" dirty="0"/>
              <a:t>Southwest Texas Regional Advisory Council (STRAC)</a:t>
            </a:r>
          </a:p>
          <a:p>
            <a:pPr algn="l"/>
            <a:r>
              <a:rPr lang="en-US" sz="2000" baseline="30000" dirty="0"/>
              <a:t>3</a:t>
            </a:r>
            <a:r>
              <a:rPr lang="en-US" sz="2000" dirty="0"/>
              <a:t>STRAC Whole Blood Consortium </a:t>
            </a:r>
          </a:p>
        </p:txBody>
      </p:sp>
    </p:spTree>
    <p:extLst>
      <p:ext uri="{BB962C8B-B14F-4D97-AF65-F5344CB8AC3E}">
        <p14:creationId xmlns:p14="http://schemas.microsoft.com/office/powerpoint/2010/main" val="3400706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D4655-058E-4909-AB15-318776330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5EFD9-1CFA-465D-B7C7-C468EF10D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dirty="0"/>
              <a:t>Prior to Southerland Springs mass shooting (2017)</a:t>
            </a:r>
          </a:p>
          <a:p>
            <a:pPr lvl="1"/>
            <a:r>
              <a:rPr lang="en-US" dirty="0"/>
              <a:t>No plan to respond to mass casualty incident with blood to site of MCI</a:t>
            </a:r>
          </a:p>
          <a:p>
            <a:r>
              <a:rPr lang="en-US" dirty="0"/>
              <a:t>Big Falls, TX – 14-person MCI secondary to motor vehicle collision</a:t>
            </a:r>
          </a:p>
          <a:p>
            <a:pPr lvl="1"/>
            <a:r>
              <a:rPr lang="en-US" dirty="0"/>
              <a:t>First use of prehospital whole blood in response to MCI (3 patients)</a:t>
            </a:r>
          </a:p>
          <a:p>
            <a:r>
              <a:rPr lang="en-US" dirty="0"/>
              <a:t>Southerland Springs mass shooting (Nov 2017)</a:t>
            </a:r>
          </a:p>
          <a:p>
            <a:pPr lvl="1"/>
            <a:r>
              <a:rPr lang="en-US" dirty="0"/>
              <a:t>Federal review of response/events: send people, supplies and blood in the future for such events; plan development initiated</a:t>
            </a:r>
          </a:p>
          <a:p>
            <a:r>
              <a:rPr lang="en-US" dirty="0"/>
              <a:t>Mass Shootings (2019) – El Paso and Midland, TX</a:t>
            </a:r>
          </a:p>
          <a:p>
            <a:pPr lvl="1"/>
            <a:r>
              <a:rPr lang="en-US" dirty="0"/>
              <a:t>No blood deployed but considered and program developed in concept</a:t>
            </a:r>
          </a:p>
          <a:p>
            <a:pPr lvl="1"/>
            <a:r>
              <a:rPr lang="en-US" dirty="0"/>
              <a:t>Shortly after this El Paso MCI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WB deployment protocol adopted by Texas EMTF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452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A5C9F-F5D3-438B-9D64-30E067384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STRAC and the EMTF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008F2-FCA4-40CB-8237-9A8CB8F01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129" y="1825625"/>
            <a:ext cx="5393871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Texas Emergency Medical Task Force (EMTF)</a:t>
            </a:r>
          </a:p>
          <a:p>
            <a:pPr lvl="1"/>
            <a:r>
              <a:rPr lang="en-US" dirty="0"/>
              <a:t>8 multi-RAC geographic regions</a:t>
            </a:r>
          </a:p>
          <a:p>
            <a:r>
              <a:rPr lang="en-US" dirty="0"/>
              <a:t>STRAC is lead RAC for EMTF-8</a:t>
            </a:r>
          </a:p>
          <a:p>
            <a:pPr lvl="1"/>
            <a:r>
              <a:rPr lang="en-US" dirty="0"/>
              <a:t>Designated as the State Coordination Office (SCO) for entire Texas EMTF program</a:t>
            </a:r>
          </a:p>
          <a:p>
            <a:r>
              <a:rPr lang="en-US" dirty="0"/>
              <a:t>Statewide collaboration for rapid response to MCIs and regional emergencies</a:t>
            </a:r>
          </a:p>
          <a:p>
            <a:r>
              <a:rPr lang="en-US" dirty="0"/>
              <a:t>WB deployment adopted by EMTF</a:t>
            </a:r>
          </a:p>
        </p:txBody>
      </p:sp>
      <p:pic>
        <p:nvPicPr>
          <p:cNvPr id="5" name="Picture 4" descr="STRAC EMTF-8">
            <a:extLst>
              <a:ext uri="{FF2B5EF4-FFF2-40B4-BE49-F238E27FC236}">
                <a16:creationId xmlns:a16="http://schemas.microsoft.com/office/drawing/2014/main" id="{09EE4A6C-162C-4D85-92ED-D882919E9E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87" y="1515291"/>
            <a:ext cx="5764352" cy="4441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7764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D932D-6974-47BC-924A-5781E330D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Uvalde, TX – May 24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3A667-095E-4956-87D9-7544AC171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00650" cy="4351338"/>
          </a:xfrm>
        </p:spPr>
        <p:txBody>
          <a:bodyPr/>
          <a:lstStyle/>
          <a:p>
            <a:r>
              <a:rPr lang="en-US" dirty="0"/>
              <a:t>Located approximately 80 miles from San Antonio, TX</a:t>
            </a:r>
          </a:p>
          <a:p>
            <a:r>
              <a:rPr lang="en-US" dirty="0"/>
              <a:t>Mass casualty incident occurred resulting in 22 deaths (19 children, 3 adults)</a:t>
            </a:r>
          </a:p>
          <a:p>
            <a:r>
              <a:rPr lang="en-US" dirty="0"/>
              <a:t>WB package: 15 units LTO+WB and 10 units LPC</a:t>
            </a:r>
          </a:p>
          <a:p>
            <a:pPr lvl="1"/>
            <a:r>
              <a:rPr lang="en-US" dirty="0"/>
              <a:t>1 child received 2 units LPC</a:t>
            </a:r>
          </a:p>
          <a:p>
            <a:pPr lvl="1"/>
            <a:r>
              <a:rPr lang="en-US" dirty="0"/>
              <a:t>1 adult received 1 unit LTO+WB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19 students and 1 teacher killed in Texas elementary school shooting | CBC  News">
            <a:extLst>
              <a:ext uri="{FF2B5EF4-FFF2-40B4-BE49-F238E27FC236}">
                <a16:creationId xmlns:a16="http://schemas.microsoft.com/office/drawing/2014/main" id="{C1B43D73-6539-4AC7-AE17-DE146E820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7"/>
          <a:stretch/>
        </p:blipFill>
        <p:spPr bwMode="auto">
          <a:xfrm>
            <a:off x="6927850" y="2028516"/>
            <a:ext cx="4737100" cy="34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819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94F8A-EAB7-4A2F-8A25-4BCB5A6B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of Events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00DA91B-C275-4245-B279-EDAD1F8AE8D2}"/>
              </a:ext>
            </a:extLst>
          </p:cNvPr>
          <p:cNvGraphicFramePr>
            <a:graphicFrameLocks noGrp="1"/>
          </p:cNvGraphicFramePr>
          <p:nvPr/>
        </p:nvGraphicFramePr>
        <p:xfrm>
          <a:off x="395339" y="1546434"/>
          <a:ext cx="11080893" cy="4723982"/>
        </p:xfrm>
        <a:graphic>
          <a:graphicData uri="http://schemas.openxmlformats.org/drawingml/2006/table">
            <a:tbl>
              <a:tblPr/>
              <a:tblGrid>
                <a:gridCol w="657905">
                  <a:extLst>
                    <a:ext uri="{9D8B030D-6E8A-4147-A177-3AD203B41FA5}">
                      <a16:colId xmlns:a16="http://schemas.microsoft.com/office/drawing/2014/main" val="1640469703"/>
                    </a:ext>
                  </a:extLst>
                </a:gridCol>
                <a:gridCol w="1563448">
                  <a:extLst>
                    <a:ext uri="{9D8B030D-6E8A-4147-A177-3AD203B41FA5}">
                      <a16:colId xmlns:a16="http://schemas.microsoft.com/office/drawing/2014/main" val="3977247428"/>
                    </a:ext>
                  </a:extLst>
                </a:gridCol>
                <a:gridCol w="3581516">
                  <a:extLst>
                    <a:ext uri="{9D8B030D-6E8A-4147-A177-3AD203B41FA5}">
                      <a16:colId xmlns:a16="http://schemas.microsoft.com/office/drawing/2014/main" val="70692881"/>
                    </a:ext>
                  </a:extLst>
                </a:gridCol>
                <a:gridCol w="1341683">
                  <a:extLst>
                    <a:ext uri="{9D8B030D-6E8A-4147-A177-3AD203B41FA5}">
                      <a16:colId xmlns:a16="http://schemas.microsoft.com/office/drawing/2014/main" val="135559266"/>
                    </a:ext>
                  </a:extLst>
                </a:gridCol>
                <a:gridCol w="3936341">
                  <a:extLst>
                    <a:ext uri="{9D8B030D-6E8A-4147-A177-3AD203B41FA5}">
                      <a16:colId xmlns:a16="http://schemas.microsoft.com/office/drawing/2014/main" val="226826968"/>
                    </a:ext>
                  </a:extLst>
                </a:gridCol>
              </a:tblGrid>
              <a:tr h="51800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9775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UVALDE, TX MASS CASUALTY INCIDENT - BLOOD DEPLOYMENT TIMELINE</a:t>
                      </a:r>
                    </a:p>
                  </a:txBody>
                  <a:tcPr marL="257175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9775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369639"/>
                  </a:ext>
                </a:extLst>
              </a:tr>
              <a:tr h="420598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9775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595959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257175" marR="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775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75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9775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257175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775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75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9775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257175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775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75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9775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257175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775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75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9775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257175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9775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775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964608"/>
                  </a:ext>
                </a:extLst>
              </a:tr>
            </a:tbl>
          </a:graphicData>
        </a:graphic>
      </p:graphicFrame>
      <p:graphicFrame>
        <p:nvGraphicFramePr>
          <p:cNvPr id="11" name="Project Timeline" descr="Timeline charting project details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/>
          <p:nvPr/>
        </p:nvGraphicFramePr>
        <p:xfrm>
          <a:off x="395340" y="2032049"/>
          <a:ext cx="11063651" cy="4117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B0B54DD-60E8-4F2C-83FC-7EB80A8E9E2F}"/>
              </a:ext>
            </a:extLst>
          </p:cNvPr>
          <p:cNvSpPr txBox="1"/>
          <p:nvPr/>
        </p:nvSpPr>
        <p:spPr>
          <a:xfrm>
            <a:off x="9488901" y="3586163"/>
            <a:ext cx="164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67 minutes</a:t>
            </a:r>
          </a:p>
        </p:txBody>
      </p:sp>
    </p:spTree>
    <p:extLst>
      <p:ext uri="{BB962C8B-B14F-4D97-AF65-F5344CB8AC3E}">
        <p14:creationId xmlns:p14="http://schemas.microsoft.com/office/powerpoint/2010/main" val="4090988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BACB7-5309-4B86-9A76-0071AE60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Whole Blood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28C78-3289-47A3-870F-45A4F936E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 did not account for this in our plan</a:t>
            </a:r>
          </a:p>
          <a:p>
            <a:r>
              <a:rPr lang="en-US" dirty="0"/>
              <a:t>3 ambulances from San Antonio responded = 3 units WB</a:t>
            </a:r>
          </a:p>
          <a:p>
            <a:r>
              <a:rPr lang="en-US" dirty="0"/>
              <a:t>2 HEMS organizations with 9 aircraft = 17 units WB</a:t>
            </a:r>
          </a:p>
          <a:p>
            <a:r>
              <a:rPr lang="en-US" dirty="0"/>
              <a:t>Total of 20 additional WB units on the scene within 75 minutes of the notification of the active shooter MCI</a:t>
            </a:r>
          </a:p>
          <a:p>
            <a:r>
              <a:rPr lang="en-US" dirty="0"/>
              <a:t>15 units South Texas Blood and Tissue and 20 from responding EMS agencies = 35 units WB + 10 units O- RBC’s = 45 units of blood products</a:t>
            </a:r>
          </a:p>
          <a:p>
            <a:r>
              <a:rPr lang="en-US" dirty="0"/>
              <a:t>2 patients got blood and sent to San Antonio</a:t>
            </a:r>
          </a:p>
          <a:p>
            <a:pPr lvl="1"/>
            <a:r>
              <a:rPr lang="en-US" dirty="0"/>
              <a:t>One adult got 1 u WB</a:t>
            </a:r>
          </a:p>
          <a:p>
            <a:pPr lvl="1"/>
            <a:r>
              <a:rPr lang="en-US" dirty="0"/>
              <a:t>One child got 2 u O- RBC’s (got 9 units WB after arrival and during surgery)</a:t>
            </a:r>
          </a:p>
          <a:p>
            <a:pPr lvl="1"/>
            <a:r>
              <a:rPr lang="en-US" dirty="0"/>
              <a:t>All 6 patients transported to San Antonio alive and recovering</a:t>
            </a:r>
          </a:p>
        </p:txBody>
      </p:sp>
    </p:spTree>
    <p:extLst>
      <p:ext uri="{BB962C8B-B14F-4D97-AF65-F5344CB8AC3E}">
        <p14:creationId xmlns:p14="http://schemas.microsoft.com/office/powerpoint/2010/main" val="2301673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1FCDB8A-D986-4857-B933-484A758B3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3787" y="476108"/>
            <a:ext cx="7778213" cy="5905781"/>
          </a:xfrm>
          <a:custGeom>
            <a:avLst/>
            <a:gdLst>
              <a:gd name="connsiteX0" fmla="*/ 3727582 w 7778213"/>
              <a:gd name="connsiteY0" fmla="*/ 0 h 5905781"/>
              <a:gd name="connsiteX1" fmla="*/ 7778213 w 7778213"/>
              <a:gd name="connsiteY1" fmla="*/ 0 h 5905781"/>
              <a:gd name="connsiteX2" fmla="*/ 7778213 w 7778213"/>
              <a:gd name="connsiteY2" fmla="*/ 5905761 h 5905781"/>
              <a:gd name="connsiteX3" fmla="*/ 7485321 w 7778213"/>
              <a:gd name="connsiteY3" fmla="*/ 5905761 h 5905781"/>
              <a:gd name="connsiteX4" fmla="*/ 7485321 w 7778213"/>
              <a:gd name="connsiteY4" fmla="*/ 5905762 h 5905781"/>
              <a:gd name="connsiteX5" fmla="*/ 4228895 w 7778213"/>
              <a:gd name="connsiteY5" fmla="*/ 5905762 h 5905781"/>
              <a:gd name="connsiteX6" fmla="*/ 4228895 w 7778213"/>
              <a:gd name="connsiteY6" fmla="*/ 5905780 h 5905781"/>
              <a:gd name="connsiteX7" fmla="*/ 3936003 w 7778213"/>
              <a:gd name="connsiteY7" fmla="*/ 5905780 h 5905781"/>
              <a:gd name="connsiteX8" fmla="*/ 3936003 w 7778213"/>
              <a:gd name="connsiteY8" fmla="*/ 5905781 h 5905781"/>
              <a:gd name="connsiteX9" fmla="*/ 0 w 7778213"/>
              <a:gd name="connsiteY9" fmla="*/ 5905781 h 5905781"/>
              <a:gd name="connsiteX10" fmla="*/ 2796838 w 7778213"/>
              <a:gd name="connsiteY10" fmla="*/ 20 h 5905781"/>
              <a:gd name="connsiteX11" fmla="*/ 3089730 w 7778213"/>
              <a:gd name="connsiteY11" fmla="*/ 20 h 5905781"/>
              <a:gd name="connsiteX12" fmla="*/ 3089730 w 7778213"/>
              <a:gd name="connsiteY12" fmla="*/ 19 h 5905781"/>
              <a:gd name="connsiteX13" fmla="*/ 3434690 w 7778213"/>
              <a:gd name="connsiteY13" fmla="*/ 19 h 5905781"/>
              <a:gd name="connsiteX14" fmla="*/ 3434690 w 7778213"/>
              <a:gd name="connsiteY14" fmla="*/ 1 h 5905781"/>
              <a:gd name="connsiteX15" fmla="*/ 3727582 w 7778213"/>
              <a:gd name="connsiteY15" fmla="*/ 1 h 590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78213" h="5905781">
                <a:moveTo>
                  <a:pt x="3727582" y="0"/>
                </a:moveTo>
                <a:lnTo>
                  <a:pt x="7778213" y="0"/>
                </a:lnTo>
                <a:lnTo>
                  <a:pt x="7778213" y="5905761"/>
                </a:lnTo>
                <a:lnTo>
                  <a:pt x="7485321" y="5905761"/>
                </a:lnTo>
                <a:lnTo>
                  <a:pt x="7485321" y="5905762"/>
                </a:lnTo>
                <a:lnTo>
                  <a:pt x="4228895" y="5905762"/>
                </a:lnTo>
                <a:lnTo>
                  <a:pt x="4228895" y="5905780"/>
                </a:lnTo>
                <a:lnTo>
                  <a:pt x="3936003" y="5905780"/>
                </a:lnTo>
                <a:lnTo>
                  <a:pt x="3936003" y="5905781"/>
                </a:lnTo>
                <a:lnTo>
                  <a:pt x="0" y="5905781"/>
                </a:lnTo>
                <a:lnTo>
                  <a:pt x="2796838" y="20"/>
                </a:lnTo>
                <a:lnTo>
                  <a:pt x="3089730" y="20"/>
                </a:lnTo>
                <a:lnTo>
                  <a:pt x="3089730" y="19"/>
                </a:lnTo>
                <a:lnTo>
                  <a:pt x="3434690" y="19"/>
                </a:lnTo>
                <a:lnTo>
                  <a:pt x="3434690" y="1"/>
                </a:lnTo>
                <a:lnTo>
                  <a:pt x="3727582" y="1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3421B4C-AA27-4F32-AA73-DA587F272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6110"/>
            <a:ext cx="6769978" cy="5905761"/>
          </a:xfrm>
          <a:custGeom>
            <a:avLst/>
            <a:gdLst>
              <a:gd name="connsiteX0" fmla="*/ 0 w 6769978"/>
              <a:gd name="connsiteY0" fmla="*/ 0 h 5905761"/>
              <a:gd name="connsiteX1" fmla="*/ 6769978 w 6769978"/>
              <a:gd name="connsiteY1" fmla="*/ 0 h 5905761"/>
              <a:gd name="connsiteX2" fmla="*/ 3973138 w 6769978"/>
              <a:gd name="connsiteY2" fmla="*/ 5905761 h 5905761"/>
              <a:gd name="connsiteX3" fmla="*/ 0 w 6769978"/>
              <a:gd name="connsiteY3" fmla="*/ 5905761 h 590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9978" h="5905761">
                <a:moveTo>
                  <a:pt x="0" y="0"/>
                </a:moveTo>
                <a:lnTo>
                  <a:pt x="6769978" y="0"/>
                </a:lnTo>
                <a:lnTo>
                  <a:pt x="3973138" y="5905761"/>
                </a:lnTo>
                <a:lnTo>
                  <a:pt x="0" y="590576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83C3C-0C4F-1444-A70A-8102A45EE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226" y="643072"/>
            <a:ext cx="4829474" cy="2610042"/>
          </a:xfrm>
        </p:spPr>
        <p:txBody>
          <a:bodyPr>
            <a:normAutofit/>
          </a:bodyPr>
          <a:lstStyle/>
          <a:p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>Regional Whole Blood Committee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9EC291-BAF5-234B-A13E-B4251C75F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900" y="4373384"/>
            <a:ext cx="4660900" cy="829055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Committee Chair: Dr. Don Jenkins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D527B-2224-CD4D-8FAB-1FF40E8E0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617" y="3223153"/>
            <a:ext cx="4414137" cy="96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58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920C5-F3C5-4EB2-9FBE-781ACC2FC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Importance and Future Directions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95119FF4-06DF-4247-8EB7-D93490161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38" y="1825625"/>
            <a:ext cx="6188778" cy="4486275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0F35CB-1094-4A44-8B04-678425A1921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5774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Firearm injury now leading cause of death for children and adolescents</a:t>
            </a:r>
          </a:p>
          <a:p>
            <a:r>
              <a:rPr lang="en-US" dirty="0"/>
              <a:t>Rapid response of deployment of blood from urban to rural environment</a:t>
            </a:r>
          </a:p>
          <a:p>
            <a:r>
              <a:rPr lang="en-US" dirty="0"/>
              <a:t>Model for adoption of similar programs throughout the country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44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E1E7B-2800-D245-BFFD-676A5714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2500"/>
            <a:ext cx="2425700" cy="82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46BFA4-D993-8048-BBC2-7FEC18F96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08" y="1407475"/>
            <a:ext cx="7428718" cy="3238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7CC037-4F00-4E42-B1B0-A058A26E1907}"/>
              </a:ext>
            </a:extLst>
          </p:cNvPr>
          <p:cNvSpPr/>
          <p:nvPr/>
        </p:nvSpPr>
        <p:spPr>
          <a:xfrm>
            <a:off x="4551410" y="107913"/>
            <a:ext cx="4046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Questions?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041283-250E-8A4D-B424-7A3EEF14020A}"/>
              </a:ext>
            </a:extLst>
          </p:cNvPr>
          <p:cNvSpPr/>
          <p:nvPr/>
        </p:nvSpPr>
        <p:spPr>
          <a:xfrm>
            <a:off x="2944367" y="550807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Donald Jenkins, 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jenkinsd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4@uthscsa.edu</a:t>
            </a:r>
          </a:p>
        </p:txBody>
      </p:sp>
    </p:spTree>
    <p:extLst>
      <p:ext uri="{BB962C8B-B14F-4D97-AF65-F5344CB8AC3E}">
        <p14:creationId xmlns:p14="http://schemas.microsoft.com/office/powerpoint/2010/main" val="3706571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CB75F988-47F2-A844-A5CB-1A43B5FE1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098" y="326890"/>
            <a:ext cx="9625167" cy="59955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San Antonio Whole Blood Consortium</a:t>
            </a:r>
            <a:br>
              <a:rPr lang="en-US" b="1" dirty="0"/>
            </a:br>
            <a:endParaRPr lang="en-US" dirty="0"/>
          </a:p>
        </p:txBody>
      </p:sp>
      <p:pic>
        <p:nvPicPr>
          <p:cNvPr id="36" name="Content Placeholder 35">
            <a:extLst>
              <a:ext uri="{FF2B5EF4-FFF2-40B4-BE49-F238E27FC236}">
                <a16:creationId xmlns:a16="http://schemas.microsoft.com/office/drawing/2014/main" id="{5BEBBE57-683F-4344-8D31-F3FC1649A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5550" y="519243"/>
            <a:ext cx="3255545" cy="11352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25ED53-8282-8244-A027-291CC6D7A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545" y="2136654"/>
            <a:ext cx="3543190" cy="310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8B0177-062D-1A4A-8123-D25B80115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106" y="2517656"/>
            <a:ext cx="3452218" cy="759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DD25BF-C176-0B47-B94D-17EB350C7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6" y="1469878"/>
            <a:ext cx="4515785" cy="10891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590A65-196A-3F42-9A85-172E69FFA0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613" y="3344012"/>
            <a:ext cx="1235172" cy="1597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EC6C96-1D0E-2947-89C2-11CA983A13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893" y="1549353"/>
            <a:ext cx="1480595" cy="1794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5B793B-F209-764F-8E10-110FFBAC18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388" y="5341526"/>
            <a:ext cx="1315359" cy="13153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311474-52E7-F04E-9977-FE31AEFAE6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27" y="2446683"/>
            <a:ext cx="1521599" cy="16256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EA28B3-78DB-F74F-9A4B-5177A9BED5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1170" y="5176650"/>
            <a:ext cx="1449638" cy="14496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738507-F53F-214F-95B3-263A784C57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7503" y="639286"/>
            <a:ext cx="3571211" cy="11352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D3C0CC-70F1-204B-9717-8404F1A33E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18741" y="2626285"/>
            <a:ext cx="2162765" cy="10486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8DE2FA-4FD3-7A4A-B617-881AC34DD8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08" y="548230"/>
            <a:ext cx="3991248" cy="1180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69E7F-F02B-1544-ACB7-8C76B10B56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5971" y="5144605"/>
            <a:ext cx="1176218" cy="1512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CEBD21-AA92-854D-9D43-EFF8AF3479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0422" y="5196498"/>
            <a:ext cx="1156230" cy="14396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EA6ABD-5045-164B-B4D5-7447DC9B54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46480" y="5277703"/>
            <a:ext cx="1069014" cy="1415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026D4-3584-A245-922E-8687B5624C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54923" y="5176650"/>
            <a:ext cx="1410183" cy="14101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BDB7E1-FA4A-CB4E-AB2A-0D0113628B9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17085" y="5107213"/>
            <a:ext cx="1437838" cy="14378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808F7F-25DF-FF40-B2EB-76D601A3618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48067" y="5088354"/>
            <a:ext cx="1449638" cy="14566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79B5E5-760B-714D-AF9B-BB58A660CD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848510" y="3484610"/>
            <a:ext cx="1291004" cy="142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AD2B97-5DD8-204C-A1A7-550C6244CBD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10808" y="3631392"/>
            <a:ext cx="1646311" cy="1646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B06AA8-F06F-6440-B9A0-A634958F186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40729" y="2291668"/>
            <a:ext cx="2383658" cy="1249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CAE9D-4198-AF42-8980-D8FD02E4566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8319" y="4250669"/>
            <a:ext cx="2084827" cy="5956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36839E-8D70-CC47-8C49-6BD276D5EF8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61058" y="3496302"/>
            <a:ext cx="1408141" cy="14566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95BE03-F4FC-9346-8A7A-64794CBBE60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509935" y="3585723"/>
            <a:ext cx="1146038" cy="14496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505D87-0A28-0C4E-9513-EECA945554A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462010" y="3484610"/>
            <a:ext cx="1386500" cy="133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30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DCCF31F-1FB3-AC4A-B6B0-65A46B6D7416}"/>
              </a:ext>
            </a:extLst>
          </p:cNvPr>
          <p:cNvGrpSpPr>
            <a:grpSpLocks noChangeAspect="1"/>
          </p:cNvGrpSpPr>
          <p:nvPr/>
        </p:nvGrpSpPr>
        <p:grpSpPr>
          <a:xfrm>
            <a:off x="233880" y="190583"/>
            <a:ext cx="10460518" cy="6419268"/>
            <a:chOff x="-1" y="623319"/>
            <a:chExt cx="9143998" cy="56113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852AAE-4BD3-7A4E-8B02-B7121CE42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23319"/>
              <a:ext cx="9143998" cy="561137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4720BF-633A-CA46-8FA2-A60E8CA25FD3}"/>
                </a:ext>
              </a:extLst>
            </p:cNvPr>
            <p:cNvSpPr txBox="1"/>
            <p:nvPr/>
          </p:nvSpPr>
          <p:spPr>
            <a:xfrm>
              <a:off x="3428999" y="4291505"/>
              <a:ext cx="985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ZAVALA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CD6A6A-7FA4-774D-9905-1835684D9544}"/>
                </a:ext>
              </a:extLst>
            </p:cNvPr>
            <p:cNvSpPr txBox="1"/>
            <p:nvPr/>
          </p:nvSpPr>
          <p:spPr>
            <a:xfrm>
              <a:off x="5833439" y="4465747"/>
              <a:ext cx="11662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ATASCOSA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95770C-D78F-B34C-A9C4-8D96ABEBC38B}"/>
                </a:ext>
              </a:extLst>
            </p:cNvPr>
            <p:cNvSpPr txBox="1"/>
            <p:nvPr/>
          </p:nvSpPr>
          <p:spPr>
            <a:xfrm>
              <a:off x="7198693" y="4023491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KARNES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A43121-56BD-A74C-8100-548206CD2A91}"/>
                </a:ext>
              </a:extLst>
            </p:cNvPr>
            <p:cNvSpPr txBox="1"/>
            <p:nvPr/>
          </p:nvSpPr>
          <p:spPr>
            <a:xfrm>
              <a:off x="364101" y="1524002"/>
              <a:ext cx="11971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VAL VERDE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E051D5-4ABF-4643-B917-46272DD08586}"/>
                </a:ext>
              </a:extLst>
            </p:cNvPr>
            <p:cNvSpPr txBox="1"/>
            <p:nvPr/>
          </p:nvSpPr>
          <p:spPr>
            <a:xfrm>
              <a:off x="4345564" y="2308571"/>
              <a:ext cx="10839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BANDERA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AD51E2-19C1-1048-831E-C45ED3B76B56}"/>
                </a:ext>
              </a:extLst>
            </p:cNvPr>
            <p:cNvSpPr txBox="1"/>
            <p:nvPr/>
          </p:nvSpPr>
          <p:spPr>
            <a:xfrm>
              <a:off x="6433128" y="2022554"/>
              <a:ext cx="84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COMAL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693952-943B-3347-BC17-BD8BF2DF80A5}"/>
                </a:ext>
              </a:extLst>
            </p:cNvPr>
            <p:cNvSpPr txBox="1"/>
            <p:nvPr/>
          </p:nvSpPr>
          <p:spPr>
            <a:xfrm>
              <a:off x="7099000" y="2332323"/>
              <a:ext cx="13227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GUADALUPE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B01580-F1F1-B247-AFE0-7521958BD4AF}"/>
                </a:ext>
              </a:extLst>
            </p:cNvPr>
            <p:cNvSpPr txBox="1"/>
            <p:nvPr/>
          </p:nvSpPr>
          <p:spPr>
            <a:xfrm>
              <a:off x="2203419" y="3921875"/>
              <a:ext cx="11299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MAVERICK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CA51B-A06D-4243-A334-98C9042F0155}"/>
                </a:ext>
              </a:extLst>
            </p:cNvPr>
            <p:cNvSpPr txBox="1"/>
            <p:nvPr/>
          </p:nvSpPr>
          <p:spPr>
            <a:xfrm>
              <a:off x="6837445" y="3276628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WILSON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F2D855-C9C5-1540-A1FF-03D89C2A8BE7}"/>
                </a:ext>
              </a:extLst>
            </p:cNvPr>
            <p:cNvSpPr/>
            <p:nvPr/>
          </p:nvSpPr>
          <p:spPr>
            <a:xfrm>
              <a:off x="7747574" y="2973812"/>
              <a:ext cx="118173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GONZALES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73F65F-5D8D-F649-91F2-F72D5949AD33}"/>
                </a:ext>
              </a:extLst>
            </p:cNvPr>
            <p:cNvSpPr/>
            <p:nvPr/>
          </p:nvSpPr>
          <p:spPr>
            <a:xfrm>
              <a:off x="3544762" y="5354846"/>
              <a:ext cx="8707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DIMMIT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7E4D7B-8314-6F4F-80A0-33151922F103}"/>
                </a:ext>
              </a:extLst>
            </p:cNvPr>
            <p:cNvSpPr/>
            <p:nvPr/>
          </p:nvSpPr>
          <p:spPr>
            <a:xfrm>
              <a:off x="4350095" y="1524002"/>
              <a:ext cx="6944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KERR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3837172-CE66-CF4C-92F7-FB2DAFF57839}"/>
                </a:ext>
              </a:extLst>
            </p:cNvPr>
            <p:cNvSpPr/>
            <p:nvPr/>
          </p:nvSpPr>
          <p:spPr>
            <a:xfrm>
              <a:off x="5557942" y="1600203"/>
              <a:ext cx="10422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KENDALL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58DFE1-01DA-EF4A-860C-BBC9D423DF0E}"/>
                </a:ext>
              </a:extLst>
            </p:cNvPr>
            <p:cNvSpPr/>
            <p:nvPr/>
          </p:nvSpPr>
          <p:spPr>
            <a:xfrm>
              <a:off x="3509358" y="2057403"/>
              <a:ext cx="67358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REAL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4B6642-E09C-EA4B-94B2-AEF6766E460D}"/>
                </a:ext>
              </a:extLst>
            </p:cNvPr>
            <p:cNvSpPr txBox="1"/>
            <p:nvPr/>
          </p:nvSpPr>
          <p:spPr>
            <a:xfrm>
              <a:off x="4702169" y="2828009"/>
              <a:ext cx="8931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MEDINA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B16BF1F-DDC6-1A41-8E73-7A6C67FB88E5}"/>
                </a:ext>
              </a:extLst>
            </p:cNvPr>
            <p:cNvSpPr/>
            <p:nvPr/>
          </p:nvSpPr>
          <p:spPr>
            <a:xfrm>
              <a:off x="5987954" y="3343626"/>
              <a:ext cx="8146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BEXAR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AC26F8-93AF-BB43-AC1D-AA6A2A187CF9}"/>
                </a:ext>
              </a:extLst>
            </p:cNvPr>
            <p:cNvSpPr txBox="1"/>
            <p:nvPr/>
          </p:nvSpPr>
          <p:spPr>
            <a:xfrm>
              <a:off x="4983365" y="679177"/>
              <a:ext cx="11224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GILLESPIE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D48884-DFB9-8248-9E66-15DB7976AFFA}"/>
                </a:ext>
              </a:extLst>
            </p:cNvPr>
            <p:cNvSpPr txBox="1"/>
            <p:nvPr/>
          </p:nvSpPr>
          <p:spPr>
            <a:xfrm>
              <a:off x="2286000" y="2968827"/>
              <a:ext cx="8771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KINNEY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3B2A303-43DE-D34A-91A7-2F8C8F871C38}"/>
                </a:ext>
              </a:extLst>
            </p:cNvPr>
            <p:cNvSpPr txBox="1"/>
            <p:nvPr/>
          </p:nvSpPr>
          <p:spPr>
            <a:xfrm>
              <a:off x="3505199" y="2981898"/>
              <a:ext cx="9103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UVALDE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4B2CF6-6776-DE42-ABD4-13D1889F639D}"/>
                </a:ext>
              </a:extLst>
            </p:cNvPr>
            <p:cNvSpPr txBox="1"/>
            <p:nvPr/>
          </p:nvSpPr>
          <p:spPr>
            <a:xfrm>
              <a:off x="4732363" y="4300218"/>
              <a:ext cx="612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FRIO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8BA9EB-EBBE-B54A-A755-ED564D0060D8}"/>
                </a:ext>
              </a:extLst>
            </p:cNvPr>
            <p:cNvSpPr txBox="1"/>
            <p:nvPr/>
          </p:nvSpPr>
          <p:spPr>
            <a:xfrm>
              <a:off x="2350051" y="1524001"/>
              <a:ext cx="1104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EDWARDS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A342360-52B6-8B44-AEBC-3ACAFCFBE387}"/>
                </a:ext>
              </a:extLst>
            </p:cNvPr>
            <p:cNvSpPr/>
            <p:nvPr/>
          </p:nvSpPr>
          <p:spPr>
            <a:xfrm>
              <a:off x="4746624" y="5336767"/>
              <a:ext cx="10548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LA SALLE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F2DFF2E-A7D5-7148-A87E-3E9C129E34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5045" y="4321217"/>
            <a:ext cx="398464" cy="39846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C1F5B3-BC5F-A748-848E-AA4D1314A420}"/>
              </a:ext>
            </a:extLst>
          </p:cNvPr>
          <p:cNvSpPr txBox="1"/>
          <p:nvPr/>
        </p:nvSpPr>
        <p:spPr>
          <a:xfrm>
            <a:off x="7237927" y="5098561"/>
            <a:ext cx="517294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Rotation Sites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 Antonio Fire Department EMS (x8)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Bexar County Emergency Services District (ESD) 7 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Wilson Country ESD 3 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Karnes County 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Bulverde-Spring Branch 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Bandera 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Canyon Lake 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Bexar County ESD 2 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168608-0904-4443-AC71-68F80A51F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255" y="372532"/>
            <a:ext cx="3226969" cy="700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E4298F-C476-7547-A6FF-332866498B29}"/>
              </a:ext>
            </a:extLst>
          </p:cNvPr>
          <p:cNvSpPr txBox="1"/>
          <p:nvPr/>
        </p:nvSpPr>
        <p:spPr>
          <a:xfrm>
            <a:off x="3073138" y="-4807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C7617E-B8B4-6D4F-8235-00D13BF6CEDB}"/>
              </a:ext>
            </a:extLst>
          </p:cNvPr>
          <p:cNvSpPr txBox="1"/>
          <p:nvPr/>
        </p:nvSpPr>
        <p:spPr>
          <a:xfrm>
            <a:off x="160661" y="187875"/>
            <a:ext cx="5744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 and Ground Regional Distribution as of July 1, 2020: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48EB443-19B0-4AFC-B803-A165A2FEC0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3833" y="3486177"/>
            <a:ext cx="398464" cy="398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6E4AEE-7178-4AA3-9947-A5A193E6A6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4861" y="2742270"/>
            <a:ext cx="489449" cy="48944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AAB0775-B47C-41F8-8EE5-13DCFD5718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6871" y="2622918"/>
            <a:ext cx="398464" cy="39846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F3F9AFF-90E8-410E-BEC9-2BB9F7A661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7229"/>
          <a:stretch/>
        </p:blipFill>
        <p:spPr>
          <a:xfrm>
            <a:off x="6272288" y="4169806"/>
            <a:ext cx="300079" cy="2783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84D6C0D-51CB-4BB2-91FE-EBD4D75763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7229"/>
          <a:stretch/>
        </p:blipFill>
        <p:spPr>
          <a:xfrm>
            <a:off x="7641286" y="2718611"/>
            <a:ext cx="300079" cy="2783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D6428A8-C82C-452E-80DB-B17F853067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7229"/>
          <a:stretch/>
        </p:blipFill>
        <p:spPr>
          <a:xfrm>
            <a:off x="7202421" y="2592624"/>
            <a:ext cx="300079" cy="2783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FB1A0C92-DA9B-4983-9FE6-158457D81990}"/>
              </a:ext>
            </a:extLst>
          </p:cNvPr>
          <p:cNvSpPr txBox="1"/>
          <p:nvPr/>
        </p:nvSpPr>
        <p:spPr>
          <a:xfrm>
            <a:off x="57801" y="5105157"/>
            <a:ext cx="517294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Rotation Centers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Hospital (LV 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Christus Santa Rosa New Braunfels (LV IV)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Regional Hospitals with LTOWB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Brooke Army Medical Center (LV 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Frio Regional Hospital (LV IV)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4466DE9-4CE0-45C5-AC20-6A216F8378C8}"/>
              </a:ext>
            </a:extLst>
          </p:cNvPr>
          <p:cNvGrpSpPr/>
          <p:nvPr/>
        </p:nvGrpSpPr>
        <p:grpSpPr>
          <a:xfrm>
            <a:off x="79283" y="3873352"/>
            <a:ext cx="1152291" cy="953007"/>
            <a:chOff x="5003212" y="6736171"/>
            <a:chExt cx="1284432" cy="1331844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4483383-D0D4-4AFD-AC9A-B5F82E3A4002}"/>
                </a:ext>
              </a:extLst>
            </p:cNvPr>
            <p:cNvGrpSpPr/>
            <p:nvPr/>
          </p:nvGrpSpPr>
          <p:grpSpPr>
            <a:xfrm>
              <a:off x="5003212" y="6736171"/>
              <a:ext cx="1284432" cy="1331844"/>
              <a:chOff x="5003212" y="6736171"/>
              <a:chExt cx="1284432" cy="1331844"/>
            </a:xfrm>
          </p:grpSpPr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01157C44-509A-493C-9427-87F04E3609FC}"/>
                  </a:ext>
                </a:extLst>
              </p:cNvPr>
              <p:cNvSpPr/>
              <p:nvPr/>
            </p:nvSpPr>
            <p:spPr>
              <a:xfrm>
                <a:off x="5242149" y="6736171"/>
                <a:ext cx="804672" cy="89611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8100" cmpd="thickThin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BDDE355-1859-4731-8481-9FE20473101D}"/>
                  </a:ext>
                </a:extLst>
              </p:cNvPr>
              <p:cNvSpPr txBox="1"/>
              <p:nvPr/>
            </p:nvSpPr>
            <p:spPr>
              <a:xfrm>
                <a:off x="5003212" y="7606350"/>
                <a:ext cx="12844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Level IV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Trauma Centers</a:t>
                </a:r>
              </a:p>
            </p:txBody>
          </p:sp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5D22174B-2317-4151-A3E8-3EFD44169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b="7229"/>
            <a:stretch/>
          </p:blipFill>
          <p:spPr>
            <a:xfrm>
              <a:off x="5266506" y="6800654"/>
              <a:ext cx="750198" cy="695967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E120330-84DF-4110-95E1-D193E0F9C54F}"/>
              </a:ext>
            </a:extLst>
          </p:cNvPr>
          <p:cNvGrpSpPr/>
          <p:nvPr/>
        </p:nvGrpSpPr>
        <p:grpSpPr>
          <a:xfrm>
            <a:off x="1020724" y="3895939"/>
            <a:ext cx="1126978" cy="1081014"/>
            <a:chOff x="6092305" y="6732156"/>
            <a:chExt cx="1167665" cy="151651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17761F5-2485-4002-8DA1-57ACE5A293EA}"/>
                </a:ext>
              </a:extLst>
            </p:cNvPr>
            <p:cNvGrpSpPr/>
            <p:nvPr/>
          </p:nvGrpSpPr>
          <p:grpSpPr>
            <a:xfrm>
              <a:off x="6092305" y="6732156"/>
              <a:ext cx="1167665" cy="1516510"/>
              <a:chOff x="5061596" y="6736171"/>
              <a:chExt cx="1167665" cy="1516510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A84FE9F1-9664-43C7-960F-5C681A679F7C}"/>
                  </a:ext>
                </a:extLst>
              </p:cNvPr>
              <p:cNvSpPr/>
              <p:nvPr/>
            </p:nvSpPr>
            <p:spPr>
              <a:xfrm>
                <a:off x="5242149" y="6736171"/>
                <a:ext cx="804672" cy="89611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8100" cmpd="thickThin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14FF6CE-2C86-48F9-A299-5CB3715AA10C}"/>
                  </a:ext>
                </a:extLst>
              </p:cNvPr>
              <p:cNvSpPr txBox="1"/>
              <p:nvPr/>
            </p:nvSpPr>
            <p:spPr>
              <a:xfrm>
                <a:off x="5061596" y="7606350"/>
                <a:ext cx="11676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Level I Trauma Centers</a:t>
                </a:r>
              </a:p>
            </p:txBody>
          </p:sp>
        </p:grp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E684D7E-94BA-4A26-B2A3-0AD83BFF6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b="7229"/>
            <a:stretch/>
          </p:blipFill>
          <p:spPr>
            <a:xfrm>
              <a:off x="6303092" y="6794856"/>
              <a:ext cx="750198" cy="695967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823F348A-AA42-C149-920B-DEEA18BFAE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2901" y="1782165"/>
            <a:ext cx="398464" cy="39846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9B86D23-2736-0C49-96C9-16E7E8A4DF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6382" y="1856833"/>
            <a:ext cx="398464" cy="3984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67DFA94-2922-9841-AD6E-73B546F3D4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1057" y="1591614"/>
            <a:ext cx="398464" cy="39846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69E1D628-5FA5-F84B-B006-3935F27370A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0771" y="2885563"/>
            <a:ext cx="398464" cy="39846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D78D6FEB-BADA-1E40-AD7C-1E505368E1BC}"/>
              </a:ext>
            </a:extLst>
          </p:cNvPr>
          <p:cNvGrpSpPr/>
          <p:nvPr/>
        </p:nvGrpSpPr>
        <p:grpSpPr>
          <a:xfrm>
            <a:off x="2038178" y="2979503"/>
            <a:ext cx="534638" cy="247627"/>
            <a:chOff x="5049069" y="1476775"/>
            <a:chExt cx="534638" cy="247627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13D758A1-EADC-B343-AA7F-AB737D2917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5605" y="1476775"/>
              <a:ext cx="347472" cy="11982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AirCare 5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67DC411-5501-8147-AA10-5B84B5217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45974">
              <a:off x="5049069" y="1556553"/>
              <a:ext cx="534638" cy="167849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403A11B-5899-884B-B647-288A86E1C9E7}"/>
              </a:ext>
            </a:extLst>
          </p:cNvPr>
          <p:cNvGrpSpPr/>
          <p:nvPr/>
        </p:nvGrpSpPr>
        <p:grpSpPr>
          <a:xfrm>
            <a:off x="4392497" y="3244373"/>
            <a:ext cx="613239" cy="241196"/>
            <a:chOff x="6092645" y="1719472"/>
            <a:chExt cx="613239" cy="241196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0B89EEB3-72FE-DF4A-BE37-A248B69BAB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2645" y="1719472"/>
              <a:ext cx="344721" cy="11887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AirLife 5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095AF8F-B731-A346-817E-4E1449F45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11842" y="1798790"/>
              <a:ext cx="594042" cy="161878"/>
            </a:xfrm>
            <a:prstGeom prst="rect">
              <a:avLst/>
            </a:prstGeom>
          </p:spPr>
        </p:pic>
      </p:grp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FAC1F8D5-4DA1-8241-8BBD-E7C1B541D400}"/>
              </a:ext>
            </a:extLst>
          </p:cNvPr>
          <p:cNvSpPr>
            <a:spLocks noChangeAspect="1"/>
          </p:cNvSpPr>
          <p:nvPr/>
        </p:nvSpPr>
        <p:spPr>
          <a:xfrm>
            <a:off x="4353662" y="5114105"/>
            <a:ext cx="344721" cy="118872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AirEvac 71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E8EFDF1C-D936-6646-8AE0-F352F11E4D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756" flipH="1">
            <a:off x="4401361" y="4980185"/>
            <a:ext cx="594042" cy="19009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C2C7DE5-6079-D443-9852-94CA680BDC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756" flipH="1">
            <a:off x="3030909" y="4663227"/>
            <a:ext cx="594042" cy="190092"/>
          </a:xfrm>
          <a:prstGeom prst="rect">
            <a:avLst/>
          </a:prstGeom>
        </p:spPr>
      </p:pic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8BFF1B3D-B721-734A-9789-D52A7E8FE136}"/>
              </a:ext>
            </a:extLst>
          </p:cNvPr>
          <p:cNvSpPr>
            <a:spLocks noChangeAspect="1"/>
          </p:cNvSpPr>
          <p:nvPr/>
        </p:nvSpPr>
        <p:spPr>
          <a:xfrm>
            <a:off x="3020575" y="4870032"/>
            <a:ext cx="347472" cy="119820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AirEvac 57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8DF70E61-A9B5-8A4E-B554-10031F6DC5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8515">
            <a:off x="6888807" y="2458896"/>
            <a:ext cx="594042" cy="16187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1A68EFA-481B-F44D-9096-76882AD684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026" flipH="1">
            <a:off x="7274898" y="2577400"/>
            <a:ext cx="534638" cy="167849"/>
          </a:xfrm>
          <a:prstGeom prst="rect">
            <a:avLst/>
          </a:prstGeom>
        </p:spPr>
      </p:pic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D28E25D-F763-644B-8FD3-9D60826AD270}"/>
              </a:ext>
            </a:extLst>
          </p:cNvPr>
          <p:cNvSpPr>
            <a:spLocks noChangeAspect="1"/>
          </p:cNvSpPr>
          <p:nvPr/>
        </p:nvSpPr>
        <p:spPr>
          <a:xfrm>
            <a:off x="5856382" y="4133059"/>
            <a:ext cx="344721" cy="118872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AirCare 2 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0FFF6CE7-9875-5440-84AC-8D0D04929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974">
            <a:off x="5811647" y="4238001"/>
            <a:ext cx="534638" cy="167849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4FF8CA82-F575-BF4A-A56F-B3A1D43B756E}"/>
              </a:ext>
            </a:extLst>
          </p:cNvPr>
          <p:cNvGrpSpPr/>
          <p:nvPr/>
        </p:nvGrpSpPr>
        <p:grpSpPr>
          <a:xfrm>
            <a:off x="5560650" y="1148018"/>
            <a:ext cx="694196" cy="225498"/>
            <a:chOff x="7049571" y="564797"/>
            <a:chExt cx="694196" cy="225498"/>
          </a:xfrm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1E4D3128-14BD-0C45-88DD-4AD026BA61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49571" y="564797"/>
              <a:ext cx="344721" cy="11887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AirLife 3</a:t>
              </a: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80482EEE-3D81-DB4B-9A77-F1826A338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9725" y="628417"/>
              <a:ext cx="594042" cy="161878"/>
            </a:xfrm>
            <a:prstGeom prst="rect">
              <a:avLst/>
            </a:prstGeom>
          </p:spPr>
        </p:pic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3D5EA524-FC51-9049-BE93-38E943579A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4671" y="1328094"/>
            <a:ext cx="594042" cy="190092"/>
          </a:xfrm>
          <a:prstGeom prst="rect">
            <a:avLst/>
          </a:prstGeom>
        </p:spPr>
      </p:pic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7758DF24-89BB-0A45-9D1E-F78BC7E1B3D9}"/>
              </a:ext>
            </a:extLst>
          </p:cNvPr>
          <p:cNvSpPr>
            <a:spLocks noChangeAspect="1"/>
          </p:cNvSpPr>
          <p:nvPr/>
        </p:nvSpPr>
        <p:spPr>
          <a:xfrm>
            <a:off x="6261693" y="1478429"/>
            <a:ext cx="344721" cy="118872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AirEvac 48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BC64F5-1475-924B-A8C5-9DC4F4C9D762}"/>
              </a:ext>
            </a:extLst>
          </p:cNvPr>
          <p:cNvGrpSpPr/>
          <p:nvPr/>
        </p:nvGrpSpPr>
        <p:grpSpPr>
          <a:xfrm>
            <a:off x="7328558" y="4007896"/>
            <a:ext cx="594042" cy="246178"/>
            <a:chOff x="7938815" y="2183273"/>
            <a:chExt cx="594042" cy="246178"/>
          </a:xfrm>
        </p:grpSpPr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123B908A-83E5-1542-8163-9738A6937F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5865" y="2310579"/>
              <a:ext cx="344721" cy="118872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AirLife 4</a:t>
              </a:r>
            </a:p>
          </p:txBody>
        </p: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9925B5CE-87B1-F04D-86E9-5466507F5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08515">
              <a:off x="7938815" y="2183273"/>
              <a:ext cx="594042" cy="161878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B239E-B817-1B4C-B91D-B5D65AA3BE80}"/>
              </a:ext>
            </a:extLst>
          </p:cNvPr>
          <p:cNvSpPr/>
          <p:nvPr/>
        </p:nvSpPr>
        <p:spPr>
          <a:xfrm>
            <a:off x="165829" y="449115"/>
            <a:ext cx="11624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 is not to scale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A7B0C52-348A-634E-A104-1E417CF7ED30}"/>
              </a:ext>
            </a:extLst>
          </p:cNvPr>
          <p:cNvSpPr txBox="1"/>
          <p:nvPr/>
        </p:nvSpPr>
        <p:spPr>
          <a:xfrm>
            <a:off x="10454781" y="4679074"/>
            <a:ext cx="2246803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Rotation Sites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AirLife (x4)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AirEvac/MAC (x6)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Braunfels 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Salle County 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Schertz 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Acadian Ambulance (x2)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Wilson County ESD 2 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Allegiance 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Gonzales County ESD 1 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eguin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2458A9A0-ED89-0F49-866F-9A5AF7A847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5241" y="2053187"/>
            <a:ext cx="301474" cy="373977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E329638E-3811-A84B-AC7D-F6D1108426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7536" y="5466729"/>
            <a:ext cx="380918" cy="38091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E9C0C76-3470-7349-BD0B-227EE31AEFB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5680" y="2390506"/>
            <a:ext cx="323984" cy="323984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8889164-F883-1843-B289-824AAB525B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6317" y="2349422"/>
            <a:ext cx="290818" cy="29081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7390981-037B-224C-B20A-51643846837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3361" y="3200985"/>
            <a:ext cx="398464" cy="398464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83E3C2B3-FA4D-5344-884B-D5B6E8068E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6787" y="3408990"/>
            <a:ext cx="380918" cy="38091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99BD700-A31E-BB42-9836-700C16D3570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0512" y="2390506"/>
            <a:ext cx="398464" cy="39846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099671A8-CF91-5542-A8C7-94E9BE105C6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00771" y="2525506"/>
            <a:ext cx="398464" cy="39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26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1409523"/>
            <a:ext cx="10210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2020 Preliminary Results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2146757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Donors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tested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low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titer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		3,105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Active BIA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donors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		2,324	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Units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shipped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to STRAC 		1,335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New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donors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tested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daily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		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0" y="214675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Current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collection goal	20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units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daily</a:t>
            </a:r>
            <a:endParaRPr kumimoji="0" lang="fr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pen Sans" panose="020B0606030504020204" pitchFamily="34" charset="0"/>
              <a:cs typeface="Mangal" panose="02040503050203030202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Appointment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show rate	73%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Units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expired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		36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814" y="4396851"/>
            <a:ext cx="3028571" cy="1409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D64029-7157-43DC-82B9-D42DBCA331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667" b="90000" l="0" r="100000">
                        <a14:backgroundMark x1="4375" y1="24667" x2="48750" y2="24667"/>
                        <a14:backgroundMark x1="98125" y1="38889" x2="99500" y2="45778"/>
                        <a14:backgroundMark x1="94500" y1="40667" x2="94500" y2="40667"/>
                      </a14:backgroundRemoval>
                    </a14:imgEffect>
                  </a14:imgLayer>
                </a14:imgProps>
              </a:ext>
            </a:extLst>
          </a:blip>
          <a:srcRect l="35131" t="27752" r="49259" b="18965"/>
          <a:stretch/>
        </p:blipFill>
        <p:spPr>
          <a:xfrm>
            <a:off x="9827194" y="4114800"/>
            <a:ext cx="1298006" cy="2301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F70B32-56C7-4744-ACE5-E7A075565D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667" b="90000" l="0" r="100000">
                        <a14:backgroundMark x1="4375" y1="24667" x2="48750" y2="24667"/>
                        <a14:backgroundMark x1="98125" y1="38889" x2="99500" y2="45778"/>
                        <a14:backgroundMark x1="94500" y1="40667" x2="94500" y2="40667"/>
                      </a14:backgroundRemoval>
                    </a14:imgEffect>
                  </a14:imgLayer>
                </a14:imgProps>
              </a:ext>
            </a:extLst>
          </a:blip>
          <a:srcRect l="69473" t="37742" r="16165" b="22296"/>
          <a:stretch/>
        </p:blipFill>
        <p:spPr>
          <a:xfrm>
            <a:off x="2969465" y="4111788"/>
            <a:ext cx="1365734" cy="22784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FD16C4-AF40-41BF-9374-0402A3D5A8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667" b="90000" l="0" r="100000">
                        <a14:backgroundMark x1="4375" y1="24667" x2="48750" y2="24667"/>
                        <a14:backgroundMark x1="98125" y1="38889" x2="99500" y2="45778"/>
                        <a14:backgroundMark x1="94500" y1="40667" x2="94500" y2="40667"/>
                      </a14:backgroundRemoval>
                    </a14:imgEffect>
                  </a14:imgLayer>
                </a14:imgProps>
              </a:ext>
            </a:extLst>
          </a:blip>
          <a:srcRect l="85084" t="46622" r="3813" b="22296"/>
          <a:stretch/>
        </p:blipFill>
        <p:spPr>
          <a:xfrm>
            <a:off x="8001000" y="4114800"/>
            <a:ext cx="1377465" cy="2278428"/>
          </a:xfrm>
          <a:prstGeom prst="rect">
            <a:avLst/>
          </a:prstGeom>
        </p:spPr>
      </p:pic>
      <p:pic>
        <p:nvPicPr>
          <p:cNvPr id="10" name="Picture 9" descr="A picture containing person, sitting, cabinet, indoor&#10;&#10;Description automatically generated">
            <a:extLst>
              <a:ext uri="{FF2B5EF4-FFF2-40B4-BE49-F238E27FC236}">
                <a16:creationId xmlns:a16="http://schemas.microsoft.com/office/drawing/2014/main" id="{CC7862AC-6462-4C80-83E4-8D3D3CE2FD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5" t="20226" r="7642" b="-226"/>
          <a:stretch/>
        </p:blipFill>
        <p:spPr>
          <a:xfrm>
            <a:off x="914400" y="4114800"/>
            <a:ext cx="1551671" cy="227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48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1409523"/>
            <a:ext cx="10210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2022 Preliminary Results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2146757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Donors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tested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low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titer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		4005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Active BIA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donors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		3500	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Units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shipped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to STRAC 		11,000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New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donors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tested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daily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		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0" y="2146757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Current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collection goal	25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units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daily</a:t>
            </a:r>
            <a:endParaRPr kumimoji="0" lang="fr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Open Sans" panose="020B0606030504020204" pitchFamily="34" charset="0"/>
              <a:cs typeface="Mangal" panose="02040503050203030202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Appointment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show rate	89%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Units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</a:t>
            </a:r>
            <a:r>
              <a:rPr kumimoji="0" lang="fr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expired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Mangal" panose="02040503050203030202" pitchFamily="18" charset="0"/>
              </a:rPr>
              <a:t> 		50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814" y="4396851"/>
            <a:ext cx="3028571" cy="1409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D64029-7157-43DC-82B9-D42DBCA331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667" b="90000" l="0" r="100000">
                        <a14:backgroundMark x1="4375" y1="24667" x2="48750" y2="24667"/>
                        <a14:backgroundMark x1="98125" y1="38889" x2="99500" y2="45778"/>
                        <a14:backgroundMark x1="94500" y1="40667" x2="94500" y2="40667"/>
                      </a14:backgroundRemoval>
                    </a14:imgEffect>
                  </a14:imgLayer>
                </a14:imgProps>
              </a:ext>
            </a:extLst>
          </a:blip>
          <a:srcRect l="35131" t="27752" r="49259" b="18965"/>
          <a:stretch/>
        </p:blipFill>
        <p:spPr>
          <a:xfrm>
            <a:off x="9827194" y="4114800"/>
            <a:ext cx="1298006" cy="2301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F70B32-56C7-4744-ACE5-E7A075565D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667" b="90000" l="0" r="100000">
                        <a14:backgroundMark x1="4375" y1="24667" x2="48750" y2="24667"/>
                        <a14:backgroundMark x1="98125" y1="38889" x2="99500" y2="45778"/>
                        <a14:backgroundMark x1="94500" y1="40667" x2="94500" y2="40667"/>
                      </a14:backgroundRemoval>
                    </a14:imgEffect>
                  </a14:imgLayer>
                </a14:imgProps>
              </a:ext>
            </a:extLst>
          </a:blip>
          <a:srcRect l="69473" t="37742" r="16165" b="22296"/>
          <a:stretch/>
        </p:blipFill>
        <p:spPr>
          <a:xfrm>
            <a:off x="2969465" y="4111788"/>
            <a:ext cx="1365734" cy="22784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FD16C4-AF40-41BF-9374-0402A3D5A8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667" b="90000" l="0" r="100000">
                        <a14:backgroundMark x1="4375" y1="24667" x2="48750" y2="24667"/>
                        <a14:backgroundMark x1="98125" y1="38889" x2="99500" y2="45778"/>
                        <a14:backgroundMark x1="94500" y1="40667" x2="94500" y2="40667"/>
                      </a14:backgroundRemoval>
                    </a14:imgEffect>
                  </a14:imgLayer>
                </a14:imgProps>
              </a:ext>
            </a:extLst>
          </a:blip>
          <a:srcRect l="85084" t="46622" r="3813" b="22296"/>
          <a:stretch/>
        </p:blipFill>
        <p:spPr>
          <a:xfrm>
            <a:off x="8001000" y="4114800"/>
            <a:ext cx="1377465" cy="2278428"/>
          </a:xfrm>
          <a:prstGeom prst="rect">
            <a:avLst/>
          </a:prstGeom>
        </p:spPr>
      </p:pic>
      <p:pic>
        <p:nvPicPr>
          <p:cNvPr id="10" name="Picture 9" descr="A picture containing person, sitting, cabinet, indoor&#10;&#10;Description automatically generated">
            <a:extLst>
              <a:ext uri="{FF2B5EF4-FFF2-40B4-BE49-F238E27FC236}">
                <a16:creationId xmlns:a16="http://schemas.microsoft.com/office/drawing/2014/main" id="{CC7862AC-6462-4C80-83E4-8D3D3CE2FD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5" t="20226" r="7642" b="-226"/>
          <a:stretch/>
        </p:blipFill>
        <p:spPr>
          <a:xfrm>
            <a:off x="914400" y="4114800"/>
            <a:ext cx="1551671" cy="227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21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BF6FBF-1959-3E42-8FCA-B3840E19C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447" y="4022514"/>
            <a:ext cx="10805609" cy="706593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/>
              <a:t> </a:t>
            </a:r>
            <a:endParaRPr lang="en-US" sz="4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E1E7B-2800-D245-BFFD-676A5714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2" y="5900074"/>
            <a:ext cx="2425700" cy="825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8DF042-6444-2742-BD31-6C77B773D92C}"/>
              </a:ext>
            </a:extLst>
          </p:cNvPr>
          <p:cNvSpPr/>
          <p:nvPr/>
        </p:nvSpPr>
        <p:spPr>
          <a:xfrm>
            <a:off x="3980806" y="172021"/>
            <a:ext cx="37802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Background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0B2E66-C610-FD44-B896-30075A19C68C}"/>
              </a:ext>
            </a:extLst>
          </p:cNvPr>
          <p:cNvSpPr txBox="1"/>
          <p:nvPr/>
        </p:nvSpPr>
        <p:spPr>
          <a:xfrm>
            <a:off x="1139568" y="1375759"/>
            <a:ext cx="105869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Hemorrhagic shock results in a high mortality rate without adequate resuscitation and interventions to control bleeding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Whole blood transfusion for trauma patients with severe hemorrhage demonstrated early successful outcomes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Etiologies of hemorrhagic shock in the non-trauma population are also lethal</a:t>
            </a:r>
          </a:p>
        </p:txBody>
      </p:sp>
    </p:spTree>
    <p:extLst>
      <p:ext uri="{BB962C8B-B14F-4D97-AF65-F5344CB8AC3E}">
        <p14:creationId xmlns:p14="http://schemas.microsoft.com/office/powerpoint/2010/main" val="10160266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10060</TotalTime>
  <Words>1867</Words>
  <Application>Microsoft Office PowerPoint</Application>
  <PresentationFormat>Widescreen</PresentationFormat>
  <Paragraphs>341</Paragraphs>
  <Slides>41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Bookman Old Style</vt:lpstr>
      <vt:lpstr>Calibri</vt:lpstr>
      <vt:lpstr>Calibri Light</vt:lpstr>
      <vt:lpstr>Courier New</vt:lpstr>
      <vt:lpstr>Franklin Gothic Medium</vt:lpstr>
      <vt:lpstr>Goudy Oldstyle Std Regular</vt:lpstr>
      <vt:lpstr>Montserrat SemiBold</vt:lpstr>
      <vt:lpstr>Open Sans</vt:lpstr>
      <vt:lpstr>1_Office Theme</vt:lpstr>
      <vt:lpstr>Office Theme</vt:lpstr>
      <vt:lpstr>6_Custom Design</vt:lpstr>
      <vt:lpstr>Not Just For Trauma: A Case for Non-Trauma Patient Whole Blood Transfusion, Blood Supply Shortages and Innovative Solutions During the COVID Pandemic</vt:lpstr>
      <vt:lpstr>  </vt:lpstr>
      <vt:lpstr>Acknowledgements</vt:lpstr>
      <vt:lpstr> Regional Whole Blood Committee</vt:lpstr>
      <vt:lpstr>San Antonio Whole Blood Consortium </vt:lpstr>
      <vt:lpstr>PowerPoint Presentation</vt:lpstr>
      <vt:lpstr>PowerPoint Presentation</vt:lpstr>
      <vt:lpstr>PowerPoint Presentation</vt:lpstr>
      <vt:lpstr>   </vt:lpstr>
      <vt:lpstr>   </vt:lpstr>
      <vt:lpstr>To provide evidence in support of whole blood transfusion to the non-trauma patient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Efficacy and Safety of Whole Blood Transfusion in Non-Trauma Patients  </vt:lpstr>
      <vt:lpstr>PowerPoint Presentation</vt:lpstr>
      <vt:lpstr>LTOWB during COVID</vt:lpstr>
      <vt:lpstr>COVID-19 Related Blood Inventory Shortages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Latest Update on Non-trauma Whole Blood Transfusion</vt:lpstr>
      <vt:lpstr>Detailed Breakdown of 99 Non-trauma Whole Blood Recipients and Outcome</vt:lpstr>
      <vt:lpstr>PowerPoint Presentation</vt:lpstr>
      <vt:lpstr>PowerPoint Presentation</vt:lpstr>
      <vt:lpstr>South Texas Regional Whole Blood Deployment Program for Mass Casualty Incidents</vt:lpstr>
      <vt:lpstr>Background</vt:lpstr>
      <vt:lpstr>STRAC and the EMTF</vt:lpstr>
      <vt:lpstr>Uvalde, TX – May 24th, 2022</vt:lpstr>
      <vt:lpstr>Timeline of Events</vt:lpstr>
      <vt:lpstr>Additional Whole Blood Available</vt:lpstr>
      <vt:lpstr>Clinical Importance and Future Directions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 Just For Trauma:                              A Case Series of Non-Trauma Patients Receiving Whole Blood Transfusion</dc:title>
  <dc:creator>Jenkins, Donald</dc:creator>
  <cp:lastModifiedBy>Jenkins, Donald</cp:lastModifiedBy>
  <cp:revision>11</cp:revision>
  <dcterms:created xsi:type="dcterms:W3CDTF">2022-06-13T20:34:35Z</dcterms:created>
  <dcterms:modified xsi:type="dcterms:W3CDTF">2022-06-20T20:15:19Z</dcterms:modified>
</cp:coreProperties>
</file>