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mp4" ContentType="video/unknown"/>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4.jpg" ContentType="image/jpg"/>
  <Override PartName="/ppt/media/image26.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2" r:id="rId1"/>
    <p:sldMasterId id="2147483729" r:id="rId2"/>
    <p:sldMasterId id="2147483742" r:id="rId3"/>
    <p:sldMasterId id="2147483758" r:id="rId4"/>
    <p:sldMasterId id="2147483764" r:id="rId5"/>
    <p:sldMasterId id="2147483770" r:id="rId6"/>
    <p:sldMasterId id="2147483795" r:id="rId7"/>
    <p:sldMasterId id="2147483807" r:id="rId8"/>
  </p:sldMasterIdLst>
  <p:notesMasterIdLst>
    <p:notesMasterId r:id="rId101"/>
  </p:notesMasterIdLst>
  <p:sldIdLst>
    <p:sldId id="610" r:id="rId9"/>
    <p:sldId id="1267" r:id="rId10"/>
    <p:sldId id="1697" r:id="rId11"/>
    <p:sldId id="1707" r:id="rId12"/>
    <p:sldId id="1701" r:id="rId13"/>
    <p:sldId id="1702" r:id="rId14"/>
    <p:sldId id="1703" r:id="rId15"/>
    <p:sldId id="1704" r:id="rId16"/>
    <p:sldId id="1698" r:id="rId17"/>
    <p:sldId id="1585" r:id="rId18"/>
    <p:sldId id="1709" r:id="rId19"/>
    <p:sldId id="1710" r:id="rId20"/>
    <p:sldId id="1711" r:id="rId21"/>
    <p:sldId id="1712" r:id="rId22"/>
    <p:sldId id="1713" r:id="rId23"/>
    <p:sldId id="1714" r:id="rId24"/>
    <p:sldId id="1715" r:id="rId25"/>
    <p:sldId id="1716" r:id="rId26"/>
    <p:sldId id="1717" r:id="rId27"/>
    <p:sldId id="1719" r:id="rId28"/>
    <p:sldId id="1720" r:id="rId29"/>
    <p:sldId id="1718" r:id="rId30"/>
    <p:sldId id="1721" r:id="rId31"/>
    <p:sldId id="1722" r:id="rId32"/>
    <p:sldId id="1723" r:id="rId33"/>
    <p:sldId id="1724" r:id="rId34"/>
    <p:sldId id="1725" r:id="rId35"/>
    <p:sldId id="1726" r:id="rId36"/>
    <p:sldId id="1727" r:id="rId37"/>
    <p:sldId id="1728" r:id="rId38"/>
    <p:sldId id="1592" r:id="rId39"/>
    <p:sldId id="1616" r:id="rId40"/>
    <p:sldId id="1664" r:id="rId41"/>
    <p:sldId id="1665" r:id="rId42"/>
    <p:sldId id="1666" r:id="rId43"/>
    <p:sldId id="1729" r:id="rId44"/>
    <p:sldId id="1730" r:id="rId45"/>
    <p:sldId id="1731" r:id="rId46"/>
    <p:sldId id="1732" r:id="rId47"/>
    <p:sldId id="1733" r:id="rId48"/>
    <p:sldId id="1739" r:id="rId49"/>
    <p:sldId id="1734" r:id="rId50"/>
    <p:sldId id="1735" r:id="rId51"/>
    <p:sldId id="1736" r:id="rId52"/>
    <p:sldId id="1737" r:id="rId53"/>
    <p:sldId id="1668" r:id="rId54"/>
    <p:sldId id="1678" r:id="rId55"/>
    <p:sldId id="1680" r:id="rId56"/>
    <p:sldId id="1599" r:id="rId57"/>
    <p:sldId id="1600" r:id="rId58"/>
    <p:sldId id="1741" r:id="rId59"/>
    <p:sldId id="1602" r:id="rId60"/>
    <p:sldId id="1610" r:id="rId61"/>
    <p:sldId id="1740" r:id="rId62"/>
    <p:sldId id="1742" r:id="rId63"/>
    <p:sldId id="1612" r:id="rId64"/>
    <p:sldId id="1744" r:id="rId65"/>
    <p:sldId id="1526" r:id="rId66"/>
    <p:sldId id="1746" r:id="rId67"/>
    <p:sldId id="1613" r:id="rId68"/>
    <p:sldId id="1614" r:id="rId69"/>
    <p:sldId id="1615" r:id="rId70"/>
    <p:sldId id="1618" r:id="rId71"/>
    <p:sldId id="1699" r:id="rId72"/>
    <p:sldId id="1527" r:id="rId73"/>
    <p:sldId id="1758" r:id="rId74"/>
    <p:sldId id="1588" r:id="rId75"/>
    <p:sldId id="1589" r:id="rId76"/>
    <p:sldId id="1692" r:id="rId77"/>
    <p:sldId id="1686" r:id="rId78"/>
    <p:sldId id="1506" r:id="rId79"/>
    <p:sldId id="1507" r:id="rId80"/>
    <p:sldId id="1759" r:id="rId81"/>
    <p:sldId id="1760" r:id="rId82"/>
    <p:sldId id="1765" r:id="rId83"/>
    <p:sldId id="1751" r:id="rId84"/>
    <p:sldId id="1766" r:id="rId85"/>
    <p:sldId id="1263" r:id="rId86"/>
    <p:sldId id="1750" r:id="rId87"/>
    <p:sldId id="1532" r:id="rId88"/>
    <p:sldId id="1752" r:id="rId89"/>
    <p:sldId id="1753" r:id="rId90"/>
    <p:sldId id="1653" r:id="rId91"/>
    <p:sldId id="1528" r:id="rId92"/>
    <p:sldId id="1535" r:id="rId93"/>
    <p:sldId id="1754" r:id="rId94"/>
    <p:sldId id="1755" r:id="rId95"/>
    <p:sldId id="1756" r:id="rId96"/>
    <p:sldId id="1757" r:id="rId97"/>
    <p:sldId id="1761" r:id="rId98"/>
    <p:sldId id="1762" r:id="rId99"/>
    <p:sldId id="1767" r:id="rId100"/>
  </p:sldIdLst>
  <p:sldSz cx="12192000" cy="6858000"/>
  <p:notesSz cx="6858000" cy="9144000"/>
  <p:defaultTextStyle>
    <a:defPPr>
      <a:defRPr lang="en-US"/>
    </a:defPPr>
    <a:lvl1pPr algn="l" rtl="0" eaLnBrk="0" fontAlgn="base" hangingPunct="0">
      <a:spcBef>
        <a:spcPct val="0"/>
      </a:spcBef>
      <a:spcAft>
        <a:spcPct val="0"/>
      </a:spcAft>
      <a:defRPr sz="1400"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sz="1400"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sz="1400"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Garamond" pitchFamily="18" charset="0"/>
        <a:ea typeface="+mn-ea"/>
        <a:cs typeface="+mn-cs"/>
      </a:defRPr>
    </a:lvl5pPr>
    <a:lvl6pPr marL="2286000" algn="l" defTabSz="914400" rtl="0" eaLnBrk="1" latinLnBrk="0" hangingPunct="1">
      <a:defRPr sz="1400" kern="1200">
        <a:solidFill>
          <a:schemeClr val="tx1"/>
        </a:solidFill>
        <a:latin typeface="Garamond" pitchFamily="18" charset="0"/>
        <a:ea typeface="+mn-ea"/>
        <a:cs typeface="+mn-cs"/>
      </a:defRPr>
    </a:lvl6pPr>
    <a:lvl7pPr marL="2743200" algn="l" defTabSz="914400" rtl="0" eaLnBrk="1" latinLnBrk="0" hangingPunct="1">
      <a:defRPr sz="1400" kern="1200">
        <a:solidFill>
          <a:schemeClr val="tx1"/>
        </a:solidFill>
        <a:latin typeface="Garamond" pitchFamily="18" charset="0"/>
        <a:ea typeface="+mn-ea"/>
        <a:cs typeface="+mn-cs"/>
      </a:defRPr>
    </a:lvl7pPr>
    <a:lvl8pPr marL="3200400" algn="l" defTabSz="914400" rtl="0" eaLnBrk="1" latinLnBrk="0" hangingPunct="1">
      <a:defRPr sz="1400" kern="1200">
        <a:solidFill>
          <a:schemeClr val="tx1"/>
        </a:solidFill>
        <a:latin typeface="Garamond" pitchFamily="18" charset="0"/>
        <a:ea typeface="+mn-ea"/>
        <a:cs typeface="+mn-cs"/>
      </a:defRPr>
    </a:lvl8pPr>
    <a:lvl9pPr marL="3657600" algn="l" defTabSz="914400" rtl="0" eaLnBrk="1" latinLnBrk="0" hangingPunct="1">
      <a:defRPr sz="1400" kern="1200">
        <a:solidFill>
          <a:schemeClr val="tx1"/>
        </a:solidFill>
        <a:latin typeface="Garamond" pitchFamily="18" charset="0"/>
        <a:ea typeface="+mn-ea"/>
        <a:cs typeface="+mn-cs"/>
      </a:defRPr>
    </a:lvl9pPr>
  </p:defaultTextStyle>
  <p:extLst>
    <p:ext uri="{EFAFB233-063F-42B5-8137-9DF3F51BA10A}">
      <p15:sldGuideLst xmlns="" xmlns:p15="http://schemas.microsoft.com/office/powerpoint/2012/main">
        <p15:guide id="1" orient="horz" pos="10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C4C4C"/>
    <a:srgbClr val="000000"/>
    <a:srgbClr val="FF0F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29" autoAdjust="0"/>
    <p:restoredTop sz="91704" autoAdjust="0"/>
  </p:normalViewPr>
  <p:slideViewPr>
    <p:cSldViewPr>
      <p:cViewPr>
        <p:scale>
          <a:sx n="70" d="100"/>
          <a:sy n="70" d="100"/>
        </p:scale>
        <p:origin x="-1160" y="-472"/>
      </p:cViewPr>
      <p:guideLst>
        <p:guide orient="horz" pos="1056"/>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0" d="100"/>
        <a:sy n="70" d="100"/>
      </p:scale>
      <p:origin x="0" y="-1411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192" Type="http://schemas.microsoft.com/office/2016/11/relationships/changesInfo" Target="changesInfos/changesInfo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slide" Target="slides/slide92.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E827EA2-802D-46EE-AF95-720E43CFB265}"/>
    <pc:docChg chg="modSld">
      <pc:chgData name="" userId="" providerId="" clId="Web-{8E827EA2-802D-46EE-AF95-720E43CFB265}" dt="2018-02-15T19:26:35.866" v="1"/>
      <pc:docMkLst>
        <pc:docMk/>
      </pc:docMkLst>
      <pc:sldChg chg="mod setBg">
        <pc:chgData name="" userId="" providerId="" clId="Web-{8E827EA2-802D-46EE-AF95-720E43CFB265}" dt="2018-02-15T19:26:35.866" v="1"/>
        <pc:sldMkLst>
          <pc:docMk/>
          <pc:sldMk cId="865023085" sldId="61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2.xml"/><Relationship Id="rId3" Type="http://schemas.microsoft.com/office/2011/relationships/chartColorStyle" Target="colors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3.xml"/><Relationship Id="rId3" Type="http://schemas.microsoft.com/office/2011/relationships/chartColorStyle" Target="colors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j-lt"/>
                <a:ea typeface="+mn-ea"/>
                <a:cs typeface="+mn-cs"/>
              </a:defRPr>
            </a:pPr>
            <a:r>
              <a:rPr lang="en-US" sz="3600" b="1" i="0" u="none" baseline="0" dirty="0">
                <a:solidFill>
                  <a:schemeClr val="tx1"/>
                </a:solidFill>
                <a:effectLst/>
                <a:latin typeface="+mj-lt"/>
              </a:rPr>
              <a:t>LTOWB Transfused in 2017</a:t>
            </a:r>
          </a:p>
        </c:rich>
      </c:tx>
      <c:layout>
        <c:manualLayout>
          <c:xMode val="edge"/>
          <c:yMode val="edge"/>
          <c:x val="0.288234362598986"/>
          <c:y val="0.0583591897061844"/>
        </c:manualLayout>
      </c:layout>
      <c:overlay val="0"/>
      <c:spPr>
        <a:noFill/>
        <a:ln>
          <a:noFill/>
        </a:ln>
        <a:effectLst/>
      </c:spPr>
    </c:title>
    <c:autoTitleDeleted val="0"/>
    <c:plotArea>
      <c:layout>
        <c:manualLayout>
          <c:layoutTarget val="inner"/>
          <c:xMode val="edge"/>
          <c:yMode val="edge"/>
          <c:x val="0.097929443469412"/>
          <c:y val="0.182746388511883"/>
          <c:w val="0.828301697618349"/>
          <c:h val="0.662628386245781"/>
        </c:manualLayout>
      </c:layout>
      <c:barChart>
        <c:barDir val="col"/>
        <c:grouping val="stacked"/>
        <c:varyColors val="0"/>
        <c:ser>
          <c:idx val="0"/>
          <c:order val="0"/>
          <c:tx>
            <c:strRef>
              <c:f>Sheet1!$B$1</c:f>
              <c:strCache>
                <c:ptCount val="1"/>
                <c:pt idx="0">
                  <c:v>OIR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4">
                  <c:v>2.0</c:v>
                </c:pt>
                <c:pt idx="5">
                  <c:v>33.0</c:v>
                </c:pt>
                <c:pt idx="6">
                  <c:v>26.0</c:v>
                </c:pt>
                <c:pt idx="7">
                  <c:v>40.0</c:v>
                </c:pt>
                <c:pt idx="8">
                  <c:v>24.0</c:v>
                </c:pt>
                <c:pt idx="9">
                  <c:v>46.0</c:v>
                </c:pt>
                <c:pt idx="10">
                  <c:v>59.0</c:v>
                </c:pt>
                <c:pt idx="11">
                  <c:v>19.0</c:v>
                </c:pt>
              </c:numCache>
            </c:numRef>
          </c:val>
          <c:extLst xmlns:c16r2="http://schemas.microsoft.com/office/drawing/2015/06/chart">
            <c:ext xmlns:c16="http://schemas.microsoft.com/office/drawing/2014/chart" uri="{C3380CC4-5D6E-409C-BE32-E72D297353CC}">
              <c16:uniqueId val="{00000000-E594-4B48-AEF2-A7F57223E665}"/>
            </c:ext>
          </c:extLst>
        </c:ser>
        <c:ser>
          <c:idx val="1"/>
          <c:order val="1"/>
          <c:tx>
            <c:strRef>
              <c:f>Sheet1!$C$1</c:f>
              <c:strCache>
                <c:ptCount val="1"/>
                <c:pt idx="0">
                  <c:v>OFS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3">
                  <c:v>8.0</c:v>
                </c:pt>
                <c:pt idx="6">
                  <c:v>1.0</c:v>
                </c:pt>
                <c:pt idx="8">
                  <c:v>3.0</c:v>
                </c:pt>
                <c:pt idx="9">
                  <c:v>2.0</c:v>
                </c:pt>
                <c:pt idx="10">
                  <c:v>2.0</c:v>
                </c:pt>
              </c:numCache>
            </c:numRef>
          </c:val>
          <c:extLst xmlns:c16r2="http://schemas.microsoft.com/office/drawing/2015/06/chart">
            <c:ext xmlns:c16="http://schemas.microsoft.com/office/drawing/2014/chart" uri="{C3380CC4-5D6E-409C-BE32-E72D297353CC}">
              <c16:uniqueId val="{00000001-E594-4B48-AEF2-A7F57223E665}"/>
            </c:ext>
          </c:extLst>
        </c:ser>
        <c:dLbls>
          <c:dLblPos val="ctr"/>
          <c:showLegendKey val="0"/>
          <c:showVal val="1"/>
          <c:showCatName val="0"/>
          <c:showSerName val="0"/>
          <c:showPercent val="0"/>
          <c:showBubbleSize val="0"/>
        </c:dLbls>
        <c:gapWidth val="219"/>
        <c:overlap val="100"/>
        <c:axId val="-2133173432"/>
        <c:axId val="-2133179624"/>
      </c:barChart>
      <c:catAx>
        <c:axId val="-21331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Georgia" panose="02040502050405020303" pitchFamily="18" charset="0"/>
                <a:ea typeface="+mn-ea"/>
                <a:cs typeface="+mn-cs"/>
              </a:defRPr>
            </a:pPr>
            <a:endParaRPr lang="en-US"/>
          </a:p>
        </c:txPr>
        <c:crossAx val="-2133179624"/>
        <c:crosses val="autoZero"/>
        <c:auto val="1"/>
        <c:lblAlgn val="ctr"/>
        <c:lblOffset val="100"/>
        <c:noMultiLvlLbl val="0"/>
      </c:catAx>
      <c:valAx>
        <c:axId val="-213317962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chemeClr val="tx1"/>
                    </a:solidFill>
                    <a:latin typeface="Georgia" panose="02040502050405020303" pitchFamily="18" charset="0"/>
                  </a:rPr>
                  <a:t># Units</a:t>
                </a:r>
              </a:p>
            </c:rich>
          </c:tx>
          <c:layout>
            <c:manualLayout>
              <c:xMode val="edge"/>
              <c:yMode val="edge"/>
              <c:x val="0.00782712061921375"/>
              <c:y val="0.450440465488501"/>
            </c:manualLayout>
          </c:layout>
          <c:overlay val="0"/>
          <c:spPr>
            <a:noFill/>
            <a:ln>
              <a:noFill/>
            </a:ln>
            <a:effectLst/>
          </c:sp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2000" b="0" i="0" u="none" strike="noStrike" kern="1200" baseline="0">
                <a:solidFill>
                  <a:schemeClr val="tx1"/>
                </a:solidFill>
                <a:latin typeface="Georgia" panose="02040502050405020303" pitchFamily="18" charset="0"/>
                <a:ea typeface="+mn-ea"/>
                <a:cs typeface="+mn-cs"/>
              </a:defRPr>
            </a:pPr>
            <a:endParaRPr lang="en-US"/>
          </a:p>
        </c:txPr>
        <c:crossAx val="-2133173432"/>
        <c:crosses val="autoZero"/>
        <c:crossBetween val="between"/>
      </c:valAx>
      <c:spPr>
        <a:noFill/>
        <a:ln>
          <a:noFill/>
        </a:ln>
        <a:effectLst/>
      </c:spPr>
    </c:plotArea>
    <c:legend>
      <c:legendPos val="b"/>
      <c:layout>
        <c:manualLayout>
          <c:xMode val="edge"/>
          <c:yMode val="edge"/>
          <c:x val="0.739930997066157"/>
          <c:y val="0.958855645957045"/>
          <c:w val="0.189907149637229"/>
          <c:h val="0.04114442327088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800" b="1" baseline="0">
                <a:solidFill>
                  <a:sysClr val="windowText" lastClr="000000"/>
                </a:solidFill>
                <a:latin typeface="Georgia" panose="02040502050405020303" pitchFamily="18" charset="0"/>
              </a:defRPr>
            </a:pPr>
            <a:r>
              <a:rPr lang="en-US" sz="2800" b="1" baseline="0" dirty="0" smtClean="0">
                <a:solidFill>
                  <a:sysClr val="windowText" lastClr="000000"/>
                </a:solidFill>
                <a:latin typeface="Arial" panose="020B0604020202020204" pitchFamily="34" charset="0"/>
                <a:cs typeface="Arial" panose="020B0604020202020204" pitchFamily="34" charset="0"/>
              </a:rPr>
              <a:t>Resuscitation in 2017: OIR and OFS</a:t>
            </a:r>
            <a:endParaRPr lang="en-US" sz="2800" b="1" baseline="0" dirty="0">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manualLayout>
          <c:layoutTarget val="inner"/>
          <c:xMode val="edge"/>
          <c:yMode val="edge"/>
          <c:x val="0.128079970472441"/>
          <c:y val="0.0953611840186643"/>
          <c:w val="0.860461696194226"/>
          <c:h val="0.774640857392826"/>
        </c:manualLayout>
      </c:layout>
      <c:barChart>
        <c:barDir val="col"/>
        <c:grouping val="stacked"/>
        <c:varyColors val="0"/>
        <c:ser>
          <c:idx val="0"/>
          <c:order val="0"/>
          <c:tx>
            <c:strRef>
              <c:f>Sheet1!$B$1</c:f>
              <c:strCache>
                <c:ptCount val="1"/>
                <c:pt idx="0">
                  <c:v>LTOWB</c:v>
                </c:pt>
              </c:strCache>
            </c:strRef>
          </c:tx>
          <c:spPr>
            <a:solidFill>
              <a:schemeClr val="accent5">
                <a:lumMod val="75000"/>
              </a:schemeClr>
            </a:solidFill>
            <a:ln>
              <a:noFill/>
            </a:ln>
            <a:effectLst/>
          </c:spPr>
          <c:invertIfNegative val="0"/>
          <c:cat>
            <c:strRef>
              <c:f>Sheet1!$A$2:$A$7</c:f>
              <c:strCache>
                <c:ptCount val="6"/>
                <c:pt idx="0">
                  <c:v>OIR ROLE 2</c:v>
                </c:pt>
                <c:pt idx="1">
                  <c:v>OIR MEDEVAC</c:v>
                </c:pt>
                <c:pt idx="2">
                  <c:v>OIR ROLE 3</c:v>
                </c:pt>
                <c:pt idx="3">
                  <c:v>OFS ROLE 2</c:v>
                </c:pt>
                <c:pt idx="4">
                  <c:v>OFS MEDEVAC</c:v>
                </c:pt>
                <c:pt idx="5">
                  <c:v>OFS ROLE 3</c:v>
                </c:pt>
              </c:strCache>
            </c:strRef>
          </c:cat>
          <c:val>
            <c:numRef>
              <c:f>Sheet1!$B$2:$B$7</c:f>
              <c:numCache>
                <c:formatCode>General</c:formatCode>
                <c:ptCount val="6"/>
                <c:pt idx="0">
                  <c:v>262.0</c:v>
                </c:pt>
                <c:pt idx="1">
                  <c:v>15.0</c:v>
                </c:pt>
                <c:pt idx="2">
                  <c:v>8.0</c:v>
                </c:pt>
                <c:pt idx="3">
                  <c:v>11.0</c:v>
                </c:pt>
                <c:pt idx="4">
                  <c:v>0.0</c:v>
                </c:pt>
                <c:pt idx="5">
                  <c:v>4.0</c:v>
                </c:pt>
              </c:numCache>
            </c:numRef>
          </c:val>
          <c:extLst xmlns:c16r2="http://schemas.microsoft.com/office/drawing/2015/06/chart">
            <c:ext xmlns:c16="http://schemas.microsoft.com/office/drawing/2014/chart" uri="{C3380CC4-5D6E-409C-BE32-E72D297353CC}">
              <c16:uniqueId val="{00000000-857A-4848-8FFB-5B683BB7858F}"/>
            </c:ext>
          </c:extLst>
        </c:ser>
        <c:ser>
          <c:idx val="1"/>
          <c:order val="1"/>
          <c:tx>
            <c:strRef>
              <c:f>Sheet1!$C$1</c:f>
              <c:strCache>
                <c:ptCount val="1"/>
                <c:pt idx="0">
                  <c:v>FWB</c:v>
                </c:pt>
              </c:strCache>
            </c:strRef>
          </c:tx>
          <c:spPr>
            <a:solidFill>
              <a:srgbClr val="FF0000"/>
            </a:solidFill>
            <a:ln>
              <a:noFill/>
            </a:ln>
            <a:effectLst/>
          </c:spPr>
          <c:invertIfNegative val="0"/>
          <c:cat>
            <c:strRef>
              <c:f>Sheet1!$A$2:$A$7</c:f>
              <c:strCache>
                <c:ptCount val="6"/>
                <c:pt idx="0">
                  <c:v>OIR ROLE 2</c:v>
                </c:pt>
                <c:pt idx="1">
                  <c:v>OIR MEDEVAC</c:v>
                </c:pt>
                <c:pt idx="2">
                  <c:v>OIR ROLE 3</c:v>
                </c:pt>
                <c:pt idx="3">
                  <c:v>OFS ROLE 2</c:v>
                </c:pt>
                <c:pt idx="4">
                  <c:v>OFS MEDEVAC</c:v>
                </c:pt>
                <c:pt idx="5">
                  <c:v>OFS ROLE 3</c:v>
                </c:pt>
              </c:strCache>
            </c:strRef>
          </c:cat>
          <c:val>
            <c:numRef>
              <c:f>Sheet1!$C$2:$C$7</c:f>
              <c:numCache>
                <c:formatCode>General</c:formatCode>
                <c:ptCount val="6"/>
                <c:pt idx="0">
                  <c:v>12.0</c:v>
                </c:pt>
                <c:pt idx="1">
                  <c:v>0.0</c:v>
                </c:pt>
                <c:pt idx="2">
                  <c:v>9.0</c:v>
                </c:pt>
                <c:pt idx="3">
                  <c:v>98.0</c:v>
                </c:pt>
                <c:pt idx="4">
                  <c:v>0.0</c:v>
                </c:pt>
                <c:pt idx="5">
                  <c:v>30.0</c:v>
                </c:pt>
              </c:numCache>
            </c:numRef>
          </c:val>
          <c:extLst xmlns:c16r2="http://schemas.microsoft.com/office/drawing/2015/06/chart">
            <c:ext xmlns:c16="http://schemas.microsoft.com/office/drawing/2014/chart" uri="{C3380CC4-5D6E-409C-BE32-E72D297353CC}">
              <c16:uniqueId val="{00000001-857A-4848-8FFB-5B683BB7858F}"/>
            </c:ext>
          </c:extLst>
        </c:ser>
        <c:ser>
          <c:idx val="2"/>
          <c:order val="2"/>
          <c:tx>
            <c:strRef>
              <c:f>Sheet1!$D$1</c:f>
              <c:strCache>
                <c:ptCount val="1"/>
                <c:pt idx="0">
                  <c:v>RBC</c:v>
                </c:pt>
              </c:strCache>
            </c:strRef>
          </c:tx>
          <c:spPr>
            <a:solidFill>
              <a:schemeClr val="accent3"/>
            </a:solidFill>
            <a:ln>
              <a:noFill/>
            </a:ln>
            <a:effectLst/>
          </c:spPr>
          <c:invertIfNegative val="0"/>
          <c:cat>
            <c:strRef>
              <c:f>Sheet1!$A$2:$A$7</c:f>
              <c:strCache>
                <c:ptCount val="6"/>
                <c:pt idx="0">
                  <c:v>OIR ROLE 2</c:v>
                </c:pt>
                <c:pt idx="1">
                  <c:v>OIR MEDEVAC</c:v>
                </c:pt>
                <c:pt idx="2">
                  <c:v>OIR ROLE 3</c:v>
                </c:pt>
                <c:pt idx="3">
                  <c:v>OFS ROLE 2</c:v>
                </c:pt>
                <c:pt idx="4">
                  <c:v>OFS MEDEVAC</c:v>
                </c:pt>
                <c:pt idx="5">
                  <c:v>OFS ROLE 3</c:v>
                </c:pt>
              </c:strCache>
            </c:strRef>
          </c:cat>
          <c:val>
            <c:numRef>
              <c:f>Sheet1!$D$2:$D$7</c:f>
              <c:numCache>
                <c:formatCode>General</c:formatCode>
                <c:ptCount val="6"/>
                <c:pt idx="0">
                  <c:v>443.0</c:v>
                </c:pt>
                <c:pt idx="1">
                  <c:v>14.0</c:v>
                </c:pt>
                <c:pt idx="2">
                  <c:v>66.0</c:v>
                </c:pt>
                <c:pt idx="3">
                  <c:v>180.0</c:v>
                </c:pt>
                <c:pt idx="4">
                  <c:v>0.0</c:v>
                </c:pt>
                <c:pt idx="5">
                  <c:v>236.0</c:v>
                </c:pt>
              </c:numCache>
            </c:numRef>
          </c:val>
          <c:extLst xmlns:c16r2="http://schemas.microsoft.com/office/drawing/2015/06/chart">
            <c:ext xmlns:c16="http://schemas.microsoft.com/office/drawing/2014/chart" uri="{C3380CC4-5D6E-409C-BE32-E72D297353CC}">
              <c16:uniqueId val="{00000002-857A-4848-8FFB-5B683BB7858F}"/>
            </c:ext>
          </c:extLst>
        </c:ser>
        <c:ser>
          <c:idx val="3"/>
          <c:order val="3"/>
          <c:tx>
            <c:strRef>
              <c:f>Sheet1!$E$1</c:f>
              <c:strCache>
                <c:ptCount val="1"/>
                <c:pt idx="0">
                  <c:v>FFP</c:v>
                </c:pt>
              </c:strCache>
            </c:strRef>
          </c:tx>
          <c:spPr>
            <a:solidFill>
              <a:schemeClr val="accent4"/>
            </a:solidFill>
            <a:ln>
              <a:noFill/>
            </a:ln>
            <a:effectLst/>
          </c:spPr>
          <c:invertIfNegative val="0"/>
          <c:cat>
            <c:strRef>
              <c:f>Sheet1!$A$2:$A$7</c:f>
              <c:strCache>
                <c:ptCount val="6"/>
                <c:pt idx="0">
                  <c:v>OIR ROLE 2</c:v>
                </c:pt>
                <c:pt idx="1">
                  <c:v>OIR MEDEVAC</c:v>
                </c:pt>
                <c:pt idx="2">
                  <c:v>OIR ROLE 3</c:v>
                </c:pt>
                <c:pt idx="3">
                  <c:v>OFS ROLE 2</c:v>
                </c:pt>
                <c:pt idx="4">
                  <c:v>OFS MEDEVAC</c:v>
                </c:pt>
                <c:pt idx="5">
                  <c:v>OFS ROLE 3</c:v>
                </c:pt>
              </c:strCache>
            </c:strRef>
          </c:cat>
          <c:val>
            <c:numRef>
              <c:f>Sheet1!$E$2:$E$7</c:f>
              <c:numCache>
                <c:formatCode>General</c:formatCode>
                <c:ptCount val="6"/>
                <c:pt idx="0">
                  <c:v>308.0</c:v>
                </c:pt>
                <c:pt idx="1">
                  <c:v>15.0</c:v>
                </c:pt>
                <c:pt idx="2">
                  <c:v>69.0</c:v>
                </c:pt>
                <c:pt idx="3">
                  <c:v>129.0</c:v>
                </c:pt>
                <c:pt idx="4">
                  <c:v>0.0</c:v>
                </c:pt>
                <c:pt idx="5">
                  <c:v>185.0</c:v>
                </c:pt>
              </c:numCache>
            </c:numRef>
          </c:val>
          <c:extLst xmlns:c16r2="http://schemas.microsoft.com/office/drawing/2015/06/chart">
            <c:ext xmlns:c16="http://schemas.microsoft.com/office/drawing/2014/chart" uri="{C3380CC4-5D6E-409C-BE32-E72D297353CC}">
              <c16:uniqueId val="{00000003-857A-4848-8FFB-5B683BB7858F}"/>
            </c:ext>
          </c:extLst>
        </c:ser>
        <c:ser>
          <c:idx val="4"/>
          <c:order val="4"/>
          <c:tx>
            <c:strRef>
              <c:f>Sheet1!$F$1</c:f>
              <c:strCache>
                <c:ptCount val="1"/>
                <c:pt idx="0">
                  <c:v>PLT</c:v>
                </c:pt>
              </c:strCache>
            </c:strRef>
          </c:tx>
          <c:spPr>
            <a:solidFill>
              <a:srgbClr val="7030A0"/>
            </a:solidFill>
            <a:ln>
              <a:noFill/>
            </a:ln>
            <a:effectLst/>
          </c:spPr>
          <c:invertIfNegative val="0"/>
          <c:cat>
            <c:strRef>
              <c:f>Sheet1!$A$2:$A$7</c:f>
              <c:strCache>
                <c:ptCount val="6"/>
                <c:pt idx="0">
                  <c:v>OIR ROLE 2</c:v>
                </c:pt>
                <c:pt idx="1">
                  <c:v>OIR MEDEVAC</c:v>
                </c:pt>
                <c:pt idx="2">
                  <c:v>OIR ROLE 3</c:v>
                </c:pt>
                <c:pt idx="3">
                  <c:v>OFS ROLE 2</c:v>
                </c:pt>
                <c:pt idx="4">
                  <c:v>OFS MEDEVAC</c:v>
                </c:pt>
                <c:pt idx="5">
                  <c:v>OFS ROLE 3</c:v>
                </c:pt>
              </c:strCache>
            </c:strRef>
          </c:cat>
          <c:val>
            <c:numRef>
              <c:f>Sheet1!$F$2:$F$7</c:f>
              <c:numCache>
                <c:formatCode>General</c:formatCode>
                <c:ptCount val="6"/>
                <c:pt idx="0">
                  <c:v>42.0</c:v>
                </c:pt>
                <c:pt idx="1">
                  <c:v>0.0</c:v>
                </c:pt>
                <c:pt idx="2">
                  <c:v>11.0</c:v>
                </c:pt>
                <c:pt idx="3">
                  <c:v>9.0</c:v>
                </c:pt>
                <c:pt idx="4">
                  <c:v>0.0</c:v>
                </c:pt>
                <c:pt idx="5">
                  <c:v>47.0</c:v>
                </c:pt>
              </c:numCache>
            </c:numRef>
          </c:val>
          <c:extLst xmlns:c16r2="http://schemas.microsoft.com/office/drawing/2015/06/chart">
            <c:ext xmlns:c16="http://schemas.microsoft.com/office/drawing/2014/chart" uri="{C3380CC4-5D6E-409C-BE32-E72D297353CC}">
              <c16:uniqueId val="{00000004-857A-4848-8FFB-5B683BB7858F}"/>
            </c:ext>
          </c:extLst>
        </c:ser>
        <c:ser>
          <c:idx val="5"/>
          <c:order val="5"/>
          <c:tx>
            <c:strRef>
              <c:f>Sheet1!$G$1</c:f>
              <c:strCache>
                <c:ptCount val="1"/>
                <c:pt idx="0">
                  <c:v>CRYO</c:v>
                </c:pt>
              </c:strCache>
            </c:strRef>
          </c:tx>
          <c:spPr>
            <a:solidFill>
              <a:srgbClr val="00B050"/>
            </a:solidFill>
            <a:ln>
              <a:noFill/>
            </a:ln>
            <a:effectLst/>
          </c:spPr>
          <c:invertIfNegative val="0"/>
          <c:cat>
            <c:strRef>
              <c:f>Sheet1!$A$2:$A$7</c:f>
              <c:strCache>
                <c:ptCount val="6"/>
                <c:pt idx="0">
                  <c:v>OIR ROLE 2</c:v>
                </c:pt>
                <c:pt idx="1">
                  <c:v>OIR MEDEVAC</c:v>
                </c:pt>
                <c:pt idx="2">
                  <c:v>OIR ROLE 3</c:v>
                </c:pt>
                <c:pt idx="3">
                  <c:v>OFS ROLE 2</c:v>
                </c:pt>
                <c:pt idx="4">
                  <c:v>OFS MEDEVAC</c:v>
                </c:pt>
                <c:pt idx="5">
                  <c:v>OFS ROLE 3</c:v>
                </c:pt>
              </c:strCache>
            </c:strRef>
          </c:cat>
          <c:val>
            <c:numRef>
              <c:f>Sheet1!$G$2:$G$7</c:f>
              <c:numCache>
                <c:formatCode>General</c:formatCode>
                <c:ptCount val="6"/>
                <c:pt idx="0">
                  <c:v>119.0</c:v>
                </c:pt>
                <c:pt idx="1">
                  <c:v>0.0</c:v>
                </c:pt>
                <c:pt idx="2">
                  <c:v>57.0</c:v>
                </c:pt>
                <c:pt idx="3">
                  <c:v>47.0</c:v>
                </c:pt>
                <c:pt idx="4">
                  <c:v>0.0</c:v>
                </c:pt>
                <c:pt idx="5">
                  <c:v>182.0</c:v>
                </c:pt>
              </c:numCache>
            </c:numRef>
          </c:val>
          <c:extLst xmlns:c16r2="http://schemas.microsoft.com/office/drawing/2015/06/chart">
            <c:ext xmlns:c16="http://schemas.microsoft.com/office/drawing/2014/chart" uri="{C3380CC4-5D6E-409C-BE32-E72D297353CC}">
              <c16:uniqueId val="{00000005-857A-4848-8FFB-5B683BB7858F}"/>
            </c:ext>
          </c:extLst>
        </c:ser>
        <c:dLbls>
          <c:showLegendKey val="0"/>
          <c:showVal val="0"/>
          <c:showCatName val="0"/>
          <c:showSerName val="0"/>
          <c:showPercent val="0"/>
          <c:showBubbleSize val="0"/>
        </c:dLbls>
        <c:gapWidth val="150"/>
        <c:overlap val="100"/>
        <c:axId val="-2105408088"/>
        <c:axId val="-2104773672"/>
      </c:barChart>
      <c:catAx>
        <c:axId val="-2105408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800" baseline="0">
                <a:solidFill>
                  <a:sysClr val="windowText" lastClr="000000"/>
                </a:solidFill>
                <a:latin typeface="Georgia" panose="02040502050405020303" pitchFamily="18" charset="0"/>
              </a:defRPr>
            </a:pPr>
            <a:endParaRPr lang="en-US"/>
          </a:p>
        </c:txPr>
        <c:crossAx val="-2104773672"/>
        <c:crosses val="autoZero"/>
        <c:auto val="1"/>
        <c:lblAlgn val="ctr"/>
        <c:lblOffset val="100"/>
        <c:noMultiLvlLbl val="0"/>
      </c:catAx>
      <c:valAx>
        <c:axId val="-2104773672"/>
        <c:scaling>
          <c:orientation val="minMax"/>
        </c:scaling>
        <c:delete val="0"/>
        <c:axPos val="l"/>
        <c:title>
          <c:tx>
            <c:rich>
              <a:bodyPr/>
              <a:lstStyle/>
              <a:p>
                <a:pPr>
                  <a:defRPr sz="1800" b="0" i="0" baseline="0">
                    <a:latin typeface="Georgia" panose="02040502050405020303" pitchFamily="18" charset="0"/>
                  </a:defRPr>
                </a:pPr>
                <a:r>
                  <a:rPr lang="en-US" sz="1800" b="0" i="0" baseline="0" dirty="0">
                    <a:latin typeface="Georgia" panose="02040502050405020303" pitchFamily="18" charset="0"/>
                  </a:rPr>
                  <a:t># Units</a:t>
                </a:r>
              </a:p>
            </c:rich>
          </c:tx>
          <c:layout>
            <c:manualLayout>
              <c:xMode val="edge"/>
              <c:yMode val="edge"/>
              <c:x val="0.0170642224409449"/>
              <c:y val="0.454871391076115"/>
            </c:manualLayout>
          </c:layout>
          <c:overlay val="0"/>
        </c:title>
        <c:numFmt formatCode="General" sourceLinked="1"/>
        <c:majorTickMark val="none"/>
        <c:minorTickMark val="none"/>
        <c:tickLblPos val="nextTo"/>
        <c:spPr>
          <a:noFill/>
          <a:ln>
            <a:solidFill>
              <a:schemeClr val="bg1">
                <a:lumMod val="65000"/>
              </a:schemeClr>
            </a:solidFill>
          </a:ln>
          <a:effectLst/>
        </c:spPr>
        <c:txPr>
          <a:bodyPr rot="-60000000" vert="horz"/>
          <a:lstStyle/>
          <a:p>
            <a:pPr>
              <a:defRPr sz="1800" baseline="0">
                <a:latin typeface="Georgia" panose="02040502050405020303" pitchFamily="18" charset="0"/>
              </a:defRPr>
            </a:pPr>
            <a:endParaRPr lang="en-US"/>
          </a:p>
        </c:txPr>
        <c:crossAx val="-2105408088"/>
        <c:crosses val="autoZero"/>
        <c:crossBetween val="between"/>
      </c:valAx>
      <c:spPr>
        <a:noFill/>
        <a:ln>
          <a:noFill/>
        </a:ln>
        <a:effectLst/>
      </c:spPr>
    </c:plotArea>
    <c:legend>
      <c:legendPos val="b"/>
      <c:layout>
        <c:manualLayout>
          <c:xMode val="edge"/>
          <c:yMode val="edge"/>
          <c:x val="0.271612122703412"/>
          <c:y val="0.947693496646253"/>
          <c:w val="0.456775754593176"/>
          <c:h val="0.0486027996500438"/>
        </c:manualLayout>
      </c:layout>
      <c:overlay val="0"/>
      <c:spPr>
        <a:noFill/>
        <a:ln>
          <a:noFill/>
        </a:ln>
        <a:effectLst/>
      </c:spPr>
      <c:txPr>
        <a:bodyPr rot="0" vert="horz"/>
        <a:lstStyle/>
        <a:p>
          <a:pPr>
            <a:defRPr sz="1800" baseline="0">
              <a:solidFill>
                <a:sysClr val="windowText" lastClr="000000"/>
              </a:solidFill>
              <a:latin typeface="Georgia" panose="02040502050405020303"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baseline="0">
          <a:solidFill>
            <a:sysClr val="windowText" lastClr="000000"/>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OIR</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0CCE-4977-A6FA-E6A05D138F28}"/>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0CCE-4977-A6FA-E6A05D138F28}"/>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0CCE-4977-A6FA-E6A05D138F28}"/>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0CCE-4977-A6FA-E6A05D138F28}"/>
              </c:ext>
            </c:extLst>
          </c:dPt>
          <c:cat>
            <c:strRef>
              <c:f>Sheet1!$A$2:$A$5</c:f>
              <c:strCache>
                <c:ptCount val="2"/>
                <c:pt idx="0">
                  <c:v>Whole Blood</c:v>
                </c:pt>
                <c:pt idx="1">
                  <c:v>Component Therapy</c:v>
                </c:pt>
              </c:strCache>
            </c:strRef>
          </c:cat>
          <c:val>
            <c:numRef>
              <c:f>Sheet1!$B$2:$B$5</c:f>
              <c:numCache>
                <c:formatCode>General</c:formatCode>
                <c:ptCount val="4"/>
                <c:pt idx="0">
                  <c:v>57.0</c:v>
                </c:pt>
                <c:pt idx="1">
                  <c:v>43.0</c:v>
                </c:pt>
              </c:numCache>
            </c:numRef>
          </c:val>
          <c:extLst xmlns:c16r2="http://schemas.microsoft.com/office/drawing/2015/06/chart">
            <c:ext xmlns:c16="http://schemas.microsoft.com/office/drawing/2014/chart" uri="{C3380CC4-5D6E-409C-BE32-E72D297353CC}">
              <c16:uniqueId val="{00000000-52B7-4AFE-8B8F-3FF7D399DF81}"/>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OFS</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EC7A-4330-98BB-C164F4CC6545}"/>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EC7A-4330-98BB-C164F4CC6545}"/>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EC7A-4330-98BB-C164F4CC6545}"/>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EC7A-4330-98BB-C164F4CC6545}"/>
              </c:ext>
            </c:extLst>
          </c:dPt>
          <c:cat>
            <c:strRef>
              <c:f>Sheet1!$A$2:$A$5</c:f>
              <c:strCache>
                <c:ptCount val="2"/>
                <c:pt idx="0">
                  <c:v>Whole Blood</c:v>
                </c:pt>
                <c:pt idx="1">
                  <c:v>Whole Blood</c:v>
                </c:pt>
              </c:strCache>
            </c:strRef>
          </c:cat>
          <c:val>
            <c:numRef>
              <c:f>Sheet1!$B$2:$B$5</c:f>
              <c:numCache>
                <c:formatCode>General</c:formatCode>
                <c:ptCount val="4"/>
                <c:pt idx="0">
                  <c:v>35.0</c:v>
                </c:pt>
                <c:pt idx="1">
                  <c:v>65.0</c:v>
                </c:pt>
              </c:numCache>
            </c:numRef>
          </c:val>
          <c:extLst xmlns:c16r2="http://schemas.microsoft.com/office/drawing/2015/06/chart">
            <c:ext xmlns:c16="http://schemas.microsoft.com/office/drawing/2014/chart" uri="{C3380CC4-5D6E-409C-BE32-E72D297353CC}">
              <c16:uniqueId val="{00000000-F0C0-4EF3-B714-63B0507F989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800" b="1" dirty="0">
                <a:solidFill>
                  <a:schemeClr val="tx1"/>
                </a:solidFill>
              </a:rPr>
              <a:t>Number of KIA and DOW Deaths by Time </a:t>
            </a:r>
            <a:r>
              <a:rPr lang="en-US" sz="1800" b="1" dirty="0" smtClean="0">
                <a:solidFill>
                  <a:schemeClr val="tx1"/>
                </a:solidFill>
              </a:rPr>
              <a:t>Increment </a:t>
            </a:r>
            <a:endParaRPr lang="en-US" sz="1800" b="1" dirty="0">
              <a:solidFill>
                <a:schemeClr val="tx1"/>
              </a:solidFill>
            </a:endParaRPr>
          </a:p>
          <a:p>
            <a:pPr>
              <a:defRPr sz="1600" b="0" i="0" u="none" strike="noStrike" kern="1200" spc="0" baseline="0">
                <a:solidFill>
                  <a:schemeClr val="tx1"/>
                </a:solidFill>
                <a:latin typeface="+mn-lt"/>
                <a:ea typeface="+mn-ea"/>
                <a:cs typeface="+mn-cs"/>
              </a:defRPr>
            </a:pPr>
            <a:r>
              <a:rPr lang="en-US" sz="1600" dirty="0">
                <a:solidFill>
                  <a:schemeClr val="tx1"/>
                </a:solidFill>
              </a:rPr>
              <a:t>N=457</a:t>
            </a:r>
          </a:p>
        </c:rich>
      </c:tx>
      <c:layout/>
      <c:overlay val="0"/>
      <c:spPr>
        <a:noFill/>
        <a:ln>
          <a:noFill/>
        </a:ln>
        <a:effectLst/>
      </c:spPr>
    </c:title>
    <c:autoTitleDeleted val="0"/>
    <c:plotArea>
      <c:layout/>
      <c:areaChart>
        <c:grouping val="standard"/>
        <c:varyColors val="0"/>
        <c:ser>
          <c:idx val="0"/>
          <c:order val="0"/>
          <c:tx>
            <c:v>KIA</c:v>
          </c:tx>
          <c:spPr>
            <a:solidFill>
              <a:schemeClr val="accent1"/>
            </a:solidFill>
            <a:ln>
              <a:solidFill>
                <a:schemeClr val="accent1"/>
              </a:solidFill>
            </a:ln>
            <a:effectLst/>
          </c:spPr>
          <c:cat>
            <c:strRef>
              <c:f>'Mod Bellamy Time B'!$A$3:$A$15</c:f>
              <c:strCache>
                <c:ptCount val="13"/>
                <c:pt idx="0">
                  <c:v>5 minutes or less</c:v>
                </c:pt>
                <c:pt idx="1">
                  <c:v>&gt;5 minutes to 30 minutes</c:v>
                </c:pt>
                <c:pt idx="2">
                  <c:v>&gt;30 minutes to 60 minutes</c:v>
                </c:pt>
                <c:pt idx="3">
                  <c:v>&gt;60 minutes to 90 minutes</c:v>
                </c:pt>
                <c:pt idx="4">
                  <c:v>&gt;90 minutes to 2 hours</c:v>
                </c:pt>
                <c:pt idx="5">
                  <c:v>&gt;2 hours to 4 hours</c:v>
                </c:pt>
                <c:pt idx="6">
                  <c:v>&gt;4 hours to 6 hours</c:v>
                </c:pt>
                <c:pt idx="7">
                  <c:v>&gt;6 hours to 8 hours</c:v>
                </c:pt>
                <c:pt idx="8">
                  <c:v>&gt;8 hours to 10 hours</c:v>
                </c:pt>
                <c:pt idx="9">
                  <c:v>&gt;10 hours to 12 hours</c:v>
                </c:pt>
                <c:pt idx="10">
                  <c:v>&gt;12 hours to 24 hours</c:v>
                </c:pt>
                <c:pt idx="11">
                  <c:v>&gt;24 hours to 1 week</c:v>
                </c:pt>
                <c:pt idx="12">
                  <c:v>&gt;1 week or more</c:v>
                </c:pt>
              </c:strCache>
            </c:strRef>
          </c:cat>
          <c:val>
            <c:numRef>
              <c:f>'Mod Bellamy Time B'!$E$3:$E$15</c:f>
              <c:numCache>
                <c:formatCode>0</c:formatCode>
                <c:ptCount val="13"/>
                <c:pt idx="0">
                  <c:v>3.007</c:v>
                </c:pt>
                <c:pt idx="1">
                  <c:v>55.986</c:v>
                </c:pt>
                <c:pt idx="2">
                  <c:v>101.99</c:v>
                </c:pt>
                <c:pt idx="3">
                  <c:v>58.993</c:v>
                </c:pt>
                <c:pt idx="4">
                  <c:v>19.995</c:v>
                </c:pt>
                <c:pt idx="5">
                  <c:v>15.004</c:v>
                </c:pt>
                <c:pt idx="6">
                  <c:v>26.009</c:v>
                </c:pt>
                <c:pt idx="7">
                  <c:v>11.997</c:v>
                </c:pt>
                <c:pt idx="8">
                  <c:v>3.999</c:v>
                </c:pt>
                <c:pt idx="9">
                  <c:v>3.999</c:v>
                </c:pt>
                <c:pt idx="10">
                  <c:v>4.991</c:v>
                </c:pt>
                <c:pt idx="11">
                  <c:v>3.007</c:v>
                </c:pt>
                <c:pt idx="12">
                  <c:v>0.992</c:v>
                </c:pt>
              </c:numCache>
            </c:numRef>
          </c:val>
        </c:ser>
        <c:ser>
          <c:idx val="1"/>
          <c:order val="1"/>
          <c:tx>
            <c:v>DOW</c:v>
          </c:tx>
          <c:spPr>
            <a:solidFill>
              <a:schemeClr val="accent2">
                <a:alpha val="50000"/>
              </a:schemeClr>
            </a:solidFill>
            <a:ln>
              <a:solidFill>
                <a:schemeClr val="accent2">
                  <a:lumMod val="75000"/>
                  <a:alpha val="50000"/>
                </a:schemeClr>
              </a:solidFill>
            </a:ln>
            <a:effectLst/>
          </c:spPr>
          <c:cat>
            <c:strRef>
              <c:f>'Mod Bellamy Time B'!$A$3:$A$15</c:f>
              <c:strCache>
                <c:ptCount val="13"/>
                <c:pt idx="0">
                  <c:v>5 minutes or less</c:v>
                </c:pt>
                <c:pt idx="1">
                  <c:v>&gt;5 minutes to 30 minutes</c:v>
                </c:pt>
                <c:pt idx="2">
                  <c:v>&gt;30 minutes to 60 minutes</c:v>
                </c:pt>
                <c:pt idx="3">
                  <c:v>&gt;60 minutes to 90 minutes</c:v>
                </c:pt>
                <c:pt idx="4">
                  <c:v>&gt;90 minutes to 2 hours</c:v>
                </c:pt>
                <c:pt idx="5">
                  <c:v>&gt;2 hours to 4 hours</c:v>
                </c:pt>
                <c:pt idx="6">
                  <c:v>&gt;4 hours to 6 hours</c:v>
                </c:pt>
                <c:pt idx="7">
                  <c:v>&gt;6 hours to 8 hours</c:v>
                </c:pt>
                <c:pt idx="8">
                  <c:v>&gt;8 hours to 10 hours</c:v>
                </c:pt>
                <c:pt idx="9">
                  <c:v>&gt;10 hours to 12 hours</c:v>
                </c:pt>
                <c:pt idx="10">
                  <c:v>&gt;12 hours to 24 hours</c:v>
                </c:pt>
                <c:pt idx="11">
                  <c:v>&gt;24 hours to 1 week</c:v>
                </c:pt>
                <c:pt idx="12">
                  <c:v>&gt;1 week or more</c:v>
                </c:pt>
              </c:strCache>
            </c:strRef>
          </c:cat>
          <c:val>
            <c:numRef>
              <c:f>'Mod Bellamy Time B'!$F$3:$F$15</c:f>
              <c:numCache>
                <c:formatCode>0</c:formatCode>
                <c:ptCount val="13"/>
                <c:pt idx="0">
                  <c:v>0.0</c:v>
                </c:pt>
                <c:pt idx="1">
                  <c:v>0.0</c:v>
                </c:pt>
                <c:pt idx="2">
                  <c:v>1.9992</c:v>
                </c:pt>
                <c:pt idx="3">
                  <c:v>5.9976</c:v>
                </c:pt>
                <c:pt idx="4">
                  <c:v>9.996</c:v>
                </c:pt>
                <c:pt idx="5">
                  <c:v>10.9956</c:v>
                </c:pt>
                <c:pt idx="6">
                  <c:v>7.9968</c:v>
                </c:pt>
                <c:pt idx="7">
                  <c:v>57.00660000000001</c:v>
                </c:pt>
                <c:pt idx="8">
                  <c:v>1.9992</c:v>
                </c:pt>
                <c:pt idx="9">
                  <c:v>0.9996</c:v>
                </c:pt>
                <c:pt idx="10">
                  <c:v>7.9968</c:v>
                </c:pt>
                <c:pt idx="11">
                  <c:v>31.0023</c:v>
                </c:pt>
                <c:pt idx="12">
                  <c:v>10.9956</c:v>
                </c:pt>
              </c:numCache>
            </c:numRef>
          </c:val>
        </c:ser>
        <c:dLbls>
          <c:showLegendKey val="0"/>
          <c:showVal val="0"/>
          <c:showCatName val="0"/>
          <c:showSerName val="0"/>
          <c:showPercent val="0"/>
          <c:showBubbleSize val="0"/>
        </c:dLbls>
        <c:axId val="-2109775784"/>
        <c:axId val="-2109778456"/>
      </c:areaChart>
      <c:catAx>
        <c:axId val="-21097757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109778456"/>
        <c:crosses val="autoZero"/>
        <c:auto val="1"/>
        <c:lblAlgn val="ctr"/>
        <c:lblOffset val="100"/>
        <c:noMultiLvlLbl val="0"/>
      </c:catAx>
      <c:valAx>
        <c:axId val="-2109778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2109775784"/>
        <c:crosses val="autoZero"/>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ln w="9525" cap="flat" cmpd="sng" algn="ctr">
      <a:solidFill>
        <a:schemeClr val="tx1">
          <a:lumMod val="15000"/>
          <a:lumOff val="85000"/>
        </a:schemeClr>
      </a:solidFill>
      <a:round/>
    </a:ln>
    <a:effectLst/>
  </c:spPr>
  <c:txPr>
    <a:bodyPr/>
    <a:lstStyle/>
    <a:p>
      <a:pPr>
        <a:defRPr>
          <a:solidFill>
            <a:sysClr val="windowText" lastClr="000000"/>
          </a:solidFil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BA1C1-EAF2-4CEE-B727-464DF6F209F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CEB45A05-AFF9-435E-B0B0-B07391EC1575}">
      <dgm:prSet phldrT="[Text]" custT="1"/>
      <dgm:spPr>
        <a:xfrm>
          <a:off x="673582" y="3283"/>
          <a:ext cx="3070831" cy="76770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n-US" sz="1600" dirty="0" smtClean="0">
              <a:solidFill>
                <a:sysClr val="windowText" lastClr="000000"/>
              </a:solidFill>
              <a:latin typeface="Calibri" panose="020F0502020204030204"/>
              <a:ea typeface="+mn-ea"/>
              <a:cs typeface="+mn-cs"/>
            </a:rPr>
            <a:t>Adult patients, battle or non-battle injured in Afghanistan from February 2008 to September 2014</a:t>
          </a:r>
          <a:endParaRPr lang="en-US" sz="1600" dirty="0">
            <a:solidFill>
              <a:sysClr val="windowText" lastClr="000000"/>
            </a:solidFill>
            <a:latin typeface="Calibri" panose="020F0502020204030204"/>
            <a:ea typeface="+mn-ea"/>
            <a:cs typeface="+mn-cs"/>
          </a:endParaRPr>
        </a:p>
      </dgm:t>
    </dgm:pt>
    <dgm:pt modelId="{3E6374AF-38AF-4A1A-91E9-F08AB4918A3B}" type="parTrans" cxnId="{B9C55B2C-E6F9-4346-B1E7-36185B8741C4}">
      <dgm:prSet/>
      <dgm:spPr/>
      <dgm:t>
        <a:bodyPr/>
        <a:lstStyle/>
        <a:p>
          <a:endParaRPr lang="en-US"/>
        </a:p>
      </dgm:t>
    </dgm:pt>
    <dgm:pt modelId="{ABC20596-C0B2-46C7-9C84-39D210642124}" type="sibTrans" cxnId="{B9C55B2C-E6F9-4346-B1E7-36185B8741C4}">
      <dgm:prSet/>
      <dgm:spPr>
        <a:xfrm rot="5400000">
          <a:off x="2065052" y="790183"/>
          <a:ext cx="287890" cy="345468"/>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BE5D45BB-2959-430B-A494-3744DDCA71DA}">
      <dgm:prSet phldrT="[Text]"/>
      <dgm:spPr>
        <a:xfrm>
          <a:off x="673582" y="1154844"/>
          <a:ext cx="3070831" cy="767707"/>
        </a:xfrm>
        <a:solidFill>
          <a:srgbClr val="92D050">
            <a:alpha val="8400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n-US" u="sng" dirty="0" smtClean="0">
              <a:solidFill>
                <a:sysClr val="windowText" lastClr="000000"/>
              </a:solidFill>
              <a:latin typeface="Calibri" panose="020F0502020204030204"/>
              <a:ea typeface="+mn-ea"/>
              <a:cs typeface="+mn-cs"/>
            </a:rPr>
            <a:t>&gt;</a:t>
          </a:r>
          <a:r>
            <a:rPr lang="en-US" dirty="0" smtClean="0">
              <a:solidFill>
                <a:sysClr val="windowText" lastClr="000000"/>
              </a:solidFill>
              <a:latin typeface="Calibri" panose="020F0502020204030204"/>
              <a:ea typeface="+mn-ea"/>
              <a:cs typeface="+mn-cs"/>
            </a:rPr>
            <a:t>2 units of RBC-containing products</a:t>
          </a:r>
          <a:endParaRPr lang="en-US" dirty="0">
            <a:solidFill>
              <a:sysClr val="windowText" lastClr="000000"/>
            </a:solidFill>
            <a:latin typeface="Calibri" panose="020F0502020204030204"/>
            <a:ea typeface="+mn-ea"/>
            <a:cs typeface="+mn-cs"/>
          </a:endParaRPr>
        </a:p>
      </dgm:t>
    </dgm:pt>
    <dgm:pt modelId="{B8A10211-ED4D-494C-82DE-52909790F073}" type="parTrans" cxnId="{C1889D07-EF16-43A3-B495-3B46F5D1A815}">
      <dgm:prSet/>
      <dgm:spPr/>
      <dgm:t>
        <a:bodyPr/>
        <a:lstStyle/>
        <a:p>
          <a:endParaRPr lang="en-US"/>
        </a:p>
      </dgm:t>
    </dgm:pt>
    <dgm:pt modelId="{B6FEB221-6CCD-4CE6-9C5C-3684FFBBAC82}" type="sibTrans" cxnId="{C1889D07-EF16-43A3-B495-3B46F5D1A815}">
      <dgm:prSet/>
      <dgm:spPr>
        <a:xfrm rot="5400000">
          <a:off x="2065052" y="1941745"/>
          <a:ext cx="287890" cy="345468"/>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5178A9AA-4551-4657-A57B-4160E78277DC}">
      <dgm:prSet phldrT="[Text]"/>
      <dgm:spPr>
        <a:xfrm>
          <a:off x="673582" y="2306406"/>
          <a:ext cx="3070831" cy="767707"/>
        </a:xfrm>
        <a:solidFill>
          <a:srgbClr val="ED7D31">
            <a:lumMod val="40000"/>
            <a:lumOff val="60000"/>
            <a:alpha val="8800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smtClean="0">
              <a:solidFill>
                <a:sysClr val="windowText" lastClr="000000"/>
              </a:solidFill>
              <a:latin typeface="Calibri" panose="020F0502020204030204"/>
              <a:ea typeface="+mn-ea"/>
              <a:cs typeface="+mn-cs"/>
            </a:rPr>
            <a:t>non-missing data</a:t>
          </a:r>
          <a:endParaRPr lang="en-US" dirty="0">
            <a:solidFill>
              <a:sysClr val="windowText" lastClr="000000"/>
            </a:solidFill>
            <a:latin typeface="Calibri" panose="020F0502020204030204"/>
            <a:ea typeface="+mn-ea"/>
            <a:cs typeface="+mn-cs"/>
          </a:endParaRPr>
        </a:p>
      </dgm:t>
    </dgm:pt>
    <dgm:pt modelId="{6FF9E95F-666F-4600-B28A-28CDE4AB0AF6}" type="parTrans" cxnId="{B4BB5A7B-5D8F-498A-8412-F8DB3EF674C8}">
      <dgm:prSet/>
      <dgm:spPr/>
      <dgm:t>
        <a:bodyPr/>
        <a:lstStyle/>
        <a:p>
          <a:endParaRPr lang="en-US"/>
        </a:p>
      </dgm:t>
    </dgm:pt>
    <dgm:pt modelId="{D830BCB5-DD79-4052-8BFB-9FBAAA9AB187}" type="sibTrans" cxnId="{B4BB5A7B-5D8F-498A-8412-F8DB3EF674C8}">
      <dgm:prSet/>
      <dgm:spPr>
        <a:xfrm rot="5400000">
          <a:off x="2065052" y="3093307"/>
          <a:ext cx="287890" cy="345468"/>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C504FC03-3DCE-4E60-84CF-F8701B412054}">
      <dgm:prSet phldrT="[Text]"/>
      <dgm:spPr>
        <a:xfrm>
          <a:off x="673582" y="3457968"/>
          <a:ext cx="3070831" cy="767707"/>
        </a:xfrm>
        <a:solidFill>
          <a:srgbClr val="FF0000">
            <a:alpha val="7500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smtClean="0">
              <a:solidFill>
                <a:sysClr val="windowText" lastClr="000000"/>
              </a:solidFill>
              <a:latin typeface="Calibri" panose="020F0502020204030204"/>
              <a:ea typeface="+mn-ea"/>
              <a:cs typeface="+mn-cs"/>
            </a:rPr>
            <a:t>Excluded patients with &gt;20% total body surface area burn</a:t>
          </a:r>
          <a:endParaRPr lang="en-US" dirty="0">
            <a:solidFill>
              <a:sysClr val="windowText" lastClr="000000"/>
            </a:solidFill>
            <a:latin typeface="Calibri" panose="020F0502020204030204"/>
            <a:ea typeface="+mn-ea"/>
            <a:cs typeface="+mn-cs"/>
          </a:endParaRPr>
        </a:p>
      </dgm:t>
    </dgm:pt>
    <dgm:pt modelId="{B4EB722A-AEAC-429E-B535-7DED6A6517C1}" type="parTrans" cxnId="{42729B01-67E9-4856-81D7-A5189F24A669}">
      <dgm:prSet/>
      <dgm:spPr/>
      <dgm:t>
        <a:bodyPr/>
        <a:lstStyle/>
        <a:p>
          <a:endParaRPr lang="en-US"/>
        </a:p>
      </dgm:t>
    </dgm:pt>
    <dgm:pt modelId="{69756FF7-0FA8-4379-8FF0-91C09CCFE8DF}" type="sibTrans" cxnId="{42729B01-67E9-4856-81D7-A5189F24A669}">
      <dgm:prSet/>
      <dgm:spPr>
        <a:xfrm rot="5400000">
          <a:off x="2065052" y="4244868"/>
          <a:ext cx="287890" cy="345468"/>
        </a:xfrm>
        <a:solidFill>
          <a:srgbClr val="5B9BD5">
            <a:tint val="60000"/>
            <a:hueOff val="0"/>
            <a:satOff val="0"/>
            <a:lumOff val="0"/>
            <a:alphaOff val="0"/>
          </a:srgbClr>
        </a:solidFill>
        <a:ln>
          <a:noFill/>
        </a:ln>
        <a:effectLst/>
      </dgm:spPr>
      <dgm:t>
        <a:bodyPr/>
        <a:lstStyle/>
        <a:p>
          <a:endParaRPr lang="en-US">
            <a:solidFill>
              <a:sysClr val="window" lastClr="FFFFFF"/>
            </a:solidFill>
            <a:latin typeface="Calibri" panose="020F0502020204030204"/>
            <a:ea typeface="+mn-ea"/>
            <a:cs typeface="+mn-cs"/>
          </a:endParaRPr>
        </a:p>
      </dgm:t>
    </dgm:pt>
    <dgm:pt modelId="{C75CE39A-2DAA-4BA5-AAC5-163431E6FE15}">
      <dgm:prSet phldrT="[Text]" custT="1"/>
      <dgm:spPr>
        <a:xfrm>
          <a:off x="673582" y="4609529"/>
          <a:ext cx="3070831" cy="76770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lnSpc>
              <a:spcPct val="100000"/>
            </a:lnSpc>
            <a:spcAft>
              <a:spcPts val="0"/>
            </a:spcAft>
          </a:pPr>
          <a:r>
            <a:rPr lang="en-US" sz="2000" dirty="0" smtClean="0">
              <a:solidFill>
                <a:sysClr val="windowText" lastClr="000000"/>
              </a:solidFill>
              <a:latin typeface="Calibri" panose="020F0502020204030204"/>
              <a:ea typeface="+mn-ea"/>
              <a:cs typeface="+mn-cs"/>
            </a:rPr>
            <a:t>1,105 patients </a:t>
          </a:r>
        </a:p>
        <a:p>
          <a:pPr algn="l">
            <a:lnSpc>
              <a:spcPct val="100000"/>
            </a:lnSpc>
            <a:spcAft>
              <a:spcPts val="0"/>
            </a:spcAft>
          </a:pPr>
          <a:r>
            <a:rPr lang="en-US" sz="2000" b="1" dirty="0" smtClean="0">
              <a:solidFill>
                <a:sysClr val="windowText" lastClr="000000"/>
              </a:solidFill>
              <a:latin typeface="Calibri" panose="020F0502020204030204"/>
              <a:ea typeface="+mn-ea"/>
              <a:cs typeface="+mn-cs"/>
            </a:rPr>
            <a:t>221</a:t>
          </a:r>
          <a:r>
            <a:rPr lang="en-US" sz="2000" dirty="0" smtClean="0">
              <a:solidFill>
                <a:sysClr val="windowText" lastClr="000000"/>
              </a:solidFill>
              <a:latin typeface="Calibri" panose="020F0502020204030204"/>
              <a:ea typeface="+mn-ea"/>
              <a:cs typeface="+mn-cs"/>
            </a:rPr>
            <a:t> FWB;  </a:t>
          </a:r>
          <a:r>
            <a:rPr lang="en-US" sz="2000" b="1" dirty="0" smtClean="0">
              <a:solidFill>
                <a:sysClr val="windowText" lastClr="000000"/>
              </a:solidFill>
              <a:latin typeface="Calibri" panose="020F0502020204030204"/>
              <a:ea typeface="+mn-ea"/>
              <a:cs typeface="+mn-cs"/>
            </a:rPr>
            <a:t>884</a:t>
          </a:r>
          <a:r>
            <a:rPr lang="en-US" sz="2000" dirty="0" smtClean="0">
              <a:solidFill>
                <a:sysClr val="windowText" lastClr="000000"/>
              </a:solidFill>
              <a:latin typeface="Calibri" panose="020F0502020204030204"/>
              <a:ea typeface="+mn-ea"/>
              <a:cs typeface="+mn-cs"/>
            </a:rPr>
            <a:t> no-FWB frequency-matched to FWB </a:t>
          </a:r>
          <a:endParaRPr lang="en-US" sz="2000" dirty="0">
            <a:solidFill>
              <a:sysClr val="windowText" lastClr="000000"/>
            </a:solidFill>
            <a:latin typeface="Calibri" panose="020F0502020204030204"/>
            <a:ea typeface="+mn-ea"/>
            <a:cs typeface="+mn-cs"/>
          </a:endParaRPr>
        </a:p>
      </dgm:t>
    </dgm:pt>
    <dgm:pt modelId="{0308E062-87C4-4A36-AE0E-4D87937C66CD}" type="parTrans" cxnId="{E5809882-6D4C-44E9-8FF7-0383509B6377}">
      <dgm:prSet/>
      <dgm:spPr/>
      <dgm:t>
        <a:bodyPr/>
        <a:lstStyle/>
        <a:p>
          <a:endParaRPr lang="en-US"/>
        </a:p>
      </dgm:t>
    </dgm:pt>
    <dgm:pt modelId="{5655B5E8-6AAA-40C5-931B-94661252CF32}" type="sibTrans" cxnId="{E5809882-6D4C-44E9-8FF7-0383509B6377}">
      <dgm:prSet/>
      <dgm:spPr/>
      <dgm:t>
        <a:bodyPr/>
        <a:lstStyle/>
        <a:p>
          <a:endParaRPr lang="en-US"/>
        </a:p>
      </dgm:t>
    </dgm:pt>
    <dgm:pt modelId="{B02FC534-72A6-4499-A3A1-D7F4FC98438A}" type="pres">
      <dgm:prSet presAssocID="{BA2BA1C1-EAF2-4CEE-B727-464DF6F209F3}" presName="linearFlow" presStyleCnt="0">
        <dgm:presLayoutVars>
          <dgm:resizeHandles val="exact"/>
        </dgm:presLayoutVars>
      </dgm:prSet>
      <dgm:spPr/>
      <dgm:t>
        <a:bodyPr/>
        <a:lstStyle/>
        <a:p>
          <a:endParaRPr lang="en-US"/>
        </a:p>
      </dgm:t>
    </dgm:pt>
    <dgm:pt modelId="{9AE7CC7A-5138-4870-9082-99BFAFE91D28}" type="pres">
      <dgm:prSet presAssocID="{CEB45A05-AFF9-435E-B0B0-B07391EC1575}" presName="node" presStyleLbl="node1" presStyleIdx="0" presStyleCnt="5">
        <dgm:presLayoutVars>
          <dgm:bulletEnabled val="1"/>
        </dgm:presLayoutVars>
      </dgm:prSet>
      <dgm:spPr>
        <a:prstGeom prst="roundRect">
          <a:avLst>
            <a:gd name="adj" fmla="val 10000"/>
          </a:avLst>
        </a:prstGeom>
      </dgm:spPr>
      <dgm:t>
        <a:bodyPr/>
        <a:lstStyle/>
        <a:p>
          <a:endParaRPr lang="en-US"/>
        </a:p>
      </dgm:t>
    </dgm:pt>
    <dgm:pt modelId="{BBF18C0C-A03A-431A-84EF-4DBB55DC590B}" type="pres">
      <dgm:prSet presAssocID="{ABC20596-C0B2-46C7-9C84-39D210642124}" presName="sibTrans" presStyleLbl="sibTrans2D1" presStyleIdx="0" presStyleCnt="4"/>
      <dgm:spPr>
        <a:prstGeom prst="rightArrow">
          <a:avLst>
            <a:gd name="adj1" fmla="val 60000"/>
            <a:gd name="adj2" fmla="val 50000"/>
          </a:avLst>
        </a:prstGeom>
      </dgm:spPr>
      <dgm:t>
        <a:bodyPr/>
        <a:lstStyle/>
        <a:p>
          <a:endParaRPr lang="en-US"/>
        </a:p>
      </dgm:t>
    </dgm:pt>
    <dgm:pt modelId="{0598F120-0CAA-4A72-AA1E-3B329CCBC8C5}" type="pres">
      <dgm:prSet presAssocID="{ABC20596-C0B2-46C7-9C84-39D210642124}" presName="connectorText" presStyleLbl="sibTrans2D1" presStyleIdx="0" presStyleCnt="4"/>
      <dgm:spPr/>
      <dgm:t>
        <a:bodyPr/>
        <a:lstStyle/>
        <a:p>
          <a:endParaRPr lang="en-US"/>
        </a:p>
      </dgm:t>
    </dgm:pt>
    <dgm:pt modelId="{53EFDFAE-D5CB-4C3F-9292-57B932E3B6A8}" type="pres">
      <dgm:prSet presAssocID="{BE5D45BB-2959-430B-A494-3744DDCA71DA}" presName="node" presStyleLbl="node1" presStyleIdx="1" presStyleCnt="5">
        <dgm:presLayoutVars>
          <dgm:bulletEnabled val="1"/>
        </dgm:presLayoutVars>
      </dgm:prSet>
      <dgm:spPr>
        <a:prstGeom prst="roundRect">
          <a:avLst>
            <a:gd name="adj" fmla="val 10000"/>
          </a:avLst>
        </a:prstGeom>
      </dgm:spPr>
      <dgm:t>
        <a:bodyPr/>
        <a:lstStyle/>
        <a:p>
          <a:endParaRPr lang="en-US"/>
        </a:p>
      </dgm:t>
    </dgm:pt>
    <dgm:pt modelId="{D5CDA7FB-C0E7-49EB-97BD-D7F2B01CEFCC}" type="pres">
      <dgm:prSet presAssocID="{B6FEB221-6CCD-4CE6-9C5C-3684FFBBAC82}" presName="sibTrans" presStyleLbl="sibTrans2D1" presStyleIdx="1" presStyleCnt="4"/>
      <dgm:spPr>
        <a:prstGeom prst="rightArrow">
          <a:avLst>
            <a:gd name="adj1" fmla="val 60000"/>
            <a:gd name="adj2" fmla="val 50000"/>
          </a:avLst>
        </a:prstGeom>
      </dgm:spPr>
      <dgm:t>
        <a:bodyPr/>
        <a:lstStyle/>
        <a:p>
          <a:endParaRPr lang="en-US"/>
        </a:p>
      </dgm:t>
    </dgm:pt>
    <dgm:pt modelId="{93526513-B3C9-488F-BBE0-28973CD5FC60}" type="pres">
      <dgm:prSet presAssocID="{B6FEB221-6CCD-4CE6-9C5C-3684FFBBAC82}" presName="connectorText" presStyleLbl="sibTrans2D1" presStyleIdx="1" presStyleCnt="4"/>
      <dgm:spPr/>
      <dgm:t>
        <a:bodyPr/>
        <a:lstStyle/>
        <a:p>
          <a:endParaRPr lang="en-US"/>
        </a:p>
      </dgm:t>
    </dgm:pt>
    <dgm:pt modelId="{7CEFB651-9CBD-4B7D-950D-89D29F790991}" type="pres">
      <dgm:prSet presAssocID="{5178A9AA-4551-4657-A57B-4160E78277DC}" presName="node" presStyleLbl="node1" presStyleIdx="2" presStyleCnt="5">
        <dgm:presLayoutVars>
          <dgm:bulletEnabled val="1"/>
        </dgm:presLayoutVars>
      </dgm:prSet>
      <dgm:spPr>
        <a:prstGeom prst="roundRect">
          <a:avLst>
            <a:gd name="adj" fmla="val 10000"/>
          </a:avLst>
        </a:prstGeom>
      </dgm:spPr>
      <dgm:t>
        <a:bodyPr/>
        <a:lstStyle/>
        <a:p>
          <a:endParaRPr lang="en-US"/>
        </a:p>
      </dgm:t>
    </dgm:pt>
    <dgm:pt modelId="{D58DD750-D0C5-47D1-80CC-27FA3ECBF275}" type="pres">
      <dgm:prSet presAssocID="{D830BCB5-DD79-4052-8BFB-9FBAAA9AB187}" presName="sibTrans" presStyleLbl="sibTrans2D1" presStyleIdx="2" presStyleCnt="4"/>
      <dgm:spPr>
        <a:prstGeom prst="rightArrow">
          <a:avLst>
            <a:gd name="adj1" fmla="val 60000"/>
            <a:gd name="adj2" fmla="val 50000"/>
          </a:avLst>
        </a:prstGeom>
      </dgm:spPr>
      <dgm:t>
        <a:bodyPr/>
        <a:lstStyle/>
        <a:p>
          <a:endParaRPr lang="en-US"/>
        </a:p>
      </dgm:t>
    </dgm:pt>
    <dgm:pt modelId="{BF1E9BBC-4086-4133-B732-2FD3BE63FF53}" type="pres">
      <dgm:prSet presAssocID="{D830BCB5-DD79-4052-8BFB-9FBAAA9AB187}" presName="connectorText" presStyleLbl="sibTrans2D1" presStyleIdx="2" presStyleCnt="4"/>
      <dgm:spPr/>
      <dgm:t>
        <a:bodyPr/>
        <a:lstStyle/>
        <a:p>
          <a:endParaRPr lang="en-US"/>
        </a:p>
      </dgm:t>
    </dgm:pt>
    <dgm:pt modelId="{8FF953E6-9EC6-493E-8B21-9B679DB80FBF}" type="pres">
      <dgm:prSet presAssocID="{C504FC03-3DCE-4E60-84CF-F8701B412054}" presName="node" presStyleLbl="node1" presStyleIdx="3" presStyleCnt="5">
        <dgm:presLayoutVars>
          <dgm:bulletEnabled val="1"/>
        </dgm:presLayoutVars>
      </dgm:prSet>
      <dgm:spPr>
        <a:prstGeom prst="roundRect">
          <a:avLst>
            <a:gd name="adj" fmla="val 10000"/>
          </a:avLst>
        </a:prstGeom>
      </dgm:spPr>
      <dgm:t>
        <a:bodyPr/>
        <a:lstStyle/>
        <a:p>
          <a:endParaRPr lang="en-US"/>
        </a:p>
      </dgm:t>
    </dgm:pt>
    <dgm:pt modelId="{4EB3C480-1926-4AFF-A183-8044A498A2D4}" type="pres">
      <dgm:prSet presAssocID="{69756FF7-0FA8-4379-8FF0-91C09CCFE8DF}" presName="sibTrans" presStyleLbl="sibTrans2D1" presStyleIdx="3" presStyleCnt="4"/>
      <dgm:spPr>
        <a:prstGeom prst="rightArrow">
          <a:avLst>
            <a:gd name="adj1" fmla="val 60000"/>
            <a:gd name="adj2" fmla="val 50000"/>
          </a:avLst>
        </a:prstGeom>
      </dgm:spPr>
      <dgm:t>
        <a:bodyPr/>
        <a:lstStyle/>
        <a:p>
          <a:endParaRPr lang="en-US"/>
        </a:p>
      </dgm:t>
    </dgm:pt>
    <dgm:pt modelId="{35EC5C2C-D8C6-469E-BA2A-8990708EFEF3}" type="pres">
      <dgm:prSet presAssocID="{69756FF7-0FA8-4379-8FF0-91C09CCFE8DF}" presName="connectorText" presStyleLbl="sibTrans2D1" presStyleIdx="3" presStyleCnt="4"/>
      <dgm:spPr/>
      <dgm:t>
        <a:bodyPr/>
        <a:lstStyle/>
        <a:p>
          <a:endParaRPr lang="en-US"/>
        </a:p>
      </dgm:t>
    </dgm:pt>
    <dgm:pt modelId="{FB14A633-39C5-4D1D-9AEE-C1A6A2DE4F44}" type="pres">
      <dgm:prSet presAssocID="{C75CE39A-2DAA-4BA5-AAC5-163431E6FE15}" presName="node" presStyleLbl="node1" presStyleIdx="4" presStyleCnt="5" custScaleX="110917" custScaleY="145939" custLinFactNeighborX="2998" custLinFactNeighborY="874">
        <dgm:presLayoutVars>
          <dgm:bulletEnabled val="1"/>
        </dgm:presLayoutVars>
      </dgm:prSet>
      <dgm:spPr>
        <a:prstGeom prst="roundRect">
          <a:avLst>
            <a:gd name="adj" fmla="val 10000"/>
          </a:avLst>
        </a:prstGeom>
      </dgm:spPr>
      <dgm:t>
        <a:bodyPr/>
        <a:lstStyle/>
        <a:p>
          <a:endParaRPr lang="en-US"/>
        </a:p>
      </dgm:t>
    </dgm:pt>
  </dgm:ptLst>
  <dgm:cxnLst>
    <dgm:cxn modelId="{FE263D9B-823D-43E8-858B-635D9D8A8894}" type="presOf" srcId="{D830BCB5-DD79-4052-8BFB-9FBAAA9AB187}" destId="{D58DD750-D0C5-47D1-80CC-27FA3ECBF275}" srcOrd="0" destOrd="0" presId="urn:microsoft.com/office/officeart/2005/8/layout/process2"/>
    <dgm:cxn modelId="{5BBC8A52-573D-4CD0-89E2-7A2702068491}" type="presOf" srcId="{D830BCB5-DD79-4052-8BFB-9FBAAA9AB187}" destId="{BF1E9BBC-4086-4133-B732-2FD3BE63FF53}" srcOrd="1" destOrd="0" presId="urn:microsoft.com/office/officeart/2005/8/layout/process2"/>
    <dgm:cxn modelId="{F90D6F3B-AFE5-4DAA-86F5-DDE9D2528AA5}" type="presOf" srcId="{69756FF7-0FA8-4379-8FF0-91C09CCFE8DF}" destId="{35EC5C2C-D8C6-469E-BA2A-8990708EFEF3}" srcOrd="1" destOrd="0" presId="urn:microsoft.com/office/officeart/2005/8/layout/process2"/>
    <dgm:cxn modelId="{B57C51D8-9F5E-4844-BFDC-AD84A4E7E016}" type="presOf" srcId="{ABC20596-C0B2-46C7-9C84-39D210642124}" destId="{BBF18C0C-A03A-431A-84EF-4DBB55DC590B}" srcOrd="0" destOrd="0" presId="urn:microsoft.com/office/officeart/2005/8/layout/process2"/>
    <dgm:cxn modelId="{42729B01-67E9-4856-81D7-A5189F24A669}" srcId="{BA2BA1C1-EAF2-4CEE-B727-464DF6F209F3}" destId="{C504FC03-3DCE-4E60-84CF-F8701B412054}" srcOrd="3" destOrd="0" parTransId="{B4EB722A-AEAC-429E-B535-7DED6A6517C1}" sibTransId="{69756FF7-0FA8-4379-8FF0-91C09CCFE8DF}"/>
    <dgm:cxn modelId="{E5809882-6D4C-44E9-8FF7-0383509B6377}" srcId="{BA2BA1C1-EAF2-4CEE-B727-464DF6F209F3}" destId="{C75CE39A-2DAA-4BA5-AAC5-163431E6FE15}" srcOrd="4" destOrd="0" parTransId="{0308E062-87C4-4A36-AE0E-4D87937C66CD}" sibTransId="{5655B5E8-6AAA-40C5-931B-94661252CF32}"/>
    <dgm:cxn modelId="{5B5304CD-172B-41E2-9902-F5EC229AE2BE}" type="presOf" srcId="{69756FF7-0FA8-4379-8FF0-91C09CCFE8DF}" destId="{4EB3C480-1926-4AFF-A183-8044A498A2D4}" srcOrd="0" destOrd="0" presId="urn:microsoft.com/office/officeart/2005/8/layout/process2"/>
    <dgm:cxn modelId="{66FB697D-F6D4-4BF8-B648-35B55C0D2A5F}" type="presOf" srcId="{C75CE39A-2DAA-4BA5-AAC5-163431E6FE15}" destId="{FB14A633-39C5-4D1D-9AEE-C1A6A2DE4F44}" srcOrd="0" destOrd="0" presId="urn:microsoft.com/office/officeart/2005/8/layout/process2"/>
    <dgm:cxn modelId="{01A64898-B40A-47E0-95AA-F360B8C10562}" type="presOf" srcId="{B6FEB221-6CCD-4CE6-9C5C-3684FFBBAC82}" destId="{93526513-B3C9-488F-BBE0-28973CD5FC60}" srcOrd="1" destOrd="0" presId="urn:microsoft.com/office/officeart/2005/8/layout/process2"/>
    <dgm:cxn modelId="{B4BB5A7B-5D8F-498A-8412-F8DB3EF674C8}" srcId="{BA2BA1C1-EAF2-4CEE-B727-464DF6F209F3}" destId="{5178A9AA-4551-4657-A57B-4160E78277DC}" srcOrd="2" destOrd="0" parTransId="{6FF9E95F-666F-4600-B28A-28CDE4AB0AF6}" sibTransId="{D830BCB5-DD79-4052-8BFB-9FBAAA9AB187}"/>
    <dgm:cxn modelId="{C1889D07-EF16-43A3-B495-3B46F5D1A815}" srcId="{BA2BA1C1-EAF2-4CEE-B727-464DF6F209F3}" destId="{BE5D45BB-2959-430B-A494-3744DDCA71DA}" srcOrd="1" destOrd="0" parTransId="{B8A10211-ED4D-494C-82DE-52909790F073}" sibTransId="{B6FEB221-6CCD-4CE6-9C5C-3684FFBBAC82}"/>
    <dgm:cxn modelId="{AF6D0EF4-FEAE-4E58-8883-72A0C1B7AA79}" type="presOf" srcId="{5178A9AA-4551-4657-A57B-4160E78277DC}" destId="{7CEFB651-9CBD-4B7D-950D-89D29F790991}" srcOrd="0" destOrd="0" presId="urn:microsoft.com/office/officeart/2005/8/layout/process2"/>
    <dgm:cxn modelId="{D7438AA5-B789-4D4D-ABE1-5474AE50AD78}" type="presOf" srcId="{CEB45A05-AFF9-435E-B0B0-B07391EC1575}" destId="{9AE7CC7A-5138-4870-9082-99BFAFE91D28}" srcOrd="0" destOrd="0" presId="urn:microsoft.com/office/officeart/2005/8/layout/process2"/>
    <dgm:cxn modelId="{B9C55B2C-E6F9-4346-B1E7-36185B8741C4}" srcId="{BA2BA1C1-EAF2-4CEE-B727-464DF6F209F3}" destId="{CEB45A05-AFF9-435E-B0B0-B07391EC1575}" srcOrd="0" destOrd="0" parTransId="{3E6374AF-38AF-4A1A-91E9-F08AB4918A3B}" sibTransId="{ABC20596-C0B2-46C7-9C84-39D210642124}"/>
    <dgm:cxn modelId="{8674256E-CC50-4D50-9DCA-8CE0E8F449C7}" type="presOf" srcId="{BE5D45BB-2959-430B-A494-3744DDCA71DA}" destId="{53EFDFAE-D5CB-4C3F-9292-57B932E3B6A8}" srcOrd="0" destOrd="0" presId="urn:microsoft.com/office/officeart/2005/8/layout/process2"/>
    <dgm:cxn modelId="{59D88511-3F96-499E-952F-9975962FE931}" type="presOf" srcId="{C504FC03-3DCE-4E60-84CF-F8701B412054}" destId="{8FF953E6-9EC6-493E-8B21-9B679DB80FBF}" srcOrd="0" destOrd="0" presId="urn:microsoft.com/office/officeart/2005/8/layout/process2"/>
    <dgm:cxn modelId="{295A7FAF-7614-499F-B476-A04026E17A4E}" type="presOf" srcId="{B6FEB221-6CCD-4CE6-9C5C-3684FFBBAC82}" destId="{D5CDA7FB-C0E7-49EB-97BD-D7F2B01CEFCC}" srcOrd="0" destOrd="0" presId="urn:microsoft.com/office/officeart/2005/8/layout/process2"/>
    <dgm:cxn modelId="{6CCDAD2B-38E7-45BE-8554-4B873FE691B0}" type="presOf" srcId="{ABC20596-C0B2-46C7-9C84-39D210642124}" destId="{0598F120-0CAA-4A72-AA1E-3B329CCBC8C5}" srcOrd="1" destOrd="0" presId="urn:microsoft.com/office/officeart/2005/8/layout/process2"/>
    <dgm:cxn modelId="{AC651699-2887-4DEA-9FB8-0AB76B636DF2}" type="presOf" srcId="{BA2BA1C1-EAF2-4CEE-B727-464DF6F209F3}" destId="{B02FC534-72A6-4499-A3A1-D7F4FC98438A}" srcOrd="0" destOrd="0" presId="urn:microsoft.com/office/officeart/2005/8/layout/process2"/>
    <dgm:cxn modelId="{18CDA5AE-C9C9-4DE5-80B4-786EA2ADD69F}" type="presParOf" srcId="{B02FC534-72A6-4499-A3A1-D7F4FC98438A}" destId="{9AE7CC7A-5138-4870-9082-99BFAFE91D28}" srcOrd="0" destOrd="0" presId="urn:microsoft.com/office/officeart/2005/8/layout/process2"/>
    <dgm:cxn modelId="{AC92780E-D6EE-4BAB-8B96-1C0F362E4FBF}" type="presParOf" srcId="{B02FC534-72A6-4499-A3A1-D7F4FC98438A}" destId="{BBF18C0C-A03A-431A-84EF-4DBB55DC590B}" srcOrd="1" destOrd="0" presId="urn:microsoft.com/office/officeart/2005/8/layout/process2"/>
    <dgm:cxn modelId="{F4CF1D32-3394-4AA2-B750-8C1FA8D5C1B2}" type="presParOf" srcId="{BBF18C0C-A03A-431A-84EF-4DBB55DC590B}" destId="{0598F120-0CAA-4A72-AA1E-3B329CCBC8C5}" srcOrd="0" destOrd="0" presId="urn:microsoft.com/office/officeart/2005/8/layout/process2"/>
    <dgm:cxn modelId="{5B8360BC-2502-4C82-B77C-161D0C148267}" type="presParOf" srcId="{B02FC534-72A6-4499-A3A1-D7F4FC98438A}" destId="{53EFDFAE-D5CB-4C3F-9292-57B932E3B6A8}" srcOrd="2" destOrd="0" presId="urn:microsoft.com/office/officeart/2005/8/layout/process2"/>
    <dgm:cxn modelId="{46A4A9FD-D76B-4389-8191-2345EFF24116}" type="presParOf" srcId="{B02FC534-72A6-4499-A3A1-D7F4FC98438A}" destId="{D5CDA7FB-C0E7-49EB-97BD-D7F2B01CEFCC}" srcOrd="3" destOrd="0" presId="urn:microsoft.com/office/officeart/2005/8/layout/process2"/>
    <dgm:cxn modelId="{EF15DE52-71FF-4161-A3EB-D3459582915F}" type="presParOf" srcId="{D5CDA7FB-C0E7-49EB-97BD-D7F2B01CEFCC}" destId="{93526513-B3C9-488F-BBE0-28973CD5FC60}" srcOrd="0" destOrd="0" presId="urn:microsoft.com/office/officeart/2005/8/layout/process2"/>
    <dgm:cxn modelId="{579DCB37-D09B-473D-B059-31C09AA6B217}" type="presParOf" srcId="{B02FC534-72A6-4499-A3A1-D7F4FC98438A}" destId="{7CEFB651-9CBD-4B7D-950D-89D29F790991}" srcOrd="4" destOrd="0" presId="urn:microsoft.com/office/officeart/2005/8/layout/process2"/>
    <dgm:cxn modelId="{F610D28A-85BE-4F3B-BB48-1CE6DD8F470F}" type="presParOf" srcId="{B02FC534-72A6-4499-A3A1-D7F4FC98438A}" destId="{D58DD750-D0C5-47D1-80CC-27FA3ECBF275}" srcOrd="5" destOrd="0" presId="urn:microsoft.com/office/officeart/2005/8/layout/process2"/>
    <dgm:cxn modelId="{83629803-B2AE-47A1-ACA3-EC0F4FD0218B}" type="presParOf" srcId="{D58DD750-D0C5-47D1-80CC-27FA3ECBF275}" destId="{BF1E9BBC-4086-4133-B732-2FD3BE63FF53}" srcOrd="0" destOrd="0" presId="urn:microsoft.com/office/officeart/2005/8/layout/process2"/>
    <dgm:cxn modelId="{DE4CEA32-2C44-45A1-9271-984470C44387}" type="presParOf" srcId="{B02FC534-72A6-4499-A3A1-D7F4FC98438A}" destId="{8FF953E6-9EC6-493E-8B21-9B679DB80FBF}" srcOrd="6" destOrd="0" presId="urn:microsoft.com/office/officeart/2005/8/layout/process2"/>
    <dgm:cxn modelId="{DE77AF81-E668-4011-B066-58DEAE303DCE}" type="presParOf" srcId="{B02FC534-72A6-4499-A3A1-D7F4FC98438A}" destId="{4EB3C480-1926-4AFF-A183-8044A498A2D4}" srcOrd="7" destOrd="0" presId="urn:microsoft.com/office/officeart/2005/8/layout/process2"/>
    <dgm:cxn modelId="{4C1236B8-7F1E-44C7-BA50-6DAD77C6EC9E}" type="presParOf" srcId="{4EB3C480-1926-4AFF-A183-8044A498A2D4}" destId="{35EC5C2C-D8C6-469E-BA2A-8990708EFEF3}" srcOrd="0" destOrd="0" presId="urn:microsoft.com/office/officeart/2005/8/layout/process2"/>
    <dgm:cxn modelId="{07976C0E-99F6-40C9-82B2-60B658DEDFB1}" type="presParOf" srcId="{B02FC534-72A6-4499-A3A1-D7F4FC98438A}" destId="{FB14A633-39C5-4D1D-9AEE-C1A6A2DE4F44}"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7CC7A-5138-4870-9082-99BFAFE91D28}">
      <dsp:nvSpPr>
        <dsp:cNvPr id="0" name=""/>
        <dsp:cNvSpPr/>
      </dsp:nvSpPr>
      <dsp:spPr>
        <a:xfrm>
          <a:off x="989467" y="3332"/>
          <a:ext cx="3050265" cy="762566"/>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ysClr val="windowText" lastClr="000000"/>
              </a:solidFill>
              <a:latin typeface="Calibri" panose="020F0502020204030204"/>
              <a:ea typeface="+mn-ea"/>
              <a:cs typeface="+mn-cs"/>
            </a:rPr>
            <a:t>Adult patients, battle or non-battle injured in Afghanistan from February 2008 to September 2014</a:t>
          </a:r>
          <a:endParaRPr lang="en-US" sz="1600" kern="1200" dirty="0">
            <a:solidFill>
              <a:sysClr val="windowText" lastClr="000000"/>
            </a:solidFill>
            <a:latin typeface="Calibri" panose="020F0502020204030204"/>
            <a:ea typeface="+mn-ea"/>
            <a:cs typeface="+mn-cs"/>
          </a:endParaRPr>
        </a:p>
      </dsp:txBody>
      <dsp:txXfrm>
        <a:off x="1011802" y="25667"/>
        <a:ext cx="3005595" cy="717896"/>
      </dsp:txXfrm>
    </dsp:sp>
    <dsp:sp modelId="{BBF18C0C-A03A-431A-84EF-4DBB55DC590B}">
      <dsp:nvSpPr>
        <dsp:cNvPr id="0" name=""/>
        <dsp:cNvSpPr/>
      </dsp:nvSpPr>
      <dsp:spPr>
        <a:xfrm rot="5400000">
          <a:off x="2371618" y="784963"/>
          <a:ext cx="285962" cy="343154"/>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dsp:txBody>
      <dsp:txXfrm rot="-5400000">
        <a:off x="2411654" y="813559"/>
        <a:ext cx="205892" cy="200173"/>
      </dsp:txXfrm>
    </dsp:sp>
    <dsp:sp modelId="{53EFDFAE-D5CB-4C3F-9292-57B932E3B6A8}">
      <dsp:nvSpPr>
        <dsp:cNvPr id="0" name=""/>
        <dsp:cNvSpPr/>
      </dsp:nvSpPr>
      <dsp:spPr>
        <a:xfrm>
          <a:off x="989467" y="1147182"/>
          <a:ext cx="3050265" cy="762566"/>
        </a:xfrm>
        <a:prstGeom prst="roundRect">
          <a:avLst>
            <a:gd name="adj" fmla="val 10000"/>
          </a:avLst>
        </a:prstGeom>
        <a:solidFill>
          <a:srgbClr val="92D050">
            <a:alpha val="84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u="sng" kern="1200" dirty="0" smtClean="0">
              <a:solidFill>
                <a:sysClr val="windowText" lastClr="000000"/>
              </a:solidFill>
              <a:latin typeface="Calibri" panose="020F0502020204030204"/>
              <a:ea typeface="+mn-ea"/>
              <a:cs typeface="+mn-cs"/>
            </a:rPr>
            <a:t>&gt;</a:t>
          </a:r>
          <a:r>
            <a:rPr lang="en-US" sz="1900" kern="1200" dirty="0" smtClean="0">
              <a:solidFill>
                <a:sysClr val="windowText" lastClr="000000"/>
              </a:solidFill>
              <a:latin typeface="Calibri" panose="020F0502020204030204"/>
              <a:ea typeface="+mn-ea"/>
              <a:cs typeface="+mn-cs"/>
            </a:rPr>
            <a:t>2 units of RBC-containing products</a:t>
          </a:r>
          <a:endParaRPr lang="en-US" sz="1900" kern="1200" dirty="0">
            <a:solidFill>
              <a:sysClr val="windowText" lastClr="000000"/>
            </a:solidFill>
            <a:latin typeface="Calibri" panose="020F0502020204030204"/>
            <a:ea typeface="+mn-ea"/>
            <a:cs typeface="+mn-cs"/>
          </a:endParaRPr>
        </a:p>
      </dsp:txBody>
      <dsp:txXfrm>
        <a:off x="1011802" y="1169517"/>
        <a:ext cx="3005595" cy="717896"/>
      </dsp:txXfrm>
    </dsp:sp>
    <dsp:sp modelId="{D5CDA7FB-C0E7-49EB-97BD-D7F2B01CEFCC}">
      <dsp:nvSpPr>
        <dsp:cNvPr id="0" name=""/>
        <dsp:cNvSpPr/>
      </dsp:nvSpPr>
      <dsp:spPr>
        <a:xfrm rot="5400000">
          <a:off x="2371618" y="1928813"/>
          <a:ext cx="285962" cy="343154"/>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dsp:txBody>
      <dsp:txXfrm rot="-5400000">
        <a:off x="2411654" y="1957409"/>
        <a:ext cx="205892" cy="200173"/>
      </dsp:txXfrm>
    </dsp:sp>
    <dsp:sp modelId="{7CEFB651-9CBD-4B7D-950D-89D29F790991}">
      <dsp:nvSpPr>
        <dsp:cNvPr id="0" name=""/>
        <dsp:cNvSpPr/>
      </dsp:nvSpPr>
      <dsp:spPr>
        <a:xfrm>
          <a:off x="989467" y="2291032"/>
          <a:ext cx="3050265" cy="762566"/>
        </a:xfrm>
        <a:prstGeom prst="roundRect">
          <a:avLst>
            <a:gd name="adj" fmla="val 10000"/>
          </a:avLst>
        </a:prstGeom>
        <a:solidFill>
          <a:srgbClr val="ED7D31">
            <a:lumMod val="40000"/>
            <a:lumOff val="60000"/>
            <a:alpha val="88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ysClr val="windowText" lastClr="000000"/>
              </a:solidFill>
              <a:latin typeface="Calibri" panose="020F0502020204030204"/>
              <a:ea typeface="+mn-ea"/>
              <a:cs typeface="+mn-cs"/>
            </a:rPr>
            <a:t>non-missing data</a:t>
          </a:r>
          <a:endParaRPr lang="en-US" sz="1900" kern="1200" dirty="0">
            <a:solidFill>
              <a:sysClr val="windowText" lastClr="000000"/>
            </a:solidFill>
            <a:latin typeface="Calibri" panose="020F0502020204030204"/>
            <a:ea typeface="+mn-ea"/>
            <a:cs typeface="+mn-cs"/>
          </a:endParaRPr>
        </a:p>
      </dsp:txBody>
      <dsp:txXfrm>
        <a:off x="1011802" y="2313367"/>
        <a:ext cx="3005595" cy="717896"/>
      </dsp:txXfrm>
    </dsp:sp>
    <dsp:sp modelId="{D58DD750-D0C5-47D1-80CC-27FA3ECBF275}">
      <dsp:nvSpPr>
        <dsp:cNvPr id="0" name=""/>
        <dsp:cNvSpPr/>
      </dsp:nvSpPr>
      <dsp:spPr>
        <a:xfrm rot="5400000">
          <a:off x="2371618" y="3072662"/>
          <a:ext cx="285962" cy="343154"/>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dsp:txBody>
      <dsp:txXfrm rot="-5400000">
        <a:off x="2411654" y="3101258"/>
        <a:ext cx="205892" cy="200173"/>
      </dsp:txXfrm>
    </dsp:sp>
    <dsp:sp modelId="{8FF953E6-9EC6-493E-8B21-9B679DB80FBF}">
      <dsp:nvSpPr>
        <dsp:cNvPr id="0" name=""/>
        <dsp:cNvSpPr/>
      </dsp:nvSpPr>
      <dsp:spPr>
        <a:xfrm>
          <a:off x="989467" y="3434881"/>
          <a:ext cx="3050265" cy="762566"/>
        </a:xfrm>
        <a:prstGeom prst="roundRect">
          <a:avLst>
            <a:gd name="adj" fmla="val 10000"/>
          </a:avLst>
        </a:prstGeom>
        <a:solidFill>
          <a:srgbClr val="FF0000">
            <a:alpha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solidFill>
                <a:sysClr val="windowText" lastClr="000000"/>
              </a:solidFill>
              <a:latin typeface="Calibri" panose="020F0502020204030204"/>
              <a:ea typeface="+mn-ea"/>
              <a:cs typeface="+mn-cs"/>
            </a:rPr>
            <a:t>Excluded patients with &gt;20% total body surface area burn</a:t>
          </a:r>
          <a:endParaRPr lang="en-US" sz="1900" kern="1200" dirty="0">
            <a:solidFill>
              <a:sysClr val="windowText" lastClr="000000"/>
            </a:solidFill>
            <a:latin typeface="Calibri" panose="020F0502020204030204"/>
            <a:ea typeface="+mn-ea"/>
            <a:cs typeface="+mn-cs"/>
          </a:endParaRPr>
        </a:p>
      </dsp:txBody>
      <dsp:txXfrm>
        <a:off x="1011802" y="3457216"/>
        <a:ext cx="3005595" cy="717896"/>
      </dsp:txXfrm>
    </dsp:sp>
    <dsp:sp modelId="{4EB3C480-1926-4AFF-A183-8044A498A2D4}">
      <dsp:nvSpPr>
        <dsp:cNvPr id="0" name=""/>
        <dsp:cNvSpPr/>
      </dsp:nvSpPr>
      <dsp:spPr>
        <a:xfrm rot="5162639">
          <a:off x="2409691" y="4218178"/>
          <a:ext cx="289150" cy="343154"/>
        </a:xfrm>
        <a:prstGeom prst="rightArrow">
          <a:avLst>
            <a:gd name="adj1" fmla="val 60000"/>
            <a:gd name="adj2" fmla="val 50000"/>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 lastClr="FFFFFF"/>
            </a:solidFill>
            <a:latin typeface="Calibri" panose="020F0502020204030204"/>
            <a:ea typeface="+mn-ea"/>
            <a:cs typeface="+mn-cs"/>
          </a:endParaRPr>
        </a:p>
      </dsp:txBody>
      <dsp:txXfrm rot="-5400000">
        <a:off x="2448328" y="4245283"/>
        <a:ext cx="205892" cy="202405"/>
      </dsp:txXfrm>
    </dsp:sp>
    <dsp:sp modelId="{FB14A633-39C5-4D1D-9AEE-C1A6A2DE4F44}">
      <dsp:nvSpPr>
        <dsp:cNvPr id="0" name=""/>
        <dsp:cNvSpPr/>
      </dsp:nvSpPr>
      <dsp:spPr>
        <a:xfrm>
          <a:off x="914415" y="4582063"/>
          <a:ext cx="3383263" cy="111288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ts val="0"/>
            </a:spcAft>
          </a:pPr>
          <a:r>
            <a:rPr lang="en-US" sz="2000" kern="1200" dirty="0" smtClean="0">
              <a:solidFill>
                <a:sysClr val="windowText" lastClr="000000"/>
              </a:solidFill>
              <a:latin typeface="Calibri" panose="020F0502020204030204"/>
              <a:ea typeface="+mn-ea"/>
              <a:cs typeface="+mn-cs"/>
            </a:rPr>
            <a:t>1,105 patients </a:t>
          </a:r>
        </a:p>
        <a:p>
          <a:pPr lvl="0" algn="l" defTabSz="889000">
            <a:lnSpc>
              <a:spcPct val="100000"/>
            </a:lnSpc>
            <a:spcBef>
              <a:spcPct val="0"/>
            </a:spcBef>
            <a:spcAft>
              <a:spcPts val="0"/>
            </a:spcAft>
          </a:pPr>
          <a:r>
            <a:rPr lang="en-US" sz="2000" b="1" kern="1200" dirty="0" smtClean="0">
              <a:solidFill>
                <a:sysClr val="windowText" lastClr="000000"/>
              </a:solidFill>
              <a:latin typeface="Calibri" panose="020F0502020204030204"/>
              <a:ea typeface="+mn-ea"/>
              <a:cs typeface="+mn-cs"/>
            </a:rPr>
            <a:t>221</a:t>
          </a:r>
          <a:r>
            <a:rPr lang="en-US" sz="2000" kern="1200" dirty="0" smtClean="0">
              <a:solidFill>
                <a:sysClr val="windowText" lastClr="000000"/>
              </a:solidFill>
              <a:latin typeface="Calibri" panose="020F0502020204030204"/>
              <a:ea typeface="+mn-ea"/>
              <a:cs typeface="+mn-cs"/>
            </a:rPr>
            <a:t> FWB;  </a:t>
          </a:r>
          <a:r>
            <a:rPr lang="en-US" sz="2000" b="1" kern="1200" dirty="0" smtClean="0">
              <a:solidFill>
                <a:sysClr val="windowText" lastClr="000000"/>
              </a:solidFill>
              <a:latin typeface="Calibri" panose="020F0502020204030204"/>
              <a:ea typeface="+mn-ea"/>
              <a:cs typeface="+mn-cs"/>
            </a:rPr>
            <a:t>884</a:t>
          </a:r>
          <a:r>
            <a:rPr lang="en-US" sz="2000" kern="1200" dirty="0" smtClean="0">
              <a:solidFill>
                <a:sysClr val="windowText" lastClr="000000"/>
              </a:solidFill>
              <a:latin typeface="Calibri" panose="020F0502020204030204"/>
              <a:ea typeface="+mn-ea"/>
              <a:cs typeface="+mn-cs"/>
            </a:rPr>
            <a:t> no-FWB frequency-matched to FWB </a:t>
          </a:r>
          <a:endParaRPr lang="en-US" sz="2000" kern="1200" dirty="0">
            <a:solidFill>
              <a:sysClr val="windowText" lastClr="000000"/>
            </a:solidFill>
            <a:latin typeface="Calibri" panose="020F0502020204030204"/>
            <a:ea typeface="+mn-ea"/>
            <a:cs typeface="+mn-cs"/>
          </a:endParaRPr>
        </a:p>
      </dsp:txBody>
      <dsp:txXfrm>
        <a:off x="947010" y="4614658"/>
        <a:ext cx="3318073" cy="10476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0.19381</cdr:x>
      <cdr:y>0.14478</cdr:y>
    </cdr:from>
    <cdr:to>
      <cdr:x>0.19854</cdr:x>
      <cdr:y>0.8679</cdr:y>
    </cdr:to>
    <cdr:cxnSp macro="">
      <cdr:nvCxnSpPr>
        <cdr:cNvPr id="3" name="Straight Connector 2"/>
        <cdr:cNvCxnSpPr/>
      </cdr:nvCxnSpPr>
      <cdr:spPr>
        <a:xfrm xmlns:a="http://schemas.openxmlformats.org/drawingml/2006/main" flipH="1" flipV="1">
          <a:off x="1668856" y="812485"/>
          <a:ext cx="40728" cy="4057978"/>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317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317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317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317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6B3FF573-DE9C-4CCD-AD0F-82F652ECC0BD}" type="slidenum">
              <a:rPr lang="en-US"/>
              <a:pPr/>
              <a:t>‹#›</a:t>
            </a:fld>
            <a:endParaRPr lang="en-US"/>
          </a:p>
        </p:txBody>
      </p:sp>
    </p:spTree>
    <p:extLst>
      <p:ext uri="{BB962C8B-B14F-4D97-AF65-F5344CB8AC3E}">
        <p14:creationId xmlns:p14="http://schemas.microsoft.com/office/powerpoint/2010/main" val="1372826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DED3FF-0DEB-43B6-A03C-D861FD5BEFB8}" type="slidenum">
              <a:rPr lang="en-US"/>
              <a:pPr/>
              <a:t>1</a:t>
            </a:fld>
            <a:endParaRPr lang="en-US"/>
          </a:p>
        </p:txBody>
      </p:sp>
      <p:sp>
        <p:nvSpPr>
          <p:cNvPr id="355330" name="Rectangle 2"/>
          <p:cNvSpPr>
            <a:spLocks noGrp="1" noRot="1" noChangeAspect="1" noChangeArrowheads="1" noTextEdit="1"/>
          </p:cNvSpPr>
          <p:nvPr>
            <p:ph type="sldImg"/>
          </p:nvPr>
        </p:nvSpPr>
        <p:spPr>
          <a:xfrm>
            <a:off x="381000" y="685800"/>
            <a:ext cx="6096000" cy="3429000"/>
          </a:xfrm>
          <a:ln/>
        </p:spPr>
      </p:sp>
      <p:sp>
        <p:nvSpPr>
          <p:cNvPr id="355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647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35816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401300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72258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81541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1501620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20</a:t>
            </a:fld>
            <a:endParaRPr lang="en-US">
              <a:solidFill>
                <a:srgbClr val="000000"/>
              </a:solidFill>
            </a:endParaRPr>
          </a:p>
        </p:txBody>
      </p:sp>
    </p:spTree>
    <p:extLst>
      <p:ext uri="{BB962C8B-B14F-4D97-AF65-F5344CB8AC3E}">
        <p14:creationId xmlns:p14="http://schemas.microsoft.com/office/powerpoint/2010/main" val="915321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effectLst/>
              </a:rPr>
              <a:t>Background and Objectives</a:t>
            </a:r>
          </a:p>
          <a:p>
            <a:r>
              <a:rPr lang="en-US" smtClean="0">
                <a:effectLst/>
              </a:rPr>
              <a:t>Planning transfusion needs in mass casualty events (MCE) is critical for disaster preparedness. Published data on blood component usage were analysed to seek correlative factors and usage rates.</a:t>
            </a:r>
          </a:p>
          <a:p>
            <a:r>
              <a:rPr lang="en-US" b="1" smtClean="0">
                <a:effectLst/>
              </a:rPr>
              <a:t>Materials and Methods</a:t>
            </a:r>
          </a:p>
          <a:p>
            <a:r>
              <a:rPr lang="en-US" smtClean="0">
                <a:effectLst/>
              </a:rPr>
              <a:t>English‐language medical publications since 1980 were searched for MCEs with numbers of patient admissions and transfused RBCs. Reports were excluded from natural disasters or with total RBC use &lt;50 units. Statistical analysis employed Mann–Whitney </a:t>
            </a:r>
            <a:r>
              <a:rPr lang="en-US" i="1" smtClean="0">
                <a:effectLst/>
              </a:rPr>
              <a:t>U</a:t>
            </a:r>
            <a:r>
              <a:rPr lang="en-US" smtClean="0">
                <a:effectLst/>
              </a:rPr>
              <a:t>‐tests and Spearman's rank correlations. </a:t>
            </a:r>
          </a:p>
          <a:p>
            <a:r>
              <a:rPr lang="en-US" b="1" smtClean="0">
                <a:effectLst/>
              </a:rPr>
              <a:t>Results</a:t>
            </a:r>
          </a:p>
          <a:p>
            <a:r>
              <a:rPr lang="en-US" smtClean="0">
                <a:effectLst/>
              </a:rPr>
              <a:t>In 24 reports, the average units per admission were 3·06 RBCs, 2·13 plasmas and 0·37 platelet doses. Five RBCs per admission would have sufficed for 87% of events. Transfusion needs involving bombings correlated with admissions (</a:t>
            </a:r>
            <a:r>
              <a:rPr lang="en-US" i="1" smtClean="0">
                <a:effectLst/>
              </a:rPr>
              <a:t>P</a:t>
            </a:r>
            <a:r>
              <a:rPr lang="en-US" smtClean="0">
                <a:effectLst/>
              </a:rPr>
              <a:t> ≤ 0·03). In the formula (massive‐transfusion patients in MCE) times </a:t>
            </a:r>
            <a:r>
              <a:rPr lang="en-US" i="1" smtClean="0">
                <a:effectLst/>
              </a:rPr>
              <a:t>X</a:t>
            </a:r>
            <a:r>
              <a:rPr lang="en-US" smtClean="0">
                <a:effectLst/>
              </a:rPr>
              <a:t> = (total units for all MCE patients), the average </a:t>
            </a:r>
            <a:r>
              <a:rPr lang="en-US" i="1" smtClean="0">
                <a:effectLst/>
              </a:rPr>
              <a:t>X</a:t>
            </a:r>
            <a:r>
              <a:rPr lang="en-US" smtClean="0">
                <a:effectLst/>
              </a:rPr>
              <a:t> was 35 for RBCs (correlation </a:t>
            </a:r>
            <a:r>
              <a:rPr lang="en-US" i="1" smtClean="0">
                <a:effectLst/>
              </a:rPr>
              <a:t>P</a:t>
            </a:r>
            <a:r>
              <a:rPr lang="en-US" smtClean="0">
                <a:effectLst/>
              </a:rPr>
              <a:t> = 0·01), 17 for plasma (</a:t>
            </a:r>
            <a:r>
              <a:rPr lang="en-US" i="1" smtClean="0">
                <a:effectLst/>
              </a:rPr>
              <a:t>P</a:t>
            </a:r>
            <a:r>
              <a:rPr lang="en-US" smtClean="0">
                <a:effectLst/>
              </a:rPr>
              <a:t> = 0·10) and five for platelet doses (</a:t>
            </a:r>
            <a:r>
              <a:rPr lang="en-US" i="1" smtClean="0">
                <a:effectLst/>
              </a:rPr>
              <a:t>P</a:t>
            </a:r>
            <a:r>
              <a:rPr lang="en-US" smtClean="0">
                <a:effectLst/>
              </a:rPr>
              <a:t> = 0·06). From 67% to 84% of all components used were given in the first 24 h (event medians). </a:t>
            </a:r>
          </a:p>
          <a:p>
            <a:r>
              <a:rPr lang="en-US" b="1" smtClean="0">
                <a:effectLst/>
              </a:rPr>
              <a:t>Conclusions</a:t>
            </a:r>
          </a:p>
          <a:p>
            <a:r>
              <a:rPr lang="en-US" smtClean="0">
                <a:effectLst/>
              </a:rPr>
              <a:t>Blood component use in MCEs correlated with numbers of patients admitted or receiving massive transfusion. More current data are needed to better reflect emerging trauma care practices and refine predictive models of transfusion needs.</a:t>
            </a:r>
          </a:p>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1581395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4111560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110990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24</a:t>
            </a:fld>
            <a:endParaRPr lang="en-US">
              <a:solidFill>
                <a:srgbClr val="000000"/>
              </a:solidFill>
            </a:endParaRPr>
          </a:p>
        </p:txBody>
      </p:sp>
    </p:spTree>
    <p:extLst>
      <p:ext uri="{BB962C8B-B14F-4D97-AF65-F5344CB8AC3E}">
        <p14:creationId xmlns:p14="http://schemas.microsoft.com/office/powerpoint/2010/main" val="151600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DEATH OCCURS</a:t>
            </a:r>
            <a:r>
              <a:rPr lang="en-US" baseline="0" dirty="0" smtClean="0"/>
              <a:t> EARLY</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3494019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189249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1612634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436028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28</a:t>
            </a:fld>
            <a:endParaRPr lang="en-US">
              <a:solidFill>
                <a:srgbClr val="000000"/>
              </a:solidFill>
            </a:endParaRPr>
          </a:p>
        </p:txBody>
      </p:sp>
    </p:spTree>
    <p:extLst>
      <p:ext uri="{BB962C8B-B14F-4D97-AF65-F5344CB8AC3E}">
        <p14:creationId xmlns:p14="http://schemas.microsoft.com/office/powerpoint/2010/main" val="3350592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But</a:t>
            </a:r>
            <a:r>
              <a:rPr lang="mr-IN" dirty="0" smtClean="0"/>
              <a:t>…</a:t>
            </a:r>
            <a:r>
              <a:rPr lang="en-US" dirty="0" smtClean="0"/>
              <a:t>.TQ</a:t>
            </a:r>
            <a:r>
              <a:rPr lang="en-US" baseline="0" dirty="0" smtClean="0"/>
              <a:t> are relative new</a:t>
            </a:r>
            <a:r>
              <a:rPr lang="mr-IN" baseline="0" dirty="0" smtClean="0"/>
              <a:t>…</a:t>
            </a:r>
            <a:r>
              <a:rPr lang="en-US" baseline="0" dirty="0" smtClean="0"/>
              <a:t>.and not everyone knows how to use them, right?</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1715272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HN….that’s why there is not good outcome</a:t>
            </a:r>
          </a:p>
          <a:p>
            <a:endParaRPr lang="en-US" dirty="0" smtClean="0"/>
          </a:p>
          <a:p>
            <a:r>
              <a:rPr lang="en-US" dirty="0" err="1" smtClean="0"/>
              <a:t>uS</a:t>
            </a:r>
            <a:r>
              <a:rPr lang="en-US" dirty="0" smtClean="0"/>
              <a:t> patients represent 22%</a:t>
            </a:r>
            <a:r>
              <a:rPr lang="en-US" baseline="0" dirty="0" smtClean="0"/>
              <a:t> of transfusions</a:t>
            </a:r>
          </a:p>
          <a:p>
            <a:r>
              <a:rPr lang="en-US" baseline="0" dirty="0" smtClean="0"/>
              <a:t>78% of transfused patients have not been US forces</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34</a:t>
            </a:fld>
            <a:endParaRPr lang="en-US"/>
          </a:p>
        </p:txBody>
      </p:sp>
    </p:spTree>
    <p:extLst>
      <p:ext uri="{BB962C8B-B14F-4D97-AF65-F5344CB8AC3E}">
        <p14:creationId xmlns:p14="http://schemas.microsoft.com/office/powerpoint/2010/main" val="651995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LOTWB is logistically</a:t>
            </a:r>
            <a:r>
              <a:rPr lang="en-US" baseline="0" dirty="0" smtClean="0"/>
              <a:t> feasible….look at the ratios</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35</a:t>
            </a:fld>
            <a:endParaRPr lang="en-US"/>
          </a:p>
        </p:txBody>
      </p:sp>
    </p:spTree>
    <p:extLst>
      <p:ext uri="{BB962C8B-B14F-4D97-AF65-F5344CB8AC3E}">
        <p14:creationId xmlns:p14="http://schemas.microsoft.com/office/powerpoint/2010/main" val="2565428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36</a:t>
            </a:fld>
            <a:endParaRPr lang="en-US">
              <a:solidFill>
                <a:srgbClr val="000000"/>
              </a:solidFill>
            </a:endParaRPr>
          </a:p>
        </p:txBody>
      </p:sp>
    </p:spTree>
    <p:extLst>
      <p:ext uri="{BB962C8B-B14F-4D97-AF65-F5344CB8AC3E}">
        <p14:creationId xmlns:p14="http://schemas.microsoft.com/office/powerpoint/2010/main" val="305348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37</a:t>
            </a:fld>
            <a:endParaRPr lang="en-US">
              <a:solidFill>
                <a:srgbClr val="000000"/>
              </a:solidFill>
            </a:endParaRPr>
          </a:p>
        </p:txBody>
      </p:sp>
    </p:spTree>
    <p:extLst>
      <p:ext uri="{BB962C8B-B14F-4D97-AF65-F5344CB8AC3E}">
        <p14:creationId xmlns:p14="http://schemas.microsoft.com/office/powerpoint/2010/main" val="2326352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10532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DEATH OCCURS</a:t>
            </a:r>
            <a:r>
              <a:rPr lang="en-US" baseline="0" dirty="0" smtClean="0"/>
              <a:t> EARLY</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113712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1424860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41</a:t>
            </a:fld>
            <a:endParaRPr lang="en-US">
              <a:solidFill>
                <a:srgbClr val="000000"/>
              </a:solidFill>
            </a:endParaRPr>
          </a:p>
        </p:txBody>
      </p:sp>
    </p:spTree>
    <p:extLst>
      <p:ext uri="{BB962C8B-B14F-4D97-AF65-F5344CB8AC3E}">
        <p14:creationId xmlns:p14="http://schemas.microsoft.com/office/powerpoint/2010/main" val="3686860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754CF0B2-18B9-4B02-B4AC-838F13123D08}" type="slidenum">
              <a:rPr lang="en-US" smtClean="0">
                <a:solidFill>
                  <a:srgbClr val="000000"/>
                </a:solidFill>
              </a:rPr>
              <a:pPr/>
              <a:t>42</a:t>
            </a:fld>
            <a:endParaRPr lang="en-US">
              <a:solidFill>
                <a:srgbClr val="000000"/>
              </a:solidFill>
            </a:endParaRPr>
          </a:p>
        </p:txBody>
      </p:sp>
    </p:spTree>
    <p:extLst>
      <p:ext uri="{BB962C8B-B14F-4D97-AF65-F5344CB8AC3E}">
        <p14:creationId xmlns:p14="http://schemas.microsoft.com/office/powerpoint/2010/main" val="4216500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43</a:t>
            </a:fld>
            <a:endParaRPr lang="en-US">
              <a:solidFill>
                <a:srgbClr val="000000"/>
              </a:solidFill>
            </a:endParaRPr>
          </a:p>
        </p:txBody>
      </p:sp>
    </p:spTree>
    <p:extLst>
      <p:ext uri="{BB962C8B-B14F-4D97-AF65-F5344CB8AC3E}">
        <p14:creationId xmlns:p14="http://schemas.microsoft.com/office/powerpoint/2010/main" val="2098702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3145654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WB transfusions were graphed with all blood products used in resuscitation, we found that WB comprised a higher percentage of the total volume of resuscitation in OIR vs OFS (57% vs 35%).</a:t>
            </a:r>
          </a:p>
          <a:p>
            <a:endParaRPr lang="en-US" dirty="0"/>
          </a:p>
        </p:txBody>
      </p:sp>
      <p:sp>
        <p:nvSpPr>
          <p:cNvPr id="4" name="Slide Number Placeholder 3"/>
          <p:cNvSpPr>
            <a:spLocks noGrp="1"/>
          </p:cNvSpPr>
          <p:nvPr>
            <p:ph type="sldNum" sz="quarter" idx="10"/>
          </p:nvPr>
        </p:nvSpPr>
        <p:spPr/>
        <p:txBody>
          <a:bodyPr/>
          <a:lstStyle/>
          <a:p>
            <a:fld id="{44C32CDE-480D-4FDE-B705-09D994520FF9}" type="slidenum">
              <a:rPr lang="en-US" smtClean="0"/>
              <a:t>47</a:t>
            </a:fld>
            <a:endParaRPr lang="en-US"/>
          </a:p>
        </p:txBody>
      </p:sp>
    </p:spTree>
    <p:extLst>
      <p:ext uri="{BB962C8B-B14F-4D97-AF65-F5344CB8AC3E}">
        <p14:creationId xmlns:p14="http://schemas.microsoft.com/office/powerpoint/2010/main" val="1344781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benefits of CS-LTOWB are the likely reason for the large demand signal and the relatively high utilization ratio.  CS-LTOWB provides the full spectrum of component therapy in one space efficient product.  It also simplifies the resuscitative effort by not requiring special equipment or cross-matching, and it shortens time to transfusion, which may contribute to improved survival.   </a:t>
            </a:r>
          </a:p>
          <a:p>
            <a:endParaRPr lang="en-US" sz="1200" kern="1200" dirty="0">
              <a:solidFill>
                <a:schemeClr val="tx1"/>
              </a:solidFill>
              <a:effectLst/>
              <a:latin typeface="+mn-lt"/>
              <a:ea typeface="+mn-ea"/>
              <a:cs typeface="+mn-cs"/>
            </a:endParaRPr>
          </a:p>
          <a:p>
            <a:pPr marL="815302" lvl="1" indent="-349415" defTabSz="931774">
              <a:buFont typeface="Arial" panose="020B0604020202020204" pitchFamily="34" charset="0"/>
              <a:buChar char="•"/>
              <a:defRPr/>
            </a:pPr>
            <a:endParaRPr lang="en-US" sz="2400" dirty="0">
              <a:latin typeface="Georgia" panose="02040502050405020303" pitchFamily="18" charset="0"/>
            </a:endParaRPr>
          </a:p>
          <a:p>
            <a:pPr marL="815302" lvl="1" indent="-349415">
              <a:buFont typeface="Arial" panose="020B0604020202020204" pitchFamily="34" charset="0"/>
              <a:buChar char="•"/>
            </a:pPr>
            <a:endParaRPr lang="en-US" sz="2400" dirty="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44C32CDE-480D-4FDE-B705-09D994520FF9}" type="slidenum">
              <a:rPr lang="en-US" smtClean="0"/>
              <a:t>48</a:t>
            </a:fld>
            <a:endParaRPr lang="en-US"/>
          </a:p>
        </p:txBody>
      </p:sp>
    </p:spTree>
    <p:extLst>
      <p:ext uri="{BB962C8B-B14F-4D97-AF65-F5344CB8AC3E}">
        <p14:creationId xmlns:p14="http://schemas.microsoft.com/office/powerpoint/2010/main" val="494902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benefits of CS-LTOWB are the likely reason for the large demand signal and the relatively high utilization ratio.  CS-LTOWB provides the full spectrum of component therapy in one space efficient product.  It also simplifies the resuscitative effort by not requiring special equipment or cross-matching, and it shortens time to transfusion, which may contribute to improved survival.   </a:t>
            </a:r>
          </a:p>
          <a:p>
            <a:endParaRPr lang="en-US" sz="1200" kern="1200" dirty="0">
              <a:solidFill>
                <a:schemeClr val="tx1"/>
              </a:solidFill>
              <a:effectLst/>
              <a:latin typeface="+mn-lt"/>
              <a:ea typeface="+mn-ea"/>
              <a:cs typeface="+mn-cs"/>
            </a:endParaRPr>
          </a:p>
          <a:p>
            <a:pPr marL="815302" lvl="1" indent="-349415" defTabSz="931774">
              <a:buFont typeface="Arial" panose="020B0604020202020204" pitchFamily="34" charset="0"/>
              <a:buChar char="•"/>
              <a:defRPr/>
            </a:pPr>
            <a:endParaRPr lang="en-US" sz="2400" dirty="0">
              <a:latin typeface="Georgia" panose="02040502050405020303" pitchFamily="18" charset="0"/>
            </a:endParaRPr>
          </a:p>
          <a:p>
            <a:pPr marL="815302" lvl="1" indent="-349415">
              <a:buFont typeface="Arial" panose="020B0604020202020204" pitchFamily="34" charset="0"/>
              <a:buChar char="•"/>
            </a:pPr>
            <a:endParaRPr lang="en-US" sz="2400" dirty="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44C32CDE-480D-4FDE-B705-09D994520FF9}"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976902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benefits of CS-LTOWB are the likely reason for the large demand signal and the relatively high utilization ratio.  CS-LTOWB provides the full spectrum of component therapy in one space efficient product.  It also simplifies the resuscitative effort by not requiring special equipment or cross-matching, and it shortens time to transfusion, which may contribute to improved survival.   </a:t>
            </a:r>
          </a:p>
          <a:p>
            <a:endParaRPr lang="en-US" sz="1200" kern="1200" dirty="0">
              <a:solidFill>
                <a:schemeClr val="tx1"/>
              </a:solidFill>
              <a:effectLst/>
              <a:latin typeface="+mn-lt"/>
              <a:ea typeface="+mn-ea"/>
              <a:cs typeface="+mn-cs"/>
            </a:endParaRPr>
          </a:p>
          <a:p>
            <a:pPr marL="815302" lvl="1" indent="-349415" defTabSz="931774">
              <a:buFont typeface="Arial" panose="020B0604020202020204" pitchFamily="34" charset="0"/>
              <a:buChar char="•"/>
              <a:defRPr/>
            </a:pPr>
            <a:endParaRPr lang="en-US" sz="2400" dirty="0">
              <a:latin typeface="Georgia" panose="02040502050405020303" pitchFamily="18" charset="0"/>
            </a:endParaRPr>
          </a:p>
          <a:p>
            <a:pPr marL="815302" lvl="1" indent="-349415">
              <a:buFont typeface="Arial" panose="020B0604020202020204" pitchFamily="34" charset="0"/>
              <a:buChar char="•"/>
            </a:pPr>
            <a:endParaRPr lang="en-US" sz="2400" dirty="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44C32CDE-480D-4FDE-B705-09D994520FF9}"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2471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DEATH OCCURS</a:t>
            </a:r>
            <a:r>
              <a:rPr lang="en-US" baseline="0" dirty="0" smtClean="0"/>
              <a:t> EARLY</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397815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Greater emphasis on the use of LTOWB as the optimal strategy to deliver a balanced and maximally hemostatic resuscitation, with </a:t>
            </a:r>
            <a:r>
              <a:rPr lang="en-US" b="1" dirty="0" smtClean="0">
                <a:latin typeface="Arial" panose="020B0604020202020204" pitchFamily="34" charset="0"/>
                <a:cs typeface="Arial" panose="020B0604020202020204" pitchFamily="34" charset="0"/>
              </a:rPr>
              <a:t>platelet functionality</a:t>
            </a:r>
            <a:r>
              <a:rPr lang="en-US" dirty="0" smtClean="0">
                <a:latin typeface="Arial" panose="020B0604020202020204" pitchFamily="34" charset="0"/>
                <a:cs typeface="Arial" panose="020B0604020202020204" pitchFamily="34" charset="0"/>
              </a:rPr>
              <a:t>, safely.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1 gm calcium (30 ml of 10% calcium gluconate or 10 ml of 10% calcium chloride) IV/IO should be given to patients in hemorrhagic shock during or immediately after transfusion of the first unit of blood product and with ongoing resuscitation after every 4 units of blood products. Ideally, ionized calcium should be monitored and calcium should be given for ionized calcium less than 1.2mmol/L. </a:t>
            </a:r>
            <a:r>
              <a:rPr lang="en-US" baseline="30000" dirty="0" smtClean="0">
                <a:latin typeface="Arial" panose="020B0604020202020204" pitchFamily="34" charset="0"/>
                <a:cs typeface="Arial" panose="020B0604020202020204" pitchFamily="34" charset="0"/>
              </a:rPr>
              <a:t>3-7</a:t>
            </a:r>
          </a:p>
          <a:p>
            <a:pPr lvl="0"/>
            <a:r>
              <a:rPr lang="en-US" dirty="0" smtClean="0">
                <a:latin typeface="Arial" panose="020B0604020202020204" pitchFamily="34" charset="0"/>
                <a:cs typeface="Arial" panose="020B0604020202020204" pitchFamily="34" charset="0"/>
              </a:rPr>
              <a:t>Blood pressure goals for DCR have been adjusted to a target systolic blood pressure (SBP) goal of 100 mmHg (110mmHg for traumatic brain injury (TBI)). </a:t>
            </a:r>
          </a:p>
          <a:p>
            <a:pPr lvl="0"/>
            <a:r>
              <a:rPr lang="en-US" dirty="0" smtClean="0">
                <a:latin typeface="Arial" panose="020B0604020202020204" pitchFamily="34" charset="0"/>
                <a:cs typeface="Arial" panose="020B0604020202020204" pitchFamily="34" charset="0"/>
              </a:rPr>
              <a:t>Resuscitative Endovascular Balloon Occlusion of the Aorta (REBOA) updated as a fielded option for the control of non-compressible torso hemorrhage. REBOA continues to be recommended for designated resuscitation teams and NOT intended to be used by the combat medic or corpsman. </a:t>
            </a:r>
          </a:p>
          <a:p>
            <a:pPr lvl="0"/>
            <a:r>
              <a:rPr lang="en-US" dirty="0" smtClean="0">
                <a:latin typeface="Arial" panose="020B0604020202020204" pitchFamily="34" charset="0"/>
                <a:cs typeface="Arial" panose="020B0604020202020204" pitchFamily="34" charset="0"/>
              </a:rPr>
              <a:t>The use of hydroxyethyl starch (</a:t>
            </a:r>
            <a:r>
              <a:rPr lang="en-US" dirty="0" err="1" smtClean="0">
                <a:latin typeface="Arial" panose="020B0604020202020204" pitchFamily="34" charset="0"/>
                <a:cs typeface="Arial" panose="020B0604020202020204" pitchFamily="34" charset="0"/>
              </a:rPr>
              <a:t>Hextend</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Hespan</a:t>
            </a:r>
            <a:r>
              <a:rPr lang="en-US" dirty="0" smtClean="0">
                <a:latin typeface="Arial" panose="020B0604020202020204" pitchFamily="34" charset="0"/>
                <a:cs typeface="Arial" panose="020B0604020202020204" pitchFamily="34" charset="0"/>
              </a:rPr>
              <a:t>) as a resuscitation fluid is NO LONGER RECOMMENDED and has been removed from the guideline. </a:t>
            </a:r>
          </a:p>
          <a:p>
            <a:pPr lvl="0"/>
            <a:r>
              <a:rPr lang="en-US" dirty="0" smtClean="0">
                <a:latin typeface="Arial" panose="020B0604020202020204" pitchFamily="34" charset="0"/>
                <a:cs typeface="Arial" panose="020B0604020202020204" pitchFamily="34" charset="0"/>
              </a:rPr>
              <a:t>The use of recombinant human activated factor VII (</a:t>
            </a:r>
            <a:r>
              <a:rPr lang="en-US" dirty="0" err="1" smtClean="0">
                <a:latin typeface="Arial" panose="020B0604020202020204" pitchFamily="34" charset="0"/>
                <a:cs typeface="Arial" panose="020B0604020202020204" pitchFamily="34" charset="0"/>
              </a:rPr>
              <a:t>rhFVIIa</a:t>
            </a:r>
            <a:r>
              <a:rPr lang="en-US" dirty="0" smtClean="0">
                <a:latin typeface="Arial" panose="020B0604020202020204" pitchFamily="34" charset="0"/>
                <a:cs typeface="Arial" panose="020B0604020202020204" pitchFamily="34" charset="0"/>
              </a:rPr>
              <a:t>) is no longer recommended.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6</a:t>
            </a:fld>
            <a:endParaRPr lang="en-US"/>
          </a:p>
        </p:txBody>
      </p:sp>
    </p:spTree>
    <p:extLst>
      <p:ext uri="{BB962C8B-B14F-4D97-AF65-F5344CB8AC3E}">
        <p14:creationId xmlns:p14="http://schemas.microsoft.com/office/powerpoint/2010/main" val="671227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3467183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similar analysis</a:t>
            </a:r>
            <a:r>
              <a:rPr lang="en-US" baseline="0" dirty="0" smtClean="0"/>
              <a:t> involving matching that we did in the PHT analysis </a:t>
            </a:r>
            <a:r>
              <a:rPr lang="mr-IN" baseline="0" dirty="0" smtClean="0"/>
              <a:t>–</a:t>
            </a:r>
            <a:r>
              <a:rPr lang="en-US" baseline="0" dirty="0" smtClean="0"/>
              <a:t> 5 matching factors profiled(or characterized) the 221 FWB patients into 29 unique strata</a:t>
            </a:r>
          </a:p>
          <a:p>
            <a:r>
              <a:rPr lang="en-US" baseline="0" dirty="0" smtClean="0"/>
              <a:t>The 884 no-FWB patients were identically matched to the profiles specified by the 29 strata</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1329505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this was at the Role 2 </a:t>
            </a:r>
            <a:r>
              <a:rPr lang="mr-IN" baseline="0" dirty="0" smtClean="0"/>
              <a:t>–</a:t>
            </a:r>
            <a:r>
              <a:rPr lang="en-US" baseline="0" dirty="0" smtClean="0"/>
              <a:t> or forward surgical team setting </a:t>
            </a:r>
            <a:r>
              <a:rPr lang="mr-IN" baseline="0" dirty="0" smtClean="0"/>
              <a:t>–</a:t>
            </a:r>
            <a:r>
              <a:rPr lang="en-US" baseline="0" dirty="0" smtClean="0"/>
              <a:t> platelets were rarely available about only about 11% of patients received platelets </a:t>
            </a:r>
            <a:r>
              <a:rPr lang="mr-IN" baseline="0" dirty="0" smtClean="0"/>
              <a:t>–</a:t>
            </a:r>
            <a:r>
              <a:rPr lang="en-US" baseline="0" dirty="0" smtClean="0"/>
              <a:t> in terms of plasma </a:t>
            </a:r>
            <a:r>
              <a:rPr lang="mr-IN" baseline="0" dirty="0" smtClean="0"/>
              <a:t>–</a:t>
            </a:r>
            <a:r>
              <a:rPr lang="en-US" baseline="0" dirty="0" smtClean="0"/>
              <a:t> the majority of patients that receive RBC received plasma</a:t>
            </a:r>
            <a:r>
              <a:rPr lang="mr-IN" baseline="0" dirty="0" smtClean="0"/>
              <a:t>…</a:t>
            </a:r>
            <a:r>
              <a:rPr lang="en-US" baseline="0" dirty="0" smtClean="0"/>
              <a:t>.but the cohort was defined as FWB compared to no FWB in patients who received &gt;2 units of RBC</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57</a:t>
            </a:fld>
            <a:endParaRPr lang="en-US">
              <a:solidFill>
                <a:srgbClr val="000000"/>
              </a:solidFill>
            </a:endParaRPr>
          </a:p>
        </p:txBody>
      </p:sp>
    </p:spTree>
    <p:extLst>
      <p:ext uri="{BB962C8B-B14F-4D97-AF65-F5344CB8AC3E}">
        <p14:creationId xmlns:p14="http://schemas.microsoft.com/office/powerpoint/2010/main" val="103626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SURVIVOR</a:t>
            </a:r>
            <a:r>
              <a:rPr lang="en-US" baseline="0" dirty="0" smtClean="0"/>
              <a:t> AVERAGE CAUSAL EFFECT MODELING </a:t>
            </a:r>
            <a:r>
              <a:rPr lang="mr-IN" baseline="0" dirty="0" smtClean="0"/>
              <a:t>–</a:t>
            </a:r>
            <a:r>
              <a:rPr lang="en-US" baseline="0" dirty="0" smtClean="0"/>
              <a:t> determines the effect of FWB on blood product consumption independent of FWB’s protective </a:t>
            </a:r>
            <a:r>
              <a:rPr lang="en-US" baseline="0" dirty="0" err="1" smtClean="0"/>
              <a:t>effet</a:t>
            </a:r>
            <a:r>
              <a:rPr lang="en-US" baseline="0" dirty="0" smtClean="0"/>
              <a:t> on early mortality.</a:t>
            </a:r>
          </a:p>
          <a:p>
            <a:endParaRPr lang="en-US" baseline="0" dirty="0" smtClean="0"/>
          </a:p>
          <a:p>
            <a:r>
              <a:rPr lang="en-US" baseline="0" dirty="0" smtClean="0"/>
              <a:t>Helps eliminate ‘confounding </a:t>
            </a:r>
            <a:r>
              <a:rPr lang="en-US" baseline="0" smtClean="0"/>
              <a:t>by indication’  </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885496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err="1" smtClean="0"/>
              <a:t>a</a:t>
            </a:r>
            <a:r>
              <a:rPr lang="en-US" sz="1200" dirty="0" err="1" smtClean="0"/>
              <a:t>Multilevel</a:t>
            </a:r>
            <a:r>
              <a:rPr lang="en-US" sz="1200" dirty="0" smtClean="0"/>
              <a:t> mixed-effects logistic regression adjusted simultaneously for the matching factors of injury type, patient affiliation, tourniquet use, prehospital blood, and hourly rate of unit RBC/FWB transfusion and for the covariate head injury assessed by maximum head abbreviated injury scale score or Glasgow coma scale when MAIS missing</a:t>
            </a:r>
          </a:p>
          <a:p>
            <a:r>
              <a:rPr lang="en-US" sz="1200" baseline="30000" dirty="0" err="1" smtClean="0"/>
              <a:t>b</a:t>
            </a:r>
            <a:r>
              <a:rPr lang="en-US" sz="1200" dirty="0" err="1" smtClean="0"/>
              <a:t>Hourly</a:t>
            </a:r>
            <a:r>
              <a:rPr lang="en-US" sz="1200" dirty="0" smtClean="0"/>
              <a:t> rate of unit RBC/FWB transfusion was calculated as units of FWB or RBCs divided by patient Role 2 length of stay with a maximum length of stay of 6 hours. Hourly rate of unit RBC/FWB transfusion were examined in quartiles (Low, 0.33333 to &lt;1.71429; Low-Medium, 1.71429 to &lt;2.88462; High-Medium, 2.88462 to 4.90909; High, ≥4.90909)</a:t>
            </a:r>
          </a:p>
          <a:p>
            <a:r>
              <a:rPr lang="en-US" sz="1200" baseline="30000" dirty="0" err="1" smtClean="0"/>
              <a:t>c</a:t>
            </a:r>
            <a:r>
              <a:rPr lang="en-US" sz="1200" dirty="0" err="1" smtClean="0"/>
              <a:t>Shock</a:t>
            </a:r>
            <a:r>
              <a:rPr lang="en-US" sz="1200" dirty="0" smtClean="0"/>
              <a:t> was defined as admission systolic blood pressure ≤90, admission pulse ≥120 or shock index ≥0.9</a:t>
            </a:r>
          </a:p>
          <a:p>
            <a:r>
              <a:rPr lang="en-US" sz="1200" baseline="30000" dirty="0" err="1" smtClean="0"/>
              <a:t>d</a:t>
            </a:r>
            <a:r>
              <a:rPr lang="en-US" sz="1200" dirty="0" err="1" smtClean="0"/>
              <a:t>Dose</a:t>
            </a:r>
            <a:r>
              <a:rPr lang="en-US" sz="1200" dirty="0" smtClean="0"/>
              <a:t> was calculated as units of FWB divided by the total units of FWB and RBCs. Patients categorized as low dose received a dose &lt;0.33, while high dose patients received a dose ≥0.33</a:t>
            </a:r>
            <a:endParaRPr lang="en-US" sz="1200"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207916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err="1" smtClean="0"/>
              <a:t>a</a:t>
            </a:r>
            <a:r>
              <a:rPr lang="en-US" sz="1200" dirty="0" err="1" smtClean="0"/>
              <a:t>Multilevel</a:t>
            </a:r>
            <a:r>
              <a:rPr lang="en-US" sz="1200" dirty="0" smtClean="0"/>
              <a:t> mixed-effects logistic regression adjusted simultaneously for the matching factors of injury type, patient affiliation, tourniquet use, prehospital blood, and hourly rate of unit RBC/FWB transfusion and for the covariate head injury assessed by maximum head abbreviated injury scale score or Glasgow coma scale when MAIS missing</a:t>
            </a:r>
          </a:p>
          <a:p>
            <a:r>
              <a:rPr lang="en-US" sz="1200" baseline="30000" dirty="0" err="1" smtClean="0"/>
              <a:t>b</a:t>
            </a:r>
            <a:r>
              <a:rPr lang="en-US" sz="1200" dirty="0" err="1" smtClean="0"/>
              <a:t>Hourly</a:t>
            </a:r>
            <a:r>
              <a:rPr lang="en-US" sz="1200" dirty="0" smtClean="0"/>
              <a:t> rate of unit RBC/FWB transfusion was calculated as units of FWB or RBCs divided by patient Role 2 length of stay with a maximum length of stay of 6 hours. Hourly rate of unit RBC/FWB transfusion were examined in quartiles (Low, 0.33333 to &lt;1.71429; Low-Medium, 1.71429 to &lt;2.88462; High-Medium, 2.88462 to 4.90909; High, ≥4.90909)</a:t>
            </a:r>
          </a:p>
          <a:p>
            <a:r>
              <a:rPr lang="en-US" sz="1200" baseline="30000" dirty="0" err="1" smtClean="0"/>
              <a:t>c</a:t>
            </a:r>
            <a:r>
              <a:rPr lang="en-US" sz="1200" dirty="0" err="1" smtClean="0"/>
              <a:t>Shock</a:t>
            </a:r>
            <a:r>
              <a:rPr lang="en-US" sz="1200" dirty="0" smtClean="0"/>
              <a:t> was defined as admission systolic blood pressure ≤90, admission pulse ≥120 or shock index ≥0.9</a:t>
            </a:r>
          </a:p>
          <a:p>
            <a:r>
              <a:rPr lang="en-US" sz="1200" baseline="30000" dirty="0" err="1" smtClean="0"/>
              <a:t>d</a:t>
            </a:r>
            <a:r>
              <a:rPr lang="en-US" sz="1200" dirty="0" err="1" smtClean="0"/>
              <a:t>Dose</a:t>
            </a:r>
            <a:r>
              <a:rPr lang="en-US" sz="1200" dirty="0" smtClean="0"/>
              <a:t> was calculated as units of FWB divided by the total units of FWB and RBCs. </a:t>
            </a:r>
            <a:r>
              <a:rPr lang="en-US" sz="1200" smtClean="0"/>
              <a:t>Patients categorized as low dose received a dose &lt;0.33, while high dose patients received a dose ≥0.33</a:t>
            </a:r>
            <a:endParaRPr lang="en-US" sz="1200"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665773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337" y="4400549"/>
            <a:ext cx="6286500" cy="4618759"/>
          </a:xfrm>
        </p:spPr>
        <p:txBody>
          <a:bodyPr/>
          <a:lstStyle/>
          <a:p>
            <a:r>
              <a:rPr lang="en-US" sz="1400" dirty="0" smtClean="0"/>
              <a:t>These results from the adjusted analyses estimate the effect of FWB vs. RBC transfusion on the study outcomes of interest.  </a:t>
            </a:r>
          </a:p>
          <a:p>
            <a:pPr marL="285750" indent="-285750">
              <a:buFont typeface="Arial" panose="020B0604020202020204" pitchFamily="34" charset="0"/>
              <a:buChar char="•"/>
            </a:pPr>
            <a:r>
              <a:rPr lang="en-US" sz="1400" dirty="0" smtClean="0"/>
              <a:t>The 6 hour overall mortality was 7% or 15/221 in the group transfused FWB vs. an estimated 21% or 186/884 in the group transfused RBCs.  The odds ratio suggests a highly significant protective effect.</a:t>
            </a:r>
          </a:p>
          <a:p>
            <a:pPr marL="285750" indent="-285750">
              <a:buFont typeface="Arial" panose="020B0604020202020204" pitchFamily="34" charset="0"/>
              <a:buChar char="•"/>
            </a:pPr>
            <a:r>
              <a:rPr lang="en-US" sz="1400" dirty="0" smtClean="0"/>
              <a:t>FWB had a stronger protective effect against 6 hour mortality in the subgroup with severe head injury compared with the subgroup without severe head injury, although the difference between the two subgroups was not significant (p=0.129, not shown in the table). WFWB group was significantly associated with reduced mortality for trauma patients without severe head injury (adjusted OR=0.35)</a:t>
            </a:r>
          </a:p>
          <a:p>
            <a:pPr marL="285750" indent="-285750">
              <a:buFont typeface="Arial" panose="020B0604020202020204" pitchFamily="34" charset="0"/>
              <a:buChar char="•"/>
            </a:pPr>
            <a:r>
              <a:rPr lang="en-US" sz="1400" dirty="0" smtClean="0"/>
              <a:t>A resuscitation regimen including WFWB may also have the potential to benefit trauma patients with severe head injury (adjusted OR=0.07, 95% CI 0.004-1.26). </a:t>
            </a:r>
          </a:p>
          <a:p>
            <a:pPr marL="285750" indent="-285750">
              <a:buFont typeface="Arial" panose="020B0604020202020204" pitchFamily="34" charset="0"/>
              <a:buChar char="•"/>
            </a:pPr>
            <a:r>
              <a:rPr lang="en-US" sz="1400" dirty="0" smtClean="0"/>
              <a:t>This strong association, albeit not statistically significant, requires additional investigation</a:t>
            </a:r>
          </a:p>
          <a:p>
            <a:pPr marL="0" indent="0">
              <a:buFont typeface="Arial" panose="020B0604020202020204" pitchFamily="34" charset="0"/>
              <a:buNone/>
            </a:pPr>
            <a:r>
              <a:rPr lang="en-US" sz="1400" dirty="0" smtClean="0"/>
              <a:t> </a:t>
            </a:r>
          </a:p>
          <a:p>
            <a:pPr marL="285750" indent="-285750">
              <a:buFont typeface="Arial" panose="020B0604020202020204" pitchFamily="34" charset="0"/>
              <a:buChar char="•"/>
            </a:pPr>
            <a:r>
              <a:rPr lang="en-US" sz="1400" dirty="0" smtClean="0"/>
              <a:t>Relative to RBC transfusion, FWB showed a significant dose-response effect.  Patients who received FWB for &gt;33% of their RBC-containing transfusions had a significantly greater reduction in mortality (OR=0.14) than patients who received FWB for &lt;= 33% of their RBC-containing units (OR=0.73). </a:t>
            </a:r>
          </a:p>
          <a:p>
            <a:pPr marL="285750" indent="-285750">
              <a:buFont typeface="Arial" panose="020B0604020202020204" pitchFamily="34" charset="0"/>
              <a:buChar char="•"/>
            </a:pPr>
            <a:r>
              <a:rPr lang="en-US" sz="1400" dirty="0" smtClean="0"/>
              <a:t>In the adjusted analysis of the subset of 68 FWB patients and 354 RBC patients who had </a:t>
            </a:r>
            <a:r>
              <a:rPr lang="en-US" sz="1400" dirty="0" err="1" smtClean="0"/>
              <a:t>nonmissing</a:t>
            </a:r>
            <a:r>
              <a:rPr lang="en-US" sz="1400" dirty="0" smtClean="0"/>
              <a:t> values on 13 instead of just 6 covariates, the OR was even more protective against 6 hour mortality (0.15 vs. 0.27).</a:t>
            </a:r>
          </a:p>
          <a:p>
            <a:pPr marL="285750" indent="-285750">
              <a:buFont typeface="Arial" panose="020B0604020202020204" pitchFamily="34" charset="0"/>
              <a:buChar char="•"/>
            </a:pPr>
            <a:r>
              <a:rPr lang="en-US" sz="1400" dirty="0" smtClean="0"/>
              <a:t>In red are the results for the secondary outcomes, the sum totals of unit transfusions, adjusted by survivor-average causal effect modeling.  There were no between-group differences for either RBC-containing units or all blood products combined in the patients predicted to survive &gt;6 hours regardless of FWB or RBC transfusion.</a:t>
            </a:r>
          </a:p>
        </p:txBody>
      </p:sp>
      <p:sp>
        <p:nvSpPr>
          <p:cNvPr id="4" name="Slide Number Placeholder 3"/>
          <p:cNvSpPr>
            <a:spLocks noGrp="1"/>
          </p:cNvSpPr>
          <p:nvPr>
            <p:ph type="sldNum" sz="quarter" idx="10"/>
          </p:nvPr>
        </p:nvSpPr>
        <p:spPr/>
        <p:txBody>
          <a:bodyPr/>
          <a:lstStyle/>
          <a:p>
            <a:fld id="{754CF0B2-18B9-4B02-B4AC-838F13123D0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80356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**OR 0.27 / or 0.15 when</a:t>
            </a:r>
            <a:r>
              <a:rPr lang="en-US" sz="3200" baseline="0" dirty="0" smtClean="0"/>
              <a:t> adjusted for 13 co-</a:t>
            </a:r>
            <a:r>
              <a:rPr lang="en-US" sz="3200" baseline="0" dirty="0" err="1" smtClean="0"/>
              <a:t>variates</a:t>
            </a:r>
            <a:r>
              <a:rPr lang="en-US" sz="3200" baseline="0" dirty="0" smtClean="0"/>
              <a:t>; both has statistical significant.  Given this was a retrospective observational study</a:t>
            </a:r>
            <a:r>
              <a:rPr lang="mr-IN" sz="3200" baseline="0" dirty="0" smtClean="0"/>
              <a:t>…</a:t>
            </a:r>
            <a:r>
              <a:rPr lang="en-US" sz="3200" baseline="0" dirty="0" smtClean="0"/>
              <a:t>not an RCT it is challenged to support causality.  We attempted to strengthen the association by systematically testing the ‘alternative hypotheses’ (other explanations) for the observed association which were impressive favoring WB for survival. </a:t>
            </a:r>
          </a:p>
          <a:p>
            <a:r>
              <a:rPr lang="en-US" sz="3200" baseline="0" dirty="0" smtClean="0"/>
              <a:t>**We used SURVIVOR AVERAGE CAUSAL EFFECT MODELING to determined the effect of FWB on blood product consumption independent of FWB’s protective effect on early mortality</a:t>
            </a:r>
            <a:r>
              <a:rPr lang="mr-IN" sz="3200" baseline="0" dirty="0" smtClean="0"/>
              <a:t>…</a:t>
            </a:r>
            <a:r>
              <a:rPr lang="en-US" sz="3200" baseline="0" dirty="0" smtClean="0"/>
              <a:t>..</a:t>
            </a:r>
            <a:r>
              <a:rPr lang="en-US" sz="3200" baseline="0" dirty="0" err="1" smtClean="0"/>
              <a:t>sooooooo</a:t>
            </a:r>
            <a:r>
              <a:rPr lang="en-US" sz="3200" baseline="0" dirty="0" smtClean="0"/>
              <a:t>  If we had not used SACE (survivor average causal effect) modeling our results would have looked like FWB substantially increased blood product consumption because FWB saved the lives of the highest risk bleeding </a:t>
            </a:r>
            <a:r>
              <a:rPr lang="en-US" sz="3200" baseline="0" dirty="0" err="1" smtClean="0"/>
              <a:t>patiwns</a:t>
            </a:r>
            <a:r>
              <a:rPr lang="en-US" sz="3200" baseline="0" dirty="0" smtClean="0"/>
              <a:t> who needed a lot of blood transfusions whereas their matched high-risk counterparts who did not receive FWB died before they could get enough transfusions.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3200" baseline="0" dirty="0" smtClean="0"/>
              <a:t>Mark </a:t>
            </a:r>
            <a:r>
              <a:rPr lang="en-US" sz="3200" baseline="0" dirty="0" err="1" smtClean="0"/>
              <a:t>Yazer</a:t>
            </a:r>
            <a:r>
              <a:rPr lang="en-US" sz="3200" baseline="0" dirty="0" smtClean="0"/>
              <a:t> described it as “c</a:t>
            </a:r>
            <a:r>
              <a:rPr lang="en-US" sz="3200" dirty="0" smtClean="0"/>
              <a:t>onfounding by indication”</a:t>
            </a:r>
            <a:r>
              <a:rPr lang="mr-IN" sz="3200" dirty="0" smtClean="0"/>
              <a:t>…</a:t>
            </a:r>
            <a:r>
              <a:rPr lang="en-US" sz="3200" dirty="0" smtClean="0"/>
              <a:t>.the SACE modeling accounts</a:t>
            </a:r>
            <a:r>
              <a:rPr lang="en-US" sz="3200" baseline="0" dirty="0" smtClean="0"/>
              <a:t> (and controls) for this.</a:t>
            </a:r>
            <a:endParaRPr lang="en-US" sz="3200" dirty="0" smtClean="0"/>
          </a:p>
          <a:p>
            <a:endParaRPr lang="en-US" sz="3200"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62</a:t>
            </a:fld>
            <a:endParaRPr lang="en-US">
              <a:solidFill>
                <a:srgbClr val="000000"/>
              </a:solidFill>
            </a:endParaRPr>
          </a:p>
        </p:txBody>
      </p:sp>
    </p:spTree>
    <p:extLst>
      <p:ext uri="{BB962C8B-B14F-4D97-AF65-F5344CB8AC3E}">
        <p14:creationId xmlns:p14="http://schemas.microsoft.com/office/powerpoint/2010/main" val="1012158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DEATH OCCURS</a:t>
            </a:r>
            <a:r>
              <a:rPr lang="en-US" baseline="0" dirty="0" smtClean="0"/>
              <a:t> EARLY</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2630455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study that was published in JAMA in 2017 that shows the importance of EARLY blood transfusion. </a:t>
            </a:r>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68</a:t>
            </a:fld>
            <a:endParaRPr lang="en-US" dirty="0">
              <a:solidFill>
                <a:srgbClr val="000000"/>
              </a:solidFill>
            </a:endParaRPr>
          </a:p>
        </p:txBody>
      </p:sp>
    </p:spTree>
    <p:extLst>
      <p:ext uri="{BB962C8B-B14F-4D97-AF65-F5344CB8AC3E}">
        <p14:creationId xmlns:p14="http://schemas.microsoft.com/office/powerpoint/2010/main" val="44133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Greater emphasis on the use of LTOWB as the optimal strategy to deliver a balanced and maximally hemostatic resuscitation, with </a:t>
            </a:r>
            <a:r>
              <a:rPr lang="en-US" b="1" dirty="0" smtClean="0">
                <a:latin typeface="Arial" panose="020B0604020202020204" pitchFamily="34" charset="0"/>
                <a:cs typeface="Arial" panose="020B0604020202020204" pitchFamily="34" charset="0"/>
              </a:rPr>
              <a:t>platelet functionality</a:t>
            </a:r>
            <a:r>
              <a:rPr lang="en-US" dirty="0" smtClean="0">
                <a:latin typeface="Arial" panose="020B0604020202020204" pitchFamily="34" charset="0"/>
                <a:cs typeface="Arial" panose="020B0604020202020204" pitchFamily="34" charset="0"/>
              </a:rPr>
              <a:t>, safely.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1 gm calcium (30 ml of 10% calcium gluconate or 10 ml of 10% calcium chloride) IV/IO should be given to patients in hemorrhagic shock during or immediately after transfusion of the first unit of blood product and with ongoing resuscitation after every 4 units of blood products. Ideally, ionized calcium should be monitored and calcium should be given for ionized calcium less than 1.2mmol/L. </a:t>
            </a:r>
            <a:r>
              <a:rPr lang="en-US" baseline="30000" dirty="0" smtClean="0">
                <a:latin typeface="Arial" panose="020B0604020202020204" pitchFamily="34" charset="0"/>
                <a:cs typeface="Arial" panose="020B0604020202020204" pitchFamily="34" charset="0"/>
              </a:rPr>
              <a:t>3-7</a:t>
            </a:r>
          </a:p>
          <a:p>
            <a:pPr lvl="0"/>
            <a:r>
              <a:rPr lang="en-US" dirty="0" smtClean="0">
                <a:latin typeface="Arial" panose="020B0604020202020204" pitchFamily="34" charset="0"/>
                <a:cs typeface="Arial" panose="020B0604020202020204" pitchFamily="34" charset="0"/>
              </a:rPr>
              <a:t>Blood pressure goals for DCR have been adjusted to a target systolic blood pressure (SBP) goal of 100 mmHg (110mmHg for traumatic brain injury (TBI)). </a:t>
            </a:r>
          </a:p>
          <a:p>
            <a:pPr lvl="0"/>
            <a:r>
              <a:rPr lang="en-US" dirty="0" smtClean="0">
                <a:latin typeface="Arial" panose="020B0604020202020204" pitchFamily="34" charset="0"/>
                <a:cs typeface="Arial" panose="020B0604020202020204" pitchFamily="34" charset="0"/>
              </a:rPr>
              <a:t>Resuscitative Endovascular Balloon Occlusion of the Aorta (REBOA) updated as a fielded option for the control of non-compressible torso hemorrhage. REBOA continues to be recommended for designated resuscitation teams and NOT intended to be used by the combat medic or corpsman. </a:t>
            </a:r>
          </a:p>
          <a:p>
            <a:pPr lvl="0"/>
            <a:r>
              <a:rPr lang="en-US" dirty="0" smtClean="0">
                <a:latin typeface="Arial" panose="020B0604020202020204" pitchFamily="34" charset="0"/>
                <a:cs typeface="Arial" panose="020B0604020202020204" pitchFamily="34" charset="0"/>
              </a:rPr>
              <a:t>The use of hydroxyethyl starch (</a:t>
            </a:r>
            <a:r>
              <a:rPr lang="en-US" dirty="0" err="1" smtClean="0">
                <a:latin typeface="Arial" panose="020B0604020202020204" pitchFamily="34" charset="0"/>
                <a:cs typeface="Arial" panose="020B0604020202020204" pitchFamily="34" charset="0"/>
              </a:rPr>
              <a:t>Hextend</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Hespan</a:t>
            </a:r>
            <a:r>
              <a:rPr lang="en-US" dirty="0" smtClean="0">
                <a:latin typeface="Arial" panose="020B0604020202020204" pitchFamily="34" charset="0"/>
                <a:cs typeface="Arial" panose="020B0604020202020204" pitchFamily="34" charset="0"/>
              </a:rPr>
              <a:t>) as a resuscitation fluid is NO LONGER RECOMMENDED and has been removed from the guideline. </a:t>
            </a:r>
          </a:p>
          <a:p>
            <a:pPr lvl="0"/>
            <a:r>
              <a:rPr lang="en-US" dirty="0" smtClean="0">
                <a:latin typeface="Arial" panose="020B0604020202020204" pitchFamily="34" charset="0"/>
                <a:cs typeface="Arial" panose="020B0604020202020204" pitchFamily="34" charset="0"/>
              </a:rPr>
              <a:t>The use of recombinant human activated factor VII (</a:t>
            </a:r>
            <a:r>
              <a:rPr lang="en-US" dirty="0" err="1" smtClean="0">
                <a:latin typeface="Arial" panose="020B0604020202020204" pitchFamily="34" charset="0"/>
                <a:cs typeface="Arial" panose="020B0604020202020204" pitchFamily="34" charset="0"/>
              </a:rPr>
              <a:t>rhFVIIa</a:t>
            </a:r>
            <a:r>
              <a:rPr lang="en-US" smtClean="0">
                <a:latin typeface="Arial" panose="020B0604020202020204" pitchFamily="34" charset="0"/>
                <a:cs typeface="Arial" panose="020B0604020202020204" pitchFamily="34" charset="0"/>
              </a:rPr>
              <a:t>) is no longer recommended.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7</a:t>
            </a:fld>
            <a:endParaRPr lang="en-US"/>
          </a:p>
        </p:txBody>
      </p:sp>
    </p:spTree>
    <p:extLst>
      <p:ext uri="{BB962C8B-B14F-4D97-AF65-F5344CB8AC3E}">
        <p14:creationId xmlns:p14="http://schemas.microsoft.com/office/powerpoint/2010/main" val="2614008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Combat casualties</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69</a:t>
            </a:fld>
            <a:endParaRPr lang="en-US"/>
          </a:p>
        </p:txBody>
      </p:sp>
    </p:spTree>
    <p:extLst>
      <p:ext uri="{BB962C8B-B14F-4D97-AF65-F5344CB8AC3E}">
        <p14:creationId xmlns:p14="http://schemas.microsoft.com/office/powerpoint/2010/main" val="655331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8759A-F01A-AE46-8625-C2BAAEFC1C3D}" type="slidenum">
              <a:rPr lang="en-US" smtClean="0"/>
              <a:pPr/>
              <a:t>70</a:t>
            </a:fld>
            <a:endParaRPr lang="en-US"/>
          </a:p>
        </p:txBody>
      </p:sp>
    </p:spTree>
    <p:extLst>
      <p:ext uri="{BB962C8B-B14F-4D97-AF65-F5344CB8AC3E}">
        <p14:creationId xmlns:p14="http://schemas.microsoft.com/office/powerpoint/2010/main" val="2441484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Kaplan Meier survival curve </a:t>
            </a:r>
            <a:r>
              <a:rPr lang="en-US" baseline="0" dirty="0" smtClean="0"/>
              <a:t>followed all 5,269 US military casualties</a:t>
            </a:r>
            <a:r>
              <a:rPr lang="en-US" dirty="0" smtClean="0"/>
              <a:t> for the 1</a:t>
            </a:r>
            <a:r>
              <a:rPr lang="en-US" baseline="30000" dirty="0" smtClean="0"/>
              <a:t>st</a:t>
            </a:r>
            <a:r>
              <a:rPr lang="en-US" dirty="0" smtClean="0"/>
              <a:t> 24 hours from the time of injury</a:t>
            </a:r>
            <a:r>
              <a:rPr lang="en-US" baseline="0" dirty="0" smtClean="0"/>
              <a:t>.  72% of the total deaths within 24 hours occurred within the 1</a:t>
            </a:r>
            <a:r>
              <a:rPr lang="en-US" baseline="30000" dirty="0" smtClean="0"/>
              <a:t>st</a:t>
            </a:r>
            <a:r>
              <a:rPr lang="en-US" baseline="0" dirty="0" smtClean="0"/>
              <a:t> hour, and 95% occurred within 4 hours after injury.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72</a:t>
            </a:fld>
            <a:endParaRPr lang="en-US" altLang="en-US"/>
          </a:p>
        </p:txBody>
      </p:sp>
    </p:spTree>
    <p:extLst>
      <p:ext uri="{BB962C8B-B14F-4D97-AF65-F5344CB8AC3E}">
        <p14:creationId xmlns:p14="http://schemas.microsoft.com/office/powerpoint/2010/main" val="3363148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 the total 734 deaths that occurred within 30 days of injury (14% of 5,269), 94% occurred within the 1</a:t>
            </a:r>
            <a:r>
              <a:rPr lang="en-US" baseline="30000" dirty="0" smtClean="0"/>
              <a:t>st</a:t>
            </a:r>
            <a:r>
              <a:rPr lang="en-US" baseline="0" dirty="0" smtClean="0"/>
              <a:t> 24 hours after injury.  Thereafter, survival declined very gradually with only a few deaths until the </a:t>
            </a:r>
            <a:r>
              <a:rPr lang="en-US" b="1" baseline="0" dirty="0" smtClean="0"/>
              <a:t>curve virtually flattened by day 7. </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73</a:t>
            </a:fld>
            <a:endParaRPr lang="en-US" altLang="en-US"/>
          </a:p>
        </p:txBody>
      </p:sp>
    </p:spTree>
    <p:extLst>
      <p:ext uri="{BB962C8B-B14F-4D97-AF65-F5344CB8AC3E}">
        <p14:creationId xmlns:p14="http://schemas.microsoft.com/office/powerpoint/2010/main" val="3502531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next ran Cox survival analyses to evaluate how evacuation delays were associated with 24 hour survival.  Evacuation (prehospital) times were divided into quintiles, and we tested successive quintile contrasts.  Shown here is the comparison of quintile #1, evacuation delays &lt;= 1 hour after injury, with all 4 subsequent quintiles (2-5).  This is the only quintile contrast that resulted in a significant between-group difference.  Patients whose hospital care began within 1 hour of injury had a 60% reduction in mortality relative to patients with longer evacuation delays.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74</a:t>
            </a:fld>
            <a:endParaRPr lang="en-US" altLang="en-US"/>
          </a:p>
        </p:txBody>
      </p:sp>
    </p:spTree>
    <p:extLst>
      <p:ext uri="{BB962C8B-B14F-4D97-AF65-F5344CB8AC3E}">
        <p14:creationId xmlns:p14="http://schemas.microsoft.com/office/powerpoint/2010/main" val="3217603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Minutes matter….time is the enemy</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75</a:t>
            </a:fld>
            <a:endParaRPr lang="en-US" altLang="en-US"/>
          </a:p>
        </p:txBody>
      </p:sp>
    </p:spTree>
    <p:extLst>
      <p:ext uri="{BB962C8B-B14F-4D97-AF65-F5344CB8AC3E}">
        <p14:creationId xmlns:p14="http://schemas.microsoft.com/office/powerpoint/2010/main" val="550988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So….no matter which curve you are looking at  --   INTERVENTIONS</a:t>
            </a:r>
            <a:r>
              <a:rPr lang="en-US" baseline="0" dirty="0" smtClean="0"/>
              <a:t> NEED TO OCCUR EARLY</a:t>
            </a:r>
            <a:endParaRPr lang="en-US" dirty="0" smtClean="0"/>
          </a:p>
          <a:p>
            <a:r>
              <a:rPr lang="en-US" dirty="0" smtClean="0"/>
              <a:t>Time</a:t>
            </a:r>
            <a:r>
              <a:rPr lang="en-US" baseline="0" dirty="0" smtClean="0"/>
              <a:t> Matters </a:t>
            </a:r>
          </a:p>
          <a:p>
            <a:r>
              <a:rPr lang="en-US" dirty="0" smtClean="0"/>
              <a:t>AND DEATH OCCURS</a:t>
            </a:r>
            <a:r>
              <a:rPr lang="en-US" baseline="0" dirty="0" smtClean="0"/>
              <a:t> EARLY – within 4-6 hours….</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76</a:t>
            </a:fld>
            <a:endParaRPr lang="en-US">
              <a:solidFill>
                <a:srgbClr val="000000"/>
              </a:solidFill>
            </a:endParaRPr>
          </a:p>
        </p:txBody>
      </p:sp>
    </p:spTree>
    <p:extLst>
      <p:ext uri="{BB962C8B-B14F-4D97-AF65-F5344CB8AC3E}">
        <p14:creationId xmlns:p14="http://schemas.microsoft.com/office/powerpoint/2010/main" val="3733622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DEATH OCCURS</a:t>
            </a:r>
            <a:r>
              <a:rPr lang="en-US" baseline="0" dirty="0" smtClean="0"/>
              <a:t> EARLY</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2875952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9C8D5A8-7202-4D81-AB79-E912E4BBCED8}" type="slidenum">
              <a:rPr lang="en-US" smtClean="0"/>
              <a:t>78</a:t>
            </a:fld>
            <a:endParaRPr lang="en-US"/>
          </a:p>
        </p:txBody>
      </p:sp>
    </p:spTree>
    <p:extLst>
      <p:ext uri="{BB962C8B-B14F-4D97-AF65-F5344CB8AC3E}">
        <p14:creationId xmlns:p14="http://schemas.microsoft.com/office/powerpoint/2010/main" val="2616201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FOR BOTH</a:t>
            </a:r>
            <a:r>
              <a:rPr lang="en-US" sz="3200" baseline="0" dirty="0" smtClean="0"/>
              <a:t> ANALYSIS</a:t>
            </a:r>
            <a:endParaRPr lang="en-US" sz="3200"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313553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LONG AS THERE IS A PLAN…..THANK YOU ANDRE!!</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8</a:t>
            </a:fld>
            <a:endParaRPr lang="en-US"/>
          </a:p>
        </p:txBody>
      </p:sp>
    </p:spTree>
    <p:extLst>
      <p:ext uri="{BB962C8B-B14F-4D97-AF65-F5344CB8AC3E}">
        <p14:creationId xmlns:p14="http://schemas.microsoft.com/office/powerpoint/2010/main" val="2154470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Numbers aren’t important here.</a:t>
            </a:r>
            <a:r>
              <a:rPr lang="en-US" baseline="0" dirty="0" smtClean="0"/>
              <a:t> Just talk about how we used frequency matching which is better </a:t>
            </a:r>
            <a:r>
              <a:rPr lang="en-US" baseline="0" dirty="0" err="1" smtClean="0"/>
              <a:t>better</a:t>
            </a:r>
            <a:r>
              <a:rPr lang="en-US" baseline="0" dirty="0" smtClean="0"/>
              <a:t> because patients are identically matched instead of approximately matched. The table can give them an idea of what the risk profiles look like.</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80</a:t>
            </a:fld>
            <a:endParaRPr lang="en-US">
              <a:solidFill>
                <a:srgbClr val="000000"/>
              </a:solidFill>
            </a:endParaRPr>
          </a:p>
        </p:txBody>
      </p:sp>
    </p:spTree>
    <p:extLst>
      <p:ext uri="{BB962C8B-B14F-4D97-AF65-F5344CB8AC3E}">
        <p14:creationId xmlns:p14="http://schemas.microsoft.com/office/powerpoint/2010/main" val="12315605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mr-IN" dirty="0" smtClean="0"/>
              <a:t>…</a:t>
            </a:r>
            <a:r>
              <a:rPr lang="en-US" dirty="0" smtClean="0"/>
              <a:t>.TQ</a:t>
            </a:r>
            <a:r>
              <a:rPr lang="en-US" baseline="0" dirty="0" smtClean="0"/>
              <a:t> are relative new</a:t>
            </a:r>
            <a:r>
              <a:rPr lang="mr-IN" baseline="0" dirty="0" smtClean="0"/>
              <a:t>…</a:t>
            </a:r>
            <a:r>
              <a:rPr lang="en-US" baseline="0" dirty="0" smtClean="0"/>
              <a:t>.and not everyone knows how to use them, right?</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83</a:t>
            </a:fld>
            <a:endParaRPr lang="en-US">
              <a:solidFill>
                <a:srgbClr val="000000"/>
              </a:solidFill>
            </a:endParaRPr>
          </a:p>
        </p:txBody>
      </p:sp>
    </p:spTree>
    <p:extLst>
      <p:ext uri="{BB962C8B-B14F-4D97-AF65-F5344CB8AC3E}">
        <p14:creationId xmlns:p14="http://schemas.microsoft.com/office/powerpoint/2010/main" val="1810839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337" y="4400549"/>
            <a:ext cx="6286500" cy="4618759"/>
          </a:xfrm>
        </p:spPr>
        <p:txBody>
          <a:bodyPr/>
          <a:lstStyle/>
          <a:p>
            <a:r>
              <a:rPr lang="en-US" sz="1400" dirty="0" smtClean="0"/>
              <a:t>These results from the adjusted analyses estimate the effect of FWB vs. RBC transfusion on the study outcomes of interest.  </a:t>
            </a:r>
          </a:p>
          <a:p>
            <a:pPr marL="285750" indent="-285750">
              <a:buFont typeface="Arial" panose="020B0604020202020204" pitchFamily="34" charset="0"/>
              <a:buChar char="•"/>
            </a:pPr>
            <a:r>
              <a:rPr lang="en-US" sz="1400" dirty="0" smtClean="0"/>
              <a:t>The 6 hour overall mortality was 7% or 15/221 in the group transfused FWB vs. an estimated 21% or 186/884 in the group transfused RBCs.  The odds ratio suggests a highly significant protective effect.</a:t>
            </a:r>
          </a:p>
          <a:p>
            <a:pPr marL="285750" indent="-285750">
              <a:buFont typeface="Arial" panose="020B0604020202020204" pitchFamily="34" charset="0"/>
              <a:buChar char="•"/>
            </a:pPr>
            <a:r>
              <a:rPr lang="en-US" sz="1400" dirty="0" smtClean="0"/>
              <a:t>FWB had a stronger protective effect against 6 hour mortality in the subgroup with severe head injury compared with the subgroup without severe head injury, although the difference between the two subgroups was not significant (p=0.129, not shown in the table)</a:t>
            </a:r>
          </a:p>
          <a:p>
            <a:pPr marL="285750" indent="-285750">
              <a:buFont typeface="Arial" panose="020B0604020202020204" pitchFamily="34" charset="0"/>
              <a:buChar char="•"/>
            </a:pPr>
            <a:r>
              <a:rPr lang="en-US" sz="1400" dirty="0" smtClean="0"/>
              <a:t>Relative to RBC transfusion, FWB showed a significant dose-response effect.  Patients who received FWB for &gt;33% of their RBC-containing transfusions had a significantly greater reduction in mortality (OR=0.14) than patients who received FWB for &lt;= 33% of their RBC-containing units (OR=0.73). </a:t>
            </a:r>
          </a:p>
          <a:p>
            <a:pPr marL="285750" indent="-285750">
              <a:buFont typeface="Arial" panose="020B0604020202020204" pitchFamily="34" charset="0"/>
              <a:buChar char="•"/>
            </a:pPr>
            <a:r>
              <a:rPr lang="en-US" sz="1400" dirty="0" smtClean="0"/>
              <a:t>In the adjusted analysis of the subset of 68 FWB patients and 354 RBC patients who had </a:t>
            </a:r>
            <a:r>
              <a:rPr lang="en-US" sz="1400" dirty="0" err="1" smtClean="0"/>
              <a:t>nonmissing</a:t>
            </a:r>
            <a:r>
              <a:rPr lang="en-US" sz="1400" dirty="0" smtClean="0"/>
              <a:t> values on 13 instead of just 6 covariates, the OR was even more protective against 6 hour mortality (0.15 vs. 0.27).</a:t>
            </a:r>
          </a:p>
          <a:p>
            <a:pPr marL="285750" indent="-285750">
              <a:buFont typeface="Arial" panose="020B0604020202020204" pitchFamily="34" charset="0"/>
              <a:buChar char="•"/>
            </a:pPr>
            <a:r>
              <a:rPr lang="en-US" sz="1400" dirty="0" smtClean="0"/>
              <a:t>In red are the results for the secondary outcomes, the sum totals of unit transfusions, adjusted by survivor-average causal effect modeling.  There were no between-group differences for either RBC-containing units or all blood products combined in the patients predicted to survive &gt;6 hours regardless of FWB or RBC transfusion.</a:t>
            </a:r>
          </a:p>
        </p:txBody>
      </p:sp>
      <p:sp>
        <p:nvSpPr>
          <p:cNvPr id="4" name="Slide Number Placeholder 3"/>
          <p:cNvSpPr>
            <a:spLocks noGrp="1"/>
          </p:cNvSpPr>
          <p:nvPr>
            <p:ph type="sldNum" sz="quarter" idx="10"/>
          </p:nvPr>
        </p:nvSpPr>
        <p:spPr/>
        <p:txBody>
          <a:bodyPr/>
          <a:lstStyle/>
          <a:p>
            <a:fld id="{754CF0B2-18B9-4B02-B4AC-838F13123D08}"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471852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Volume and Concentrations Between </a:t>
            </a:r>
            <a:r>
              <a:rPr lang="en-US" baseline="0" dirty="0" smtClean="0"/>
              <a:t> </a:t>
            </a:r>
            <a:r>
              <a:rPr lang="en-US" dirty="0" smtClean="0"/>
              <a:t>Component Therapy vs. Warm Whole Blood</a:t>
            </a:r>
          </a:p>
          <a:p>
            <a:endParaRPr lang="en-US" dirty="0" smtClean="0"/>
          </a:p>
          <a:p>
            <a:r>
              <a:rPr lang="en-US" dirty="0" smtClean="0"/>
              <a:t>Also…there is 3 times the volume of anticoagulant and additives with reconstituted whole blood from components compared to whole blood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86</a:t>
            </a:fld>
            <a:endParaRPr lang="en-US">
              <a:solidFill>
                <a:srgbClr val="000000"/>
              </a:solidFill>
            </a:endParaRPr>
          </a:p>
        </p:txBody>
      </p:sp>
    </p:spTree>
    <p:extLst>
      <p:ext uri="{BB962C8B-B14F-4D97-AF65-F5344CB8AC3E}">
        <p14:creationId xmlns:p14="http://schemas.microsoft.com/office/powerpoint/2010/main" val="41334655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4E632C-075A-F448-A330-1D7A9B2853FF}" type="slidenum">
              <a:rPr lang="en-US" smtClean="0">
                <a:solidFill>
                  <a:srgbClr val="000000"/>
                </a:solidFill>
              </a:rPr>
              <a:pPr/>
              <a:t>87</a:t>
            </a:fld>
            <a:endParaRPr lang="en-US">
              <a:solidFill>
                <a:srgbClr val="000000"/>
              </a:solidFill>
            </a:endParaRPr>
          </a:p>
        </p:txBody>
      </p:sp>
    </p:spTree>
    <p:extLst>
      <p:ext uri="{BB962C8B-B14F-4D97-AF65-F5344CB8AC3E}">
        <p14:creationId xmlns:p14="http://schemas.microsoft.com/office/powerpoint/2010/main" val="42718920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fontAlgn="auto">
              <a:spcAft>
                <a:spcPts val="0"/>
              </a:spcAft>
              <a:buNone/>
            </a:pPr>
            <a:r>
              <a:rPr lang="en-US" sz="2000" dirty="0" smtClean="0"/>
              <a:t>Selection of Compatible Blood and Blood Components for Transfusion</a:t>
            </a:r>
          </a:p>
          <a:p>
            <a:pPr lvl="1" fontAlgn="auto">
              <a:spcAft>
                <a:spcPts val="0"/>
              </a:spcAft>
            </a:pPr>
            <a:r>
              <a:rPr lang="en-US" sz="2000" dirty="0" smtClean="0"/>
              <a:t>Recipients shall receive </a:t>
            </a:r>
          </a:p>
          <a:p>
            <a:pPr lvl="2" fontAlgn="auto">
              <a:spcAft>
                <a:spcPts val="0"/>
              </a:spcAft>
            </a:pPr>
            <a:r>
              <a:rPr lang="en-US" sz="2000" dirty="0" smtClean="0">
                <a:solidFill>
                  <a:srgbClr val="FFFF00"/>
                </a:solidFill>
              </a:rPr>
              <a:t>ABO group-compatible Red Blood Cell components </a:t>
            </a:r>
          </a:p>
          <a:p>
            <a:pPr lvl="2" fontAlgn="auto">
              <a:spcAft>
                <a:spcPts val="0"/>
              </a:spcAft>
            </a:pPr>
            <a:r>
              <a:rPr lang="en-US" sz="2000" dirty="0" smtClean="0">
                <a:solidFill>
                  <a:srgbClr val="FFFF00"/>
                </a:solidFill>
              </a:rPr>
              <a:t>ABO group-specific Whole Blood</a:t>
            </a:r>
          </a:p>
          <a:p>
            <a:pPr lvl="2" fontAlgn="auto">
              <a:spcAft>
                <a:spcPts val="0"/>
              </a:spcAft>
            </a:pPr>
            <a:r>
              <a:rPr lang="en-US" sz="2000" b="1" dirty="0" smtClean="0">
                <a:solidFill>
                  <a:srgbClr val="FFFF00"/>
                </a:solidFill>
              </a:rPr>
              <a:t>Low titer group O Whole Blood (for non group O or for recipients whose ABO group is unknown)</a:t>
            </a:r>
            <a:endParaRPr lang="en-US" sz="2000" b="1" dirty="0">
              <a:solidFill>
                <a:srgbClr val="FFFF00"/>
              </a:solidFill>
            </a:endParaRPr>
          </a:p>
        </p:txBody>
      </p:sp>
      <p:sp>
        <p:nvSpPr>
          <p:cNvPr id="4" name="Slide Number Placeholder 3"/>
          <p:cNvSpPr>
            <a:spLocks noGrp="1"/>
          </p:cNvSpPr>
          <p:nvPr>
            <p:ph type="sldNum" sz="quarter" idx="10"/>
          </p:nvPr>
        </p:nvSpPr>
        <p:spPr/>
        <p:txBody>
          <a:bodyPr/>
          <a:lstStyle/>
          <a:p>
            <a:fld id="{20972C47-EF37-EF44-91BA-6077FC78398B}" type="slidenum">
              <a:rPr lang="en-US" smtClean="0">
                <a:solidFill>
                  <a:srgbClr val="000000"/>
                </a:solidFill>
              </a:rPr>
              <a:pPr/>
              <a:t>89</a:t>
            </a:fld>
            <a:endParaRPr lang="en-US">
              <a:solidFill>
                <a:srgbClr val="000000"/>
              </a:solidFill>
            </a:endParaRPr>
          </a:p>
        </p:txBody>
      </p:sp>
    </p:spTree>
    <p:extLst>
      <p:ext uri="{BB962C8B-B14F-4D97-AF65-F5344CB8AC3E}">
        <p14:creationId xmlns:p14="http://schemas.microsoft.com/office/powerpoint/2010/main" val="6951228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evacuation</a:t>
            </a:r>
            <a:r>
              <a:rPr lang="en-US" baseline="0" dirty="0" smtClean="0"/>
              <a:t> delays only 1-30 minutes longer, mortality was not significantly reduced.  As you can see in this graph that uses the exact same scales on the X and Y axes as the previous graph, there were far fewer deaths after the 1</a:t>
            </a:r>
            <a:r>
              <a:rPr lang="en-US" baseline="30000" dirty="0" smtClean="0"/>
              <a:t>st</a:t>
            </a:r>
            <a:r>
              <a:rPr lang="en-US" baseline="0" dirty="0" smtClean="0"/>
              <a:t> hour post-injury, which dramatically decreased the statistical power to detect a significant between-group difference.  Similarly, there were no significant between-group differences for any of the other quintiles (i.e., &gt;1-4, &gt;4- 6, &gt;6-9, &gt;9-23 hours post-injury) relative to longer delays.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solidFill>
                  <a:prstClr val="black"/>
                </a:solidFill>
              </a:rPr>
              <a:pPr>
                <a:defRPr/>
              </a:pPr>
              <a:t>90</a:t>
            </a:fld>
            <a:endParaRPr lang="en-US" altLang="en-US">
              <a:solidFill>
                <a:prstClr val="black"/>
              </a:solidFill>
            </a:endParaRPr>
          </a:p>
        </p:txBody>
      </p:sp>
    </p:spTree>
    <p:extLst>
      <p:ext uri="{BB962C8B-B14F-4D97-AF65-F5344CB8AC3E}">
        <p14:creationId xmlns:p14="http://schemas.microsoft.com/office/powerpoint/2010/main" val="18172575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evacuation</a:t>
            </a:r>
            <a:r>
              <a:rPr lang="en-US" baseline="0" dirty="0" smtClean="0"/>
              <a:t> delays only 1-30 minutes longer, mortality was not significantly reduced.  As you can see in this graph that uses the exact same scales on the X and Y axes as the previous graph, there were far fewer deaths after the 1</a:t>
            </a:r>
            <a:r>
              <a:rPr lang="en-US" baseline="30000" dirty="0" smtClean="0"/>
              <a:t>st</a:t>
            </a:r>
            <a:r>
              <a:rPr lang="en-US" baseline="0" dirty="0" smtClean="0"/>
              <a:t> hour post-injury, which dramatically decreased the statistical power to detect a significant between-group difference.  Similarly, there were no significant between-group differences for any of the other quintiles (i.e., &gt;1-4, &gt;4- 6, &gt;6-9, &gt;9-23 hours post-injury) relative to longer delays.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solidFill>
                  <a:srgbClr val="000000"/>
                </a:solidFill>
              </a:rPr>
              <a:pPr>
                <a:defRPr/>
              </a:pPr>
              <a:t>91</a:t>
            </a:fld>
            <a:endParaRPr lang="en-US" altLang="en-US">
              <a:solidFill>
                <a:srgbClr val="000000"/>
              </a:solidFill>
            </a:endParaRPr>
          </a:p>
        </p:txBody>
      </p:sp>
    </p:spTree>
    <p:extLst>
      <p:ext uri="{BB962C8B-B14F-4D97-AF65-F5344CB8AC3E}">
        <p14:creationId xmlns:p14="http://schemas.microsoft.com/office/powerpoint/2010/main" val="5751533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LOTWB is logistically</a:t>
            </a:r>
            <a:r>
              <a:rPr lang="en-US" baseline="0" dirty="0" smtClean="0"/>
              <a:t> feasible….look at the ratios</a:t>
            </a:r>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pPr/>
              <a:t>92</a:t>
            </a:fld>
            <a:endParaRPr lang="en-US"/>
          </a:p>
        </p:txBody>
      </p:sp>
    </p:spTree>
    <p:extLst>
      <p:ext uri="{BB962C8B-B14F-4D97-AF65-F5344CB8AC3E}">
        <p14:creationId xmlns:p14="http://schemas.microsoft.com/office/powerpoint/2010/main" val="256542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DEATH OCCURS</a:t>
            </a:r>
            <a:r>
              <a:rPr lang="en-US" baseline="0" dirty="0" smtClean="0"/>
              <a:t> EARLY</a:t>
            </a:r>
          </a:p>
          <a:p>
            <a:endParaRPr lang="en-US" dirty="0"/>
          </a:p>
        </p:txBody>
      </p:sp>
      <p:sp>
        <p:nvSpPr>
          <p:cNvPr id="4" name="Slide Number Placeholder 3"/>
          <p:cNvSpPr>
            <a:spLocks noGrp="1"/>
          </p:cNvSpPr>
          <p:nvPr>
            <p:ph type="sldNum" sz="quarter" idx="10"/>
          </p:nvPr>
        </p:nvSpPr>
        <p:spPr/>
        <p:txBody>
          <a:bodyPr/>
          <a:lstStyle/>
          <a:p>
            <a:pPr>
              <a:defRPr/>
            </a:pPr>
            <a:fld id="{55DC3964-3C8B-4F74-A9C2-6A408344D54C}"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363203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smtClean="0"/>
              <a:t>Abdominal bleeding and time to Laparotomy </a:t>
            </a:r>
          </a:p>
          <a:p>
            <a:r>
              <a:rPr lang="en-US" sz="1400" dirty="0" smtClean="0"/>
              <a:t>Extremity bleeding and time to tourniquets</a:t>
            </a:r>
          </a:p>
          <a:p>
            <a:r>
              <a:rPr lang="en-US" sz="1400" dirty="0" smtClean="0"/>
              <a:t>Time to transfusion in bleeding patients</a:t>
            </a:r>
          </a:p>
          <a:p>
            <a:r>
              <a:rPr lang="en-US" sz="1400" dirty="0" smtClean="0"/>
              <a:t>Time to resuscitation in septic patients</a:t>
            </a:r>
          </a:p>
          <a:p>
            <a:r>
              <a:rPr lang="en-US" sz="1400" dirty="0" smtClean="0"/>
              <a:t>Time to IR in pelvic hemorrhage</a:t>
            </a:r>
          </a:p>
          <a:p>
            <a:r>
              <a:rPr lang="en-US" sz="1400" dirty="0" smtClean="0"/>
              <a:t>Time to craniotomy</a:t>
            </a:r>
          </a:p>
          <a:p>
            <a:r>
              <a:rPr lang="en-US" sz="1400" dirty="0" smtClean="0"/>
              <a:t>Time to laboratory dx</a:t>
            </a:r>
          </a:p>
          <a:p>
            <a:r>
              <a:rPr lang="en-US" sz="1400" dirty="0" smtClean="0"/>
              <a:t>Time to antibiotics in sepsis </a:t>
            </a:r>
          </a:p>
          <a:p>
            <a:r>
              <a:rPr lang="en-US" sz="1400" dirty="0" smtClean="0"/>
              <a:t>Time to culture results and focused antibiotics</a:t>
            </a:r>
          </a:p>
          <a:p>
            <a:r>
              <a:rPr lang="en-US" sz="1400" dirty="0" smtClean="0"/>
              <a:t>Duration of Antibiotics</a:t>
            </a:r>
          </a:p>
          <a:p>
            <a:r>
              <a:rPr lang="en-US" sz="1400" dirty="0" smtClean="0"/>
              <a:t>Time to accurate diagnosis and treatment (</a:t>
            </a:r>
            <a:r>
              <a:rPr lang="en-US" sz="1400" dirty="0" err="1" smtClean="0"/>
              <a:t>eg</a:t>
            </a:r>
            <a:r>
              <a:rPr lang="en-US" sz="1400" dirty="0" smtClean="0"/>
              <a:t>, lysis for stroke and MI)</a:t>
            </a:r>
          </a:p>
          <a:p>
            <a:r>
              <a:rPr lang="en-US" sz="1400" dirty="0" smtClean="0"/>
              <a:t>Rapid radiology reports…. Sent around the world, why not AI </a:t>
            </a:r>
          </a:p>
          <a:p>
            <a:r>
              <a:rPr lang="en-US" sz="1400" dirty="0" smtClean="0"/>
              <a:t>Who enjoys waiting for anything in the healthcare space?</a:t>
            </a:r>
          </a:p>
          <a:p>
            <a:pPr lvl="1"/>
            <a:r>
              <a:rPr lang="en-US" sz="1400" dirty="0" smtClean="0"/>
              <a:t>Why should we? </a:t>
            </a:r>
          </a:p>
          <a:p>
            <a:pPr lvl="1"/>
            <a:r>
              <a:rPr lang="en-US" sz="1400" dirty="0" smtClean="0"/>
              <a:t>Faster is almost always better</a:t>
            </a:r>
          </a:p>
          <a:p>
            <a:pPr lvl="1"/>
            <a:r>
              <a:rPr lang="en-US" sz="1400" dirty="0" smtClean="0"/>
              <a:t>Transparency of information  </a:t>
            </a:r>
          </a:p>
          <a:p>
            <a:pPr lvl="1"/>
            <a:r>
              <a:rPr lang="en-US" sz="1400" dirty="0" smtClean="0"/>
              <a:t>Process engineering to reduce delays in actionable information and improve quality of care</a:t>
            </a:r>
          </a:p>
          <a:p>
            <a:pPr lvl="1"/>
            <a:endParaRPr lang="en-US" sz="1400" dirty="0" smtClean="0"/>
          </a:p>
          <a:p>
            <a:pPr lvl="1"/>
            <a:endParaRPr lang="en-US" sz="1400" dirty="0" smtClean="0"/>
          </a:p>
          <a:p>
            <a:pPr lvl="1"/>
            <a:endParaRPr lang="en-US" sz="1400" dirty="0" smtClean="0"/>
          </a:p>
          <a:p>
            <a:pPr lvl="1"/>
            <a:r>
              <a:rPr lang="en-US" sz="1400" dirty="0" smtClean="0"/>
              <a:t>Time is important…..minutes matter!!!</a:t>
            </a:r>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366368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FF573-DE9C-4CCD-AD0F-82F652ECC0BD}"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85988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A56A0-1B4F-48FF-8ADB-0D8BAF468100}"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transition xmlns:p14="http://schemas.microsoft.com/office/powerpoint/2010/mai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6AF47-BC13-4158-8466-F388234E0125}"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transition xmlns:p14="http://schemas.microsoft.com/office/powerpoint/2010/mai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87602A-1338-4CCB-A242-D741D42ED6F0}"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transition xmlns:p14="http://schemas.microsoft.com/office/powerpoint/2010/mai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E8A56A0-1B4F-48FF-8ADB-0D8BAF46810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64589484"/>
      </p:ext>
    </p:extLst>
  </p:cSld>
  <p:clrMapOvr>
    <a:masterClrMapping/>
  </p:clrMapOvr>
  <p:transition xmlns:p14="http://schemas.microsoft.com/office/powerpoint/2010/mai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C745192-9E40-4D81-A84D-7ABCEF4C184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03494946"/>
      </p:ext>
    </p:extLst>
  </p:cSld>
  <p:clrMapOvr>
    <a:masterClrMapping/>
  </p:clrMapOvr>
  <p:transition xmlns:p14="http://schemas.microsoft.com/office/powerpoint/2010/mai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D05F7F-EE09-4512-A6BC-AB50BF16290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25756891"/>
      </p:ext>
    </p:extLst>
  </p:cSld>
  <p:clrMapOvr>
    <a:masterClrMapping/>
  </p:clrMapOvr>
  <p:transition xmlns:p14="http://schemas.microsoft.com/office/powerpoint/2010/mai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3D0681-9D9C-4EC8-BC0F-FBC37E4209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3762095"/>
      </p:ext>
    </p:extLst>
  </p:cSld>
  <p:clrMapOvr>
    <a:masterClrMapping/>
  </p:clrMapOvr>
  <p:transition xmlns:p14="http://schemas.microsoft.com/office/powerpoint/2010/mai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C4B330A9-4936-4ABA-A128-13E1C882A14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2339737"/>
      </p:ext>
    </p:extLst>
  </p:cSld>
  <p:clrMapOvr>
    <a:masterClrMapping/>
  </p:clrMapOvr>
  <p:transition xmlns:p14="http://schemas.microsoft.com/office/powerpoint/2010/mai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4BDFF17-B88F-4286-A056-AD6CBEB994A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6193386"/>
      </p:ext>
    </p:extLst>
  </p:cSld>
  <p:clrMapOvr>
    <a:masterClrMapping/>
  </p:clrMapOvr>
  <p:transition xmlns:p14="http://schemas.microsoft.com/office/powerpoint/2010/mai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854F8FB-CD58-435C-890F-B1EF9C8F65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79353649"/>
      </p:ext>
    </p:extLst>
  </p:cSld>
  <p:clrMapOvr>
    <a:masterClrMapping/>
  </p:clrMapOvr>
  <p:transition xmlns:p14="http://schemas.microsoft.com/office/powerpoint/2010/mai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009FEF7-CA4F-4EBF-9C10-BA79E66910F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9189924"/>
      </p:ext>
    </p:extLst>
  </p:cSld>
  <p:clrMapOvr>
    <a:masterClrMapping/>
  </p:clrMapOvr>
  <p:transition xmlns:p14="http://schemas.microsoft.com/office/powerpoint/2010/mai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45192-9E40-4D81-A84D-7ABCEF4C1842}"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transition xmlns:p14="http://schemas.microsoft.com/office/powerpoint/2010/mai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587878-4F78-4615-B44C-AF8BE4981D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2211485"/>
      </p:ext>
    </p:extLst>
  </p:cSld>
  <p:clrMapOvr>
    <a:masterClrMapping/>
  </p:clrMapOvr>
  <p:transition xmlns:p14="http://schemas.microsoft.com/office/powerpoint/2010/mai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C26AF47-BC13-4158-8466-F388234E012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1926976"/>
      </p:ext>
    </p:extLst>
  </p:cSld>
  <p:clrMapOvr>
    <a:masterClrMapping/>
  </p:clrMapOvr>
  <p:transition xmlns:p14="http://schemas.microsoft.com/office/powerpoint/2010/mai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F87602A-1338-4CCB-A242-D741D42ED6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2868111"/>
      </p:ext>
    </p:extLst>
  </p:cSld>
  <p:clrMapOvr>
    <a:masterClrMapping/>
  </p:clrMapOvr>
  <p:transition xmlns:p14="http://schemas.microsoft.com/office/powerpoint/2010/mai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6" name="Picture 5"/>
          <p:cNvPicPr>
            <a:picLocks noChangeAspect="1"/>
          </p:cNvPicPr>
          <p:nvPr userDrawn="1"/>
        </p:nvPicPr>
        <p:blipFill>
          <a:blip r:embed="rId6"/>
          <a:stretch>
            <a:fillRect/>
          </a:stretch>
        </p:blipFill>
        <p:spPr>
          <a:xfrm>
            <a:off x="171850" y="6181870"/>
            <a:ext cx="866617" cy="667411"/>
          </a:xfrm>
          <a:prstGeom prst="rect">
            <a:avLst/>
          </a:prstGeom>
        </p:spPr>
      </p:pic>
      <p:cxnSp>
        <p:nvCxnSpPr>
          <p:cNvPr id="7" name="Straight Connector 6"/>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801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8" name="Picture 7"/>
          <p:cNvPicPr>
            <a:picLocks noChangeAspect="1"/>
          </p:cNvPicPr>
          <p:nvPr userDrawn="1"/>
        </p:nvPicPr>
        <p:blipFill>
          <a:blip r:embed="rId6"/>
          <a:stretch>
            <a:fillRect/>
          </a:stretch>
        </p:blipFill>
        <p:spPr>
          <a:xfrm>
            <a:off x="171850" y="6181870"/>
            <a:ext cx="866617" cy="667411"/>
          </a:xfrm>
          <a:prstGeom prst="rect">
            <a:avLst/>
          </a:prstGeom>
        </p:spPr>
      </p:pic>
      <p:cxnSp>
        <p:nvCxnSpPr>
          <p:cNvPr id="10" name="Straight Connector 9"/>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462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3046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2419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581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8556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1793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05F7F-EE09-4512-A6BC-AB50BF162901}"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transition xmlns:p14="http://schemas.microsoft.com/office/powerpoint/2010/mai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05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50985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eaLnBrk="1" fontAlgn="auto" hangingPunct="1">
              <a:spcBef>
                <a:spcPts val="0"/>
              </a:spcBef>
              <a:spcAft>
                <a:spcPts val="0"/>
              </a:spcAft>
            </a:pPr>
            <a:fld id="{AD6F3678-C3F5-480D-83C6-7315250CB12A}" type="datetimeFigureOut">
              <a:rPr lang="en-US" sz="1800" smtClean="0">
                <a:solidFill>
                  <a:prstClr val="black"/>
                </a:solidFill>
                <a:latin typeface="Calibri" panose="020F0502020204030204"/>
              </a:rPr>
              <a:pPr eaLnBrk="1" fontAlgn="auto" hangingPunct="1">
                <a:spcBef>
                  <a:spcPts val="0"/>
                </a:spcBef>
                <a:spcAft>
                  <a:spcPts val="0"/>
                </a:spcAft>
              </a:pPr>
              <a:t>6/24/19</a:t>
            </a:fld>
            <a:endParaRPr lang="en-US" sz="1800">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eaLnBrk="1" fontAlgn="auto" hangingPunct="1">
              <a:spcBef>
                <a:spcPts val="0"/>
              </a:spcBef>
              <a:spcAft>
                <a:spcPts val="0"/>
              </a:spcAft>
            </a:pPr>
            <a:fld id="{C28F72C2-B36F-48E9-BE2E-3BFB5168303F}" type="slidenum">
              <a:rPr lang="en-US" sz="1800" smtClean="0">
                <a:solidFill>
                  <a:prstClr val="black"/>
                </a:solidFill>
                <a:latin typeface="Calibri" panose="020F0502020204030204"/>
              </a:rPr>
              <a:pPr eaLnBrk="1" fontAlgn="auto" hangingPunct="1">
                <a:spcBef>
                  <a:spcPts val="0"/>
                </a:spcBef>
                <a:spcAft>
                  <a:spcPts val="0"/>
                </a:spcAft>
              </a:pPr>
              <a:t>‹#›</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2228074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eaLnBrk="1" fontAlgn="auto" hangingPunct="1">
              <a:spcBef>
                <a:spcPts val="0"/>
              </a:spcBef>
              <a:spcAft>
                <a:spcPts val="0"/>
              </a:spcAft>
            </a:pPr>
            <a:fld id="{AD6F3678-C3F5-480D-83C6-7315250CB12A}" type="datetimeFigureOut">
              <a:rPr lang="en-US" sz="1800" smtClean="0">
                <a:solidFill>
                  <a:prstClr val="black"/>
                </a:solidFill>
                <a:latin typeface="Calibri" panose="020F0502020204030204"/>
              </a:rPr>
              <a:pPr eaLnBrk="1" fontAlgn="auto" hangingPunct="1">
                <a:spcBef>
                  <a:spcPts val="0"/>
                </a:spcBef>
                <a:spcAft>
                  <a:spcPts val="0"/>
                </a:spcAft>
              </a:pPr>
              <a:t>6/24/19</a:t>
            </a:fld>
            <a:endParaRPr lang="en-US" sz="1800">
              <a:solidFill>
                <a:prstClr val="black"/>
              </a:solidFill>
              <a:latin typeface="Calibri" panose="020F0502020204030204"/>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panose="020F0502020204030204"/>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eaLnBrk="1" fontAlgn="auto" hangingPunct="1">
              <a:spcBef>
                <a:spcPts val="0"/>
              </a:spcBef>
              <a:spcAft>
                <a:spcPts val="0"/>
              </a:spcAft>
            </a:pPr>
            <a:fld id="{C28F72C2-B36F-48E9-BE2E-3BFB5168303F}" type="slidenum">
              <a:rPr lang="en-US" sz="1800" smtClean="0">
                <a:solidFill>
                  <a:prstClr val="black"/>
                </a:solidFill>
                <a:latin typeface="Calibri" panose="020F0502020204030204"/>
              </a:rPr>
              <a:pPr eaLnBrk="1" fontAlgn="auto" hangingPunct="1">
                <a:spcBef>
                  <a:spcPts val="0"/>
                </a:spcBef>
                <a:spcAft>
                  <a:spcPts val="0"/>
                </a:spcAft>
              </a:pPr>
              <a:t>‹#›</a:t>
            </a:fld>
            <a:endParaRPr lang="en-US" sz="1800">
              <a:solidFill>
                <a:prstClr val="black"/>
              </a:solidFill>
              <a:latin typeface="Calibri" panose="020F0502020204030204"/>
            </a:endParaRPr>
          </a:p>
        </p:txBody>
      </p:sp>
    </p:spTree>
    <p:extLst>
      <p:ext uri="{BB962C8B-B14F-4D97-AF65-F5344CB8AC3E}">
        <p14:creationId xmlns:p14="http://schemas.microsoft.com/office/powerpoint/2010/main" val="3583845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6" name="Picture 5"/>
          <p:cNvPicPr>
            <a:picLocks noChangeAspect="1"/>
          </p:cNvPicPr>
          <p:nvPr userDrawn="1"/>
        </p:nvPicPr>
        <p:blipFill>
          <a:blip r:embed="rId6"/>
          <a:stretch>
            <a:fillRect/>
          </a:stretch>
        </p:blipFill>
        <p:spPr>
          <a:xfrm>
            <a:off x="171850" y="6181870"/>
            <a:ext cx="866617" cy="667411"/>
          </a:xfrm>
          <a:prstGeom prst="rect">
            <a:avLst/>
          </a:prstGeom>
        </p:spPr>
      </p:pic>
      <p:cxnSp>
        <p:nvCxnSpPr>
          <p:cNvPr id="7" name="Straight Connector 6"/>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98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6" name="Picture 5"/>
          <p:cNvPicPr>
            <a:picLocks noChangeAspect="1"/>
          </p:cNvPicPr>
          <p:nvPr userDrawn="1"/>
        </p:nvPicPr>
        <p:blipFill>
          <a:blip r:embed="rId6"/>
          <a:stretch>
            <a:fillRect/>
          </a:stretch>
        </p:blipFill>
        <p:spPr>
          <a:xfrm>
            <a:off x="171850" y="6181870"/>
            <a:ext cx="866617" cy="667411"/>
          </a:xfrm>
          <a:prstGeom prst="rect">
            <a:avLst/>
          </a:prstGeom>
        </p:spPr>
      </p:pic>
      <p:cxnSp>
        <p:nvCxnSpPr>
          <p:cNvPr id="7" name="Straight Connector 6"/>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13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6" name="Picture 5"/>
          <p:cNvPicPr>
            <a:picLocks noChangeAspect="1"/>
          </p:cNvPicPr>
          <p:nvPr userDrawn="1"/>
        </p:nvPicPr>
        <p:blipFill>
          <a:blip r:embed="rId6"/>
          <a:stretch>
            <a:fillRect/>
          </a:stretch>
        </p:blipFill>
        <p:spPr>
          <a:xfrm>
            <a:off x="171850" y="6181870"/>
            <a:ext cx="866617" cy="667411"/>
          </a:xfrm>
          <a:prstGeom prst="rect">
            <a:avLst/>
          </a:prstGeom>
        </p:spPr>
      </p:pic>
      <p:cxnSp>
        <p:nvCxnSpPr>
          <p:cNvPr id="7" name="Straight Connector 6"/>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760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6" name="Picture 5"/>
          <p:cNvPicPr>
            <a:picLocks noChangeAspect="1"/>
          </p:cNvPicPr>
          <p:nvPr userDrawn="1"/>
        </p:nvPicPr>
        <p:blipFill>
          <a:blip r:embed="rId6"/>
          <a:stretch>
            <a:fillRect/>
          </a:stretch>
        </p:blipFill>
        <p:spPr>
          <a:xfrm>
            <a:off x="171850" y="6181870"/>
            <a:ext cx="866617" cy="667411"/>
          </a:xfrm>
          <a:prstGeom prst="rect">
            <a:avLst/>
          </a:prstGeom>
        </p:spPr>
      </p:pic>
      <p:cxnSp>
        <p:nvCxnSpPr>
          <p:cNvPr id="7" name="Straight Connector 6"/>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5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8822" y="6201758"/>
            <a:ext cx="834357" cy="625768"/>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499" t="450" r="15997" b="21622"/>
          <a:stretch/>
        </p:blipFill>
        <p:spPr>
          <a:xfrm>
            <a:off x="8659768" y="6181974"/>
            <a:ext cx="905061" cy="6653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51237" y="6253937"/>
            <a:ext cx="780995" cy="553008"/>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77601" y="6181975"/>
            <a:ext cx="835964" cy="635407"/>
          </a:xfrm>
          <a:prstGeom prst="rect">
            <a:avLst/>
          </a:prstGeom>
        </p:spPr>
      </p:pic>
      <p:pic>
        <p:nvPicPr>
          <p:cNvPr id="6" name="Picture 5"/>
          <p:cNvPicPr>
            <a:picLocks noChangeAspect="1"/>
          </p:cNvPicPr>
          <p:nvPr userDrawn="1"/>
        </p:nvPicPr>
        <p:blipFill>
          <a:blip r:embed="rId6"/>
          <a:stretch>
            <a:fillRect/>
          </a:stretch>
        </p:blipFill>
        <p:spPr>
          <a:xfrm>
            <a:off x="171850" y="6181870"/>
            <a:ext cx="866617" cy="667411"/>
          </a:xfrm>
          <a:prstGeom prst="rect">
            <a:avLst/>
          </a:prstGeom>
        </p:spPr>
      </p:pic>
      <p:cxnSp>
        <p:nvCxnSpPr>
          <p:cNvPr id="7" name="Straight Connector 6"/>
          <p:cNvCxnSpPr/>
          <p:nvPr userDrawn="1"/>
        </p:nvCxnSpPr>
        <p:spPr>
          <a:xfrm flipV="1">
            <a:off x="-121920" y="6077360"/>
            <a:ext cx="12474221" cy="1694"/>
          </a:xfrm>
          <a:prstGeom prst="line">
            <a:avLst/>
          </a:prstGeom>
          <a:ln w="53975">
            <a:solidFill>
              <a:srgbClr val="0070C0"/>
            </a:solidFill>
            <a:prstDash val="solid"/>
          </a:ln>
          <a:effectLst>
            <a:outerShdw blurRad="88900" dist="38100" dir="5400000" algn="ctr" rotWithShape="0">
              <a:srgbClr val="7030A0">
                <a:alpha val="65000"/>
              </a:srgb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43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17" y="4806951"/>
            <a:ext cx="1234016"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0" y="4876800"/>
            <a:ext cx="1221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6959601" y="4899026"/>
            <a:ext cx="1130300"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4351" y="4827588"/>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10672233" y="4879975"/>
            <a:ext cx="1187451"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0"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10572751" y="4779964"/>
            <a:ext cx="1386416"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4459818" y="4876800"/>
            <a:ext cx="1187449"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2" name="Picture 1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1" y="4876801"/>
            <a:ext cx="1191684"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5759451" y="4899025"/>
            <a:ext cx="1094316"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4"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884" y="4876801"/>
            <a:ext cx="114088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bwMode="auto">
          <a:xfrm>
            <a:off x="9393767" y="4879975"/>
            <a:ext cx="1187451"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6" name="Picture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2234" y="4876800"/>
            <a:ext cx="117051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3353" y="3351550"/>
            <a:ext cx="9974247" cy="737177"/>
          </a:xfrm>
          <a:effectLst>
            <a:outerShdw blurRad="50800" dist="38100" dir="8100000" algn="tr" rotWithShape="0">
              <a:prstClr val="black">
                <a:alpha val="40000"/>
              </a:prstClr>
            </a:outerShdw>
          </a:effectLst>
        </p:spPr>
        <p:txBody>
          <a:bodyPr/>
          <a:lstStyle>
            <a:lvl1pPr algn="l">
              <a:defRPr b="1">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03351" y="4206875"/>
            <a:ext cx="9974247" cy="6704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Footer Placeholder 4"/>
          <p:cNvSpPr>
            <a:spLocks noGrp="1"/>
          </p:cNvSpPr>
          <p:nvPr>
            <p:ph type="ftr" sz="quarter" idx="10"/>
          </p:nvPr>
        </p:nvSpPr>
        <p:spPr>
          <a:xfrm>
            <a:off x="5141384" y="6356351"/>
            <a:ext cx="5746749" cy="365125"/>
          </a:xfrm>
          <a:prstGeom prst="rect">
            <a:avLst/>
          </a:prstGeom>
        </p:spPr>
        <p:txBody>
          <a:bodyPr/>
          <a:lstStyle>
            <a:lvl1pPr algn="r" defTabSz="914400">
              <a:defRPr>
                <a:solidFill>
                  <a:prstClr val="white"/>
                </a:solidFill>
              </a:defRPr>
            </a:lvl1pPr>
          </a:lstStyle>
          <a:p>
            <a:endParaRPr lang="en-US"/>
          </a:p>
        </p:txBody>
      </p:sp>
      <p:sp>
        <p:nvSpPr>
          <p:cNvPr id="18" name="Slide Number Placeholder 5"/>
          <p:cNvSpPr>
            <a:spLocks noGrp="1"/>
          </p:cNvSpPr>
          <p:nvPr>
            <p:ph type="sldNum" sz="quarter" idx="11"/>
          </p:nvPr>
        </p:nvSpPr>
        <p:spPr>
          <a:xfrm>
            <a:off x="11010901" y="6356351"/>
            <a:ext cx="571500" cy="365125"/>
          </a:xfrm>
          <a:prstGeom prst="rect">
            <a:avLst/>
          </a:prstGeom>
        </p:spPr>
        <p:txBody>
          <a:bodyPr/>
          <a:lstStyle>
            <a:lvl1pPr defTabSz="914400">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87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D0681-9D9C-4EC8-BC0F-FBC37E420926}"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transition xmlns:p14="http://schemas.microsoft.com/office/powerpoint/2010/mai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914400" indent="-457200">
              <a:buFont typeface="Arial" panose="020B0604020202020204" pitchFamily="34" charset="0"/>
              <a:buChar char="•"/>
              <a:defRPr/>
            </a:lvl2pPr>
            <a:lvl3pPr marL="1371600" indent="-457200">
              <a:buFont typeface="Arial" panose="020B0604020202020204" pitchFamily="34" charset="0"/>
              <a:buChar char="•"/>
              <a:defRPr/>
            </a:lvl3pPr>
            <a:lvl4pPr marL="1828800" indent="-457200">
              <a:buFont typeface="Arial" panose="020B0604020202020204" pitchFamily="34" charset="0"/>
              <a:buChar char="•"/>
              <a:defRPr/>
            </a:lvl4pPr>
            <a:lvl5pPr marL="2286000" indent="-4572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5223934" y="6356351"/>
            <a:ext cx="5592233" cy="365125"/>
          </a:xfrm>
          <a:prstGeom prst="rect">
            <a:avLst/>
          </a:prstGeom>
        </p:spPr>
        <p:txBody>
          <a:bodyPr/>
          <a:lstStyle>
            <a:lvl1pPr defTabSz="914400">
              <a:defRPr/>
            </a:lvl1pPr>
          </a:lstStyle>
          <a:p>
            <a:endParaRPr lang="en-US"/>
          </a:p>
        </p:txBody>
      </p:sp>
      <p:sp>
        <p:nvSpPr>
          <p:cNvPr id="5" name="Slide Number Placeholder 5"/>
          <p:cNvSpPr>
            <a:spLocks noGrp="1"/>
          </p:cNvSpPr>
          <p:nvPr>
            <p:ph type="sldNum" sz="quarter" idx="11"/>
          </p:nvPr>
        </p:nvSpPr>
        <p:spPr>
          <a:xfrm>
            <a:off x="10981267" y="6356351"/>
            <a:ext cx="601133" cy="365125"/>
          </a:xfrm>
          <a:prstGeom prst="rect">
            <a:avLst/>
          </a:prstGeom>
        </p:spPr>
        <p:txBody>
          <a:bodyPr/>
          <a:lstStyle>
            <a:lvl1pPr defTabSz="914400">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2689125"/>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223934" y="6356351"/>
            <a:ext cx="5592233" cy="365125"/>
          </a:xfrm>
          <a:prstGeom prst="rect">
            <a:avLst/>
          </a:prstGeom>
        </p:spPr>
        <p:txBody>
          <a:bodyPr/>
          <a:lstStyle>
            <a:lvl1pPr defTabSz="914400">
              <a:defRPr/>
            </a:lvl1pPr>
          </a:lstStyle>
          <a:p>
            <a:endParaRPr lang="en-US"/>
          </a:p>
        </p:txBody>
      </p:sp>
      <p:sp>
        <p:nvSpPr>
          <p:cNvPr id="6" name="Slide Number Placeholder 5"/>
          <p:cNvSpPr>
            <a:spLocks noGrp="1"/>
          </p:cNvSpPr>
          <p:nvPr>
            <p:ph type="sldNum" sz="quarter" idx="11"/>
          </p:nvPr>
        </p:nvSpPr>
        <p:spPr>
          <a:xfrm>
            <a:off x="10981267" y="6356351"/>
            <a:ext cx="601133" cy="365125"/>
          </a:xfrm>
          <a:prstGeom prst="rect">
            <a:avLst/>
          </a:prstGeom>
        </p:spPr>
        <p:txBody>
          <a:bodyPr/>
          <a:lstStyle>
            <a:lvl1pPr defTabSz="914400">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1926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5223934" y="6356351"/>
            <a:ext cx="5592233" cy="365125"/>
          </a:xfrm>
          <a:prstGeom prst="rect">
            <a:avLst/>
          </a:prstGeom>
        </p:spPr>
        <p:txBody>
          <a:bodyPr/>
          <a:lstStyle>
            <a:lvl1pPr defTabSz="914400">
              <a:defRPr/>
            </a:lvl1pPr>
          </a:lstStyle>
          <a:p>
            <a:endParaRPr lang="en-US"/>
          </a:p>
        </p:txBody>
      </p:sp>
      <p:sp>
        <p:nvSpPr>
          <p:cNvPr id="4" name="Slide Number Placeholder 5"/>
          <p:cNvSpPr>
            <a:spLocks noGrp="1"/>
          </p:cNvSpPr>
          <p:nvPr>
            <p:ph type="sldNum" sz="quarter" idx="11"/>
          </p:nvPr>
        </p:nvSpPr>
        <p:spPr>
          <a:xfrm>
            <a:off x="10981267" y="6356351"/>
            <a:ext cx="601133" cy="365125"/>
          </a:xfrm>
          <a:prstGeom prst="rect">
            <a:avLst/>
          </a:prstGeom>
        </p:spPr>
        <p:txBody>
          <a:bodyPr/>
          <a:lstStyle>
            <a:lvl1pPr defTabSz="914400">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904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3" name="Footer Placeholder 2"/>
          <p:cNvSpPr>
            <a:spLocks noGrp="1"/>
          </p:cNvSpPr>
          <p:nvPr>
            <p:ph type="ftr" sz="quarter" idx="11"/>
          </p:nvPr>
        </p:nvSpPr>
        <p:spPr>
          <a:xfrm>
            <a:off x="5223934" y="6356351"/>
            <a:ext cx="559223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981267" y="6356351"/>
            <a:ext cx="601133" cy="365125"/>
          </a:xfrm>
          <a:prstGeom prst="rect">
            <a:avLst/>
          </a:prstGeom>
        </p:spPr>
        <p:txBody>
          <a:bodyPr/>
          <a:lstStyle>
            <a:lvl1pPr>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9816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17" y="4806951"/>
            <a:ext cx="1234016"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0" y="4876800"/>
            <a:ext cx="1221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6959601" y="4899026"/>
            <a:ext cx="1130300"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4351" y="4827588"/>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10672233" y="4879975"/>
            <a:ext cx="1187451"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0"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10572751" y="4779964"/>
            <a:ext cx="1386416"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4459818" y="4876800"/>
            <a:ext cx="1187449"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2" name="Picture 1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1" y="4876801"/>
            <a:ext cx="1191684"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5759451" y="4899025"/>
            <a:ext cx="1094316"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4"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884" y="4876801"/>
            <a:ext cx="114088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bwMode="auto">
          <a:xfrm>
            <a:off x="9393767" y="4879975"/>
            <a:ext cx="1187451"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pic>
        <p:nvPicPr>
          <p:cNvPr id="16" name="Picture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2234" y="4876800"/>
            <a:ext cx="117051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3353" y="3351550"/>
            <a:ext cx="9974247" cy="737177"/>
          </a:xfrm>
          <a:effectLst>
            <a:outerShdw blurRad="50800" dist="38100" dir="8100000" algn="tr" rotWithShape="0">
              <a:prstClr val="black">
                <a:alpha val="40000"/>
              </a:prstClr>
            </a:outerShdw>
          </a:effectLst>
        </p:spPr>
        <p:txBody>
          <a:bodyPr/>
          <a:lstStyle>
            <a:lvl1pPr algn="l">
              <a:defRPr b="1">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03351" y="4206875"/>
            <a:ext cx="9974247" cy="6704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Footer Placeholder 4"/>
          <p:cNvSpPr>
            <a:spLocks noGrp="1"/>
          </p:cNvSpPr>
          <p:nvPr>
            <p:ph type="ftr" sz="quarter" idx="10"/>
          </p:nvPr>
        </p:nvSpPr>
        <p:spPr>
          <a:xfrm>
            <a:off x="5141384" y="6356351"/>
            <a:ext cx="5746749" cy="365125"/>
          </a:xfrm>
          <a:prstGeom prst="rect">
            <a:avLst/>
          </a:prstGeom>
        </p:spPr>
        <p:txBody>
          <a:bodyPr/>
          <a:lstStyle>
            <a:lvl1pPr algn="r" defTabSz="914400">
              <a:defRPr>
                <a:solidFill>
                  <a:prstClr val="white"/>
                </a:solidFill>
              </a:defRPr>
            </a:lvl1pPr>
          </a:lstStyle>
          <a:p>
            <a:endParaRPr lang="en-US"/>
          </a:p>
        </p:txBody>
      </p:sp>
      <p:sp>
        <p:nvSpPr>
          <p:cNvPr id="18" name="Slide Number Placeholder 5"/>
          <p:cNvSpPr>
            <a:spLocks noGrp="1"/>
          </p:cNvSpPr>
          <p:nvPr>
            <p:ph type="sldNum" sz="quarter" idx="11"/>
          </p:nvPr>
        </p:nvSpPr>
        <p:spPr>
          <a:xfrm>
            <a:off x="11010901" y="6356351"/>
            <a:ext cx="571500" cy="365125"/>
          </a:xfrm>
          <a:prstGeom prst="rect">
            <a:avLst/>
          </a:prstGeom>
        </p:spPr>
        <p:txBody>
          <a:bodyPr/>
          <a:lstStyle>
            <a:lvl1pPr defTabSz="914400">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3361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914400" indent="-457200">
              <a:buFont typeface="Arial" panose="020B0604020202020204" pitchFamily="34" charset="0"/>
              <a:buChar char="•"/>
              <a:defRPr/>
            </a:lvl2pPr>
            <a:lvl3pPr marL="1371600" indent="-457200">
              <a:buFont typeface="Arial" panose="020B0604020202020204" pitchFamily="34" charset="0"/>
              <a:buChar char="•"/>
              <a:defRPr/>
            </a:lvl3pPr>
            <a:lvl4pPr marL="1828800" indent="-457200">
              <a:buFont typeface="Arial" panose="020B0604020202020204" pitchFamily="34" charset="0"/>
              <a:buChar char="•"/>
              <a:defRPr/>
            </a:lvl4pPr>
            <a:lvl5pPr marL="2286000" indent="-4572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5223934" y="6356351"/>
            <a:ext cx="5592233" cy="365125"/>
          </a:xfrm>
          <a:prstGeom prst="rect">
            <a:avLst/>
          </a:prstGeom>
        </p:spPr>
        <p:txBody>
          <a:bodyPr/>
          <a:lstStyle>
            <a:lvl1pPr defTabSz="914400">
              <a:defRPr/>
            </a:lvl1pPr>
          </a:lstStyle>
          <a:p>
            <a:endParaRPr lang="en-US"/>
          </a:p>
        </p:txBody>
      </p:sp>
      <p:sp>
        <p:nvSpPr>
          <p:cNvPr id="5" name="Slide Number Placeholder 5"/>
          <p:cNvSpPr>
            <a:spLocks noGrp="1"/>
          </p:cNvSpPr>
          <p:nvPr>
            <p:ph type="sldNum" sz="quarter" idx="11"/>
          </p:nvPr>
        </p:nvSpPr>
        <p:spPr>
          <a:xfrm>
            <a:off x="10981267" y="6356351"/>
            <a:ext cx="601133" cy="365125"/>
          </a:xfrm>
          <a:prstGeom prst="rect">
            <a:avLst/>
          </a:prstGeom>
        </p:spPr>
        <p:txBody>
          <a:bodyPr/>
          <a:lstStyle>
            <a:lvl1pPr defTabSz="914400">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640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223934" y="6356351"/>
            <a:ext cx="5592233" cy="365125"/>
          </a:xfrm>
          <a:prstGeom prst="rect">
            <a:avLst/>
          </a:prstGeom>
        </p:spPr>
        <p:txBody>
          <a:bodyPr/>
          <a:lstStyle>
            <a:lvl1pPr defTabSz="914400">
              <a:defRPr/>
            </a:lvl1pPr>
          </a:lstStyle>
          <a:p>
            <a:endParaRPr lang="en-US"/>
          </a:p>
        </p:txBody>
      </p:sp>
      <p:sp>
        <p:nvSpPr>
          <p:cNvPr id="6" name="Slide Number Placeholder 5"/>
          <p:cNvSpPr>
            <a:spLocks noGrp="1"/>
          </p:cNvSpPr>
          <p:nvPr>
            <p:ph type="sldNum" sz="quarter" idx="11"/>
          </p:nvPr>
        </p:nvSpPr>
        <p:spPr>
          <a:xfrm>
            <a:off x="10981267" y="6356351"/>
            <a:ext cx="601133" cy="365125"/>
          </a:xfrm>
          <a:prstGeom prst="rect">
            <a:avLst/>
          </a:prstGeom>
        </p:spPr>
        <p:txBody>
          <a:bodyPr/>
          <a:lstStyle>
            <a:lvl1pPr defTabSz="914400">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5237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5223934" y="6356351"/>
            <a:ext cx="5592233" cy="365125"/>
          </a:xfrm>
          <a:prstGeom prst="rect">
            <a:avLst/>
          </a:prstGeom>
        </p:spPr>
        <p:txBody>
          <a:bodyPr/>
          <a:lstStyle>
            <a:lvl1pPr defTabSz="914400">
              <a:defRPr/>
            </a:lvl1pPr>
          </a:lstStyle>
          <a:p>
            <a:endParaRPr lang="en-US"/>
          </a:p>
        </p:txBody>
      </p:sp>
      <p:sp>
        <p:nvSpPr>
          <p:cNvPr id="4" name="Slide Number Placeholder 5"/>
          <p:cNvSpPr>
            <a:spLocks noGrp="1"/>
          </p:cNvSpPr>
          <p:nvPr>
            <p:ph type="sldNum" sz="quarter" idx="11"/>
          </p:nvPr>
        </p:nvSpPr>
        <p:spPr>
          <a:xfrm>
            <a:off x="10981267" y="6356351"/>
            <a:ext cx="601133" cy="365125"/>
          </a:xfrm>
          <a:prstGeom prst="rect">
            <a:avLst/>
          </a:prstGeom>
        </p:spPr>
        <p:txBody>
          <a:bodyPr/>
          <a:lstStyle>
            <a:lvl1pPr defTabSz="914400">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4892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3" name="Footer Placeholder 2"/>
          <p:cNvSpPr>
            <a:spLocks noGrp="1"/>
          </p:cNvSpPr>
          <p:nvPr>
            <p:ph type="ftr" sz="quarter" idx="11"/>
          </p:nvPr>
        </p:nvSpPr>
        <p:spPr>
          <a:xfrm>
            <a:off x="5223934" y="6356351"/>
            <a:ext cx="559223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981267" y="6356351"/>
            <a:ext cx="601133" cy="365125"/>
          </a:xfrm>
          <a:prstGeom prst="rect">
            <a:avLst/>
          </a:prstGeom>
        </p:spPr>
        <p:txBody>
          <a:bodyPr/>
          <a:lstStyle>
            <a:lvl1pPr>
              <a:defRPr>
                <a:solidFill>
                  <a:schemeClr val="tx1"/>
                </a:solidFill>
              </a:defRPr>
            </a:lvl1pPr>
          </a:lstStyle>
          <a:p>
            <a:fld id="{7BA3F738-D68D-4111-9734-3BE8B352727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27473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lgn="ctr" eaLnBrk="1" hangingPunct="1">
              <a:defRPr/>
            </a:pPr>
            <a:fld id="{4EA459ED-CDBE-4782-A4DC-B4C9AF5E7912}"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lgn="ctr" eaLnBrk="1" hangingPunct="1">
              <a:defRPr/>
            </a:pPr>
            <a:fld id="{1DF89894-589F-4395-AB71-B22471FB2397}"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33487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B330A9-4936-4ABA-A128-13E1C882A143}"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transition xmlns:p14="http://schemas.microsoft.com/office/powerpoint/2010/mai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lgn="ctr" eaLnBrk="1" hangingPunct="1">
              <a:defRPr/>
            </a:pPr>
            <a:fld id="{598FB0B9-A162-407B-83A9-FA01481E8937}"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lgn="ctr" eaLnBrk="1" hangingPunct="1">
              <a:defRPr/>
            </a:pPr>
            <a:fld id="{63CA50B7-A4B9-4C51-B21F-5B553F13C45A}"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12598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1263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lgn="ctr" eaLnBrk="1" hangingPunct="1">
              <a:defRPr/>
            </a:pPr>
            <a:fld id="{F52A65A5-4864-49EA-A6DD-18785066BA99}"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Tree>
    <p:extLst>
      <p:ext uri="{BB962C8B-B14F-4D97-AF65-F5344CB8AC3E}">
        <p14:creationId xmlns:p14="http://schemas.microsoft.com/office/powerpoint/2010/main" val="21817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algn="ctr" eaLnBrk="1" hangingPunct="1">
              <a:defRPr/>
            </a:pPr>
            <a:fld id="{2397B8C8-9627-479C-9C29-4CFF7B89C57A}"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algn="ctr" eaLnBrk="1" hangingPunct="1">
              <a:defRPr/>
            </a:pPr>
            <a:fld id="{31792CBD-3438-4B26-AFF7-D67B6E83C89D}"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197283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algn="ctr" eaLnBrk="1" hangingPunct="1">
              <a:defRPr/>
            </a:pPr>
            <a:fld id="{B6DB8C10-3551-4780-A9B6-172F2D69B2F9}"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Tree>
    <p:extLst>
      <p:ext uri="{BB962C8B-B14F-4D97-AF65-F5344CB8AC3E}">
        <p14:creationId xmlns:p14="http://schemas.microsoft.com/office/powerpoint/2010/main" val="280408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algn="ctr" eaLnBrk="1" hangingPunct="1">
              <a:defRPr/>
            </a:pPr>
            <a:fld id="{5E9A4E41-A7B8-4F64-8849-058EDBEEB89E}"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algn="ctr" eaLnBrk="1" hangingPunct="1">
              <a:defRPr/>
            </a:pPr>
            <a:fld id="{02F4457A-D1F3-4FC0-902F-967EA1EABBFE}"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25282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lgn="ctr" eaLnBrk="1" hangingPunct="1">
              <a:defRPr/>
            </a:pPr>
            <a:fld id="{F7F89873-C2C2-42A2-8539-E9FB77DF3368}"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ctr" eaLnBrk="1" hangingPunct="1">
              <a:defRPr/>
            </a:pPr>
            <a:fld id="{626103DD-8D7F-451F-9D65-90A80AC7A6B3}"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45576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algn="ctr" eaLnBrk="1" hangingPunct="1">
              <a:defRPr/>
            </a:pPr>
            <a:fld id="{E8C90568-3B5D-4ADB-B11D-620F7EFF1E66}"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ctr" eaLnBrk="1" hangingPunct="1">
              <a:defRPr/>
            </a:pPr>
            <a:fld id="{095A8545-1A8D-44E7-B6E5-D128C16BE292}"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362649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lgn="ctr" eaLnBrk="1" hangingPunct="1">
              <a:defRPr/>
            </a:pPr>
            <a:fld id="{179DE218-9CE7-493D-9989-D078FCDB4D04}"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lgn="ctr" eaLnBrk="1" hangingPunct="1">
              <a:defRPr/>
            </a:pPr>
            <a:fld id="{898F68FA-241E-4D3E-BB31-69F769A171C1}"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4642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lgn="ctr" eaLnBrk="1" hangingPunct="1">
              <a:defRPr/>
            </a:pPr>
            <a:fld id="{C94E8193-3F92-4830-8237-19CC0E65F33B}" type="datetime5">
              <a:rPr lang="en-US" sz="1100" smtClean="0">
                <a:solidFill>
                  <a:srgbClr val="FFFFFF"/>
                </a:solidFill>
                <a:latin typeface="Arial" pitchFamily="34" charset="0"/>
              </a:rPr>
              <a:pPr algn="ctr" eaLnBrk="1" hangingPunct="1">
                <a:defRPr/>
              </a:pPr>
              <a:t>24-Jun-19</a:t>
            </a:fld>
            <a:endParaRPr lang="en-US" sz="1100">
              <a:solidFill>
                <a:srgbClr val="FFFFFF"/>
              </a:solidFill>
              <a:latin typeface="Arial" pitchFamily="34"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lgn="ctr" eaLnBrk="1" hangingPunct="1">
              <a:defRPr/>
            </a:pPr>
            <a:r>
              <a:rPr lang="en-US" sz="1100" smtClean="0">
                <a:solidFill>
                  <a:srgbClr val="FFFFFF"/>
                </a:solidFill>
                <a:latin typeface="Arial" pitchFamily="34" charset="0"/>
              </a:rPr>
              <a:t>UNCLASSIFIED</a:t>
            </a:r>
            <a:endParaRPr lang="en-US" sz="1100">
              <a:solidFill>
                <a:srgbClr val="FFFFFF"/>
              </a:solidFill>
              <a:latin typeface="Arial" pitchFamily="34"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lgn="ctr" eaLnBrk="1" hangingPunct="1">
              <a:defRPr/>
            </a:pPr>
            <a:fld id="{27D82A5D-C5B9-4DF0-BCD0-8745F753089A}" type="slidenum">
              <a:rPr lang="en-US" sz="1100" smtClean="0">
                <a:solidFill>
                  <a:srgbClr val="FFFFFF"/>
                </a:solidFill>
                <a:latin typeface="Arial" pitchFamily="34" charset="0"/>
              </a:rPr>
              <a:pPr algn="ctr" eaLnBrk="1" hangingPunct="1">
                <a:defRPr/>
              </a:pPr>
              <a:t>‹#›</a:t>
            </a:fld>
            <a:endParaRPr lang="en-US" sz="1100">
              <a:solidFill>
                <a:srgbClr val="FFFFFF"/>
              </a:solidFill>
              <a:latin typeface="Arial" pitchFamily="34" charset="0"/>
            </a:endParaRPr>
          </a:p>
        </p:txBody>
      </p:sp>
    </p:spTree>
    <p:extLst>
      <p:ext uri="{BB962C8B-B14F-4D97-AF65-F5344CB8AC3E}">
        <p14:creationId xmlns:p14="http://schemas.microsoft.com/office/powerpoint/2010/main" val="12378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BDFF17-B88F-4286-A056-AD6CBEB994AB}"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transition xmlns:p14="http://schemas.microsoft.com/office/powerpoint/2010/mai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E8A56A0-1B4F-48FF-8ADB-0D8BAF46810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3573903"/>
      </p:ext>
    </p:extLst>
  </p:cSld>
  <p:clrMapOvr>
    <a:masterClrMapping/>
  </p:clrMapOvr>
  <p:transition xmlns:p14="http://schemas.microsoft.com/office/powerpoint/2010/mai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C745192-9E40-4D81-A84D-7ABCEF4C184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1407267"/>
      </p:ext>
    </p:extLst>
  </p:cSld>
  <p:clrMapOvr>
    <a:masterClrMapping/>
  </p:clrMapOvr>
  <p:transition xmlns:p14="http://schemas.microsoft.com/office/powerpoint/2010/mai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D05F7F-EE09-4512-A6BC-AB50BF16290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4050282"/>
      </p:ext>
    </p:extLst>
  </p:cSld>
  <p:clrMapOvr>
    <a:masterClrMapping/>
  </p:clrMapOvr>
  <p:transition xmlns:p14="http://schemas.microsoft.com/office/powerpoint/2010/mai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3D0681-9D9C-4EC8-BC0F-FBC37E4209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48344458"/>
      </p:ext>
    </p:extLst>
  </p:cSld>
  <p:clrMapOvr>
    <a:masterClrMapping/>
  </p:clrMapOvr>
  <p:transition xmlns:p14="http://schemas.microsoft.com/office/powerpoint/2010/mai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C4B330A9-4936-4ABA-A128-13E1C882A14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1568396"/>
      </p:ext>
    </p:extLst>
  </p:cSld>
  <p:clrMapOvr>
    <a:masterClrMapping/>
  </p:clrMapOvr>
  <p:transition xmlns:p14="http://schemas.microsoft.com/office/powerpoint/2010/mai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4BDFF17-B88F-4286-A056-AD6CBEB994A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3163680"/>
      </p:ext>
    </p:extLst>
  </p:cSld>
  <p:clrMapOvr>
    <a:masterClrMapping/>
  </p:clrMapOvr>
  <p:transition xmlns:p14="http://schemas.microsoft.com/office/powerpoint/2010/mai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854F8FB-CD58-435C-890F-B1EF9C8F65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79772943"/>
      </p:ext>
    </p:extLst>
  </p:cSld>
  <p:clrMapOvr>
    <a:masterClrMapping/>
  </p:clrMapOvr>
  <p:transition xmlns:p14="http://schemas.microsoft.com/office/powerpoint/2010/mai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009FEF7-CA4F-4EBF-9C10-BA79E66910F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9288655"/>
      </p:ext>
    </p:extLst>
  </p:cSld>
  <p:clrMapOvr>
    <a:masterClrMapping/>
  </p:clrMapOvr>
  <p:transition xmlns:p14="http://schemas.microsoft.com/office/powerpoint/2010/mai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D587878-4F78-4615-B44C-AF8BE4981D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3788813"/>
      </p:ext>
    </p:extLst>
  </p:cSld>
  <p:clrMapOvr>
    <a:masterClrMapping/>
  </p:clrMapOvr>
  <p:transition xmlns:p14="http://schemas.microsoft.com/office/powerpoint/2010/mai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C26AF47-BC13-4158-8466-F388234E012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09346656"/>
      </p:ext>
    </p:extLst>
  </p:cSld>
  <p:clrMapOvr>
    <a:masterClrMapping/>
  </p:clrMapOvr>
  <p:transition xmlns:p14="http://schemas.microsoft.com/office/powerpoint/2010/mai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F8FB-CD58-435C-890F-B1EF9C8F656C}"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transition xmlns:p14="http://schemas.microsoft.com/office/powerpoint/2010/mai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8F87602A-1338-4CCB-A242-D741D42ED6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5398230"/>
      </p:ext>
    </p:extLst>
  </p:cSld>
  <p:clrMapOvr>
    <a:masterClrMapping/>
  </p:clrMapOvr>
  <p:transition xmlns:p14="http://schemas.microsoft.com/office/powerpoint/2010/mai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17" y="4806951"/>
            <a:ext cx="1234016"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8000" y="4876800"/>
            <a:ext cx="122131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6959601" y="4899026"/>
            <a:ext cx="1130300" cy="84772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pic>
        <p:nvPicPr>
          <p:cNvPr id="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4351" y="4827588"/>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10672233" y="4879975"/>
            <a:ext cx="1187451"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pic>
        <p:nvPicPr>
          <p:cNvPr id="10"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8759" b="13139"/>
          <a:stretch>
            <a:fillRect/>
          </a:stretch>
        </p:blipFill>
        <p:spPr bwMode="auto">
          <a:xfrm>
            <a:off x="10572751" y="4779964"/>
            <a:ext cx="1386416"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bwMode="auto">
          <a:xfrm>
            <a:off x="4459818" y="4876800"/>
            <a:ext cx="1187449" cy="8905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pic>
        <p:nvPicPr>
          <p:cNvPr id="12" name="Picture 1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1" y="4876801"/>
            <a:ext cx="1191684"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5759451" y="4899025"/>
            <a:ext cx="1094316" cy="83343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pic>
        <p:nvPicPr>
          <p:cNvPr id="14"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2884" y="4876801"/>
            <a:ext cx="114088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bwMode="auto">
          <a:xfrm>
            <a:off x="9393767" y="4879975"/>
            <a:ext cx="1187451" cy="85248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pic>
        <p:nvPicPr>
          <p:cNvPr id="16" name="Picture 2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2234" y="4876800"/>
            <a:ext cx="117051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03353" y="3351550"/>
            <a:ext cx="9974247" cy="737177"/>
          </a:xfrm>
          <a:effectLst>
            <a:outerShdw blurRad="50800" dist="38100" dir="8100000" algn="tr" rotWithShape="0">
              <a:prstClr val="black">
                <a:alpha val="40000"/>
              </a:prstClr>
            </a:outerShdw>
          </a:effectLst>
        </p:spPr>
        <p:txBody>
          <a:bodyPr/>
          <a:lstStyle>
            <a:lvl1pPr algn="l">
              <a:defRPr b="1">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03351" y="4206875"/>
            <a:ext cx="9974247" cy="67040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Footer Placeholder 4"/>
          <p:cNvSpPr>
            <a:spLocks noGrp="1"/>
          </p:cNvSpPr>
          <p:nvPr userDrawn="1">
            <p:ph type="ftr" sz="quarter" idx="10"/>
          </p:nvPr>
        </p:nvSpPr>
        <p:spPr>
          <a:xfrm>
            <a:off x="5141384" y="6356351"/>
            <a:ext cx="5746749" cy="365125"/>
          </a:xfrm>
        </p:spPr>
        <p:txBody>
          <a:bodyPr/>
          <a:lstStyle>
            <a:lvl1pPr algn="r" defTabSz="914400">
              <a:defRPr>
                <a:solidFill>
                  <a:prstClr val="white"/>
                </a:solidFill>
              </a:defRPr>
            </a:lvl1pPr>
          </a:lstStyle>
          <a:p>
            <a:pPr>
              <a:defRPr/>
            </a:pPr>
            <a:r>
              <a:rPr lang="en-US" smtClean="0"/>
              <a:t>14 December 2011 Pre-decisional FOUO</a:t>
            </a:r>
            <a:endParaRPr lang="en-US"/>
          </a:p>
        </p:txBody>
      </p:sp>
      <p:sp>
        <p:nvSpPr>
          <p:cNvPr id="18" name="Slide Number Placeholder 5"/>
          <p:cNvSpPr>
            <a:spLocks noGrp="1"/>
          </p:cNvSpPr>
          <p:nvPr userDrawn="1">
            <p:ph type="sldNum" sz="quarter" idx="11"/>
          </p:nvPr>
        </p:nvSpPr>
        <p:spPr>
          <a:xfrm>
            <a:off x="11010901" y="6356351"/>
            <a:ext cx="571500" cy="365125"/>
          </a:xfrm>
        </p:spPr>
        <p:txBody>
          <a:bodyPr/>
          <a:lstStyle>
            <a:lvl1pPr defTabSz="914400">
              <a:defRPr/>
            </a:lvl1pPr>
          </a:lstStyle>
          <a:p>
            <a:pPr>
              <a:defRPr/>
            </a:pPr>
            <a:fld id="{37DDA6C8-D0C8-4D82-8A4C-BB400F27F181}" type="slidenum">
              <a:rPr lang="en-US" altLang="en-US"/>
              <a:pPr>
                <a:defRPr/>
              </a:pPr>
              <a:t>‹#›</a:t>
            </a:fld>
            <a:endParaRPr lang="en-US" altLang="en-US"/>
          </a:p>
        </p:txBody>
      </p:sp>
    </p:spTree>
    <p:extLst>
      <p:ext uri="{BB962C8B-B14F-4D97-AF65-F5344CB8AC3E}">
        <p14:creationId xmlns:p14="http://schemas.microsoft.com/office/powerpoint/2010/main" val="529022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05000"/>
            <a:ext cx="10972800" cy="3709988"/>
          </a:xfrm>
        </p:spPr>
        <p:txBody>
          <a:bodyPr/>
          <a:lstStyle>
            <a:lvl1pPr marL="342900" indent="-342900">
              <a:buFont typeface="Lucida Sans Unicode" panose="020B0602030504020204" pitchFamily="34" charset="0"/>
              <a:buChar char="∎"/>
              <a:defRPr/>
            </a:lvl1pPr>
            <a:lvl2pPr marL="742950" indent="-285750">
              <a:buFont typeface="Wingdings" panose="05000000000000000000" pitchFamily="2" charset="2"/>
              <a:buChar char="q"/>
              <a:defRPr/>
            </a:lvl2pPr>
            <a:lvl3pPr marL="1143000" indent="-228600">
              <a:buFont typeface="Wingdings" panose="05000000000000000000" pitchFamily="2" charset="2"/>
              <a:buChar char="§"/>
              <a:defRPr/>
            </a:lvl3pPr>
            <a:lvl4pPr marL="1600200" indent="-228600">
              <a:buFont typeface="Lucida Sans Unicode" panose="020B0602030504020204" pitchFamily="34" charset="0"/>
              <a:buChar char="▻"/>
              <a:defRPr/>
            </a:lvl4pPr>
            <a:lvl5pPr marL="2057400" indent="-228600">
              <a:buFont typeface="Lucida Sans Unicode" panose="020B0602030504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1"/>
          </p:nvPr>
        </p:nvSpPr>
        <p:spPr/>
        <p:txBody>
          <a:bodyPr/>
          <a:lstStyle>
            <a:lvl1pPr defTabSz="914400">
              <a:defRPr/>
            </a:lvl1pPr>
          </a:lstStyle>
          <a:p>
            <a:pPr>
              <a:defRPr/>
            </a:pPr>
            <a:fld id="{8C0E0ACC-D7BC-4F30-BD1A-CE874FE7DCC4}" type="slidenum">
              <a:rPr lang="en-US" altLang="en-US"/>
              <a:pPr>
                <a:defRPr/>
              </a:pPr>
              <a:t>‹#›</a:t>
            </a:fld>
            <a:endParaRPr lang="en-US" altLang="en-US"/>
          </a:p>
        </p:txBody>
      </p:sp>
      <p:sp>
        <p:nvSpPr>
          <p:cNvPr id="6" name="Rectangle 5">
            <a:extLst>
              <a:ext uri="{FF2B5EF4-FFF2-40B4-BE49-F238E27FC236}">
                <a16:creationId xmlns:a16="http://schemas.microsoft.com/office/drawing/2014/main" xmlns="" id="{E24349B1-B53F-4881-8E5D-D73E24492D74}"/>
              </a:ext>
            </a:extLst>
          </p:cNvPr>
          <p:cNvSpPr/>
          <p:nvPr userDrawn="1"/>
        </p:nvSpPr>
        <p:spPr>
          <a:xfrm>
            <a:off x="0" y="1493839"/>
            <a:ext cx="12192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7" name="Rectangle 6">
            <a:extLst>
              <a:ext uri="{FF2B5EF4-FFF2-40B4-BE49-F238E27FC236}">
                <a16:creationId xmlns:a16="http://schemas.microsoft.com/office/drawing/2014/main" xmlns="" id="{AB68D23E-7873-47FC-8779-0C7C8A1DDF2D}"/>
              </a:ext>
            </a:extLst>
          </p:cNvPr>
          <p:cNvSpPr/>
          <p:nvPr userDrawn="1"/>
        </p:nvSpPr>
        <p:spPr>
          <a:xfrm>
            <a:off x="-27517" y="6234114"/>
            <a:ext cx="12192001"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white"/>
              </a:solidFill>
            </a:endParaRPr>
          </a:p>
        </p:txBody>
      </p:sp>
      <p:sp>
        <p:nvSpPr>
          <p:cNvPr id="8" name="Slide Number Placeholder 5"/>
          <p:cNvSpPr txBox="1">
            <a:spLocks/>
          </p:cNvSpPr>
          <p:nvPr userDrawn="1"/>
        </p:nvSpPr>
        <p:spPr>
          <a:xfrm>
            <a:off x="10981267" y="6356351"/>
            <a:ext cx="60113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1" fontAlgn="base" hangingPunct="1">
              <a:spcBef>
                <a:spcPct val="0"/>
              </a:spcBef>
              <a:spcAft>
                <a:spcPct val="0"/>
              </a:spcAft>
              <a:defRPr sz="1200" kern="1200">
                <a:solidFill>
                  <a:srgbClr val="002060"/>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8C0E0ACC-D7BC-4F30-BD1A-CE874FE7DCC4}" type="slidenum">
              <a:rPr lang="en-US" altLang="en-US" smtClean="0"/>
              <a:pPr>
                <a:defRPr/>
              </a:pPr>
              <a:t>‹#›</a:t>
            </a:fld>
            <a:endParaRPr lang="en-US" altLang="en-US" dirty="0"/>
          </a:p>
        </p:txBody>
      </p:sp>
    </p:spTree>
    <p:extLst>
      <p:ext uri="{BB962C8B-B14F-4D97-AF65-F5344CB8AC3E}">
        <p14:creationId xmlns:p14="http://schemas.microsoft.com/office/powerpoint/2010/main" val="1215244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9863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9863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defTabSz="914400">
              <a:defRPr/>
            </a:lvl1pPr>
          </a:lstStyle>
          <a:p>
            <a:pPr>
              <a:defRPr/>
            </a:pPr>
            <a:r>
              <a:rPr lang="en-US" smtClean="0"/>
              <a:t>14 December 2011 Pre-decisional FOUO</a:t>
            </a:r>
            <a:endParaRPr lang="en-US"/>
          </a:p>
        </p:txBody>
      </p:sp>
      <p:sp>
        <p:nvSpPr>
          <p:cNvPr id="6" name="Slide Number Placeholder 5"/>
          <p:cNvSpPr>
            <a:spLocks noGrp="1"/>
          </p:cNvSpPr>
          <p:nvPr>
            <p:ph type="sldNum" sz="quarter" idx="11"/>
          </p:nvPr>
        </p:nvSpPr>
        <p:spPr/>
        <p:txBody>
          <a:bodyPr/>
          <a:lstStyle>
            <a:lvl1pPr defTabSz="914400">
              <a:defRPr/>
            </a:lvl1pPr>
          </a:lstStyle>
          <a:p>
            <a:pPr>
              <a:defRPr/>
            </a:pPr>
            <a:fld id="{46E4026D-BC37-4D3D-8BE2-E7C1DE94E38A}" type="slidenum">
              <a:rPr lang="en-US" altLang="en-US"/>
              <a:pPr>
                <a:defRPr/>
              </a:pPr>
              <a:t>‹#›</a:t>
            </a:fld>
            <a:endParaRPr lang="en-US" altLang="en-US"/>
          </a:p>
        </p:txBody>
      </p:sp>
    </p:spTree>
    <p:extLst>
      <p:ext uri="{BB962C8B-B14F-4D97-AF65-F5344CB8AC3E}">
        <p14:creationId xmlns:p14="http://schemas.microsoft.com/office/powerpoint/2010/main" val="1112319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defTabSz="914400">
              <a:defRPr/>
            </a:lvl1pPr>
          </a:lstStyle>
          <a:p>
            <a:pPr>
              <a:defRPr/>
            </a:pPr>
            <a:r>
              <a:rPr lang="en-US" smtClean="0"/>
              <a:t>10 September 2013 Pre-decisional FOUO</a:t>
            </a:r>
            <a:endParaRPr lang="en-US"/>
          </a:p>
        </p:txBody>
      </p:sp>
      <p:sp>
        <p:nvSpPr>
          <p:cNvPr id="4" name="Slide Number Placeholder 5"/>
          <p:cNvSpPr>
            <a:spLocks noGrp="1"/>
          </p:cNvSpPr>
          <p:nvPr>
            <p:ph type="sldNum" sz="quarter" idx="11"/>
          </p:nvPr>
        </p:nvSpPr>
        <p:spPr/>
        <p:txBody>
          <a:bodyPr/>
          <a:lstStyle>
            <a:lvl1pPr defTabSz="914400">
              <a:defRPr/>
            </a:lvl1pPr>
          </a:lstStyle>
          <a:p>
            <a:pPr>
              <a:defRPr/>
            </a:pPr>
            <a:fld id="{7AD26566-E6FB-4E90-A87B-8146588AD646}" type="slidenum">
              <a:rPr lang="en-US" altLang="en-US"/>
              <a:pPr>
                <a:defRPr/>
              </a:pPr>
              <a:t>‹#›</a:t>
            </a:fld>
            <a:endParaRPr lang="en-US" altLang="en-US"/>
          </a:p>
        </p:txBody>
      </p:sp>
    </p:spTree>
    <p:extLst>
      <p:ext uri="{BB962C8B-B14F-4D97-AF65-F5344CB8AC3E}">
        <p14:creationId xmlns:p14="http://schemas.microsoft.com/office/powerpoint/2010/main" val="669337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9FEF7-CA4F-4EBF-9C10-BA79E66910F7}"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transition xmlns:p14="http://schemas.microsoft.com/office/powerpoint/2010/mai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587878-4F78-4615-B44C-AF8BE4981D6C}"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transition xmlns:p14="http://schemas.microsoft.com/office/powerpoint/2010/main" spd="slow">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6.xml"/><Relationship Id="rId13" Type="http://schemas.openxmlformats.org/officeDocument/2006/relationships/image" Target="../media/image14.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theme" Target="../theme/theme8.xml"/><Relationship Id="rId6" Type="http://schemas.openxmlformats.org/officeDocument/2006/relationships/image" Target="../media/image15.jpeg"/><Relationship Id="rId1" Type="http://schemas.openxmlformats.org/officeDocument/2006/relationships/slideLayout" Target="../slideLayouts/slideLayout71.xml"/><Relationship Id="rId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5D721-D5E3-4C29-8EFA-AFAE1B3D4E09}"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xmlns:p14="http://schemas.microsoft.com/office/powerpoint/2010/mai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5D721-D5E3-4C29-8EFA-AFAE1B3D4E0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9463596"/>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xmlns:p14="http://schemas.microsoft.com/office/powerpoint/2010/mai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59524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724111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960008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timing>
    <p:tnLst>
      <p:par>
        <p:cTn xmlns:p14="http://schemas.microsoft.com/office/powerpoint/2010/main" id="1" dur="indefinite" restart="never" nodeType="tmRoot"/>
      </p:par>
    </p:tnLst>
  </p:timing>
  <p:hf hdr="0" ftr="0" dt="0"/>
  <p:txStyles>
    <p:titleStyle>
      <a:lvl1pPr algn="l" defTabSz="457200" rtl="0" eaLnBrk="1" fontAlgn="base" hangingPunct="1">
        <a:spcBef>
          <a:spcPct val="0"/>
        </a:spcBef>
        <a:spcAft>
          <a:spcPct val="0"/>
        </a:spcAft>
        <a:defRPr sz="3000" b="1" kern="1200">
          <a:solidFill>
            <a:schemeClr val="tx1"/>
          </a:solidFill>
          <a:latin typeface="+mj-lt"/>
          <a:ea typeface="+mj-ea"/>
          <a:cs typeface="+mj-cs"/>
        </a:defRPr>
      </a:lvl1pPr>
      <a:lvl2pPr algn="l" defTabSz="457200" rtl="0" eaLnBrk="1" fontAlgn="base" hangingPunct="1">
        <a:spcBef>
          <a:spcPct val="0"/>
        </a:spcBef>
        <a:spcAft>
          <a:spcPct val="0"/>
        </a:spcAft>
        <a:defRPr sz="3000" b="1">
          <a:solidFill>
            <a:schemeClr val="tx1"/>
          </a:solidFill>
          <a:latin typeface="Calibri" pitchFamily="34" charset="0"/>
        </a:defRPr>
      </a:lvl2pPr>
      <a:lvl3pPr algn="l" defTabSz="457200" rtl="0" eaLnBrk="1" fontAlgn="base" hangingPunct="1">
        <a:spcBef>
          <a:spcPct val="0"/>
        </a:spcBef>
        <a:spcAft>
          <a:spcPct val="0"/>
        </a:spcAft>
        <a:defRPr sz="3000" b="1">
          <a:solidFill>
            <a:schemeClr val="tx1"/>
          </a:solidFill>
          <a:latin typeface="Calibri" pitchFamily="34" charset="0"/>
        </a:defRPr>
      </a:lvl3pPr>
      <a:lvl4pPr algn="l" defTabSz="457200" rtl="0" eaLnBrk="1" fontAlgn="base" hangingPunct="1">
        <a:spcBef>
          <a:spcPct val="0"/>
        </a:spcBef>
        <a:spcAft>
          <a:spcPct val="0"/>
        </a:spcAft>
        <a:defRPr sz="3000" b="1">
          <a:solidFill>
            <a:schemeClr val="tx1"/>
          </a:solidFill>
          <a:latin typeface="Calibri" pitchFamily="34" charset="0"/>
        </a:defRPr>
      </a:lvl4pPr>
      <a:lvl5pPr algn="l" defTabSz="457200" rtl="0" eaLnBrk="1" fontAlgn="base" hangingPunct="1">
        <a:spcBef>
          <a:spcPct val="0"/>
        </a:spcBef>
        <a:spcAft>
          <a:spcPct val="0"/>
        </a:spcAft>
        <a:defRPr sz="3000" b="1">
          <a:solidFill>
            <a:schemeClr val="tx1"/>
          </a:solidFill>
          <a:latin typeface="Calibri" pitchFamily="34" charset="0"/>
        </a:defRPr>
      </a:lvl5pPr>
      <a:lvl6pPr marL="457200" algn="l" defTabSz="457200" rtl="0" eaLnBrk="1" fontAlgn="base" hangingPunct="1">
        <a:spcBef>
          <a:spcPct val="0"/>
        </a:spcBef>
        <a:spcAft>
          <a:spcPct val="0"/>
        </a:spcAft>
        <a:defRPr sz="3000" b="1">
          <a:solidFill>
            <a:schemeClr val="tx1"/>
          </a:solidFill>
          <a:latin typeface="Calibri" pitchFamily="34" charset="0"/>
        </a:defRPr>
      </a:lvl6pPr>
      <a:lvl7pPr marL="914400" algn="l" defTabSz="457200" rtl="0" eaLnBrk="1" fontAlgn="base" hangingPunct="1">
        <a:spcBef>
          <a:spcPct val="0"/>
        </a:spcBef>
        <a:spcAft>
          <a:spcPct val="0"/>
        </a:spcAft>
        <a:defRPr sz="3000" b="1">
          <a:solidFill>
            <a:schemeClr val="tx1"/>
          </a:solidFill>
          <a:latin typeface="Calibri" pitchFamily="34" charset="0"/>
        </a:defRPr>
      </a:lvl7pPr>
      <a:lvl8pPr marL="1371600" algn="l" defTabSz="457200" rtl="0" eaLnBrk="1" fontAlgn="base" hangingPunct="1">
        <a:spcBef>
          <a:spcPct val="0"/>
        </a:spcBef>
        <a:spcAft>
          <a:spcPct val="0"/>
        </a:spcAft>
        <a:defRPr sz="3000" b="1">
          <a:solidFill>
            <a:schemeClr val="tx1"/>
          </a:solidFill>
          <a:latin typeface="Calibri" pitchFamily="34" charset="0"/>
        </a:defRPr>
      </a:lvl8pPr>
      <a:lvl9pPr marL="1828800" algn="l" defTabSz="457200" rtl="0" eaLnBrk="1" fontAlgn="base" hangingPunct="1">
        <a:spcBef>
          <a:spcPct val="0"/>
        </a:spcBef>
        <a:spcAft>
          <a:spcPct val="0"/>
        </a:spcAft>
        <a:defRPr sz="3000" b="1">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724111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1"/>
          <p:cNvSpPr/>
          <p:nvPr/>
        </p:nvSpPr>
        <p:spPr>
          <a:xfrm>
            <a:off x="8102601" y="274638"/>
            <a:ext cx="3695700" cy="933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221468830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timing>
    <p:tnLst>
      <p:par>
        <p:cTn xmlns:p14="http://schemas.microsoft.com/office/powerpoint/2010/main" id="1" dur="indefinite" restart="never" nodeType="tmRoot"/>
      </p:par>
    </p:tnLst>
  </p:timing>
  <p:hf hdr="0" ftr="0" dt="0"/>
  <p:txStyles>
    <p:titleStyle>
      <a:lvl1pPr algn="l" defTabSz="457200" rtl="0" eaLnBrk="1" fontAlgn="base" hangingPunct="1">
        <a:spcBef>
          <a:spcPct val="0"/>
        </a:spcBef>
        <a:spcAft>
          <a:spcPct val="0"/>
        </a:spcAft>
        <a:defRPr sz="3000" b="1" kern="1200">
          <a:solidFill>
            <a:schemeClr val="tx1"/>
          </a:solidFill>
          <a:latin typeface="+mj-lt"/>
          <a:ea typeface="+mj-ea"/>
          <a:cs typeface="+mj-cs"/>
        </a:defRPr>
      </a:lvl1pPr>
      <a:lvl2pPr algn="l" defTabSz="457200" rtl="0" eaLnBrk="1" fontAlgn="base" hangingPunct="1">
        <a:spcBef>
          <a:spcPct val="0"/>
        </a:spcBef>
        <a:spcAft>
          <a:spcPct val="0"/>
        </a:spcAft>
        <a:defRPr sz="3000" b="1">
          <a:solidFill>
            <a:schemeClr val="tx1"/>
          </a:solidFill>
          <a:latin typeface="Calibri" pitchFamily="34" charset="0"/>
        </a:defRPr>
      </a:lvl2pPr>
      <a:lvl3pPr algn="l" defTabSz="457200" rtl="0" eaLnBrk="1" fontAlgn="base" hangingPunct="1">
        <a:spcBef>
          <a:spcPct val="0"/>
        </a:spcBef>
        <a:spcAft>
          <a:spcPct val="0"/>
        </a:spcAft>
        <a:defRPr sz="3000" b="1">
          <a:solidFill>
            <a:schemeClr val="tx1"/>
          </a:solidFill>
          <a:latin typeface="Calibri" pitchFamily="34" charset="0"/>
        </a:defRPr>
      </a:lvl3pPr>
      <a:lvl4pPr algn="l" defTabSz="457200" rtl="0" eaLnBrk="1" fontAlgn="base" hangingPunct="1">
        <a:spcBef>
          <a:spcPct val="0"/>
        </a:spcBef>
        <a:spcAft>
          <a:spcPct val="0"/>
        </a:spcAft>
        <a:defRPr sz="3000" b="1">
          <a:solidFill>
            <a:schemeClr val="tx1"/>
          </a:solidFill>
          <a:latin typeface="Calibri" pitchFamily="34" charset="0"/>
        </a:defRPr>
      </a:lvl4pPr>
      <a:lvl5pPr algn="l" defTabSz="457200" rtl="0" eaLnBrk="1" fontAlgn="base" hangingPunct="1">
        <a:spcBef>
          <a:spcPct val="0"/>
        </a:spcBef>
        <a:spcAft>
          <a:spcPct val="0"/>
        </a:spcAft>
        <a:defRPr sz="3000" b="1">
          <a:solidFill>
            <a:schemeClr val="tx1"/>
          </a:solidFill>
          <a:latin typeface="Calibri" pitchFamily="34" charset="0"/>
        </a:defRPr>
      </a:lvl5pPr>
      <a:lvl6pPr marL="457200" algn="l" defTabSz="457200" rtl="0" eaLnBrk="1" fontAlgn="base" hangingPunct="1">
        <a:spcBef>
          <a:spcPct val="0"/>
        </a:spcBef>
        <a:spcAft>
          <a:spcPct val="0"/>
        </a:spcAft>
        <a:defRPr sz="3000" b="1">
          <a:solidFill>
            <a:schemeClr val="tx1"/>
          </a:solidFill>
          <a:latin typeface="Calibri" pitchFamily="34" charset="0"/>
        </a:defRPr>
      </a:lvl6pPr>
      <a:lvl7pPr marL="914400" algn="l" defTabSz="457200" rtl="0" eaLnBrk="1" fontAlgn="base" hangingPunct="1">
        <a:spcBef>
          <a:spcPct val="0"/>
        </a:spcBef>
        <a:spcAft>
          <a:spcPct val="0"/>
        </a:spcAft>
        <a:defRPr sz="3000" b="1">
          <a:solidFill>
            <a:schemeClr val="tx1"/>
          </a:solidFill>
          <a:latin typeface="Calibri" pitchFamily="34" charset="0"/>
        </a:defRPr>
      </a:lvl7pPr>
      <a:lvl8pPr marL="1371600" algn="l" defTabSz="457200" rtl="0" eaLnBrk="1" fontAlgn="base" hangingPunct="1">
        <a:spcBef>
          <a:spcPct val="0"/>
        </a:spcBef>
        <a:spcAft>
          <a:spcPct val="0"/>
        </a:spcAft>
        <a:defRPr sz="3000" b="1">
          <a:solidFill>
            <a:schemeClr val="tx1"/>
          </a:solidFill>
          <a:latin typeface="Calibri" pitchFamily="34" charset="0"/>
        </a:defRPr>
      </a:lvl8pPr>
      <a:lvl9pPr marL="1828800" algn="l" defTabSz="457200" rtl="0" eaLnBrk="1" fontAlgn="base" hangingPunct="1">
        <a:spcBef>
          <a:spcPct val="0"/>
        </a:spcBef>
        <a:spcAft>
          <a:spcPct val="0"/>
        </a:spcAft>
        <a:defRPr sz="3000" b="1">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FF"/>
            </a:gs>
            <a:gs pos="0">
              <a:srgbClr val="0000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y TCCC Logo 091104 (C)"/>
          <p:cNvPicPr>
            <a:picLocks noChangeAspect="1" noChangeArrowheads="1"/>
          </p:cNvPicPr>
          <p:nvPr userDrawn="1"/>
        </p:nvPicPr>
        <p:blipFill>
          <a:blip r:embed="rId13" cstate="print"/>
          <a:srcRect/>
          <a:stretch>
            <a:fillRect/>
          </a:stretch>
        </p:blipFill>
        <p:spPr bwMode="auto">
          <a:xfrm>
            <a:off x="112184" y="76200"/>
            <a:ext cx="1615016" cy="1219200"/>
          </a:xfrm>
          <a:prstGeom prst="rect">
            <a:avLst/>
          </a:prstGeom>
          <a:noFill/>
          <a:ln w="9525">
            <a:noFill/>
            <a:miter lim="800000"/>
            <a:headEnd/>
            <a:tailEnd/>
          </a:ln>
        </p:spPr>
      </p:pic>
    </p:spTree>
    <p:extLst>
      <p:ext uri="{BB962C8B-B14F-4D97-AF65-F5344CB8AC3E}">
        <p14:creationId xmlns:p14="http://schemas.microsoft.com/office/powerpoint/2010/main" val="1791006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5D721-D5E3-4C29-8EFA-AFAE1B3D4E0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3140277"/>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xmlns:p14="http://schemas.microsoft.com/office/powerpoint/2010/mai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724111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smtClean="0"/>
              <a:t>Click to edit Master title style</a:t>
            </a:r>
            <a:endParaRPr lang="en-US" altLang="en-US"/>
          </a:p>
        </p:txBody>
      </p:sp>
      <p:sp>
        <p:nvSpPr>
          <p:cNvPr id="1027" name="Text Placeholder 2"/>
          <p:cNvSpPr>
            <a:spLocks noGrp="1"/>
          </p:cNvSpPr>
          <p:nvPr>
            <p:ph type="body" idx="1"/>
          </p:nvPr>
        </p:nvSpPr>
        <p:spPr bwMode="auto">
          <a:xfrm>
            <a:off x="609600" y="1600200"/>
            <a:ext cx="109728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p:cNvSpPr/>
          <p:nvPr/>
        </p:nvSpPr>
        <p:spPr>
          <a:xfrm>
            <a:off x="8102601" y="274638"/>
            <a:ext cx="3695700" cy="933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FFFF"/>
              </a:solidFill>
            </a:endParaRPr>
          </a:p>
        </p:txBody>
      </p:sp>
      <p:pic>
        <p:nvPicPr>
          <p:cNvPr id="7" name="Picture 6"/>
          <p:cNvPicPr>
            <a:picLocks noChangeAspect="1"/>
          </p:cNvPicPr>
          <p:nvPr/>
        </p:nvPicPr>
        <p:blipFill>
          <a:blip r:embed="rId6">
            <a:clrChange>
              <a:clrFrom>
                <a:srgbClr val="FFFFFE"/>
              </a:clrFrom>
              <a:clrTo>
                <a:srgbClr val="FFFFFE">
                  <a:alpha val="0"/>
                </a:srgbClr>
              </a:clrTo>
            </a:clrChange>
          </a:blip>
          <a:stretch>
            <a:fillRect/>
          </a:stretch>
        </p:blipFill>
        <p:spPr>
          <a:xfrm>
            <a:off x="8407401" y="292100"/>
            <a:ext cx="3390900" cy="1100138"/>
          </a:xfrm>
          <a:prstGeom prst="rect">
            <a:avLst/>
          </a:prstGeom>
          <a:effectLst>
            <a:outerShdw blurRad="50800" dist="38100" dir="5400000" algn="t" rotWithShape="0">
              <a:prstClr val="black">
                <a:alpha val="40000"/>
              </a:prstClr>
            </a:outerShdw>
          </a:effectLst>
        </p:spPr>
      </p:pic>
      <p:sp>
        <p:nvSpPr>
          <p:cNvPr id="5" name="Footer Placeholder 4"/>
          <p:cNvSpPr>
            <a:spLocks noGrp="1"/>
          </p:cNvSpPr>
          <p:nvPr>
            <p:ph type="ftr" sz="quarter" idx="3"/>
          </p:nvPr>
        </p:nvSpPr>
        <p:spPr>
          <a:xfrm>
            <a:off x="5223934" y="6356351"/>
            <a:ext cx="5592233"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srgbClr val="FFFFFF"/>
                </a:solidFill>
                <a:latin typeface="+mn-lt"/>
                <a:cs typeface="+mn-cs"/>
              </a:defRPr>
            </a:lvl1pPr>
          </a:lstStyle>
          <a:p>
            <a:pPr>
              <a:defRPr/>
            </a:pPr>
            <a:r>
              <a:rPr lang="en-US" smtClean="0"/>
              <a:t>10 September 2013 Pre-decisional FOUO</a:t>
            </a:r>
            <a:endParaRPr lang="en-US"/>
          </a:p>
        </p:txBody>
      </p:sp>
      <p:sp>
        <p:nvSpPr>
          <p:cNvPr id="6" name="Slide Number Placeholder 5"/>
          <p:cNvSpPr>
            <a:spLocks noGrp="1"/>
          </p:cNvSpPr>
          <p:nvPr>
            <p:ph type="sldNum" sz="quarter" idx="4"/>
          </p:nvPr>
        </p:nvSpPr>
        <p:spPr>
          <a:xfrm>
            <a:off x="10981267" y="6356351"/>
            <a:ext cx="601133"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defRPr>
            </a:lvl1pPr>
          </a:lstStyle>
          <a:p>
            <a:pPr>
              <a:defRPr/>
            </a:pPr>
            <a:fld id="{4480557F-C176-431F-B0BC-2BC420910B71}" type="slidenum">
              <a:rPr lang="en-US" altLang="en-US">
                <a:latin typeface="Calibri" panose="020F0502020204030204" pitchFamily="34" charset="0"/>
                <a:cs typeface="Arial" panose="020B0604020202020204" pitchFamily="34" charset="0"/>
              </a:rPr>
              <a:pPr>
                <a:defRPr/>
              </a:pPr>
              <a:t>‹#›</a:t>
            </a:fld>
            <a:endParaRPr lang="en-US" altLang="en-US">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68291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Lst>
  <p:hf hdr="0" dt="0"/>
  <p:txStyles>
    <p:titleStyle>
      <a:lvl1pPr algn="l" defTabSz="457200" rtl="0" eaLnBrk="1" fontAlgn="base" hangingPunct="1">
        <a:spcBef>
          <a:spcPct val="0"/>
        </a:spcBef>
        <a:spcAft>
          <a:spcPct val="0"/>
        </a:spcAft>
        <a:defRPr sz="3000" b="1" kern="1200">
          <a:solidFill>
            <a:schemeClr val="tx1"/>
          </a:solidFill>
          <a:latin typeface="+mj-lt"/>
          <a:ea typeface="+mj-ea"/>
          <a:cs typeface="+mj-cs"/>
        </a:defRPr>
      </a:lvl1pPr>
      <a:lvl2pPr algn="l" defTabSz="457200" rtl="0" eaLnBrk="1" fontAlgn="base" hangingPunct="1">
        <a:spcBef>
          <a:spcPct val="0"/>
        </a:spcBef>
        <a:spcAft>
          <a:spcPct val="0"/>
        </a:spcAft>
        <a:defRPr sz="3000" b="1">
          <a:solidFill>
            <a:schemeClr val="tx1"/>
          </a:solidFill>
          <a:latin typeface="Calibri" pitchFamily="34" charset="0"/>
        </a:defRPr>
      </a:lvl2pPr>
      <a:lvl3pPr algn="l" defTabSz="457200" rtl="0" eaLnBrk="1" fontAlgn="base" hangingPunct="1">
        <a:spcBef>
          <a:spcPct val="0"/>
        </a:spcBef>
        <a:spcAft>
          <a:spcPct val="0"/>
        </a:spcAft>
        <a:defRPr sz="3000" b="1">
          <a:solidFill>
            <a:schemeClr val="tx1"/>
          </a:solidFill>
          <a:latin typeface="Calibri" pitchFamily="34" charset="0"/>
        </a:defRPr>
      </a:lvl3pPr>
      <a:lvl4pPr algn="l" defTabSz="457200" rtl="0" eaLnBrk="1" fontAlgn="base" hangingPunct="1">
        <a:spcBef>
          <a:spcPct val="0"/>
        </a:spcBef>
        <a:spcAft>
          <a:spcPct val="0"/>
        </a:spcAft>
        <a:defRPr sz="3000" b="1">
          <a:solidFill>
            <a:schemeClr val="tx1"/>
          </a:solidFill>
          <a:latin typeface="Calibri" pitchFamily="34" charset="0"/>
        </a:defRPr>
      </a:lvl4pPr>
      <a:lvl5pPr algn="l" defTabSz="457200" rtl="0" eaLnBrk="1" fontAlgn="base" hangingPunct="1">
        <a:spcBef>
          <a:spcPct val="0"/>
        </a:spcBef>
        <a:spcAft>
          <a:spcPct val="0"/>
        </a:spcAft>
        <a:defRPr sz="3000" b="1">
          <a:solidFill>
            <a:schemeClr val="tx1"/>
          </a:solidFill>
          <a:latin typeface="Calibri" pitchFamily="34" charset="0"/>
        </a:defRPr>
      </a:lvl5pPr>
      <a:lvl6pPr marL="457200" algn="l" defTabSz="457200" rtl="0" eaLnBrk="1" fontAlgn="base" hangingPunct="1">
        <a:spcBef>
          <a:spcPct val="0"/>
        </a:spcBef>
        <a:spcAft>
          <a:spcPct val="0"/>
        </a:spcAft>
        <a:defRPr sz="3000" b="1">
          <a:solidFill>
            <a:schemeClr val="tx1"/>
          </a:solidFill>
          <a:latin typeface="Calibri" pitchFamily="34" charset="0"/>
        </a:defRPr>
      </a:lvl6pPr>
      <a:lvl7pPr marL="914400" algn="l" defTabSz="457200" rtl="0" eaLnBrk="1" fontAlgn="base" hangingPunct="1">
        <a:spcBef>
          <a:spcPct val="0"/>
        </a:spcBef>
        <a:spcAft>
          <a:spcPct val="0"/>
        </a:spcAft>
        <a:defRPr sz="3000" b="1">
          <a:solidFill>
            <a:schemeClr val="tx1"/>
          </a:solidFill>
          <a:latin typeface="Calibri" pitchFamily="34" charset="0"/>
        </a:defRPr>
      </a:lvl7pPr>
      <a:lvl8pPr marL="1371600" algn="l" defTabSz="457200" rtl="0" eaLnBrk="1" fontAlgn="base" hangingPunct="1">
        <a:spcBef>
          <a:spcPct val="0"/>
        </a:spcBef>
        <a:spcAft>
          <a:spcPct val="0"/>
        </a:spcAft>
        <a:defRPr sz="3000" b="1">
          <a:solidFill>
            <a:schemeClr val="tx1"/>
          </a:solidFill>
          <a:latin typeface="Calibri" pitchFamily="34" charset="0"/>
        </a:defRPr>
      </a:lvl8pPr>
      <a:lvl9pPr marL="1828800" algn="l" defTabSz="457200" rtl="0" eaLnBrk="1" fontAlgn="base" hangingPunct="1">
        <a:spcBef>
          <a:spcPct val="0"/>
        </a:spcBef>
        <a:spcAft>
          <a:spcPct val="0"/>
        </a:spcAft>
        <a:defRPr sz="3000" b="1">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jpg"/><Relationship Id="rId1" Type="http://schemas.openxmlformats.org/officeDocument/2006/relationships/slideLayout" Target="../slideLayouts/slideLayout51.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48.emf"/><Relationship Id="rId3" Type="http://schemas.openxmlformats.org/officeDocument/2006/relationships/image" Target="../media/image4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5.xml"/><Relationship Id="rId3"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55.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5" Type="http://schemas.openxmlformats.org/officeDocument/2006/relationships/image" Target="../media/image59.tiff"/><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 Id="rId3" Type="http://schemas.openxmlformats.org/officeDocument/2006/relationships/image" Target="../media/image6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64.emf"/><Relationship Id="rId3"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49.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9.emf"/><Relationship Id="rId3"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8.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image" Target="../media/image67.jpeg"/><Relationship Id="rId1" Type="http://schemas.microsoft.com/office/2007/relationships/media" Target="../media/media3.mp4"/><Relationship Id="rId2" Type="http://schemas.openxmlformats.org/officeDocument/2006/relationships/video" Target="../media/media3.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jpg"/><Relationship Id="rId1" Type="http://schemas.openxmlformats.org/officeDocument/2006/relationships/slideLayout" Target="../slideLayouts/slideLayout50.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7.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2.jp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2.jpg"/><Relationship Id="rId1" Type="http://schemas.openxmlformats.org/officeDocument/2006/relationships/slideLayout" Target="../slideLayouts/slideLayout55.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hart" Target="../charts/char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76.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77.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78.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8.png"/><Relationship Id="rId5" Type="http://schemas.openxmlformats.org/officeDocument/2006/relationships/image" Target="../media/image72.jp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notesSlide" Target="../notesSlides/notesSlide6.xml"/><Relationship Id="rId5" Type="http://schemas.openxmlformats.org/officeDocument/2006/relationships/image" Target="../media/image21.png"/><Relationship Id="rId6" Type="http://schemas.openxmlformats.org/officeDocument/2006/relationships/image" Target="../media/image22.jpg"/><Relationship Id="rId1" Type="http://schemas.microsoft.com/office/2007/relationships/media" Target="../media/media2.mp4"/><Relationship Id="rId2" Type="http://schemas.openxmlformats.org/officeDocument/2006/relationships/video" Target="../media/media2.mp4"/></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47.png"/><Relationship Id="rId1" Type="http://schemas.openxmlformats.org/officeDocument/2006/relationships/slideLayout" Target="../slideLayouts/slideLayout61.xml"/><Relationship Id="rId2" Type="http://schemas.openxmlformats.org/officeDocument/2006/relationships/notesSlide" Target="../notesSlides/notesSlide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2.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wmf"/><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66.xml"/><Relationship Id="rId3" Type="http://schemas.openxmlformats.org/officeDocument/2006/relationships/image" Target="../media/image99.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99.wmf"/></Relationships>
</file>

<file path=ppt/slides/_rels/slide92.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51.emf"/><Relationship Id="rId5" Type="http://schemas.openxmlformats.org/officeDocument/2006/relationships/image" Target="../media/image52.emf"/><Relationship Id="rId1" Type="http://schemas.openxmlformats.org/officeDocument/2006/relationships/slideLayout" Target="../slideLayouts/slideLayout55.xml"/><Relationship Id="rId2" Type="http://schemas.openxmlformats.org/officeDocument/2006/relationships/notesSlide" Target="../notesSlides/notesSlide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3500" b="1" cap="all" dirty="0" smtClean="0">
                <a:effectLst>
                  <a:outerShdw blurRad="50800" dist="38100" dir="2700000" algn="tl" rotWithShape="0">
                    <a:srgbClr val="FFFF00">
                      <a:alpha val="43000"/>
                    </a:srgbClr>
                  </a:outerShdw>
                </a:effectLst>
                <a:cs typeface="Goudy Old Style"/>
              </a:rPr>
              <a:t>What’s New in hemostatic Resuscitation: </a:t>
            </a:r>
            <a:r>
              <a:rPr lang="en-US" sz="3500" b="1" dirty="0" smtClean="0">
                <a:effectLst>
                  <a:outerShdw blurRad="50800" dist="38100" dir="2700000" algn="tl" rotWithShape="0">
                    <a:srgbClr val="FFFF00">
                      <a:alpha val="43000"/>
                    </a:srgbClr>
                  </a:outerShdw>
                </a:effectLst>
                <a:cs typeface="Goudy Old Style"/>
              </a:rPr>
              <a:t>Military Perspective</a:t>
            </a:r>
            <a:endParaRPr lang="en-US" sz="3500" b="1" i="1" cap="all" dirty="0">
              <a:effectLst>
                <a:outerShdw blurRad="50800" dist="38100" dir="2700000" algn="tl" rotWithShape="0">
                  <a:srgbClr val="FFFF00">
                    <a:alpha val="43000"/>
                  </a:srgbClr>
                </a:outerShdw>
              </a:effectLst>
              <a:cs typeface="Goudy Old Style"/>
            </a:endParaRPr>
          </a:p>
        </p:txBody>
      </p:sp>
      <p:sp>
        <p:nvSpPr>
          <p:cNvPr id="207888" name="Rectangle 16"/>
          <p:cNvSpPr>
            <a:spLocks noGrp="1" noChangeArrowheads="1"/>
          </p:cNvSpPr>
          <p:nvPr>
            <p:ph idx="1"/>
          </p:nvPr>
        </p:nvSpPr>
        <p:spPr>
          <a:xfrm>
            <a:off x="3200400" y="5410200"/>
            <a:ext cx="5791200" cy="1371600"/>
          </a:xfrm>
        </p:spPr>
        <p:txBody>
          <a:bodyPr>
            <a:normAutofit lnSpcReduction="10000"/>
          </a:bodyPr>
          <a:lstStyle/>
          <a:p>
            <a:pPr algn="ctr">
              <a:lnSpc>
                <a:spcPct val="90000"/>
              </a:lnSpc>
              <a:buFont typeface="Wingdings" pitchFamily="2" charset="2"/>
              <a:buNone/>
            </a:pPr>
            <a:r>
              <a:rPr lang="en-US" sz="2800" dirty="0">
                <a:solidFill>
                  <a:srgbClr val="FFFF00"/>
                </a:solidFill>
                <a:latin typeface="+mj-lt"/>
              </a:rPr>
              <a:t>Jennifer Gurney, MD FACS</a:t>
            </a:r>
          </a:p>
          <a:p>
            <a:pPr algn="ctr">
              <a:lnSpc>
                <a:spcPct val="90000"/>
              </a:lnSpc>
              <a:buFont typeface="Wingdings" pitchFamily="2" charset="2"/>
              <a:buNone/>
            </a:pPr>
            <a:r>
              <a:rPr lang="en-US" sz="2800" dirty="0">
                <a:solidFill>
                  <a:srgbClr val="FFFF00"/>
                </a:solidFill>
                <a:latin typeface="+mj-lt"/>
              </a:rPr>
              <a:t>COL, MC, US Army</a:t>
            </a:r>
          </a:p>
          <a:p>
            <a:pPr algn="ctr">
              <a:lnSpc>
                <a:spcPct val="90000"/>
              </a:lnSpc>
              <a:buFont typeface="Wingdings" pitchFamily="2" charset="2"/>
              <a:buNone/>
            </a:pPr>
            <a:r>
              <a:rPr lang="en-US" sz="2800" dirty="0">
                <a:solidFill>
                  <a:srgbClr val="FFFF00"/>
                </a:solidFill>
                <a:latin typeface="+mj-lt"/>
              </a:rPr>
              <a:t>Joint Trauma System / USAISR</a:t>
            </a:r>
          </a:p>
          <a:p>
            <a:pPr algn="ctr">
              <a:lnSpc>
                <a:spcPct val="90000"/>
              </a:lnSpc>
              <a:buFont typeface="Wingdings" pitchFamily="2" charset="2"/>
              <a:buNone/>
            </a:pPr>
            <a:endParaRPr lang="en-US" sz="2800" dirty="0">
              <a:solidFill>
                <a:srgbClr val="FFFF00"/>
              </a:solidFill>
              <a:latin typeface="+mj-lt"/>
            </a:endParaRPr>
          </a:p>
        </p:txBody>
      </p:sp>
      <p:pic>
        <p:nvPicPr>
          <p:cNvPr id="3" name="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8034" y="1354932"/>
            <a:ext cx="7209367" cy="3979069"/>
          </a:xfrm>
          <a:prstGeom prst="rect">
            <a:avLst/>
          </a:prstGeom>
        </p:spPr>
      </p:pic>
    </p:spTree>
    <p:extLst>
      <p:ext uri="{BB962C8B-B14F-4D97-AF65-F5344CB8AC3E}">
        <p14:creationId xmlns:p14="http://schemas.microsoft.com/office/powerpoint/2010/main" val="86502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b="8450"/>
          <a:stretch/>
        </p:blipFill>
        <p:spPr bwMode="auto">
          <a:xfrm>
            <a:off x="1731380" y="76200"/>
            <a:ext cx="8784220" cy="2209800"/>
          </a:xfrm>
          <a:prstGeom prst="rect">
            <a:avLst/>
          </a:prstGeom>
          <a:noFill/>
          <a:ln w="9525">
            <a:noFill/>
            <a:miter lim="800000"/>
            <a:headEnd/>
            <a:tailEnd/>
          </a:ln>
        </p:spPr>
      </p:pic>
      <p:sp>
        <p:nvSpPr>
          <p:cNvPr id="6" name="TextBox 5"/>
          <p:cNvSpPr txBox="1"/>
          <p:nvPr/>
        </p:nvSpPr>
        <p:spPr>
          <a:xfrm>
            <a:off x="7639052" y="1257301"/>
            <a:ext cx="954107" cy="253916"/>
          </a:xfrm>
          <a:prstGeom prst="rect">
            <a:avLst/>
          </a:prstGeom>
          <a:noFill/>
        </p:spPr>
        <p:txBody>
          <a:bodyPr wrap="none" rtlCol="0">
            <a:spAutoFit/>
          </a:bodyPr>
          <a:lstStyle/>
          <a:p>
            <a:r>
              <a:rPr lang="en-US" sz="1050" dirty="0">
                <a:solidFill>
                  <a:prstClr val="white"/>
                </a:solidFill>
              </a:rPr>
              <a:t>J Trauma 2012</a:t>
            </a:r>
          </a:p>
        </p:txBody>
      </p:sp>
      <p:sp>
        <p:nvSpPr>
          <p:cNvPr id="5" name="object 2"/>
          <p:cNvSpPr/>
          <p:nvPr/>
        </p:nvSpPr>
        <p:spPr>
          <a:xfrm>
            <a:off x="6753226" y="4876800"/>
            <a:ext cx="3838575" cy="1924050"/>
          </a:xfrm>
          <a:prstGeom prst="rect">
            <a:avLst/>
          </a:prstGeom>
          <a:blipFill>
            <a:blip r:embed="rId3" cstate="print"/>
            <a:stretch>
              <a:fillRect/>
            </a:stretch>
          </a:blipFill>
        </p:spPr>
        <p:txBody>
          <a:bodyPr wrap="square" lIns="0" tIns="0" rIns="0" bIns="0" rtlCol="0"/>
          <a:lstStyle/>
          <a:p>
            <a:endParaRPr sz="1050">
              <a:solidFill>
                <a:prstClr val="white"/>
              </a:solidFill>
            </a:endParaRPr>
          </a:p>
        </p:txBody>
      </p:sp>
      <p:sp>
        <p:nvSpPr>
          <p:cNvPr id="8" name="object 5"/>
          <p:cNvSpPr/>
          <p:nvPr/>
        </p:nvSpPr>
        <p:spPr>
          <a:xfrm>
            <a:off x="4267201" y="2498732"/>
            <a:ext cx="3705573" cy="2225669"/>
          </a:xfrm>
          <a:prstGeom prst="rect">
            <a:avLst/>
          </a:prstGeom>
          <a:blipFill>
            <a:blip r:embed="rId4" cstate="print"/>
            <a:stretch>
              <a:fillRect/>
            </a:stretch>
          </a:blipFill>
        </p:spPr>
        <p:txBody>
          <a:bodyPr wrap="square" lIns="0" tIns="0" rIns="0" bIns="0" rtlCol="0"/>
          <a:lstStyle/>
          <a:p>
            <a:endParaRPr sz="1050">
              <a:solidFill>
                <a:prstClr val="white"/>
              </a:solidFill>
            </a:endParaRPr>
          </a:p>
        </p:txBody>
      </p:sp>
      <p:sp>
        <p:nvSpPr>
          <p:cNvPr id="10" name="object 7"/>
          <p:cNvSpPr/>
          <p:nvPr/>
        </p:nvSpPr>
        <p:spPr>
          <a:xfrm>
            <a:off x="4731183" y="4343401"/>
            <a:ext cx="1170146" cy="333375"/>
          </a:xfrm>
          <a:custGeom>
            <a:avLst/>
            <a:gdLst/>
            <a:ahLst/>
            <a:cxnLst/>
            <a:rect l="l" t="t" r="r" b="b"/>
            <a:pathLst>
              <a:path w="1560195" h="444500">
                <a:moveTo>
                  <a:pt x="1332318" y="65095"/>
                </a:moveTo>
                <a:lnTo>
                  <a:pt x="1389255" y="83141"/>
                </a:lnTo>
                <a:lnTo>
                  <a:pt x="1438058" y="102433"/>
                </a:lnTo>
                <a:lnTo>
                  <a:pt x="1478727" y="122780"/>
                </a:lnTo>
                <a:lnTo>
                  <a:pt x="1511263" y="143989"/>
                </a:lnTo>
                <a:lnTo>
                  <a:pt x="1551932" y="188230"/>
                </a:lnTo>
                <a:lnTo>
                  <a:pt x="1560066" y="210878"/>
                </a:lnTo>
                <a:lnTo>
                  <a:pt x="1560066" y="233621"/>
                </a:lnTo>
                <a:lnTo>
                  <a:pt x="1535664" y="278629"/>
                </a:lnTo>
                <a:lnTo>
                  <a:pt x="1478727" y="321719"/>
                </a:lnTo>
                <a:lnTo>
                  <a:pt x="1438058" y="342066"/>
                </a:lnTo>
                <a:lnTo>
                  <a:pt x="1389255" y="361358"/>
                </a:lnTo>
                <a:lnTo>
                  <a:pt x="1332318" y="379404"/>
                </a:lnTo>
                <a:lnTo>
                  <a:pt x="1289585" y="390701"/>
                </a:lnTo>
                <a:lnTo>
                  <a:pt x="1244717" y="400923"/>
                </a:lnTo>
                <a:lnTo>
                  <a:pt x="1197926" y="410069"/>
                </a:lnTo>
                <a:lnTo>
                  <a:pt x="1149427" y="418138"/>
                </a:lnTo>
                <a:lnTo>
                  <a:pt x="1099433" y="425132"/>
                </a:lnTo>
                <a:lnTo>
                  <a:pt x="1048157" y="431050"/>
                </a:lnTo>
                <a:lnTo>
                  <a:pt x="995814" y="435892"/>
                </a:lnTo>
                <a:lnTo>
                  <a:pt x="942616" y="439658"/>
                </a:lnTo>
                <a:lnTo>
                  <a:pt x="888777" y="442348"/>
                </a:lnTo>
                <a:lnTo>
                  <a:pt x="834511" y="443962"/>
                </a:lnTo>
                <a:lnTo>
                  <a:pt x="780032" y="444499"/>
                </a:lnTo>
                <a:lnTo>
                  <a:pt x="725553" y="443962"/>
                </a:lnTo>
                <a:lnTo>
                  <a:pt x="671287" y="442348"/>
                </a:lnTo>
                <a:lnTo>
                  <a:pt x="617448" y="439658"/>
                </a:lnTo>
                <a:lnTo>
                  <a:pt x="564251" y="435892"/>
                </a:lnTo>
                <a:lnTo>
                  <a:pt x="511907" y="431050"/>
                </a:lnTo>
                <a:lnTo>
                  <a:pt x="460631" y="425132"/>
                </a:lnTo>
                <a:lnTo>
                  <a:pt x="410637" y="418138"/>
                </a:lnTo>
                <a:lnTo>
                  <a:pt x="362138" y="410069"/>
                </a:lnTo>
                <a:lnTo>
                  <a:pt x="315348" y="400923"/>
                </a:lnTo>
                <a:lnTo>
                  <a:pt x="270479" y="390701"/>
                </a:lnTo>
                <a:lnTo>
                  <a:pt x="227747" y="379404"/>
                </a:lnTo>
                <a:lnTo>
                  <a:pt x="170810" y="361358"/>
                </a:lnTo>
                <a:lnTo>
                  <a:pt x="122007" y="342066"/>
                </a:lnTo>
                <a:lnTo>
                  <a:pt x="81338" y="321719"/>
                </a:lnTo>
                <a:lnTo>
                  <a:pt x="48803" y="300509"/>
                </a:lnTo>
                <a:lnTo>
                  <a:pt x="8133" y="256269"/>
                </a:lnTo>
                <a:lnTo>
                  <a:pt x="0" y="210878"/>
                </a:lnTo>
                <a:lnTo>
                  <a:pt x="8133" y="188230"/>
                </a:lnTo>
                <a:lnTo>
                  <a:pt x="48803" y="143989"/>
                </a:lnTo>
                <a:lnTo>
                  <a:pt x="81338" y="122780"/>
                </a:lnTo>
                <a:lnTo>
                  <a:pt x="122007" y="102433"/>
                </a:lnTo>
                <a:lnTo>
                  <a:pt x="170810" y="83141"/>
                </a:lnTo>
                <a:lnTo>
                  <a:pt x="227747" y="65095"/>
                </a:lnTo>
                <a:lnTo>
                  <a:pt x="270479" y="53797"/>
                </a:lnTo>
                <a:lnTo>
                  <a:pt x="315348" y="43576"/>
                </a:lnTo>
                <a:lnTo>
                  <a:pt x="362138" y="34430"/>
                </a:lnTo>
                <a:lnTo>
                  <a:pt x="410637" y="26360"/>
                </a:lnTo>
                <a:lnTo>
                  <a:pt x="460631" y="19367"/>
                </a:lnTo>
                <a:lnTo>
                  <a:pt x="511907" y="13449"/>
                </a:lnTo>
                <a:lnTo>
                  <a:pt x="564251" y="8607"/>
                </a:lnTo>
                <a:lnTo>
                  <a:pt x="617448" y="4841"/>
                </a:lnTo>
                <a:lnTo>
                  <a:pt x="671287" y="2151"/>
                </a:lnTo>
                <a:lnTo>
                  <a:pt x="725553" y="537"/>
                </a:lnTo>
                <a:lnTo>
                  <a:pt x="780032" y="0"/>
                </a:lnTo>
                <a:lnTo>
                  <a:pt x="834511" y="537"/>
                </a:lnTo>
                <a:lnTo>
                  <a:pt x="888777" y="2151"/>
                </a:lnTo>
                <a:lnTo>
                  <a:pt x="942616" y="4841"/>
                </a:lnTo>
                <a:lnTo>
                  <a:pt x="995814" y="8607"/>
                </a:lnTo>
                <a:lnTo>
                  <a:pt x="1048157" y="13449"/>
                </a:lnTo>
                <a:lnTo>
                  <a:pt x="1099433" y="19367"/>
                </a:lnTo>
                <a:lnTo>
                  <a:pt x="1149427" y="26360"/>
                </a:lnTo>
                <a:lnTo>
                  <a:pt x="1197926" y="34430"/>
                </a:lnTo>
                <a:lnTo>
                  <a:pt x="1244717" y="43576"/>
                </a:lnTo>
                <a:lnTo>
                  <a:pt x="1289585" y="53797"/>
                </a:lnTo>
                <a:lnTo>
                  <a:pt x="1332318" y="65095"/>
                </a:lnTo>
              </a:path>
            </a:pathLst>
          </a:custGeom>
          <a:ln w="63500">
            <a:solidFill>
              <a:srgbClr val="B51A00"/>
            </a:solidFill>
          </a:ln>
        </p:spPr>
        <p:txBody>
          <a:bodyPr wrap="square" lIns="0" tIns="0" rIns="0" bIns="0" rtlCol="0"/>
          <a:lstStyle/>
          <a:p>
            <a:endParaRPr sz="1050">
              <a:solidFill>
                <a:prstClr val="white"/>
              </a:solidFill>
            </a:endParaRPr>
          </a:p>
        </p:txBody>
      </p:sp>
      <p:sp>
        <p:nvSpPr>
          <p:cNvPr id="11" name="object 8"/>
          <p:cNvSpPr/>
          <p:nvPr/>
        </p:nvSpPr>
        <p:spPr>
          <a:xfrm>
            <a:off x="1752600" y="2590800"/>
            <a:ext cx="1428750" cy="1905000"/>
          </a:xfrm>
          <a:prstGeom prst="rect">
            <a:avLst/>
          </a:prstGeom>
          <a:blipFill>
            <a:blip r:embed="rId5" cstate="print"/>
            <a:stretch>
              <a:fillRect/>
            </a:stretch>
          </a:blipFill>
        </p:spPr>
        <p:txBody>
          <a:bodyPr wrap="square" lIns="0" tIns="0" rIns="0" bIns="0" rtlCol="0"/>
          <a:lstStyle/>
          <a:p>
            <a:endParaRPr sz="1050">
              <a:solidFill>
                <a:prstClr val="white"/>
              </a:solidFill>
            </a:endParaRPr>
          </a:p>
        </p:txBody>
      </p:sp>
      <p:sp>
        <p:nvSpPr>
          <p:cNvPr id="12" name="object 9"/>
          <p:cNvSpPr txBox="1"/>
          <p:nvPr/>
        </p:nvSpPr>
        <p:spPr>
          <a:xfrm>
            <a:off x="8810626" y="4981575"/>
            <a:ext cx="1653064" cy="974626"/>
          </a:xfrm>
          <a:prstGeom prst="rect">
            <a:avLst/>
          </a:prstGeom>
        </p:spPr>
        <p:txBody>
          <a:bodyPr vert="horz" wrap="square" lIns="0" tIns="0" rIns="0" bIns="0" rtlCol="0">
            <a:spAutoFit/>
          </a:bodyPr>
          <a:lstStyle/>
          <a:p>
            <a:pPr algn="ctr">
              <a:lnSpc>
                <a:spcPts val="2497"/>
              </a:lnSpc>
            </a:pPr>
            <a:r>
              <a:rPr sz="2100" b="1" spc="-53" dirty="0">
                <a:solidFill>
                  <a:prstClr val="black"/>
                </a:solidFill>
                <a:latin typeface="Gill Sans MT"/>
                <a:cs typeface="Gill Sans MT"/>
              </a:rPr>
              <a:t>558</a:t>
            </a:r>
            <a:r>
              <a:rPr sz="2100" b="1" spc="-68" dirty="0">
                <a:solidFill>
                  <a:prstClr val="black"/>
                </a:solidFill>
                <a:latin typeface="Gill Sans MT"/>
                <a:cs typeface="Gill Sans MT"/>
              </a:rPr>
              <a:t> </a:t>
            </a:r>
            <a:r>
              <a:rPr sz="2100" b="1" spc="-105" dirty="0">
                <a:solidFill>
                  <a:prstClr val="black"/>
                </a:solidFill>
                <a:latin typeface="Gill Sans MT"/>
                <a:cs typeface="Gill Sans MT"/>
              </a:rPr>
              <a:t>“DOW”=</a:t>
            </a:r>
            <a:endParaRPr sz="2100" dirty="0">
              <a:solidFill>
                <a:prstClr val="black"/>
              </a:solidFill>
              <a:latin typeface="Gill Sans MT"/>
              <a:cs typeface="Gill Sans MT"/>
            </a:endParaRPr>
          </a:p>
          <a:p>
            <a:pPr marL="57150" marR="61913" indent="18574" algn="ctr">
              <a:lnSpc>
                <a:spcPts val="2475"/>
              </a:lnSpc>
              <a:spcBef>
                <a:spcPts val="98"/>
              </a:spcBef>
            </a:pPr>
            <a:r>
              <a:rPr sz="2100" b="1" spc="-71" dirty="0">
                <a:solidFill>
                  <a:prstClr val="black"/>
                </a:solidFill>
                <a:latin typeface="Gill Sans MT"/>
                <a:cs typeface="Gill Sans MT"/>
              </a:rPr>
              <a:t>In-Hospital  </a:t>
            </a:r>
            <a:r>
              <a:rPr sz="2100" b="1" spc="-53" dirty="0">
                <a:solidFill>
                  <a:prstClr val="black"/>
                </a:solidFill>
                <a:latin typeface="Gill Sans MT"/>
                <a:cs typeface="Gill Sans MT"/>
              </a:rPr>
              <a:t>287 (51%)</a:t>
            </a:r>
            <a:r>
              <a:rPr sz="2100" b="1" spc="-15" dirty="0">
                <a:solidFill>
                  <a:prstClr val="black"/>
                </a:solidFill>
                <a:latin typeface="Gill Sans MT"/>
                <a:cs typeface="Gill Sans MT"/>
              </a:rPr>
              <a:t> </a:t>
            </a:r>
            <a:r>
              <a:rPr sz="2100" b="1" spc="-150" dirty="0">
                <a:solidFill>
                  <a:prstClr val="black"/>
                </a:solidFill>
                <a:latin typeface="Gill Sans MT"/>
                <a:cs typeface="Gill Sans MT"/>
              </a:rPr>
              <a:t>PS</a:t>
            </a:r>
            <a:endParaRPr sz="2100" dirty="0">
              <a:solidFill>
                <a:prstClr val="black"/>
              </a:solidFill>
              <a:latin typeface="Gill Sans MT"/>
              <a:cs typeface="Gill Sans MT"/>
            </a:endParaRPr>
          </a:p>
        </p:txBody>
      </p:sp>
      <p:sp>
        <p:nvSpPr>
          <p:cNvPr id="13" name="object 10"/>
          <p:cNvSpPr txBox="1"/>
          <p:nvPr/>
        </p:nvSpPr>
        <p:spPr>
          <a:xfrm>
            <a:off x="5466736" y="2514600"/>
            <a:ext cx="2525078" cy="1282402"/>
          </a:xfrm>
          <a:prstGeom prst="rect">
            <a:avLst/>
          </a:prstGeom>
        </p:spPr>
        <p:txBody>
          <a:bodyPr vert="horz" wrap="square" lIns="0" tIns="0" rIns="0" bIns="0" rtlCol="0">
            <a:spAutoFit/>
          </a:bodyPr>
          <a:lstStyle/>
          <a:p>
            <a:pPr algn="ctr">
              <a:lnSpc>
                <a:spcPts val="2497"/>
              </a:lnSpc>
            </a:pPr>
            <a:r>
              <a:rPr sz="2100" b="1" spc="-53" dirty="0">
                <a:solidFill>
                  <a:prstClr val="black"/>
                </a:solidFill>
                <a:latin typeface="Gill Sans MT"/>
                <a:cs typeface="Gill Sans MT"/>
              </a:rPr>
              <a:t>4,596</a:t>
            </a:r>
            <a:r>
              <a:rPr sz="2100" b="1" spc="-60" dirty="0">
                <a:solidFill>
                  <a:prstClr val="black"/>
                </a:solidFill>
                <a:latin typeface="Gill Sans MT"/>
                <a:cs typeface="Gill Sans MT"/>
              </a:rPr>
              <a:t> </a:t>
            </a:r>
            <a:r>
              <a:rPr sz="2100" b="1" spc="-127" dirty="0">
                <a:solidFill>
                  <a:prstClr val="black"/>
                </a:solidFill>
                <a:latin typeface="Gill Sans MT"/>
                <a:cs typeface="Gill Sans MT"/>
              </a:rPr>
              <a:t>“KIA”=</a:t>
            </a:r>
            <a:endParaRPr sz="2100" dirty="0">
              <a:solidFill>
                <a:prstClr val="black"/>
              </a:solidFill>
              <a:latin typeface="Gill Sans MT"/>
              <a:cs typeface="Gill Sans MT"/>
            </a:endParaRPr>
          </a:p>
          <a:p>
            <a:pPr marL="533400" marR="527209" algn="ctr">
              <a:lnSpc>
                <a:spcPts val="2475"/>
              </a:lnSpc>
              <a:spcBef>
                <a:spcPts val="98"/>
              </a:spcBef>
            </a:pPr>
            <a:r>
              <a:rPr sz="2100" b="1" spc="-127" dirty="0">
                <a:solidFill>
                  <a:prstClr val="black"/>
                </a:solidFill>
                <a:latin typeface="Gill Sans MT"/>
                <a:cs typeface="Gill Sans MT"/>
              </a:rPr>
              <a:t>P</a:t>
            </a:r>
            <a:r>
              <a:rPr sz="2100" b="1" spc="-135" dirty="0">
                <a:solidFill>
                  <a:prstClr val="black"/>
                </a:solidFill>
                <a:latin typeface="Gill Sans MT"/>
                <a:cs typeface="Gill Sans MT"/>
              </a:rPr>
              <a:t>r</a:t>
            </a:r>
            <a:r>
              <a:rPr sz="2100" b="1" spc="-75" dirty="0">
                <a:solidFill>
                  <a:prstClr val="black"/>
                </a:solidFill>
                <a:latin typeface="Gill Sans MT"/>
                <a:cs typeface="Gill Sans MT"/>
              </a:rPr>
              <a:t>e</a:t>
            </a:r>
            <a:r>
              <a:rPr sz="2100" b="1" spc="-11" dirty="0">
                <a:solidFill>
                  <a:prstClr val="black"/>
                </a:solidFill>
                <a:latin typeface="Gill Sans MT"/>
                <a:cs typeface="Gill Sans MT"/>
              </a:rPr>
              <a:t>-</a:t>
            </a:r>
            <a:r>
              <a:rPr sz="2100" b="1" spc="-139" dirty="0">
                <a:solidFill>
                  <a:prstClr val="black"/>
                </a:solidFill>
                <a:latin typeface="Gill Sans MT"/>
                <a:cs typeface="Gill Sans MT"/>
              </a:rPr>
              <a:t>H</a:t>
            </a:r>
            <a:r>
              <a:rPr sz="2100" b="1" spc="-49" dirty="0">
                <a:solidFill>
                  <a:prstClr val="black"/>
                </a:solidFill>
                <a:latin typeface="Gill Sans MT"/>
                <a:cs typeface="Gill Sans MT"/>
              </a:rPr>
              <a:t>os</a:t>
            </a:r>
            <a:r>
              <a:rPr sz="2100" b="1" spc="-75" dirty="0">
                <a:solidFill>
                  <a:prstClr val="black"/>
                </a:solidFill>
                <a:latin typeface="Gill Sans MT"/>
                <a:cs typeface="Gill Sans MT"/>
              </a:rPr>
              <a:t>p</a:t>
            </a:r>
            <a:r>
              <a:rPr sz="2100" b="1" spc="-68" dirty="0">
                <a:solidFill>
                  <a:prstClr val="black"/>
                </a:solidFill>
                <a:latin typeface="Gill Sans MT"/>
                <a:cs typeface="Gill Sans MT"/>
              </a:rPr>
              <a:t>it</a:t>
            </a:r>
            <a:r>
              <a:rPr sz="2100" b="1" spc="-101" dirty="0">
                <a:solidFill>
                  <a:prstClr val="black"/>
                </a:solidFill>
                <a:latin typeface="Gill Sans MT"/>
                <a:cs typeface="Gill Sans MT"/>
              </a:rPr>
              <a:t>a</a:t>
            </a:r>
            <a:r>
              <a:rPr sz="2100" b="1" spc="-53" dirty="0">
                <a:solidFill>
                  <a:prstClr val="black"/>
                </a:solidFill>
                <a:latin typeface="Gill Sans MT"/>
                <a:cs typeface="Gill Sans MT"/>
              </a:rPr>
              <a:t>l  976</a:t>
            </a:r>
            <a:r>
              <a:rPr sz="2100" b="1" spc="-64" dirty="0">
                <a:solidFill>
                  <a:prstClr val="black"/>
                </a:solidFill>
                <a:latin typeface="Gill Sans MT"/>
                <a:cs typeface="Gill Sans MT"/>
              </a:rPr>
              <a:t> </a:t>
            </a:r>
            <a:r>
              <a:rPr sz="2100" b="1" spc="-53" dirty="0">
                <a:solidFill>
                  <a:prstClr val="black"/>
                </a:solidFill>
                <a:latin typeface="Gill Sans MT"/>
                <a:cs typeface="Gill Sans MT"/>
              </a:rPr>
              <a:t>(24%)</a:t>
            </a:r>
            <a:endParaRPr sz="2100" dirty="0">
              <a:solidFill>
                <a:prstClr val="black"/>
              </a:solidFill>
              <a:latin typeface="Gill Sans MT"/>
              <a:cs typeface="Gill Sans MT"/>
            </a:endParaRPr>
          </a:p>
          <a:p>
            <a:pPr algn="ctr">
              <a:lnSpc>
                <a:spcPts val="2400"/>
              </a:lnSpc>
            </a:pPr>
            <a:r>
              <a:rPr sz="2100" b="1" spc="-86" dirty="0">
                <a:solidFill>
                  <a:prstClr val="black"/>
                </a:solidFill>
                <a:latin typeface="Gill Sans MT"/>
                <a:cs typeface="Gill Sans MT"/>
              </a:rPr>
              <a:t>Potentially</a:t>
            </a:r>
            <a:r>
              <a:rPr sz="2100" b="1" spc="-11" dirty="0">
                <a:solidFill>
                  <a:prstClr val="black"/>
                </a:solidFill>
                <a:latin typeface="Gill Sans MT"/>
                <a:cs typeface="Gill Sans MT"/>
              </a:rPr>
              <a:t> </a:t>
            </a:r>
            <a:r>
              <a:rPr sz="2100" b="1" spc="-83" dirty="0">
                <a:solidFill>
                  <a:prstClr val="black"/>
                </a:solidFill>
                <a:latin typeface="Gill Sans MT"/>
                <a:cs typeface="Gill Sans MT"/>
              </a:rPr>
              <a:t>Survivable</a:t>
            </a:r>
            <a:endParaRPr sz="2100" dirty="0">
              <a:solidFill>
                <a:prstClr val="black"/>
              </a:solidFill>
              <a:latin typeface="Gill Sans MT"/>
              <a:cs typeface="Gill Sans MT"/>
            </a:endParaRPr>
          </a:p>
        </p:txBody>
      </p:sp>
      <p:sp>
        <p:nvSpPr>
          <p:cNvPr id="14" name="object 12"/>
          <p:cNvSpPr txBox="1"/>
          <p:nvPr/>
        </p:nvSpPr>
        <p:spPr>
          <a:xfrm>
            <a:off x="1787612" y="5029542"/>
            <a:ext cx="2784389" cy="1603003"/>
          </a:xfrm>
          <a:prstGeom prst="rect">
            <a:avLst/>
          </a:prstGeom>
        </p:spPr>
        <p:txBody>
          <a:bodyPr vert="horz" wrap="square" lIns="0" tIns="0" rIns="0" bIns="0" rtlCol="0">
            <a:spAutoFit/>
          </a:bodyPr>
          <a:lstStyle/>
          <a:p>
            <a:pPr marR="2858" algn="ctr">
              <a:lnSpc>
                <a:spcPts val="3083"/>
              </a:lnSpc>
            </a:pPr>
            <a:r>
              <a:rPr sz="4000" b="1" spc="600" dirty="0">
                <a:solidFill>
                  <a:srgbClr val="FFFF00"/>
                </a:solidFill>
                <a:latin typeface="Bahnschrift" panose="020B0502040204020203" pitchFamily="34" charset="0"/>
                <a:cs typeface="Adobe Devanagari" panose="02040503050201020203" pitchFamily="18" charset="0"/>
              </a:rPr>
              <a:t>&gt;</a:t>
            </a:r>
            <a:r>
              <a:rPr sz="4000" b="1" u="heavy" spc="600" dirty="0">
                <a:solidFill>
                  <a:srgbClr val="FFFF00"/>
                </a:solidFill>
                <a:latin typeface="Bahnschrift" panose="020B0502040204020203" pitchFamily="34" charset="0"/>
                <a:cs typeface="Adobe Devanagari" panose="02040503050201020203" pitchFamily="18" charset="0"/>
              </a:rPr>
              <a:t>1000</a:t>
            </a:r>
            <a:endParaRPr lang="en-US" sz="100" b="1" dirty="0">
              <a:solidFill>
                <a:srgbClr val="FFFF00"/>
              </a:solidFill>
              <a:latin typeface="Bahnschrift" panose="020B0502040204020203" pitchFamily="34" charset="0"/>
              <a:cs typeface="Adobe Devanagari" panose="02040503050201020203" pitchFamily="18" charset="0"/>
            </a:endParaRPr>
          </a:p>
          <a:p>
            <a:pPr marL="9525" marR="3810" indent="-476" algn="ctr">
              <a:lnSpc>
                <a:spcPts val="2325"/>
              </a:lnSpc>
              <a:spcBef>
                <a:spcPts val="232"/>
              </a:spcBef>
            </a:pPr>
            <a:r>
              <a:rPr sz="3200" b="1" spc="270" dirty="0">
                <a:solidFill>
                  <a:srgbClr val="FFFF00"/>
                </a:solidFill>
                <a:latin typeface="Bahnschrift" panose="020B0502040204020203" pitchFamily="34" charset="0"/>
                <a:cs typeface="Adobe Devanagari" panose="02040503050201020203" pitchFamily="18" charset="0"/>
              </a:rPr>
              <a:t>Preventable  </a:t>
            </a:r>
            <a:r>
              <a:rPr sz="3200" b="1" spc="274" dirty="0">
                <a:solidFill>
                  <a:srgbClr val="FFFF00"/>
                </a:solidFill>
                <a:latin typeface="Bahnschrift" panose="020B0502040204020203" pitchFamily="34" charset="0"/>
                <a:cs typeface="Adobe Devanagari" panose="02040503050201020203" pitchFamily="18" charset="0"/>
              </a:rPr>
              <a:t>Deaths</a:t>
            </a:r>
            <a:r>
              <a:rPr sz="3200" b="1" spc="199" dirty="0">
                <a:solidFill>
                  <a:srgbClr val="FFFF00"/>
                </a:solidFill>
                <a:latin typeface="Bahnschrift" panose="020B0502040204020203" pitchFamily="34" charset="0"/>
                <a:cs typeface="Adobe Devanagari" panose="02040503050201020203" pitchFamily="18" charset="0"/>
              </a:rPr>
              <a:t> </a:t>
            </a:r>
            <a:r>
              <a:rPr sz="3200" b="1" spc="255" dirty="0">
                <a:solidFill>
                  <a:srgbClr val="FFFF00"/>
                </a:solidFill>
                <a:latin typeface="Bahnschrift" panose="020B0502040204020203" pitchFamily="34" charset="0"/>
                <a:cs typeface="Adobe Devanagari" panose="02040503050201020203" pitchFamily="18" charset="0"/>
              </a:rPr>
              <a:t>from </a:t>
            </a:r>
            <a:r>
              <a:rPr sz="3200" b="1" spc="127" dirty="0">
                <a:solidFill>
                  <a:srgbClr val="FFFF00"/>
                </a:solidFill>
                <a:latin typeface="Bahnschrift" panose="020B0502040204020203" pitchFamily="34" charset="0"/>
                <a:cs typeface="Adobe Devanagari" panose="02040503050201020203" pitchFamily="18" charset="0"/>
              </a:rPr>
              <a:t> </a:t>
            </a:r>
            <a:r>
              <a:rPr sz="3200" b="1" spc="217" dirty="0">
                <a:solidFill>
                  <a:srgbClr val="FFFF00"/>
                </a:solidFill>
                <a:latin typeface="Bahnschrift" panose="020B0502040204020203" pitchFamily="34" charset="0"/>
                <a:cs typeface="Adobe Devanagari" panose="02040503050201020203" pitchFamily="18" charset="0"/>
              </a:rPr>
              <a:t>BLEEDING  </a:t>
            </a:r>
            <a:r>
              <a:rPr sz="3200" b="1" spc="188" dirty="0">
                <a:solidFill>
                  <a:srgbClr val="FFFF00"/>
                </a:solidFill>
                <a:latin typeface="Bahnschrift" panose="020B0502040204020203" pitchFamily="34" charset="0"/>
                <a:cs typeface="Adobe Devanagari" panose="02040503050201020203" pitchFamily="18" charset="0"/>
              </a:rPr>
              <a:t>ALONE!</a:t>
            </a:r>
            <a:endParaRPr sz="3200" b="1" dirty="0">
              <a:solidFill>
                <a:srgbClr val="FFFF00"/>
              </a:solidFill>
              <a:latin typeface="Bahnschrift" panose="020B0502040204020203" pitchFamily="34" charset="0"/>
              <a:cs typeface="Adobe Devanagari" panose="02040503050201020203" pitchFamily="18" charset="0"/>
            </a:endParaRPr>
          </a:p>
        </p:txBody>
      </p:sp>
      <p:sp>
        <p:nvSpPr>
          <p:cNvPr id="15" name="object 11"/>
          <p:cNvSpPr/>
          <p:nvPr/>
        </p:nvSpPr>
        <p:spPr>
          <a:xfrm>
            <a:off x="6981826" y="6400801"/>
            <a:ext cx="1171575" cy="257175"/>
          </a:xfrm>
          <a:custGeom>
            <a:avLst/>
            <a:gdLst/>
            <a:ahLst/>
            <a:cxnLst/>
            <a:rect l="l" t="t" r="r" b="b"/>
            <a:pathLst>
              <a:path w="1562100" h="342900">
                <a:moveTo>
                  <a:pt x="1333334" y="50216"/>
                </a:moveTo>
                <a:lnTo>
                  <a:pt x="1394027" y="65170"/>
                </a:lnTo>
                <a:lnTo>
                  <a:pt x="1445382" y="81216"/>
                </a:lnTo>
                <a:lnTo>
                  <a:pt x="1487400" y="98171"/>
                </a:lnTo>
                <a:lnTo>
                  <a:pt x="1543425" y="134082"/>
                </a:lnTo>
                <a:lnTo>
                  <a:pt x="1562099" y="171449"/>
                </a:lnTo>
                <a:lnTo>
                  <a:pt x="1557431" y="190224"/>
                </a:lnTo>
                <a:lnTo>
                  <a:pt x="1520081" y="227045"/>
                </a:lnTo>
                <a:lnTo>
                  <a:pt x="1445382" y="261683"/>
                </a:lnTo>
                <a:lnTo>
                  <a:pt x="1394027" y="277729"/>
                </a:lnTo>
                <a:lnTo>
                  <a:pt x="1333334" y="292683"/>
                </a:lnTo>
                <a:lnTo>
                  <a:pt x="1290602" y="301398"/>
                </a:lnTo>
                <a:lnTo>
                  <a:pt x="1245734" y="309283"/>
                </a:lnTo>
                <a:lnTo>
                  <a:pt x="1198943" y="316339"/>
                </a:lnTo>
                <a:lnTo>
                  <a:pt x="1150444" y="322564"/>
                </a:lnTo>
                <a:lnTo>
                  <a:pt x="1100450" y="327959"/>
                </a:lnTo>
                <a:lnTo>
                  <a:pt x="1049174" y="332524"/>
                </a:lnTo>
                <a:lnTo>
                  <a:pt x="996830" y="336259"/>
                </a:lnTo>
                <a:lnTo>
                  <a:pt x="943632" y="339164"/>
                </a:lnTo>
                <a:lnTo>
                  <a:pt x="889794" y="341239"/>
                </a:lnTo>
                <a:lnTo>
                  <a:pt x="835528" y="342485"/>
                </a:lnTo>
                <a:lnTo>
                  <a:pt x="781049" y="342900"/>
                </a:lnTo>
                <a:lnTo>
                  <a:pt x="726569" y="342485"/>
                </a:lnTo>
                <a:lnTo>
                  <a:pt x="672304" y="341239"/>
                </a:lnTo>
                <a:lnTo>
                  <a:pt x="618465" y="339164"/>
                </a:lnTo>
                <a:lnTo>
                  <a:pt x="565267" y="336259"/>
                </a:lnTo>
                <a:lnTo>
                  <a:pt x="512924" y="332524"/>
                </a:lnTo>
                <a:lnTo>
                  <a:pt x="461648" y="327959"/>
                </a:lnTo>
                <a:lnTo>
                  <a:pt x="411654" y="322564"/>
                </a:lnTo>
                <a:lnTo>
                  <a:pt x="363155" y="316339"/>
                </a:lnTo>
                <a:lnTo>
                  <a:pt x="316364" y="309283"/>
                </a:lnTo>
                <a:lnTo>
                  <a:pt x="271496" y="301398"/>
                </a:lnTo>
                <a:lnTo>
                  <a:pt x="228764" y="292683"/>
                </a:lnTo>
                <a:lnTo>
                  <a:pt x="168071" y="277729"/>
                </a:lnTo>
                <a:lnTo>
                  <a:pt x="116716" y="261683"/>
                </a:lnTo>
                <a:lnTo>
                  <a:pt x="74698" y="244728"/>
                </a:lnTo>
                <a:lnTo>
                  <a:pt x="18674" y="208816"/>
                </a:lnTo>
                <a:lnTo>
                  <a:pt x="0" y="171449"/>
                </a:lnTo>
                <a:lnTo>
                  <a:pt x="4668" y="152675"/>
                </a:lnTo>
                <a:lnTo>
                  <a:pt x="42017" y="115854"/>
                </a:lnTo>
                <a:lnTo>
                  <a:pt x="116716" y="81216"/>
                </a:lnTo>
                <a:lnTo>
                  <a:pt x="168071" y="65170"/>
                </a:lnTo>
                <a:lnTo>
                  <a:pt x="228764" y="50216"/>
                </a:lnTo>
                <a:lnTo>
                  <a:pt x="271496" y="41501"/>
                </a:lnTo>
                <a:lnTo>
                  <a:pt x="316364" y="33616"/>
                </a:lnTo>
                <a:lnTo>
                  <a:pt x="363155" y="26560"/>
                </a:lnTo>
                <a:lnTo>
                  <a:pt x="411654" y="20335"/>
                </a:lnTo>
                <a:lnTo>
                  <a:pt x="461648" y="14940"/>
                </a:lnTo>
                <a:lnTo>
                  <a:pt x="512924" y="10375"/>
                </a:lnTo>
                <a:lnTo>
                  <a:pt x="565267" y="6640"/>
                </a:lnTo>
                <a:lnTo>
                  <a:pt x="618465" y="3735"/>
                </a:lnTo>
                <a:lnTo>
                  <a:pt x="672304" y="1660"/>
                </a:lnTo>
                <a:lnTo>
                  <a:pt x="726569" y="415"/>
                </a:lnTo>
                <a:lnTo>
                  <a:pt x="781049" y="0"/>
                </a:lnTo>
                <a:lnTo>
                  <a:pt x="835528" y="415"/>
                </a:lnTo>
                <a:lnTo>
                  <a:pt x="889794" y="1660"/>
                </a:lnTo>
                <a:lnTo>
                  <a:pt x="943632" y="3735"/>
                </a:lnTo>
                <a:lnTo>
                  <a:pt x="996830" y="6640"/>
                </a:lnTo>
                <a:lnTo>
                  <a:pt x="1049174" y="10375"/>
                </a:lnTo>
                <a:lnTo>
                  <a:pt x="1100450" y="14940"/>
                </a:lnTo>
                <a:lnTo>
                  <a:pt x="1150444" y="20335"/>
                </a:lnTo>
                <a:lnTo>
                  <a:pt x="1198943" y="26560"/>
                </a:lnTo>
                <a:lnTo>
                  <a:pt x="1245734" y="33616"/>
                </a:lnTo>
                <a:lnTo>
                  <a:pt x="1290602" y="41501"/>
                </a:lnTo>
                <a:lnTo>
                  <a:pt x="1333334" y="50216"/>
                </a:lnTo>
              </a:path>
            </a:pathLst>
          </a:custGeom>
          <a:ln w="63500">
            <a:solidFill>
              <a:srgbClr val="B51A00"/>
            </a:solidFill>
          </a:ln>
        </p:spPr>
        <p:txBody>
          <a:bodyPr wrap="square" lIns="0" tIns="0" rIns="0" bIns="0" rtlCol="0"/>
          <a:lstStyle/>
          <a:p>
            <a:endParaRPr sz="1050">
              <a:solidFill>
                <a:prstClr val="white"/>
              </a:solidFill>
            </a:endParaRPr>
          </a:p>
        </p:txBody>
      </p:sp>
    </p:spTree>
    <p:extLst>
      <p:ext uri="{BB962C8B-B14F-4D97-AF65-F5344CB8AC3E}">
        <p14:creationId xmlns:p14="http://schemas.microsoft.com/office/powerpoint/2010/main" val="364339971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1500"/>
                            </p:stCondLst>
                            <p:childTnLst>
                              <p:par>
                                <p:cTn id="18" presetID="21"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1500"/>
                                        <p:tgtEl>
                                          <p:spTgt spid="10"/>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1000"/>
                                        <p:tgtEl>
                                          <p:spTgt spid="15"/>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9300" y="1600200"/>
            <a:ext cx="8153400" cy="4724400"/>
          </a:xfrm>
        </p:spPr>
        <p:txBody>
          <a:bodyPr>
            <a:normAutofit/>
          </a:bodyPr>
          <a:lstStyle/>
          <a:p>
            <a:r>
              <a:rPr lang="en-US" sz="3800" dirty="0"/>
              <a:t>Hemorrhage #1 cause of death from trauma</a:t>
            </a:r>
          </a:p>
          <a:p>
            <a:r>
              <a:rPr lang="en-US" sz="3800" dirty="0"/>
              <a:t>Minutes matter </a:t>
            </a:r>
            <a:r>
              <a:rPr lang="en-US" sz="3800" dirty="0">
                <a:sym typeface="Wingdings" panose="05000000000000000000" pitchFamily="2" charset="2"/>
              </a:rPr>
              <a:t> early transfusion saves live</a:t>
            </a:r>
          </a:p>
          <a:p>
            <a:r>
              <a:rPr lang="en-US" sz="3800" dirty="0">
                <a:sym typeface="Wingdings" panose="05000000000000000000" pitchFamily="2" charset="2"/>
              </a:rPr>
              <a:t>Ratio matters </a:t>
            </a:r>
          </a:p>
          <a:p>
            <a:r>
              <a:rPr lang="en-US" sz="3800" dirty="0">
                <a:sym typeface="Wingdings" panose="05000000000000000000" pitchFamily="2" charset="2"/>
              </a:rPr>
              <a:t>Bleeding results in </a:t>
            </a:r>
            <a:r>
              <a:rPr lang="en-US" sz="3800" b="1" u="sng" dirty="0">
                <a:solidFill>
                  <a:srgbClr val="FFFF00"/>
                </a:solidFill>
                <a:sym typeface="Wingdings" panose="05000000000000000000" pitchFamily="2" charset="2"/>
              </a:rPr>
              <a:t>blood failure</a:t>
            </a:r>
            <a:endParaRPr lang="en-US" sz="3800" b="1" u="sng" dirty="0">
              <a:solidFill>
                <a:srgbClr val="FFFF00"/>
              </a:solidFill>
            </a:endParaRPr>
          </a:p>
          <a:p>
            <a:pPr marL="457200" lvl="1" indent="0">
              <a:buNone/>
            </a:pPr>
            <a:endParaRPr lang="en-US" sz="4400" dirty="0"/>
          </a:p>
        </p:txBody>
      </p:sp>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effectLst>
                  <a:outerShdw blurRad="50800" dist="38100" dir="2700000" algn="tl" rotWithShape="0">
                    <a:srgbClr val="FFFF00">
                      <a:alpha val="80000"/>
                    </a:srgbClr>
                  </a:outerShdw>
                </a:effectLst>
              </a:rPr>
              <a:t>What we know…</a:t>
            </a:r>
          </a:p>
        </p:txBody>
      </p:sp>
    </p:spTree>
    <p:extLst>
      <p:ext uri="{BB962C8B-B14F-4D97-AF65-F5344CB8AC3E}">
        <p14:creationId xmlns:p14="http://schemas.microsoft.com/office/powerpoint/2010/main" val="76038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4D4D4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4D4D4D"/>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4D4D4D"/>
                                      </p:to>
                                    </p:animClr>
                                  </p:subTnLst>
                                </p:cTn>
                              </p:par>
                            </p:childTnLst>
                          </p:cTn>
                        </p:par>
                        <p:par>
                          <p:cTn id="15" fill="hold">
                            <p:stCondLst>
                              <p:cond delay="0"/>
                            </p:stCondLst>
                            <p:childTnLst>
                              <p:par>
                                <p:cTn id="16" presetID="42" presetClass="entr" presetSubtype="0" fill="hold" nodeType="afterEffect">
                                  <p:stCondLst>
                                    <p:cond delay="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3F22B2D-867E-0A42-8374-7A790877F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416" y="990600"/>
            <a:ext cx="7135169" cy="5674894"/>
          </a:xfrm>
          <a:prstGeom prst="rect">
            <a:avLst/>
          </a:prstGeom>
        </p:spPr>
      </p:pic>
      <p:sp>
        <p:nvSpPr>
          <p:cNvPr id="6"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effectLst>
                  <a:outerShdw blurRad="50800" dist="38100" dir="2700000" algn="tl" rotWithShape="0">
                    <a:srgbClr val="FFFF00">
                      <a:alpha val="80000"/>
                    </a:srgbClr>
                  </a:outerShdw>
                </a:effectLst>
              </a:rPr>
              <a:t>Trauma-Induced Blood Failure</a:t>
            </a:r>
          </a:p>
        </p:txBody>
      </p:sp>
    </p:spTree>
    <p:extLst>
      <p:ext uri="{BB962C8B-B14F-4D97-AF65-F5344CB8AC3E}">
        <p14:creationId xmlns:p14="http://schemas.microsoft.com/office/powerpoint/2010/main" val="198798337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effectLst>
                  <a:outerShdw blurRad="50800" dist="38100" dir="2700000" algn="tl" rotWithShape="0">
                    <a:srgbClr val="FFFF00">
                      <a:alpha val="80000"/>
                    </a:srgbClr>
                  </a:outerShdw>
                </a:effectLst>
              </a:rPr>
              <a:t>Trauma-Induced Blood Failure</a:t>
            </a:r>
          </a:p>
        </p:txBody>
      </p:sp>
      <p:sp>
        <p:nvSpPr>
          <p:cNvPr id="4" name="Content Placeholder 2"/>
          <p:cNvSpPr>
            <a:spLocks noGrp="1"/>
          </p:cNvSpPr>
          <p:nvPr>
            <p:ph idx="1"/>
          </p:nvPr>
        </p:nvSpPr>
        <p:spPr>
          <a:xfrm>
            <a:off x="2667000" y="1600200"/>
            <a:ext cx="7067550" cy="3048000"/>
          </a:xfrm>
        </p:spPr>
        <p:txBody>
          <a:bodyPr>
            <a:normAutofit/>
          </a:bodyPr>
          <a:lstStyle/>
          <a:p>
            <a:pPr marL="0" indent="0">
              <a:buNone/>
            </a:pPr>
            <a:r>
              <a:rPr lang="en-US" sz="4400" b="1" dirty="0">
                <a:solidFill>
                  <a:srgbClr val="FFFF00"/>
                </a:solidFill>
              </a:rPr>
              <a:t>Does a therapy for blood failure exist?</a:t>
            </a:r>
            <a:endParaRPr lang="en-US" sz="4400" b="1" u="sng" dirty="0">
              <a:solidFill>
                <a:srgbClr val="FFFF00"/>
              </a:solidFill>
            </a:endParaRPr>
          </a:p>
          <a:p>
            <a:pPr marL="457200" lvl="1" indent="0">
              <a:buNone/>
            </a:pPr>
            <a:endParaRPr lang="en-US" sz="4400" dirty="0"/>
          </a:p>
        </p:txBody>
      </p:sp>
    </p:spTree>
    <p:extLst>
      <p:ext uri="{BB962C8B-B14F-4D97-AF65-F5344CB8AC3E}">
        <p14:creationId xmlns:p14="http://schemas.microsoft.com/office/powerpoint/2010/main" val="23804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no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solidFill>
                  <a:srgbClr val="FFFF00"/>
                </a:solidFill>
                <a:ea typeface="ＭＳ 明朝"/>
                <a:cs typeface="Times New Roman"/>
              </a:rPr>
              <a:t>L</a:t>
            </a:r>
            <a:r>
              <a:rPr lang="en-US" sz="4800" b="1" dirty="0">
                <a:solidFill>
                  <a:prstClr val="white"/>
                </a:solidFill>
                <a:ea typeface="ＭＳ 明朝"/>
                <a:cs typeface="Times New Roman"/>
              </a:rPr>
              <a:t> </a:t>
            </a:r>
            <a:r>
              <a:rPr lang="en-US" sz="3600" b="1" dirty="0">
                <a:solidFill>
                  <a:prstClr val="white"/>
                </a:solidFill>
                <a:ea typeface="ＭＳ 明朝"/>
                <a:cs typeface="Times New Roman"/>
              </a:rPr>
              <a:t>– Logistically feasible</a:t>
            </a:r>
            <a:endParaRPr lang="en-US" sz="3600" dirty="0">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srgbClr val="FFFF00">
                    <a:alpha val="15000"/>
                  </a:srgbClr>
                </a:solidFill>
                <a:ea typeface="ＭＳ 明朝"/>
                <a:cs typeface="Times New Roman"/>
              </a:rPr>
              <a:t>T </a:t>
            </a:r>
            <a:r>
              <a:rPr lang="en-US" sz="3600" b="1" dirty="0">
                <a:ln>
                  <a:solidFill>
                    <a:prstClr val="white">
                      <a:alpha val="20000"/>
                    </a:prstClr>
                  </a:solidFill>
                </a:ln>
                <a:solidFill>
                  <a:prstClr val="white">
                    <a:alpha val="15000"/>
                  </a:prstClr>
                </a:solidFill>
                <a:ea typeface="ＭＳ 明朝"/>
                <a:cs typeface="Times New Roman"/>
              </a:rPr>
              <a:t>– Time tested</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B </a:t>
            </a:r>
            <a:r>
              <a:rPr lang="en-US" sz="3600" b="1" dirty="0">
                <a:ln>
                  <a:solidFill>
                    <a:prstClr val="white">
                      <a:alpha val="20000"/>
                    </a:prstClr>
                  </a:solidFill>
                </a:ln>
                <a:solidFill>
                  <a:prstClr val="white">
                    <a:alpha val="15000"/>
                  </a:prstClr>
                </a:solidFill>
                <a:ea typeface="ＭＳ 明朝"/>
                <a:cs typeface="Times New Roman"/>
              </a:rPr>
              <a:t>– Better Outcomes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19365374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no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L </a:t>
            </a:r>
            <a:r>
              <a:rPr lang="en-US" sz="3600" b="1" dirty="0">
                <a:ln>
                  <a:solidFill>
                    <a:prstClr val="white">
                      <a:alpha val="20000"/>
                    </a:prstClr>
                  </a:solidFill>
                </a:ln>
                <a:solidFill>
                  <a:prstClr val="white">
                    <a:alpha val="15000"/>
                  </a:prstClr>
                </a:solidFill>
                <a:ea typeface="ＭＳ 明朝"/>
                <a:cs typeface="Times New Roman"/>
              </a:rPr>
              <a:t>– Logistically feasible</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T</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Time tested</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B </a:t>
            </a:r>
            <a:r>
              <a:rPr lang="en-US" sz="3600" b="1" dirty="0">
                <a:ln>
                  <a:solidFill>
                    <a:prstClr val="white">
                      <a:alpha val="20000"/>
                    </a:prstClr>
                  </a:solidFill>
                </a:ln>
                <a:solidFill>
                  <a:prstClr val="white">
                    <a:alpha val="15000"/>
                  </a:prstClr>
                </a:solidFill>
                <a:ea typeface="ＭＳ 明朝"/>
                <a:cs typeface="Times New Roman"/>
              </a:rPr>
              <a:t>– Better Outcomes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380568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alpha val="20000"/>
                    </a:prstClr>
                  </a:solidFill>
                </a:ln>
                <a:solidFill>
                  <a:prstClr val="white">
                    <a:alpha val="13000"/>
                  </a:prstClr>
                </a:solidFill>
                <a:ea typeface="ＭＳ 明朝"/>
                <a:cs typeface="Times New Roman"/>
              </a:rPr>
              <a:t>L </a:t>
            </a:r>
            <a:r>
              <a:rPr lang="en-US" sz="3600" b="1" dirty="0">
                <a:ln>
                  <a:solidFill>
                    <a:prstClr val="white">
                      <a:alpha val="20000"/>
                    </a:prstClr>
                  </a:solidFill>
                </a:ln>
                <a:solidFill>
                  <a:prstClr val="white">
                    <a:alpha val="13000"/>
                  </a:prstClr>
                </a:solidFill>
                <a:ea typeface="ＭＳ 明朝"/>
                <a:cs typeface="Times New Roman"/>
              </a:rPr>
              <a:t>– Logistically feasible</a:t>
            </a:r>
            <a:endParaRPr lang="en-US" sz="3600" dirty="0">
              <a:ln>
                <a:solidFill>
                  <a:prstClr val="white">
                    <a:alpha val="20000"/>
                  </a:prstClr>
                </a:solidFill>
              </a:ln>
              <a:solidFill>
                <a:prstClr val="white">
                  <a:alpha val="13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srgbClr val="FFFF00">
                    <a:alpha val="15000"/>
                  </a:srgbClr>
                </a:solidFill>
                <a:ea typeface="ＭＳ 明朝"/>
                <a:cs typeface="Times New Roman"/>
              </a:rPr>
              <a:t>T </a:t>
            </a:r>
            <a:r>
              <a:rPr lang="en-US" sz="3600" b="1" dirty="0">
                <a:ln>
                  <a:solidFill>
                    <a:prstClr val="white">
                      <a:alpha val="20000"/>
                    </a:prstClr>
                  </a:solidFill>
                </a:ln>
                <a:solidFill>
                  <a:prstClr val="white">
                    <a:alpha val="15000"/>
                  </a:prstClr>
                </a:solidFill>
                <a:ea typeface="ＭＳ 明朝"/>
                <a:cs typeface="Times New Roman"/>
              </a:rPr>
              <a:t>– Time tested</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O </a:t>
            </a:r>
            <a:r>
              <a:rPr lang="en-US" sz="3600" b="1" dirty="0">
                <a:ln>
                  <a:solidFill>
                    <a:prstClr val="white"/>
                  </a:solidFill>
                </a:ln>
                <a:solidFill>
                  <a:prstClr val="white"/>
                </a:solidFill>
                <a:ea typeface="ＭＳ 明朝"/>
                <a:cs typeface="Times New Roman"/>
              </a:rPr>
              <a:t>– Organized  (pre-screened donors)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B </a:t>
            </a:r>
            <a:r>
              <a:rPr lang="en-US" sz="3600" b="1" dirty="0">
                <a:ln>
                  <a:solidFill>
                    <a:prstClr val="white">
                      <a:alpha val="20000"/>
                    </a:prstClr>
                  </a:solidFill>
                </a:ln>
                <a:solidFill>
                  <a:prstClr val="white">
                    <a:alpha val="15000"/>
                  </a:prstClr>
                </a:solidFill>
                <a:ea typeface="ＭＳ 明朝"/>
                <a:cs typeface="Times New Roman"/>
              </a:rPr>
              <a:t>– Better Outcomes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25075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alpha val="20000"/>
                    </a:prstClr>
                  </a:solidFill>
                </a:ln>
                <a:solidFill>
                  <a:prstClr val="white">
                    <a:alpha val="13000"/>
                  </a:prstClr>
                </a:solidFill>
                <a:ea typeface="ＭＳ 明朝"/>
                <a:cs typeface="Times New Roman"/>
              </a:rPr>
              <a:t>L </a:t>
            </a:r>
            <a:r>
              <a:rPr lang="en-US" sz="3600" b="1" dirty="0">
                <a:ln>
                  <a:solidFill>
                    <a:prstClr val="white">
                      <a:alpha val="20000"/>
                    </a:prstClr>
                  </a:solidFill>
                </a:ln>
                <a:solidFill>
                  <a:prstClr val="white">
                    <a:alpha val="13000"/>
                  </a:prstClr>
                </a:solidFill>
                <a:ea typeface="ＭＳ 明朝"/>
                <a:cs typeface="Times New Roman"/>
              </a:rPr>
              <a:t>– Logistically feasible</a:t>
            </a:r>
            <a:endParaRPr lang="en-US" sz="3600" dirty="0">
              <a:ln>
                <a:solidFill>
                  <a:prstClr val="white">
                    <a:alpha val="20000"/>
                  </a:prstClr>
                </a:solidFill>
              </a:ln>
              <a:solidFill>
                <a:prstClr val="white">
                  <a:alpha val="13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srgbClr val="FFFF00">
                    <a:alpha val="15000"/>
                  </a:srgbClr>
                </a:solidFill>
                <a:ea typeface="ＭＳ 明朝"/>
                <a:cs typeface="Times New Roman"/>
              </a:rPr>
              <a:t>T </a:t>
            </a:r>
            <a:r>
              <a:rPr lang="en-US" sz="3600" b="1" dirty="0">
                <a:ln>
                  <a:solidFill>
                    <a:prstClr val="white">
                      <a:alpha val="20000"/>
                    </a:prstClr>
                  </a:solidFill>
                </a:ln>
                <a:solidFill>
                  <a:prstClr val="white">
                    <a:alpha val="15000"/>
                  </a:prstClr>
                </a:solidFill>
                <a:ea typeface="ＭＳ 明朝"/>
                <a:cs typeface="Times New Roman"/>
              </a:rPr>
              <a:t>– Time tested</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W </a:t>
            </a:r>
            <a:r>
              <a:rPr lang="en-US" sz="3600" b="1" dirty="0">
                <a:ln>
                  <a:solidFill>
                    <a:prstClr val="white"/>
                  </a:solidFill>
                </a:ln>
                <a:solidFill>
                  <a:prstClr val="white"/>
                </a:solidFill>
                <a:ea typeface="ＭＳ 明朝"/>
                <a:cs typeface="Times New Roman"/>
              </a:rPr>
              <a:t>– Walking Blood Bank </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B </a:t>
            </a:r>
            <a:r>
              <a:rPr lang="en-US" sz="3600" b="1" dirty="0">
                <a:ln>
                  <a:solidFill>
                    <a:prstClr val="white">
                      <a:alpha val="20000"/>
                    </a:prstClr>
                  </a:solidFill>
                </a:ln>
                <a:solidFill>
                  <a:prstClr val="white">
                    <a:alpha val="15000"/>
                  </a:prstClr>
                </a:solidFill>
                <a:ea typeface="ＭＳ 明朝"/>
                <a:cs typeface="Times New Roman"/>
              </a:rPr>
              <a:t>– Better Outcomes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71143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alpha val="20000"/>
                    </a:prstClr>
                  </a:solidFill>
                </a:ln>
                <a:solidFill>
                  <a:prstClr val="white">
                    <a:alpha val="13000"/>
                  </a:prstClr>
                </a:solidFill>
                <a:ea typeface="ＭＳ 明朝"/>
                <a:cs typeface="Times New Roman"/>
              </a:rPr>
              <a:t>L </a:t>
            </a:r>
            <a:r>
              <a:rPr lang="en-US" sz="3600" b="1" dirty="0">
                <a:ln>
                  <a:solidFill>
                    <a:prstClr val="white">
                      <a:alpha val="20000"/>
                    </a:prstClr>
                  </a:solidFill>
                </a:ln>
                <a:solidFill>
                  <a:prstClr val="white">
                    <a:alpha val="13000"/>
                  </a:prstClr>
                </a:solidFill>
                <a:ea typeface="ＭＳ 明朝"/>
                <a:cs typeface="Times New Roman"/>
              </a:rPr>
              <a:t>– Logistically feasible</a:t>
            </a:r>
            <a:endParaRPr lang="en-US" sz="3600" dirty="0">
              <a:ln>
                <a:solidFill>
                  <a:prstClr val="white">
                    <a:alpha val="20000"/>
                  </a:prstClr>
                </a:solidFill>
              </a:ln>
              <a:solidFill>
                <a:prstClr val="white">
                  <a:alpha val="13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srgbClr val="FFFF00">
                    <a:alpha val="15000"/>
                  </a:srgbClr>
                </a:solidFill>
                <a:ea typeface="ＭＳ 明朝"/>
                <a:cs typeface="Times New Roman"/>
              </a:rPr>
              <a:t>T </a:t>
            </a:r>
            <a:r>
              <a:rPr lang="en-US" sz="3600" b="1" dirty="0">
                <a:ln>
                  <a:solidFill>
                    <a:prstClr val="white">
                      <a:alpha val="20000"/>
                    </a:prstClr>
                  </a:solidFill>
                </a:ln>
                <a:solidFill>
                  <a:prstClr val="white">
                    <a:alpha val="15000"/>
                  </a:prstClr>
                </a:solidFill>
                <a:ea typeface="ＭＳ 明朝"/>
                <a:cs typeface="Times New Roman"/>
              </a:rPr>
              <a:t>– Time tested</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B</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Better Outcomes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29638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L</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Logistically feasible</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T </a:t>
            </a:r>
            <a:r>
              <a:rPr lang="en-US" sz="3600" b="1" dirty="0">
                <a:ln>
                  <a:solidFill>
                    <a:prstClr val="white"/>
                  </a:solidFill>
                </a:ln>
                <a:solidFill>
                  <a:prstClr val="white"/>
                </a:solidFill>
                <a:ea typeface="ＭＳ 明朝"/>
                <a:cs typeface="Times New Roman"/>
              </a:rPr>
              <a:t>– Time tested</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O</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Organized  (pre-screened donors)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W</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Walking Blood Bank </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B</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Better Outcomes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11699545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3200400" y="381001"/>
            <a:ext cx="5918200" cy="745067"/>
          </a:xfrm>
        </p:spPr>
        <p:txBody>
          <a:bodyPr>
            <a:noAutofit/>
          </a:bodyPr>
          <a:lstStyle/>
          <a:p>
            <a:r>
              <a:rPr lang="en-US" altLang="en-US" sz="5400" dirty="0">
                <a:solidFill>
                  <a:srgbClr val="FFFF00"/>
                </a:solidFill>
                <a:latin typeface="+mn-lt"/>
              </a:rPr>
              <a:t>Disclosures</a:t>
            </a:r>
          </a:p>
        </p:txBody>
      </p:sp>
      <p:sp>
        <p:nvSpPr>
          <p:cNvPr id="5122" name="Content Placeholder 2"/>
          <p:cNvSpPr>
            <a:spLocks noGrp="1"/>
          </p:cNvSpPr>
          <p:nvPr>
            <p:ph idx="1"/>
          </p:nvPr>
        </p:nvSpPr>
        <p:spPr>
          <a:xfrm>
            <a:off x="1896534" y="2692400"/>
            <a:ext cx="8060267" cy="3860800"/>
          </a:xfrm>
        </p:spPr>
        <p:txBody>
          <a:bodyPr>
            <a:normAutofit/>
          </a:bodyPr>
          <a:lstStyle/>
          <a:p>
            <a:pPr marL="0" indent="0" algn="just">
              <a:buNone/>
            </a:pPr>
            <a:r>
              <a:rPr lang="en-US" altLang="en-US" i="1" dirty="0">
                <a:latin typeface="+mj-lt"/>
              </a:rPr>
              <a:t>The following are the private views of the author and are not intended as official policy of the Department of the Army or the Department of Defense</a:t>
            </a:r>
            <a:r>
              <a:rPr lang="en-US" altLang="en-US" i="1" dirty="0" smtClean="0">
                <a:latin typeface="+mj-lt"/>
              </a:rPr>
              <a:t>.</a:t>
            </a:r>
          </a:p>
          <a:p>
            <a:pPr marL="0" indent="0" algn="just">
              <a:buNone/>
            </a:pPr>
            <a:endParaRPr lang="en-US" altLang="en-US" sz="711" i="1" dirty="0">
              <a:latin typeface="+mj-lt"/>
            </a:endParaRPr>
          </a:p>
          <a:p>
            <a:pPr marL="0" indent="0" algn="just">
              <a:buNone/>
            </a:pPr>
            <a:r>
              <a:rPr lang="en-US" altLang="en-US" i="1" dirty="0" smtClean="0">
                <a:latin typeface="+mj-lt"/>
              </a:rPr>
              <a:t>No financial </a:t>
            </a:r>
            <a:r>
              <a:rPr lang="en-US" altLang="en-US" i="1" dirty="0">
                <a:latin typeface="+mj-lt"/>
              </a:rPr>
              <a:t>disclosures</a:t>
            </a:r>
            <a:r>
              <a:rPr lang="en-US" altLang="en-US" i="1" dirty="0" smtClean="0">
                <a:latin typeface="+mj-lt"/>
              </a:rPr>
              <a:t>.</a:t>
            </a:r>
          </a:p>
          <a:p>
            <a:pPr marL="0" indent="0" algn="just">
              <a:buNone/>
            </a:pPr>
            <a:endParaRPr lang="en-US" altLang="en-US" sz="711" i="1" dirty="0">
              <a:latin typeface="+mj-lt"/>
            </a:endParaRPr>
          </a:p>
        </p:txBody>
      </p:sp>
      <p:pic>
        <p:nvPicPr>
          <p:cNvPr id="9" name="Picture 3" descr="L:\Presentations\STOCK_SLIDES\LOGOs\05_Coin Image\Coin Front Transparent.gif"/>
          <p:cNvPicPr>
            <a:picLocks noChangeAspect="1" noChangeArrowheads="1"/>
          </p:cNvPicPr>
          <p:nvPr/>
        </p:nvPicPr>
        <p:blipFill>
          <a:blip r:embed="rId2" cstate="print"/>
          <a:srcRect/>
          <a:stretch>
            <a:fillRect/>
          </a:stretch>
        </p:blipFill>
        <p:spPr bwMode="auto">
          <a:xfrm>
            <a:off x="1512278" y="141032"/>
            <a:ext cx="1900872" cy="1687768"/>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8991600" y="97368"/>
            <a:ext cx="1676400" cy="1669015"/>
          </a:xfrm>
          <a:prstGeom prst="rect">
            <a:avLst/>
          </a:prstGeom>
        </p:spPr>
      </p:pic>
    </p:spTree>
    <p:extLst>
      <p:ext uri="{BB962C8B-B14F-4D97-AF65-F5344CB8AC3E}">
        <p14:creationId xmlns:p14="http://schemas.microsoft.com/office/powerpoint/2010/main" val="2568732586"/>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0" y="-76200"/>
            <a:ext cx="9067800" cy="1066800"/>
          </a:xfrm>
        </p:spPr>
        <p:txBody>
          <a:bodyPr>
            <a:noAutofit/>
          </a:bodyPr>
          <a:lstStyle/>
          <a:p>
            <a:r>
              <a:rPr lang="en-US" sz="4500" b="1" dirty="0">
                <a:effectLst>
                  <a:outerShdw blurRad="50800" dist="38100" dir="2700000" algn="tl" rotWithShape="0">
                    <a:srgbClr val="FFFF00">
                      <a:alpha val="80000"/>
                    </a:srgbClr>
                  </a:outerShdw>
                </a:effectLst>
              </a:rPr>
              <a:t>Of Historical Interest</a:t>
            </a:r>
            <a:r>
              <a:rPr lang="mr-IN" sz="4500" b="1" dirty="0">
                <a:effectLst>
                  <a:outerShdw blurRad="50800" dist="38100" dir="2700000" algn="tl" rotWithShape="0">
                    <a:srgbClr val="FFFF00">
                      <a:alpha val="80000"/>
                    </a:srgbClr>
                  </a:outerShdw>
                </a:effectLst>
              </a:rPr>
              <a:t>…</a:t>
            </a:r>
            <a:r>
              <a:rPr lang="en-US" sz="4500" b="1" dirty="0">
                <a:effectLst>
                  <a:outerShdw blurRad="50800" dist="38100" dir="2700000" algn="tl" rotWithShape="0">
                    <a:srgbClr val="FFFF00">
                      <a:alpha val="80000"/>
                    </a:srgbClr>
                  </a:outerShdw>
                </a:effectLst>
              </a:rPr>
              <a:t> </a:t>
            </a:r>
            <a:endParaRPr lang="en-US" sz="3000" b="1" dirty="0">
              <a:effectLst>
                <a:outerShdw blurRad="50800" dist="38100" dir="2700000" algn="tl" rotWithShape="0">
                  <a:srgbClr val="FFFF00">
                    <a:alpha val="80000"/>
                  </a:srgbClr>
                </a:outerShdw>
              </a:effectLst>
            </a:endParaRPr>
          </a:p>
        </p:txBody>
      </p:sp>
      <p:sp>
        <p:nvSpPr>
          <p:cNvPr id="2" name="Content Placeholder 1"/>
          <p:cNvSpPr>
            <a:spLocks noGrp="1"/>
          </p:cNvSpPr>
          <p:nvPr>
            <p:ph idx="1"/>
          </p:nvPr>
        </p:nvSpPr>
        <p:spPr>
          <a:xfrm>
            <a:off x="1828800" y="1371600"/>
            <a:ext cx="8610600" cy="5105400"/>
          </a:xfrm>
        </p:spPr>
        <p:txBody>
          <a:bodyPr>
            <a:normAutofit lnSpcReduction="10000"/>
          </a:bodyPr>
          <a:lstStyle/>
          <a:p>
            <a:pPr marL="0" indent="0">
              <a:buNone/>
            </a:pPr>
            <a:r>
              <a:rPr lang="en-US" i="1" dirty="0" smtClean="0"/>
              <a:t>“The </a:t>
            </a:r>
            <a:r>
              <a:rPr lang="en-US" i="1" dirty="0"/>
              <a:t>vital role which whole blood played in the care of the wounded </a:t>
            </a:r>
            <a:r>
              <a:rPr lang="en-US" i="1" dirty="0">
                <a:solidFill>
                  <a:schemeClr val="bg1"/>
                </a:solidFill>
              </a:rPr>
              <a:t>in World War II </a:t>
            </a:r>
            <a:r>
              <a:rPr lang="en-US" i="1" dirty="0"/>
              <a:t>has been adequately dealt with elsewhere, but the essential planning </a:t>
            </a:r>
            <a:r>
              <a:rPr lang="en-US" i="1" dirty="0" smtClean="0"/>
              <a:t>that </a:t>
            </a:r>
            <a:r>
              <a:rPr lang="en-US" i="1" dirty="0"/>
              <a:t>made possible </a:t>
            </a:r>
            <a:r>
              <a:rPr lang="en-US" i="1" dirty="0" smtClean="0"/>
              <a:t>the </a:t>
            </a:r>
            <a:r>
              <a:rPr lang="en-US" i="1" dirty="0" smtClean="0">
                <a:solidFill>
                  <a:schemeClr val="bg1"/>
                </a:solidFill>
              </a:rPr>
              <a:t>provision of over 385,000 pints of whole blood for the </a:t>
            </a:r>
            <a:r>
              <a:rPr lang="en-US" i="1" dirty="0" smtClean="0"/>
              <a:t>treatment </a:t>
            </a:r>
            <a:r>
              <a:rPr lang="en-US" i="1" dirty="0"/>
              <a:t>of the greater portion of </a:t>
            </a:r>
            <a:r>
              <a:rPr lang="en-US" i="1" dirty="0" smtClean="0"/>
              <a:t>the </a:t>
            </a:r>
            <a:r>
              <a:rPr lang="en-US" i="1" dirty="0" smtClean="0">
                <a:solidFill>
                  <a:schemeClr val="bg1"/>
                </a:solidFill>
              </a:rPr>
              <a:t>386,075</a:t>
            </a:r>
            <a:r>
              <a:rPr lang="en-US" i="1" dirty="0" smtClean="0"/>
              <a:t> </a:t>
            </a:r>
            <a:r>
              <a:rPr lang="en-US" i="1" dirty="0"/>
              <a:t>wounded in the </a:t>
            </a:r>
            <a:r>
              <a:rPr lang="en-US" i="1" dirty="0">
                <a:solidFill>
                  <a:schemeClr val="bg1"/>
                </a:solidFill>
              </a:rPr>
              <a:t>European theater of operations</a:t>
            </a:r>
            <a:r>
              <a:rPr lang="en-US" i="1" dirty="0"/>
              <a:t> is a story that needs to be told ”</a:t>
            </a:r>
            <a:endParaRPr lang="en-US" i="1" dirty="0" smtClean="0"/>
          </a:p>
          <a:p>
            <a:pPr marL="0" indent="0">
              <a:buNone/>
            </a:pPr>
            <a:r>
              <a:rPr lang="en-US" sz="1300" i="1" dirty="0"/>
              <a:t>      </a:t>
            </a:r>
            <a:endParaRPr lang="en-US" sz="1300" dirty="0"/>
          </a:p>
          <a:p>
            <a:pPr marL="0" indent="0" algn="r">
              <a:buNone/>
            </a:pPr>
            <a:r>
              <a:rPr lang="en-US" i="1" dirty="0" smtClean="0"/>
              <a:t> 				 </a:t>
            </a:r>
            <a:r>
              <a:rPr lang="en-US" i="1" dirty="0"/>
              <a:t>- </a:t>
            </a:r>
            <a:r>
              <a:rPr lang="en-US" dirty="0" smtClean="0"/>
              <a:t>COL James B. Mason, </a:t>
            </a:r>
            <a:r>
              <a:rPr lang="en-US" dirty="0" smtClean="0">
                <a:solidFill>
                  <a:schemeClr val="bg1"/>
                </a:solidFill>
              </a:rPr>
              <a:t>June 1948</a:t>
            </a:r>
            <a:endParaRPr lang="en-US" dirty="0">
              <a:solidFill>
                <a:schemeClr val="bg1"/>
              </a:solidFill>
            </a:endParaRPr>
          </a:p>
          <a:p>
            <a:endParaRPr lang="en-US" dirty="0"/>
          </a:p>
        </p:txBody>
      </p:sp>
    </p:spTree>
    <p:extLst>
      <p:ext uri="{BB962C8B-B14F-4D97-AF65-F5344CB8AC3E}">
        <p14:creationId xmlns:p14="http://schemas.microsoft.com/office/powerpoint/2010/main" val="29397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0" y="-76200"/>
            <a:ext cx="9067800" cy="1066800"/>
          </a:xfrm>
        </p:spPr>
        <p:txBody>
          <a:bodyPr>
            <a:noAutofit/>
          </a:bodyPr>
          <a:lstStyle/>
          <a:p>
            <a:r>
              <a:rPr lang="en-US" sz="4500" b="1" dirty="0">
                <a:effectLst>
                  <a:outerShdw blurRad="50800" dist="38100" dir="2700000" algn="tl" rotWithShape="0">
                    <a:srgbClr val="FFFF00">
                      <a:alpha val="80000"/>
                    </a:srgbClr>
                  </a:outerShdw>
                </a:effectLst>
              </a:rPr>
              <a:t>Of Historical Interest</a:t>
            </a:r>
            <a:r>
              <a:rPr lang="mr-IN" sz="4500" b="1" dirty="0">
                <a:effectLst>
                  <a:outerShdw blurRad="50800" dist="38100" dir="2700000" algn="tl" rotWithShape="0">
                    <a:srgbClr val="FFFF00">
                      <a:alpha val="80000"/>
                    </a:srgbClr>
                  </a:outerShdw>
                </a:effectLst>
              </a:rPr>
              <a:t>…</a:t>
            </a:r>
            <a:endParaRPr lang="en-US" sz="3000" b="1" dirty="0">
              <a:effectLst>
                <a:outerShdw blurRad="50800" dist="38100" dir="2700000" algn="tl" rotWithShape="0">
                  <a:srgbClr val="FFFF00">
                    <a:alpha val="80000"/>
                  </a:srgbClr>
                </a:outerShdw>
              </a:effectLst>
            </a:endParaRPr>
          </a:p>
        </p:txBody>
      </p:sp>
      <p:sp>
        <p:nvSpPr>
          <p:cNvPr id="7" name="Content Placeholder 1"/>
          <p:cNvSpPr>
            <a:spLocks noGrp="1"/>
          </p:cNvSpPr>
          <p:nvPr>
            <p:ph idx="1"/>
          </p:nvPr>
        </p:nvSpPr>
        <p:spPr>
          <a:xfrm>
            <a:off x="1828800" y="1371600"/>
            <a:ext cx="8610600" cy="5105400"/>
          </a:xfrm>
        </p:spPr>
        <p:txBody>
          <a:bodyPr>
            <a:normAutofit lnSpcReduction="10000"/>
          </a:bodyPr>
          <a:lstStyle/>
          <a:p>
            <a:pPr marL="0" indent="0">
              <a:buNone/>
            </a:pPr>
            <a:r>
              <a:rPr lang="en-US" i="1" dirty="0" smtClean="0"/>
              <a:t>“The </a:t>
            </a:r>
            <a:r>
              <a:rPr lang="en-US" i="1" dirty="0"/>
              <a:t>vital role which whole blood played in the care of the wounded </a:t>
            </a:r>
            <a:r>
              <a:rPr lang="en-US" i="1" u="sng" dirty="0">
                <a:solidFill>
                  <a:srgbClr val="FFFF00"/>
                </a:solidFill>
              </a:rPr>
              <a:t>in World War II</a:t>
            </a:r>
            <a:r>
              <a:rPr lang="en-US" i="1" dirty="0"/>
              <a:t> has been adequately dealt with elsewhere, but the essential planning that made possible the </a:t>
            </a:r>
            <a:r>
              <a:rPr lang="en-US" i="1" u="sng" dirty="0">
                <a:solidFill>
                  <a:srgbClr val="FFFF00"/>
                </a:solidFill>
              </a:rPr>
              <a:t>provision of over 385,000 pints of whole blood for the </a:t>
            </a:r>
            <a:r>
              <a:rPr lang="en-US" i="1" dirty="0"/>
              <a:t>treatment of the greater portion of </a:t>
            </a:r>
            <a:r>
              <a:rPr lang="en-US" i="1" dirty="0" smtClean="0"/>
              <a:t>the </a:t>
            </a:r>
            <a:r>
              <a:rPr lang="en-US" i="1" u="sng" dirty="0" smtClean="0">
                <a:solidFill>
                  <a:srgbClr val="FFFF00"/>
                </a:solidFill>
              </a:rPr>
              <a:t>386,075</a:t>
            </a:r>
            <a:r>
              <a:rPr lang="en-US" i="1" dirty="0" smtClean="0"/>
              <a:t> </a:t>
            </a:r>
            <a:r>
              <a:rPr lang="en-US" i="1" dirty="0"/>
              <a:t>wounded in the </a:t>
            </a:r>
            <a:r>
              <a:rPr lang="en-US" i="1" u="sng" dirty="0">
                <a:solidFill>
                  <a:srgbClr val="FFFF00"/>
                </a:solidFill>
              </a:rPr>
              <a:t>European theater of operations</a:t>
            </a:r>
            <a:r>
              <a:rPr lang="en-US" i="1" dirty="0"/>
              <a:t> is a story that needs to be told ”</a:t>
            </a:r>
            <a:endParaRPr lang="en-US" i="1" dirty="0" smtClean="0"/>
          </a:p>
          <a:p>
            <a:pPr marL="0" indent="0">
              <a:buNone/>
            </a:pPr>
            <a:r>
              <a:rPr lang="en-US" sz="1300" i="1" dirty="0"/>
              <a:t>      </a:t>
            </a:r>
            <a:endParaRPr lang="en-US" sz="1300" dirty="0"/>
          </a:p>
          <a:p>
            <a:pPr marL="0" indent="0" algn="r">
              <a:buNone/>
            </a:pPr>
            <a:r>
              <a:rPr lang="en-US" i="1" dirty="0" smtClean="0"/>
              <a:t> 				 </a:t>
            </a:r>
            <a:r>
              <a:rPr lang="en-US" i="1" dirty="0"/>
              <a:t>- </a:t>
            </a:r>
            <a:r>
              <a:rPr lang="en-US" dirty="0" smtClean="0"/>
              <a:t>COL James B. Mason, </a:t>
            </a:r>
            <a:r>
              <a:rPr lang="en-US" dirty="0" smtClean="0">
                <a:solidFill>
                  <a:srgbClr val="FFFF00"/>
                </a:solidFill>
              </a:rPr>
              <a:t>June 1948</a:t>
            </a:r>
            <a:endParaRPr lang="en-US" dirty="0">
              <a:solidFill>
                <a:srgbClr val="FFFF00"/>
              </a:solidFill>
            </a:endParaRPr>
          </a:p>
          <a:p>
            <a:endParaRPr lang="en-US" dirty="0"/>
          </a:p>
        </p:txBody>
      </p:sp>
    </p:spTree>
    <p:extLst>
      <p:ext uri="{BB962C8B-B14F-4D97-AF65-F5344CB8AC3E}">
        <p14:creationId xmlns:p14="http://schemas.microsoft.com/office/powerpoint/2010/main" val="324355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1" y="609600"/>
            <a:ext cx="5675085" cy="42563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4038600"/>
            <a:ext cx="2627084" cy="2627084"/>
          </a:xfrm>
          <a:prstGeom prst="rect">
            <a:avLst/>
          </a:prstGeom>
        </p:spPr>
      </p:pic>
    </p:spTree>
    <p:extLst>
      <p:ext uri="{BB962C8B-B14F-4D97-AF65-F5344CB8AC3E}">
        <p14:creationId xmlns:p14="http://schemas.microsoft.com/office/powerpoint/2010/main" val="1724590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750"/>
                                  </p:stCondLst>
                                  <p:childTnLst>
                                    <p:animEffect transition="out" filter="fade">
                                      <p:cBhvr>
                                        <p:cTn id="6" dur="750"/>
                                        <p:tgtEl>
                                          <p:spTgt spid="7"/>
                                        </p:tgtEl>
                                      </p:cBhvr>
                                    </p:animEffect>
                                    <p:set>
                                      <p:cBhvr>
                                        <p:cTn id="7"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0" y="-76200"/>
            <a:ext cx="9067800" cy="1066800"/>
          </a:xfrm>
        </p:spPr>
        <p:txBody>
          <a:bodyPr>
            <a:noAutofit/>
          </a:bodyPr>
          <a:lstStyle/>
          <a:p>
            <a:r>
              <a:rPr lang="en-US" b="1" dirty="0" smtClean="0">
                <a:solidFill>
                  <a:srgbClr val="008000"/>
                </a:solidFill>
                <a:effectLst>
                  <a:outerShdw blurRad="50800" dist="38100" dir="2700000" algn="tl" rotWithShape="0">
                    <a:srgbClr val="FFFF00">
                      <a:alpha val="80000"/>
                    </a:srgbClr>
                  </a:outerShdw>
                </a:effectLst>
              </a:rPr>
              <a:t>HISTORY OF BLOOD AND WAR</a:t>
            </a:r>
            <a:endParaRPr lang="en-US" sz="3200" b="1" dirty="0">
              <a:solidFill>
                <a:srgbClr val="008000"/>
              </a:solidFill>
              <a:effectLst>
                <a:outerShdw blurRad="50800" dist="38100" dir="2700000" algn="tl" rotWithShape="0">
                  <a:srgbClr val="FFFF00">
                    <a:alpha val="80000"/>
                  </a:srgbClr>
                </a:outerShdw>
              </a:effectLst>
            </a:endParaRPr>
          </a:p>
        </p:txBody>
      </p:sp>
      <p:pic>
        <p:nvPicPr>
          <p:cNvPr id="4" name="Picture 3"/>
          <p:cNvPicPr>
            <a:picLocks noChangeAspect="1"/>
          </p:cNvPicPr>
          <p:nvPr/>
        </p:nvPicPr>
        <p:blipFill>
          <a:blip r:embed="rId3"/>
          <a:stretch>
            <a:fillRect/>
          </a:stretch>
        </p:blipFill>
        <p:spPr>
          <a:xfrm>
            <a:off x="5943600" y="2438400"/>
            <a:ext cx="4516814" cy="2605492"/>
          </a:xfrm>
          <a:prstGeom prst="rect">
            <a:avLst/>
          </a:prstGeom>
        </p:spPr>
      </p:pic>
      <p:pic>
        <p:nvPicPr>
          <p:cNvPr id="5" name="Picture 4"/>
          <p:cNvPicPr>
            <a:picLocks noChangeAspect="1"/>
          </p:cNvPicPr>
          <p:nvPr/>
        </p:nvPicPr>
        <p:blipFill>
          <a:blip r:embed="rId4"/>
          <a:stretch>
            <a:fillRect/>
          </a:stretch>
        </p:blipFill>
        <p:spPr>
          <a:xfrm>
            <a:off x="1695284" y="2285660"/>
            <a:ext cx="4029242" cy="2972140"/>
          </a:xfrm>
          <a:prstGeom prst="rect">
            <a:avLst/>
          </a:prstGeom>
        </p:spPr>
      </p:pic>
      <p:sp>
        <p:nvSpPr>
          <p:cNvPr id="6" name="Content Placeholder 2"/>
          <p:cNvSpPr>
            <a:spLocks noGrp="1"/>
          </p:cNvSpPr>
          <p:nvPr>
            <p:ph idx="1"/>
          </p:nvPr>
        </p:nvSpPr>
        <p:spPr>
          <a:xfrm>
            <a:off x="1981200" y="1143000"/>
            <a:ext cx="1600200" cy="685800"/>
          </a:xfrm>
        </p:spPr>
        <p:txBody>
          <a:bodyPr>
            <a:normAutofit fontScale="92500" lnSpcReduction="10000"/>
          </a:bodyPr>
          <a:lstStyle/>
          <a:p>
            <a:pPr marL="0" indent="0">
              <a:buNone/>
            </a:pPr>
            <a:r>
              <a:rPr lang="en-US" sz="4400" b="1" dirty="0">
                <a:solidFill>
                  <a:srgbClr val="FFFF00"/>
                </a:solidFill>
              </a:rPr>
              <a:t>WWI</a:t>
            </a:r>
            <a:endParaRPr lang="en-US" sz="4400" b="1" u="sng" dirty="0">
              <a:solidFill>
                <a:srgbClr val="FFFF00"/>
              </a:solidFill>
            </a:endParaRPr>
          </a:p>
          <a:p>
            <a:pPr marL="457200" lvl="1" indent="0">
              <a:buNone/>
            </a:pPr>
            <a:endParaRPr lang="en-US" sz="4400" dirty="0"/>
          </a:p>
        </p:txBody>
      </p:sp>
    </p:spTree>
    <p:extLst>
      <p:ext uri="{BB962C8B-B14F-4D97-AF65-F5344CB8AC3E}">
        <p14:creationId xmlns:p14="http://schemas.microsoft.com/office/powerpoint/2010/main" val="143055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0" y="-76200"/>
            <a:ext cx="9067800" cy="1066800"/>
          </a:xfrm>
        </p:spPr>
        <p:txBody>
          <a:bodyPr>
            <a:noAutofit/>
          </a:bodyPr>
          <a:lstStyle/>
          <a:p>
            <a:r>
              <a:rPr lang="en-US" b="1" dirty="0" smtClean="0">
                <a:solidFill>
                  <a:srgbClr val="008000"/>
                </a:solidFill>
                <a:effectLst>
                  <a:outerShdw blurRad="50800" dist="38100" dir="2700000" algn="tl" rotWithShape="0">
                    <a:srgbClr val="FFFF00">
                      <a:alpha val="80000"/>
                    </a:srgbClr>
                  </a:outerShdw>
                </a:effectLst>
              </a:rPr>
              <a:t>HISTORY OF BLOOD AND WAR</a:t>
            </a:r>
            <a:endParaRPr lang="en-US" sz="3200" b="1" dirty="0">
              <a:solidFill>
                <a:srgbClr val="008000"/>
              </a:solidFill>
              <a:effectLst>
                <a:outerShdw blurRad="50800" dist="38100" dir="2700000" algn="tl" rotWithShape="0">
                  <a:srgbClr val="FFFF00">
                    <a:alpha val="80000"/>
                  </a:srgbClr>
                </a:outerShdw>
              </a:effectLst>
            </a:endParaRPr>
          </a:p>
        </p:txBody>
      </p:sp>
      <p:pic>
        <p:nvPicPr>
          <p:cNvPr id="9" name="Picture 8"/>
          <p:cNvPicPr>
            <a:picLocks noChangeAspect="1"/>
          </p:cNvPicPr>
          <p:nvPr/>
        </p:nvPicPr>
        <p:blipFill>
          <a:blip r:embed="rId3"/>
          <a:stretch>
            <a:fillRect/>
          </a:stretch>
        </p:blipFill>
        <p:spPr>
          <a:xfrm>
            <a:off x="1752601" y="1961708"/>
            <a:ext cx="5147955" cy="3677111"/>
          </a:xfrm>
          <a:prstGeom prst="rect">
            <a:avLst/>
          </a:prstGeom>
        </p:spPr>
      </p:pic>
      <p:sp>
        <p:nvSpPr>
          <p:cNvPr id="10" name="Content Placeholder 2"/>
          <p:cNvSpPr txBox="1">
            <a:spLocks/>
          </p:cNvSpPr>
          <p:nvPr/>
        </p:nvSpPr>
        <p:spPr>
          <a:xfrm>
            <a:off x="1981200" y="1143000"/>
            <a:ext cx="1600200" cy="685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4400" b="1" dirty="0">
                <a:solidFill>
                  <a:srgbClr val="FFFF00"/>
                </a:solidFill>
              </a:rPr>
              <a:t>WWII</a:t>
            </a:r>
            <a:endParaRPr lang="en-US" sz="4400" b="1" u="sng" dirty="0">
              <a:solidFill>
                <a:srgbClr val="FFFF00"/>
              </a:solidFill>
            </a:endParaRPr>
          </a:p>
          <a:p>
            <a:pPr marL="457200" lvl="1" indent="0" fontAlgn="auto">
              <a:spcAft>
                <a:spcPts val="0"/>
              </a:spcAft>
              <a:buFont typeface="Arial" pitchFamily="34" charset="0"/>
              <a:buNone/>
            </a:pPr>
            <a:endParaRPr lang="en-US" sz="4400" dirty="0">
              <a:solidFill>
                <a:prstClr val="white"/>
              </a:solidFill>
            </a:endParaRPr>
          </a:p>
        </p:txBody>
      </p:sp>
      <p:pic>
        <p:nvPicPr>
          <p:cNvPr id="14" name="Picture 13"/>
          <p:cNvPicPr>
            <a:picLocks noChangeAspect="1"/>
          </p:cNvPicPr>
          <p:nvPr/>
        </p:nvPicPr>
        <p:blipFill>
          <a:blip r:embed="rId4"/>
          <a:stretch>
            <a:fillRect/>
          </a:stretch>
        </p:blipFill>
        <p:spPr>
          <a:xfrm>
            <a:off x="7099158" y="1600200"/>
            <a:ext cx="3492642" cy="4885660"/>
          </a:xfrm>
          <a:prstGeom prst="rect">
            <a:avLst/>
          </a:prstGeom>
        </p:spPr>
      </p:pic>
    </p:spTree>
    <p:extLst>
      <p:ext uri="{BB962C8B-B14F-4D97-AF65-F5344CB8AC3E}">
        <p14:creationId xmlns:p14="http://schemas.microsoft.com/office/powerpoint/2010/main" val="3390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101741" y="2133600"/>
            <a:ext cx="4507780" cy="3961382"/>
          </a:xfrm>
          <a:prstGeom prst="rect">
            <a:avLst/>
          </a:prstGeom>
        </p:spPr>
      </p:pic>
      <p:sp>
        <p:nvSpPr>
          <p:cNvPr id="11" name="Title 1"/>
          <p:cNvSpPr>
            <a:spLocks noGrp="1"/>
          </p:cNvSpPr>
          <p:nvPr>
            <p:ph type="title"/>
          </p:nvPr>
        </p:nvSpPr>
        <p:spPr>
          <a:xfrm>
            <a:off x="1524000" y="-76200"/>
            <a:ext cx="9067800" cy="1066800"/>
          </a:xfrm>
        </p:spPr>
        <p:txBody>
          <a:bodyPr>
            <a:noAutofit/>
          </a:bodyPr>
          <a:lstStyle/>
          <a:p>
            <a:r>
              <a:rPr lang="en-US" b="1" dirty="0" smtClean="0">
                <a:solidFill>
                  <a:srgbClr val="008000"/>
                </a:solidFill>
                <a:effectLst>
                  <a:outerShdw blurRad="50800" dist="38100" dir="2700000" algn="tl" rotWithShape="0">
                    <a:srgbClr val="FFFF00">
                      <a:alpha val="80000"/>
                    </a:srgbClr>
                  </a:outerShdw>
                </a:effectLst>
              </a:rPr>
              <a:t>HISTORY OF BLOOD AND WAR</a:t>
            </a:r>
            <a:endParaRPr lang="en-US" sz="3200" b="1" dirty="0">
              <a:solidFill>
                <a:srgbClr val="008000"/>
              </a:solidFill>
              <a:effectLst>
                <a:outerShdw blurRad="50800" dist="38100" dir="2700000" algn="tl" rotWithShape="0">
                  <a:srgbClr val="FFFF00">
                    <a:alpha val="80000"/>
                  </a:srgbClr>
                </a:outerShdw>
              </a:effectLst>
            </a:endParaRPr>
          </a:p>
        </p:txBody>
      </p:sp>
      <p:pic>
        <p:nvPicPr>
          <p:cNvPr id="7" name="Picture 6"/>
          <p:cNvPicPr>
            <a:picLocks noChangeAspect="1"/>
          </p:cNvPicPr>
          <p:nvPr/>
        </p:nvPicPr>
        <p:blipFill>
          <a:blip r:embed="rId4"/>
          <a:stretch>
            <a:fillRect/>
          </a:stretch>
        </p:blipFill>
        <p:spPr>
          <a:xfrm>
            <a:off x="1676400" y="2035382"/>
            <a:ext cx="4297829" cy="4136819"/>
          </a:xfrm>
          <a:prstGeom prst="rect">
            <a:avLst/>
          </a:prstGeom>
        </p:spPr>
      </p:pic>
      <p:sp>
        <p:nvSpPr>
          <p:cNvPr id="10" name="Content Placeholder 2"/>
          <p:cNvSpPr txBox="1">
            <a:spLocks/>
          </p:cNvSpPr>
          <p:nvPr/>
        </p:nvSpPr>
        <p:spPr>
          <a:xfrm>
            <a:off x="1981200" y="1143000"/>
            <a:ext cx="1600200" cy="685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4400" b="1" dirty="0">
                <a:solidFill>
                  <a:srgbClr val="FFFF00"/>
                </a:solidFill>
              </a:rPr>
              <a:t>WWII</a:t>
            </a:r>
            <a:endParaRPr lang="en-US" sz="4400" b="1" u="sng" dirty="0">
              <a:solidFill>
                <a:srgbClr val="FFFF00"/>
              </a:solidFill>
            </a:endParaRPr>
          </a:p>
          <a:p>
            <a:pPr marL="457200" lvl="1" indent="0" fontAlgn="auto">
              <a:spcAft>
                <a:spcPts val="0"/>
              </a:spcAft>
              <a:buFont typeface="Arial" pitchFamily="34" charset="0"/>
              <a:buNone/>
            </a:pPr>
            <a:endParaRPr lang="en-US" sz="4400" dirty="0">
              <a:solidFill>
                <a:prstClr val="white"/>
              </a:solidFill>
            </a:endParaRPr>
          </a:p>
        </p:txBody>
      </p:sp>
    </p:spTree>
    <p:extLst>
      <p:ext uri="{BB962C8B-B14F-4D97-AF65-F5344CB8AC3E}">
        <p14:creationId xmlns:p14="http://schemas.microsoft.com/office/powerpoint/2010/main" val="231976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24000" y="-76200"/>
            <a:ext cx="9067800" cy="1066800"/>
          </a:xfrm>
        </p:spPr>
        <p:txBody>
          <a:bodyPr>
            <a:noAutofit/>
          </a:bodyPr>
          <a:lstStyle/>
          <a:p>
            <a:r>
              <a:rPr lang="en-US" b="1" dirty="0" smtClean="0">
                <a:solidFill>
                  <a:srgbClr val="008000"/>
                </a:solidFill>
                <a:effectLst>
                  <a:outerShdw blurRad="50800" dist="38100" dir="2700000" algn="tl" rotWithShape="0">
                    <a:srgbClr val="FFFF00">
                      <a:alpha val="80000"/>
                    </a:srgbClr>
                  </a:outerShdw>
                </a:effectLst>
              </a:rPr>
              <a:t>HISTORY OF BLOOD AND WAR</a:t>
            </a:r>
            <a:endParaRPr lang="en-US" sz="3200" b="1" dirty="0">
              <a:solidFill>
                <a:srgbClr val="008000"/>
              </a:solidFill>
              <a:effectLst>
                <a:outerShdw blurRad="50800" dist="38100" dir="2700000" algn="tl" rotWithShape="0">
                  <a:srgbClr val="FFFF00">
                    <a:alpha val="80000"/>
                  </a:srgbClr>
                </a:outerShdw>
              </a:effectLst>
            </a:endParaRPr>
          </a:p>
        </p:txBody>
      </p:sp>
      <p:sp>
        <p:nvSpPr>
          <p:cNvPr id="10" name="Content Placeholder 2"/>
          <p:cNvSpPr txBox="1">
            <a:spLocks/>
          </p:cNvSpPr>
          <p:nvPr/>
        </p:nvSpPr>
        <p:spPr>
          <a:xfrm>
            <a:off x="1981200" y="1143000"/>
            <a:ext cx="3429000" cy="685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4400" b="1" dirty="0">
                <a:solidFill>
                  <a:srgbClr val="FFFF00"/>
                </a:solidFill>
              </a:rPr>
              <a:t>Korean War</a:t>
            </a:r>
            <a:endParaRPr lang="en-US" sz="4400" b="1" u="sng" dirty="0">
              <a:solidFill>
                <a:srgbClr val="FFFF00"/>
              </a:solidFill>
            </a:endParaRPr>
          </a:p>
          <a:p>
            <a:pPr marL="457200" lvl="1" indent="0" fontAlgn="auto">
              <a:spcAft>
                <a:spcPts val="0"/>
              </a:spcAft>
              <a:buFont typeface="Arial" pitchFamily="34" charset="0"/>
              <a:buNone/>
            </a:pPr>
            <a:endParaRPr lang="en-US" sz="4400" dirty="0">
              <a:solidFill>
                <a:prstClr val="white"/>
              </a:solidFill>
            </a:endParaRPr>
          </a:p>
        </p:txBody>
      </p:sp>
      <p:sp>
        <p:nvSpPr>
          <p:cNvPr id="6" name="Content Placeholder 2"/>
          <p:cNvSpPr txBox="1">
            <a:spLocks/>
          </p:cNvSpPr>
          <p:nvPr/>
        </p:nvSpPr>
        <p:spPr>
          <a:xfrm>
            <a:off x="1981200" y="3962400"/>
            <a:ext cx="3429000" cy="6858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4400" b="1" dirty="0">
                <a:solidFill>
                  <a:srgbClr val="FFFF00"/>
                </a:solidFill>
              </a:rPr>
              <a:t>Vietnam War</a:t>
            </a:r>
            <a:endParaRPr lang="en-US" sz="4400" b="1" u="sng" dirty="0">
              <a:solidFill>
                <a:srgbClr val="FFFF00"/>
              </a:solidFill>
            </a:endParaRPr>
          </a:p>
          <a:p>
            <a:pPr marL="457200" lvl="1" indent="0" fontAlgn="auto">
              <a:spcAft>
                <a:spcPts val="0"/>
              </a:spcAft>
              <a:buFont typeface="Arial" pitchFamily="34" charset="0"/>
              <a:buNone/>
            </a:pPr>
            <a:endParaRPr lang="en-US" sz="4400" dirty="0">
              <a:solidFill>
                <a:prstClr val="white"/>
              </a:solidFill>
            </a:endParaRPr>
          </a:p>
        </p:txBody>
      </p:sp>
      <p:pic>
        <p:nvPicPr>
          <p:cNvPr id="8" name="Picture 7"/>
          <p:cNvPicPr>
            <a:picLocks noChangeAspect="1"/>
          </p:cNvPicPr>
          <p:nvPr/>
        </p:nvPicPr>
        <p:blipFill>
          <a:blip r:embed="rId3"/>
          <a:stretch>
            <a:fillRect/>
          </a:stretch>
        </p:blipFill>
        <p:spPr>
          <a:xfrm>
            <a:off x="7694428" y="1009920"/>
            <a:ext cx="2287772" cy="2960782"/>
          </a:xfrm>
          <a:prstGeom prst="rect">
            <a:avLst/>
          </a:prstGeom>
        </p:spPr>
      </p:pic>
      <p:pic>
        <p:nvPicPr>
          <p:cNvPr id="9" name="Picture 8"/>
          <p:cNvPicPr>
            <a:picLocks noChangeAspect="1"/>
          </p:cNvPicPr>
          <p:nvPr/>
        </p:nvPicPr>
        <p:blipFill>
          <a:blip r:embed="rId4"/>
          <a:stretch>
            <a:fillRect/>
          </a:stretch>
        </p:blipFill>
        <p:spPr>
          <a:xfrm>
            <a:off x="2618374" y="4735746"/>
            <a:ext cx="2788282" cy="1871330"/>
          </a:xfrm>
          <a:prstGeom prst="rect">
            <a:avLst/>
          </a:prstGeom>
        </p:spPr>
      </p:pic>
      <p:pic>
        <p:nvPicPr>
          <p:cNvPr id="13" name="Picture 12"/>
          <p:cNvPicPr>
            <a:picLocks noChangeAspect="1"/>
          </p:cNvPicPr>
          <p:nvPr/>
        </p:nvPicPr>
        <p:blipFill>
          <a:blip r:embed="rId5"/>
          <a:stretch>
            <a:fillRect/>
          </a:stretch>
        </p:blipFill>
        <p:spPr>
          <a:xfrm>
            <a:off x="4267200" y="1721151"/>
            <a:ext cx="2819400" cy="2046054"/>
          </a:xfrm>
          <a:prstGeom prst="rect">
            <a:avLst/>
          </a:prstGeom>
        </p:spPr>
      </p:pic>
      <p:pic>
        <p:nvPicPr>
          <p:cNvPr id="14" name="Picture 13"/>
          <p:cNvPicPr>
            <a:picLocks noChangeAspect="1"/>
          </p:cNvPicPr>
          <p:nvPr/>
        </p:nvPicPr>
        <p:blipFill>
          <a:blip r:embed="rId6"/>
          <a:stretch>
            <a:fillRect/>
          </a:stretch>
        </p:blipFill>
        <p:spPr>
          <a:xfrm>
            <a:off x="6248400" y="4267201"/>
            <a:ext cx="4192872" cy="2454843"/>
          </a:xfrm>
          <a:prstGeom prst="rect">
            <a:avLst/>
          </a:prstGeom>
        </p:spPr>
      </p:pic>
    </p:spTree>
    <p:extLst>
      <p:ext uri="{BB962C8B-B14F-4D97-AF65-F5344CB8AC3E}">
        <p14:creationId xmlns:p14="http://schemas.microsoft.com/office/powerpoint/2010/main" val="58920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3182" y="423716"/>
            <a:ext cx="9008619" cy="6196886"/>
          </a:xfrm>
          <a:prstGeom prst="rect">
            <a:avLst/>
          </a:prstGeom>
        </p:spPr>
      </p:pic>
      <p:sp>
        <p:nvSpPr>
          <p:cNvPr id="15" name="Rectangle 14"/>
          <p:cNvSpPr/>
          <p:nvPr/>
        </p:nvSpPr>
        <p:spPr>
          <a:xfrm>
            <a:off x="8763000" y="1600200"/>
            <a:ext cx="1143000" cy="304800"/>
          </a:xfrm>
          <a:prstGeom prst="rect">
            <a:avLst/>
          </a:prstGeom>
          <a:solidFill>
            <a:srgbClr val="FF0F1B">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828800" y="1905000"/>
            <a:ext cx="8077200" cy="533400"/>
          </a:xfrm>
          <a:prstGeom prst="rect">
            <a:avLst/>
          </a:prstGeom>
          <a:solidFill>
            <a:srgbClr val="FF0F1B">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6098930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3182" y="423716"/>
            <a:ext cx="9008619" cy="6196886"/>
          </a:xfrm>
          <a:prstGeom prst="rect">
            <a:avLst/>
          </a:prstGeom>
        </p:spPr>
      </p:pic>
      <p:pic>
        <p:nvPicPr>
          <p:cNvPr id="5" name="Picture 4"/>
          <p:cNvPicPr>
            <a:picLocks noChangeAspect="1"/>
          </p:cNvPicPr>
          <p:nvPr/>
        </p:nvPicPr>
        <p:blipFill>
          <a:blip r:embed="rId4"/>
          <a:stretch>
            <a:fillRect/>
          </a:stretch>
        </p:blipFill>
        <p:spPr>
          <a:xfrm rot="20360456">
            <a:off x="1823335" y="2288197"/>
            <a:ext cx="8528308" cy="1692706"/>
          </a:xfrm>
          <a:prstGeom prst="rect">
            <a:avLst/>
          </a:prstGeom>
        </p:spPr>
      </p:pic>
      <p:sp>
        <p:nvSpPr>
          <p:cNvPr id="6" name="Title 1"/>
          <p:cNvSpPr txBox="1">
            <a:spLocks/>
          </p:cNvSpPr>
          <p:nvPr/>
        </p:nvSpPr>
        <p:spPr>
          <a:xfrm>
            <a:off x="6400802" y="4876800"/>
            <a:ext cx="4038598"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500" b="1" dirty="0">
                <a:solidFill>
                  <a:prstClr val="black"/>
                </a:solidFill>
                <a:effectLst>
                  <a:outerShdw blurRad="50800" dist="38100" dir="2700000" algn="tl" rotWithShape="0">
                    <a:srgbClr val="FFFF00">
                      <a:alpha val="80000"/>
                    </a:srgbClr>
                  </a:outerShdw>
                </a:effectLst>
              </a:rPr>
              <a:t>Lessons </a:t>
            </a:r>
          </a:p>
          <a:p>
            <a:pPr fontAlgn="auto">
              <a:spcAft>
                <a:spcPts val="0"/>
              </a:spcAft>
            </a:pPr>
            <a:r>
              <a:rPr lang="en-US" sz="4500" b="1" dirty="0">
                <a:solidFill>
                  <a:prstClr val="black"/>
                </a:solidFill>
                <a:effectLst>
                  <a:outerShdw blurRad="50800" dist="38100" dir="2700000" algn="tl" rotWithShape="0">
                    <a:srgbClr val="FFFF00">
                      <a:alpha val="80000"/>
                    </a:srgbClr>
                  </a:outerShdw>
                </a:effectLst>
              </a:rPr>
              <a:t>Re-Learned…</a:t>
            </a:r>
            <a:endParaRPr lang="en-US" sz="3000" b="1" dirty="0">
              <a:solidFill>
                <a:prstClr val="black"/>
              </a:solidFill>
              <a:effectLst>
                <a:outerShdw blurRad="50800" dist="38100" dir="2700000" algn="tl" rotWithShape="0">
                  <a:srgbClr val="FFFF00">
                    <a:alpha val="80000"/>
                  </a:srgbClr>
                </a:outerShdw>
              </a:effectLst>
            </a:endParaRPr>
          </a:p>
        </p:txBody>
      </p:sp>
    </p:spTree>
    <p:extLst>
      <p:ext uri="{BB962C8B-B14F-4D97-AF65-F5344CB8AC3E}">
        <p14:creationId xmlns:p14="http://schemas.microsoft.com/office/powerpoint/2010/main" val="389670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832" t="57723"/>
          <a:stretch/>
        </p:blipFill>
        <p:spPr>
          <a:xfrm>
            <a:off x="1719162" y="3695700"/>
            <a:ext cx="8720238" cy="2209800"/>
          </a:xfrm>
          <a:prstGeom prst="rect">
            <a:avLst/>
          </a:prstGeom>
        </p:spPr>
      </p:pic>
      <p:sp>
        <p:nvSpPr>
          <p:cNvPr id="4" name="Title 1"/>
          <p:cNvSpPr txBox="1">
            <a:spLocks noGrp="1"/>
          </p:cNvSpPr>
          <p:nvPr>
            <p:ph type="title"/>
          </p:nvPr>
        </p:nvSpPr>
        <p:spPr>
          <a:xfrm>
            <a:off x="1524000" y="228600"/>
            <a:ext cx="9144000" cy="1181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600" b="1" dirty="0">
                <a:effectLst>
                  <a:outerShdw blurRad="50800" dist="38100" dir="2700000" algn="tl" rotWithShape="0">
                    <a:srgbClr val="FFFF00">
                      <a:alpha val="80000"/>
                    </a:srgbClr>
                  </a:outerShdw>
                </a:effectLst>
              </a:rPr>
              <a:t>Not the only lesson re-learned</a:t>
            </a:r>
            <a:br>
              <a:rPr lang="en-US" sz="4600" b="1" dirty="0">
                <a:effectLst>
                  <a:outerShdw blurRad="50800" dist="38100" dir="2700000" algn="tl" rotWithShape="0">
                    <a:srgbClr val="FFFF00">
                      <a:alpha val="80000"/>
                    </a:srgbClr>
                  </a:outerShdw>
                </a:effectLst>
              </a:rPr>
            </a:br>
            <a:r>
              <a:rPr lang="en-US" sz="4600" b="1" dirty="0">
                <a:effectLst>
                  <a:outerShdw blurRad="50800" dist="38100" dir="2700000" algn="tl" rotWithShape="0">
                    <a:srgbClr val="FFFF00">
                      <a:alpha val="80000"/>
                    </a:srgbClr>
                  </a:outerShdw>
                </a:effectLst>
              </a:rPr>
              <a:t>        </a:t>
            </a:r>
            <a:r>
              <a:rPr lang="en-US" sz="4600" b="1" i="1" dirty="0">
                <a:effectLst>
                  <a:outerShdw blurRad="50800" dist="38100" dir="2700000" algn="tl" rotWithShape="0">
                    <a:srgbClr val="FFFF00">
                      <a:alpha val="80000"/>
                    </a:srgbClr>
                  </a:outerShdw>
                </a:effectLst>
              </a:rPr>
              <a:t>…it’s been over 60 years</a:t>
            </a:r>
            <a:r>
              <a:rPr lang="mr-IN" sz="4600" b="1" i="1" dirty="0">
                <a:effectLst>
                  <a:outerShdw blurRad="50800" dist="38100" dir="2700000" algn="tl" rotWithShape="0">
                    <a:srgbClr val="FFFF00">
                      <a:alpha val="80000"/>
                    </a:srgbClr>
                  </a:outerShdw>
                </a:effectLst>
              </a:rPr>
              <a:t>…</a:t>
            </a:r>
            <a:endParaRPr lang="en-US" sz="4600" b="1" i="1" dirty="0">
              <a:solidFill>
                <a:srgbClr val="FF0F1B"/>
              </a:solidFill>
              <a:effectLst>
                <a:outerShdw blurRad="50800" dist="38100" dir="2700000" algn="tl" rotWithShape="0">
                  <a:srgbClr val="FFFF00">
                    <a:alpha val="80000"/>
                  </a:srgbClr>
                </a:outerShdw>
              </a:effectLst>
            </a:endParaRPr>
          </a:p>
        </p:txBody>
      </p:sp>
      <p:pic>
        <p:nvPicPr>
          <p:cNvPr id="5" name="Picture 4"/>
          <p:cNvPicPr>
            <a:picLocks noChangeAspect="1"/>
          </p:cNvPicPr>
          <p:nvPr/>
        </p:nvPicPr>
        <p:blipFill>
          <a:blip r:embed="rId3"/>
          <a:stretch>
            <a:fillRect/>
          </a:stretch>
        </p:blipFill>
        <p:spPr>
          <a:xfrm>
            <a:off x="1524000" y="1959294"/>
            <a:ext cx="9144000" cy="2193606"/>
          </a:xfrm>
          <a:prstGeom prst="rect">
            <a:avLst/>
          </a:prstGeom>
        </p:spPr>
      </p:pic>
      <p:pic>
        <p:nvPicPr>
          <p:cNvPr id="6" name="Picture 5"/>
          <p:cNvPicPr>
            <a:picLocks noChangeAspect="1"/>
          </p:cNvPicPr>
          <p:nvPr/>
        </p:nvPicPr>
        <p:blipFill>
          <a:blip r:embed="rId4"/>
          <a:stretch>
            <a:fillRect/>
          </a:stretch>
        </p:blipFill>
        <p:spPr>
          <a:xfrm>
            <a:off x="2667000" y="1693630"/>
            <a:ext cx="6629400" cy="4097570"/>
          </a:xfrm>
          <a:prstGeom prst="rect">
            <a:avLst/>
          </a:prstGeom>
        </p:spPr>
      </p:pic>
      <p:sp>
        <p:nvSpPr>
          <p:cNvPr id="7" name="Rounded Rectangular Callout 6"/>
          <p:cNvSpPr/>
          <p:nvPr/>
        </p:nvSpPr>
        <p:spPr>
          <a:xfrm>
            <a:off x="6128951" y="5791200"/>
            <a:ext cx="4495800" cy="1066800"/>
          </a:xfrm>
          <a:prstGeom prst="wedgeRoundRectCallout">
            <a:avLst>
              <a:gd name="adj1" fmla="val 24664"/>
              <a:gd name="adj2" fmla="val 50271"/>
              <a:gd name="adj3" fmla="val 16667"/>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91440" tIns="0" rIns="91440" bIns="0" rtlCol="0" anchor="ctr"/>
          <a:lstStyle/>
          <a:p>
            <a:pPr algn="ctr">
              <a:lnSpc>
                <a:spcPct val="80000"/>
              </a:lnSpc>
            </a:pPr>
            <a:r>
              <a:rPr lang="en-US" sz="2600" dirty="0">
                <a:solidFill>
                  <a:srgbClr val="000000"/>
                </a:solidFill>
              </a:rPr>
              <a:t>The only mistake in life is the lesson not learned.</a:t>
            </a:r>
          </a:p>
          <a:p>
            <a:pPr algn="r">
              <a:lnSpc>
                <a:spcPct val="80000"/>
              </a:lnSpc>
            </a:pPr>
            <a:r>
              <a:rPr lang="en-US" sz="2600" dirty="0">
                <a:solidFill>
                  <a:srgbClr val="000000"/>
                </a:solidFill>
              </a:rPr>
              <a:t>-Albert Einstein</a:t>
            </a:r>
          </a:p>
        </p:txBody>
      </p:sp>
    </p:spTree>
    <p:extLst>
      <p:ext uri="{BB962C8B-B14F-4D97-AF65-F5344CB8AC3E}">
        <p14:creationId xmlns:p14="http://schemas.microsoft.com/office/powerpoint/2010/main" val="380335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800"/>
                                        <p:tgtEl>
                                          <p:spTgt spid="5"/>
                                        </p:tgtEl>
                                        <p:attrNameLst>
                                          <p:attrName>ppt_y</p:attrName>
                                        </p:attrNameLst>
                                      </p:cBhvr>
                                      <p:tavLst>
                                        <p:tav tm="0">
                                          <p:val>
                                            <p:strVal val="#ppt_y+#ppt_h*1.125000"/>
                                          </p:val>
                                        </p:tav>
                                        <p:tav tm="100000">
                                          <p:val>
                                            <p:strVal val="#ppt_y"/>
                                          </p:val>
                                        </p:tav>
                                      </p:tavLst>
                                    </p:anim>
                                    <p:animEffect transition="in" filter="wipe(up)">
                                      <p:cBhvr>
                                        <p:cTn id="23" dur="8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edge">
                                      <p:cBhvr>
                                        <p:cTn id="28" dur="1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1"/>
            <a:ext cx="11545725" cy="800219"/>
          </a:xfrm>
          <a:prstGeom prst="rect">
            <a:avLst/>
          </a:prstGeom>
          <a:noFill/>
        </p:spPr>
        <p:txBody>
          <a:bodyPr wrap="none" rtlCol="0">
            <a:spAutoFit/>
          </a:bodyPr>
          <a:lstStyle/>
          <a:p>
            <a:pPr algn="ctr" eaLnBrk="1" hangingPunct="1"/>
            <a:r>
              <a:rPr lang="en-US" sz="4600" b="1" dirty="0" smtClean="0">
                <a:solidFill>
                  <a:srgbClr val="FFFFFF"/>
                </a:solidFill>
                <a:latin typeface="Arial" pitchFamily="34" charset="0"/>
              </a:rPr>
              <a:t>What’s New In Hemostatic Resuscitation</a:t>
            </a:r>
            <a:endParaRPr lang="en-US" sz="4600" b="1" dirty="0">
              <a:solidFill>
                <a:srgbClr val="FFFFFF"/>
              </a:solidFill>
              <a:latin typeface="Arial" pitchFamily="34" charset="0"/>
            </a:endParaRPr>
          </a:p>
        </p:txBody>
      </p:sp>
      <p:sp>
        <p:nvSpPr>
          <p:cNvPr id="5" name="TextBox 4"/>
          <p:cNvSpPr txBox="1"/>
          <p:nvPr/>
        </p:nvSpPr>
        <p:spPr>
          <a:xfrm>
            <a:off x="1676401" y="1357730"/>
            <a:ext cx="9114047" cy="4832092"/>
          </a:xfrm>
          <a:prstGeom prst="rect">
            <a:avLst/>
          </a:prstGeom>
          <a:noFill/>
        </p:spPr>
        <p:txBody>
          <a:bodyPr wrap="square" rtlCol="0">
            <a:spAutoFit/>
          </a:bodyPr>
          <a:lstStyle/>
          <a:p>
            <a:pPr marL="457200" indent="-457200" eaLnBrk="1" hangingPunct="1">
              <a:lnSpc>
                <a:spcPct val="200000"/>
              </a:lnSpc>
              <a:buFont typeface="Wingdings" panose="05000000000000000000" pitchFamily="2" charset="2"/>
              <a:buChar char="Ø"/>
            </a:pPr>
            <a:r>
              <a:rPr lang="en-US" sz="3600" b="1" dirty="0" smtClean="0">
                <a:solidFill>
                  <a:srgbClr val="FFFFFF"/>
                </a:solidFill>
                <a:latin typeface="Arial" pitchFamily="34" charset="0"/>
              </a:rPr>
              <a:t>DCR CPG</a:t>
            </a:r>
          </a:p>
          <a:p>
            <a:pPr marL="457200" indent="-457200" eaLnBrk="1" hangingPunct="1">
              <a:lnSpc>
                <a:spcPct val="200000"/>
              </a:lnSpc>
              <a:buFont typeface="Wingdings" panose="05000000000000000000" pitchFamily="2" charset="2"/>
              <a:buChar char="Ø"/>
            </a:pPr>
            <a:r>
              <a:rPr lang="en-US" sz="3600" b="1" dirty="0" smtClean="0">
                <a:solidFill>
                  <a:srgbClr val="FFFFFF"/>
                </a:solidFill>
                <a:latin typeface="Arial" pitchFamily="34" charset="0"/>
              </a:rPr>
              <a:t>Blood </a:t>
            </a:r>
            <a:r>
              <a:rPr lang="en-US" sz="3600" b="1" dirty="0">
                <a:solidFill>
                  <a:srgbClr val="FFFFFF"/>
                </a:solidFill>
                <a:latin typeface="Arial" pitchFamily="34" charset="0"/>
              </a:rPr>
              <a:t>u</a:t>
            </a:r>
            <a:r>
              <a:rPr lang="en-US" sz="3600" b="1" dirty="0" smtClean="0">
                <a:solidFill>
                  <a:srgbClr val="FFFFFF"/>
                </a:solidFill>
                <a:latin typeface="Arial" pitchFamily="34" charset="0"/>
              </a:rPr>
              <a:t>se in Combat Zone</a:t>
            </a:r>
          </a:p>
          <a:p>
            <a:pPr marL="457200" indent="-457200" eaLnBrk="1" hangingPunct="1">
              <a:lnSpc>
                <a:spcPct val="200000"/>
              </a:lnSpc>
              <a:buFont typeface="Wingdings" panose="05000000000000000000" pitchFamily="2" charset="2"/>
              <a:buChar char="Ø"/>
            </a:pPr>
            <a:r>
              <a:rPr lang="en-US" sz="3600" b="1" dirty="0">
                <a:solidFill>
                  <a:srgbClr val="FFFFFF"/>
                </a:solidFill>
                <a:latin typeface="Arial" pitchFamily="34" charset="0"/>
              </a:rPr>
              <a:t>Fresh Whole Blood </a:t>
            </a:r>
            <a:r>
              <a:rPr lang="en-US" sz="3600" b="1" dirty="0" smtClean="0">
                <a:solidFill>
                  <a:srgbClr val="FFFFFF"/>
                </a:solidFill>
                <a:latin typeface="Arial" pitchFamily="34" charset="0"/>
              </a:rPr>
              <a:t>outcomes</a:t>
            </a:r>
          </a:p>
          <a:p>
            <a:pPr marL="457200" indent="-457200" eaLnBrk="1" hangingPunct="1">
              <a:lnSpc>
                <a:spcPct val="200000"/>
              </a:lnSpc>
              <a:buFont typeface="Wingdings" panose="05000000000000000000" pitchFamily="2" charset="2"/>
              <a:buChar char="Ø"/>
            </a:pPr>
            <a:r>
              <a:rPr lang="en-US" sz="3600" b="1" dirty="0" smtClean="0">
                <a:solidFill>
                  <a:srgbClr val="FFFFFF"/>
                </a:solidFill>
                <a:latin typeface="Arial" pitchFamily="34" charset="0"/>
              </a:rPr>
              <a:t>It’s </a:t>
            </a:r>
            <a:r>
              <a:rPr lang="en-US" sz="3600" b="1" i="1" dirty="0" smtClean="0">
                <a:solidFill>
                  <a:srgbClr val="FFFFFF"/>
                </a:solidFill>
                <a:latin typeface="Arial" pitchFamily="34" charset="0"/>
              </a:rPr>
              <a:t>(all)</a:t>
            </a:r>
            <a:r>
              <a:rPr lang="en-US" sz="3600" b="1" dirty="0" smtClean="0">
                <a:solidFill>
                  <a:srgbClr val="FFFFFF"/>
                </a:solidFill>
                <a:latin typeface="Arial" pitchFamily="34" charset="0"/>
              </a:rPr>
              <a:t> about time</a:t>
            </a:r>
          </a:p>
          <a:p>
            <a:pPr marL="457200" indent="-457200" eaLnBrk="1" hangingPunct="1">
              <a:lnSpc>
                <a:spcPct val="200000"/>
              </a:lnSpc>
              <a:buFont typeface="Wingdings" panose="05000000000000000000" pitchFamily="2" charset="2"/>
              <a:buChar char="Ø"/>
            </a:pPr>
            <a:endParaRPr lang="en-US" sz="1000" b="1" dirty="0">
              <a:solidFill>
                <a:srgbClr val="FFFFFF"/>
              </a:solidFill>
              <a:latin typeface="Arial" pitchFamily="34" charset="0"/>
            </a:endParaRPr>
          </a:p>
        </p:txBody>
      </p:sp>
    </p:spTree>
    <p:extLst>
      <p:ext uri="{BB962C8B-B14F-4D97-AF65-F5344CB8AC3E}">
        <p14:creationId xmlns:p14="http://schemas.microsoft.com/office/powerpoint/2010/main" val="13935173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24200" y="1057342"/>
            <a:ext cx="5791200" cy="5800659"/>
          </a:xfrm>
          <a:prstGeom prst="rect">
            <a:avLst/>
          </a:prstGeom>
        </p:spPr>
      </p:pic>
      <p:sp>
        <p:nvSpPr>
          <p:cNvPr id="2" name="Rectangle 1"/>
          <p:cNvSpPr/>
          <p:nvPr/>
        </p:nvSpPr>
        <p:spPr>
          <a:xfrm>
            <a:off x="2667000" y="990600"/>
            <a:ext cx="6629400" cy="3581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3962400" y="5105400"/>
            <a:ext cx="5105400" cy="1752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124200" y="5334000"/>
            <a:ext cx="914400" cy="152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a:stretch>
            <a:fillRect/>
          </a:stretch>
        </p:blipFill>
        <p:spPr>
          <a:xfrm rot="20730163">
            <a:off x="3017552" y="3568262"/>
            <a:ext cx="6309381" cy="2385591"/>
          </a:xfrm>
          <a:prstGeom prst="rect">
            <a:avLst/>
          </a:prstGeom>
        </p:spPr>
      </p:pic>
      <p:sp>
        <p:nvSpPr>
          <p:cNvPr id="10" name="Title 1"/>
          <p:cNvSpPr txBox="1">
            <a:spLocks noGrp="1"/>
          </p:cNvSpPr>
          <p:nvPr>
            <p:ph type="title"/>
          </p:nvPr>
        </p:nvSpPr>
        <p:spPr>
          <a:xfrm>
            <a:off x="1752600" y="-76200"/>
            <a:ext cx="876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mr-IN" sz="4800" b="1" i="1" dirty="0">
                <a:solidFill>
                  <a:srgbClr val="FFFFFF"/>
                </a:solidFill>
                <a:effectLst>
                  <a:outerShdw blurRad="50800" dist="38100" dir="2700000" algn="tl" rotWithShape="0">
                    <a:srgbClr val="FFFF00">
                      <a:alpha val="80000"/>
                    </a:srgbClr>
                  </a:outerShdw>
                </a:effectLst>
              </a:rPr>
              <a:t>…</a:t>
            </a:r>
            <a:r>
              <a:rPr lang="en-US" sz="4800" b="1" i="1" dirty="0">
                <a:solidFill>
                  <a:srgbClr val="FFFFFF"/>
                </a:solidFill>
                <a:effectLst>
                  <a:outerShdw blurRad="50800" dist="38100" dir="2700000" algn="tl" rotWithShape="0">
                    <a:srgbClr val="FFFF00">
                      <a:alpha val="80000"/>
                    </a:srgbClr>
                  </a:outerShdw>
                </a:effectLst>
              </a:rPr>
              <a:t>.and Re-Learned </a:t>
            </a:r>
          </a:p>
        </p:txBody>
      </p:sp>
      <p:pic>
        <p:nvPicPr>
          <p:cNvPr id="12" name="Picture 11"/>
          <p:cNvPicPr>
            <a:picLocks noChangeAspect="1"/>
          </p:cNvPicPr>
          <p:nvPr/>
        </p:nvPicPr>
        <p:blipFill>
          <a:blip r:embed="rId5"/>
          <a:stretch>
            <a:fillRect/>
          </a:stretch>
        </p:blipFill>
        <p:spPr>
          <a:xfrm>
            <a:off x="2819401" y="946728"/>
            <a:ext cx="6726621" cy="5911273"/>
          </a:xfrm>
          <a:prstGeom prst="rect">
            <a:avLst/>
          </a:prstGeom>
        </p:spPr>
      </p:pic>
      <p:pic>
        <p:nvPicPr>
          <p:cNvPr id="11" name="Picture 10"/>
          <p:cNvPicPr>
            <a:picLocks noChangeAspect="1"/>
          </p:cNvPicPr>
          <p:nvPr/>
        </p:nvPicPr>
        <p:blipFill>
          <a:blip r:embed="rId6"/>
          <a:stretch>
            <a:fillRect/>
          </a:stretch>
        </p:blipFill>
        <p:spPr>
          <a:xfrm>
            <a:off x="2133600" y="1143000"/>
            <a:ext cx="8382000" cy="5638800"/>
          </a:xfrm>
          <a:prstGeom prst="rect">
            <a:avLst/>
          </a:prstGeom>
        </p:spPr>
      </p:pic>
      <p:sp>
        <p:nvSpPr>
          <p:cNvPr id="3" name="Oval 2"/>
          <p:cNvSpPr/>
          <p:nvPr/>
        </p:nvSpPr>
        <p:spPr>
          <a:xfrm>
            <a:off x="6248400" y="2133600"/>
            <a:ext cx="2819400" cy="9144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456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900"/>
                                        <p:tgtEl>
                                          <p:spTgt spid="2"/>
                                        </p:tgtEl>
                                      </p:cBhvr>
                                    </p:animEffect>
                                    <p:set>
                                      <p:cBhvr>
                                        <p:cTn id="7" dur="1" fill="hold">
                                          <p:stCondLst>
                                            <p:cond delay="899"/>
                                          </p:stCondLst>
                                        </p:cTn>
                                        <p:tgtEl>
                                          <p:spTgt spid="2"/>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900"/>
                                        <p:tgtEl>
                                          <p:spTgt spid="7"/>
                                        </p:tgtEl>
                                      </p:cBhvr>
                                    </p:animEffect>
                                    <p:set>
                                      <p:cBhvr>
                                        <p:cTn id="10" dur="1" fill="hold">
                                          <p:stCondLst>
                                            <p:cond delay="899"/>
                                          </p:stCondLst>
                                        </p:cTn>
                                        <p:tgtEl>
                                          <p:spTgt spid="7"/>
                                        </p:tgtEl>
                                        <p:attrNameLst>
                                          <p:attrName>style.visibility</p:attrName>
                                        </p:attrNameLst>
                                      </p:cBhvr>
                                      <p:to>
                                        <p:strVal val="hidden"/>
                                      </p:to>
                                    </p:set>
                                  </p:childTnLst>
                                </p:cTn>
                              </p:par>
                              <p:par>
                                <p:cTn id="11" presetID="22" presetClass="exit" presetSubtype="1" fill="hold" grpId="0" nodeType="withEffect">
                                  <p:stCondLst>
                                    <p:cond delay="0"/>
                                  </p:stCondLst>
                                  <p:childTnLst>
                                    <p:animEffect transition="out" filter="wipe(up)">
                                      <p:cBhvr>
                                        <p:cTn id="12" dur="900"/>
                                        <p:tgtEl>
                                          <p:spTgt spid="8"/>
                                        </p:tgtEl>
                                      </p:cBhvr>
                                    </p:animEffect>
                                    <p:set>
                                      <p:cBhvr>
                                        <p:cTn id="13" dur="1" fill="hold">
                                          <p:stCondLst>
                                            <p:cond delay="8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par>
                          <p:cTn id="30" fill="hold">
                            <p:stCondLst>
                              <p:cond delay="500"/>
                            </p:stCondLst>
                            <p:childTnLst>
                              <p:par>
                                <p:cTn id="31" presetID="21"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00200" y="2286001"/>
            <a:ext cx="9057288" cy="769441"/>
          </a:xfrm>
          <a:prstGeom prst="rect">
            <a:avLst/>
          </a:prstGeom>
          <a:noFill/>
        </p:spPr>
        <p:txBody>
          <a:bodyPr wrap="none" rtlCol="0">
            <a:spAutoFit/>
          </a:bodyPr>
          <a:lstStyle/>
          <a:p>
            <a:pPr algn="ctr" eaLnBrk="1" hangingPunct="1"/>
            <a:r>
              <a:rPr lang="en-US" sz="4400" b="1" dirty="0">
                <a:solidFill>
                  <a:srgbClr val="FFFFFF"/>
                </a:solidFill>
                <a:latin typeface="Arial" pitchFamily="34" charset="0"/>
              </a:rPr>
              <a:t>Whole Blood</a:t>
            </a:r>
            <a:r>
              <a:rPr lang="en-US" sz="4000" b="1" dirty="0">
                <a:solidFill>
                  <a:srgbClr val="FFFFFF"/>
                </a:solidFill>
                <a:latin typeface="Arial" pitchFamily="34" charset="0"/>
              </a:rPr>
              <a:t> in the </a:t>
            </a:r>
            <a:r>
              <a:rPr lang="en-US" sz="4400" b="1" dirty="0">
                <a:solidFill>
                  <a:srgbClr val="FFFFFF"/>
                </a:solidFill>
                <a:latin typeface="Arial" pitchFamily="34" charset="0"/>
              </a:rPr>
              <a:t>Combat Zone</a:t>
            </a:r>
          </a:p>
        </p:txBody>
      </p:sp>
    </p:spTree>
    <p:extLst>
      <p:ext uri="{BB962C8B-B14F-4D97-AF65-F5344CB8AC3E}">
        <p14:creationId xmlns:p14="http://schemas.microsoft.com/office/powerpoint/2010/main" val="380317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752600" y="152400"/>
            <a:ext cx="8610600" cy="1143000"/>
          </a:xfrm>
        </p:spPr>
        <p:txBody>
          <a:bodyPr>
            <a:noAutofit/>
          </a:bodyPr>
          <a:lstStyle/>
          <a:p>
            <a:r>
              <a:rPr lang="en-US" altLang="en-US" b="1" dirty="0" smtClean="0">
                <a:latin typeface="Arial" panose="020B0604020202020204" pitchFamily="34" charset="0"/>
                <a:cs typeface="Arial" panose="020B0604020202020204" pitchFamily="34" charset="0"/>
              </a:rPr>
              <a:t>Advanced Resuscitative Care </a:t>
            </a:r>
            <a:r>
              <a:rPr lang="en-US" altLang="en-US" b="1" dirty="0" smtClean="0">
                <a:solidFill>
                  <a:srgbClr val="FFFF00"/>
                </a:solidFill>
                <a:latin typeface="Arial" panose="020B0604020202020204" pitchFamily="34" charset="0"/>
                <a:cs typeface="Arial" panose="020B0604020202020204" pitchFamily="34" charset="0"/>
              </a:rPr>
              <a:t>TCCC - 2019</a:t>
            </a:r>
          </a:p>
        </p:txBody>
      </p:sp>
      <p:sp>
        <p:nvSpPr>
          <p:cNvPr id="66563" name="Rectangle 3"/>
          <p:cNvSpPr>
            <a:spLocks noGrp="1" noChangeArrowheads="1"/>
          </p:cNvSpPr>
          <p:nvPr>
            <p:ph type="subTitle" idx="1"/>
          </p:nvPr>
        </p:nvSpPr>
        <p:spPr>
          <a:xfrm>
            <a:off x="1780674" y="2133600"/>
            <a:ext cx="8686800" cy="828522"/>
          </a:xfrm>
        </p:spPr>
        <p:txBody>
          <a:bodyPr>
            <a:normAutofit/>
          </a:bodyPr>
          <a:lstStyle/>
          <a:p>
            <a:r>
              <a:rPr lang="en-US" sz="3600" b="1" dirty="0">
                <a:latin typeface="Arial" panose="020B0604020202020204" pitchFamily="34" charset="0"/>
                <a:cs typeface="Arial" panose="020B0604020202020204" pitchFamily="34" charset="0"/>
              </a:rPr>
              <a:t>Focuses on early whole blood</a:t>
            </a:r>
          </a:p>
        </p:txBody>
      </p:sp>
    </p:spTree>
    <p:extLst>
      <p:ext uri="{BB962C8B-B14F-4D97-AF65-F5344CB8AC3E}">
        <p14:creationId xmlns:p14="http://schemas.microsoft.com/office/powerpoint/2010/main" val="189038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152400"/>
            <a:ext cx="8991600" cy="6535755"/>
          </a:xfrm>
          <a:prstGeom prst="rect">
            <a:avLst/>
          </a:prstGeom>
        </p:spPr>
      </p:pic>
      <p:pic>
        <p:nvPicPr>
          <p:cNvPr id="4" name="Picture 3"/>
          <p:cNvPicPr>
            <a:picLocks noChangeAspect="1"/>
          </p:cNvPicPr>
          <p:nvPr/>
        </p:nvPicPr>
        <p:blipFill>
          <a:blip r:embed="rId3"/>
          <a:stretch>
            <a:fillRect/>
          </a:stretch>
        </p:blipFill>
        <p:spPr>
          <a:xfrm>
            <a:off x="1676400" y="152399"/>
            <a:ext cx="9013035" cy="6535755"/>
          </a:xfrm>
          <a:prstGeom prst="rect">
            <a:avLst/>
          </a:prstGeom>
        </p:spPr>
      </p:pic>
    </p:spTree>
    <p:extLst>
      <p:ext uri="{BB962C8B-B14F-4D97-AF65-F5344CB8AC3E}">
        <p14:creationId xmlns:p14="http://schemas.microsoft.com/office/powerpoint/2010/main" val="252437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24609" y="6254"/>
            <a:ext cx="9448796" cy="6851746"/>
          </a:xfrm>
          <a:prstGeom prst="rect">
            <a:avLst/>
          </a:prstGeom>
        </p:spPr>
      </p:pic>
      <p:sp>
        <p:nvSpPr>
          <p:cNvPr id="2" name="Rectangle 1"/>
          <p:cNvSpPr/>
          <p:nvPr/>
        </p:nvSpPr>
        <p:spPr>
          <a:xfrm>
            <a:off x="1600200" y="2514600"/>
            <a:ext cx="9067800" cy="304800"/>
          </a:xfrm>
          <a:prstGeom prst="rect">
            <a:avLst/>
          </a:prstGeom>
          <a:solidFill>
            <a:srgbClr val="7030A0">
              <a:alpha val="13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00200" y="4572000"/>
            <a:ext cx="9067800" cy="381000"/>
          </a:xfrm>
          <a:prstGeom prst="rect">
            <a:avLst/>
          </a:prstGeom>
          <a:solidFill>
            <a:srgbClr val="7030A0">
              <a:alpha val="13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600200" y="5605272"/>
            <a:ext cx="9067800" cy="338328"/>
          </a:xfrm>
          <a:prstGeom prst="rect">
            <a:avLst/>
          </a:prstGeom>
          <a:solidFill>
            <a:srgbClr val="7030A0">
              <a:alpha val="13000"/>
            </a:srgbClr>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3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200" y="0"/>
            <a:ext cx="9423724" cy="6858000"/>
          </a:xfrm>
          <a:prstGeom prst="rect">
            <a:avLst/>
          </a:prstGeom>
        </p:spPr>
      </p:pic>
      <p:pic>
        <p:nvPicPr>
          <p:cNvPr id="4" name="Picture 3"/>
          <p:cNvPicPr>
            <a:picLocks noChangeAspect="1"/>
          </p:cNvPicPr>
          <p:nvPr/>
        </p:nvPicPr>
        <p:blipFill>
          <a:blip r:embed="rId4"/>
          <a:stretch>
            <a:fillRect/>
          </a:stretch>
        </p:blipFill>
        <p:spPr>
          <a:xfrm>
            <a:off x="1600200" y="0"/>
            <a:ext cx="9380084" cy="6891100"/>
          </a:xfrm>
          <a:prstGeom prst="rect">
            <a:avLst/>
          </a:prstGeom>
        </p:spPr>
      </p:pic>
    </p:spTree>
    <p:extLst>
      <p:ext uri="{BB962C8B-B14F-4D97-AF65-F5344CB8AC3E}">
        <p14:creationId xmlns:p14="http://schemas.microsoft.com/office/powerpoint/2010/main" val="367910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L</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Logistically feasible</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T </a:t>
            </a:r>
            <a:r>
              <a:rPr lang="en-US" sz="3600" b="1" dirty="0">
                <a:ln>
                  <a:solidFill>
                    <a:prstClr val="white"/>
                  </a:solidFill>
                </a:ln>
                <a:solidFill>
                  <a:prstClr val="white"/>
                </a:solidFill>
                <a:ea typeface="ＭＳ 明朝"/>
                <a:cs typeface="Times New Roman"/>
              </a:rPr>
              <a:t>– Time tested</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O</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Organized  (pre-screened donors)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W</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Walking Blood Bank </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B</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Better Outcomes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4117159815"/>
      </p:ext>
    </p:extLst>
  </p:cSld>
  <p:clrMapOvr>
    <a:masterClrMapping/>
  </p:clrMapOvr>
  <p:transition xmlns:p14="http://schemas.microsoft.com/office/powerpoint/2010/main" spd="slow" advClick="0" advTm="500">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no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L </a:t>
            </a:r>
            <a:r>
              <a:rPr lang="en-US" sz="3600" b="1" dirty="0">
                <a:ln>
                  <a:solidFill>
                    <a:prstClr val="white">
                      <a:alpha val="20000"/>
                    </a:prstClr>
                  </a:solidFill>
                </a:ln>
                <a:solidFill>
                  <a:prstClr val="white">
                    <a:alpha val="15000"/>
                  </a:prstClr>
                </a:solidFill>
                <a:ea typeface="ＭＳ 明朝"/>
                <a:cs typeface="Times New Roman"/>
              </a:rPr>
              <a:t>– Logistically feasible</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T</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Time tested</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B </a:t>
            </a:r>
            <a:r>
              <a:rPr lang="en-US" sz="3600" b="1" dirty="0">
                <a:ln>
                  <a:solidFill>
                    <a:prstClr val="white">
                      <a:alpha val="20000"/>
                    </a:prstClr>
                  </a:solidFill>
                </a:ln>
                <a:solidFill>
                  <a:prstClr val="white">
                    <a:alpha val="15000"/>
                  </a:prstClr>
                </a:solidFill>
                <a:ea typeface="ＭＳ 明朝"/>
                <a:cs typeface="Times New Roman"/>
              </a:rPr>
              <a:t>– Better Outcomes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317145730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750" fill="hold"/>
                                        <p:tgtEl>
                                          <p:spTgt spid="7">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1089" y="1"/>
            <a:ext cx="4107712" cy="2934080"/>
          </a:xfrm>
          <a:prstGeom prst="rect">
            <a:avLst/>
          </a:prstGeom>
        </p:spPr>
      </p:pic>
      <p:pic>
        <p:nvPicPr>
          <p:cNvPr id="7" name="Picture 6"/>
          <p:cNvPicPr>
            <a:picLocks noChangeAspect="1"/>
          </p:cNvPicPr>
          <p:nvPr/>
        </p:nvPicPr>
        <p:blipFill>
          <a:blip r:embed="rId3"/>
          <a:stretch>
            <a:fillRect/>
          </a:stretch>
        </p:blipFill>
        <p:spPr>
          <a:xfrm>
            <a:off x="1555898" y="3124201"/>
            <a:ext cx="4289910" cy="3490097"/>
          </a:xfrm>
          <a:prstGeom prst="rect">
            <a:avLst/>
          </a:prstGeom>
        </p:spPr>
      </p:pic>
      <p:pic>
        <p:nvPicPr>
          <p:cNvPr id="8" name="Picture 7"/>
          <p:cNvPicPr>
            <a:picLocks noChangeAspect="1"/>
          </p:cNvPicPr>
          <p:nvPr/>
        </p:nvPicPr>
        <p:blipFill>
          <a:blip r:embed="rId4"/>
          <a:stretch>
            <a:fillRect/>
          </a:stretch>
        </p:blipFill>
        <p:spPr>
          <a:xfrm>
            <a:off x="5638800" y="0"/>
            <a:ext cx="2287772" cy="2960782"/>
          </a:xfrm>
          <a:prstGeom prst="rect">
            <a:avLst/>
          </a:prstGeom>
        </p:spPr>
      </p:pic>
      <p:pic>
        <p:nvPicPr>
          <p:cNvPr id="9" name="Picture 8"/>
          <p:cNvPicPr>
            <a:picLocks noChangeAspect="1"/>
          </p:cNvPicPr>
          <p:nvPr/>
        </p:nvPicPr>
        <p:blipFill rotWithShape="1">
          <a:blip r:embed="rId5"/>
          <a:srcRect b="11052"/>
          <a:stretch/>
        </p:blipFill>
        <p:spPr>
          <a:xfrm>
            <a:off x="6172201" y="3124201"/>
            <a:ext cx="4297829" cy="3679619"/>
          </a:xfrm>
          <a:prstGeom prst="rect">
            <a:avLst/>
          </a:prstGeom>
        </p:spPr>
      </p:pic>
      <p:pic>
        <p:nvPicPr>
          <p:cNvPr id="10" name="Picture 9"/>
          <p:cNvPicPr>
            <a:picLocks noChangeAspect="1"/>
          </p:cNvPicPr>
          <p:nvPr/>
        </p:nvPicPr>
        <p:blipFill>
          <a:blip r:embed="rId6"/>
          <a:stretch>
            <a:fillRect/>
          </a:stretch>
        </p:blipFill>
        <p:spPr>
          <a:xfrm>
            <a:off x="7968229" y="304800"/>
            <a:ext cx="2712834" cy="2286000"/>
          </a:xfrm>
          <a:prstGeom prst="rect">
            <a:avLst/>
          </a:prstGeom>
        </p:spPr>
      </p:pic>
    </p:spTree>
    <p:extLst>
      <p:ext uri="{BB962C8B-B14F-4D97-AF65-F5344CB8AC3E}">
        <p14:creationId xmlns:p14="http://schemas.microsoft.com/office/powerpoint/2010/main" val="27220478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L</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Logistically feasible</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T </a:t>
            </a:r>
            <a:r>
              <a:rPr lang="en-US" sz="3600" b="1" dirty="0">
                <a:ln>
                  <a:solidFill>
                    <a:prstClr val="white"/>
                  </a:solidFill>
                </a:ln>
                <a:solidFill>
                  <a:prstClr val="white"/>
                </a:solidFill>
                <a:ea typeface="ＭＳ 明朝"/>
                <a:cs typeface="Times New Roman"/>
              </a:rPr>
              <a:t>– Time tested</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O</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Organized  (pre-screened donors)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W</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Walking Blood Bank </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B</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Better Outcomes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2652221421"/>
      </p:ext>
    </p:extLst>
  </p:cSld>
  <p:clrMapOvr>
    <a:masterClrMapping/>
  </p:clrMapOvr>
  <p:transition xmlns:p14="http://schemas.microsoft.com/office/powerpoint/2010/main" spd="slow" advClick="0" advTm="500">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1"/>
            <a:ext cx="11545725" cy="800219"/>
          </a:xfrm>
          <a:prstGeom prst="rect">
            <a:avLst/>
          </a:prstGeom>
          <a:noFill/>
        </p:spPr>
        <p:txBody>
          <a:bodyPr wrap="none" rtlCol="0">
            <a:spAutoFit/>
          </a:bodyPr>
          <a:lstStyle/>
          <a:p>
            <a:pPr algn="ctr" eaLnBrk="1" hangingPunct="1"/>
            <a:r>
              <a:rPr lang="en-US" sz="4600" b="1" dirty="0" smtClean="0">
                <a:solidFill>
                  <a:srgbClr val="FFFFFF"/>
                </a:solidFill>
                <a:latin typeface="Arial" pitchFamily="34" charset="0"/>
              </a:rPr>
              <a:t>What’s New In Hemostatic Resuscitation</a:t>
            </a:r>
            <a:endParaRPr lang="en-US" sz="4600" b="1" dirty="0">
              <a:solidFill>
                <a:srgbClr val="FFFFFF"/>
              </a:solidFill>
              <a:latin typeface="Arial" pitchFamily="34" charset="0"/>
            </a:endParaRPr>
          </a:p>
        </p:txBody>
      </p:sp>
      <p:sp>
        <p:nvSpPr>
          <p:cNvPr id="5" name="TextBox 4"/>
          <p:cNvSpPr txBox="1"/>
          <p:nvPr/>
        </p:nvSpPr>
        <p:spPr>
          <a:xfrm>
            <a:off x="1676401" y="1357730"/>
            <a:ext cx="9114047" cy="4832092"/>
          </a:xfrm>
          <a:prstGeom prst="rect">
            <a:avLst/>
          </a:prstGeom>
          <a:noFill/>
        </p:spPr>
        <p:txBody>
          <a:bodyPr wrap="square" rtlCol="0">
            <a:spAutoFit/>
          </a:bodyPr>
          <a:lstStyle/>
          <a:p>
            <a:pPr marL="457200" indent="-457200" eaLnBrk="1" hangingPunct="1">
              <a:lnSpc>
                <a:spcPct val="200000"/>
              </a:lnSpc>
              <a:buFont typeface="Wingdings" panose="05000000000000000000" pitchFamily="2" charset="2"/>
              <a:buChar char="Ø"/>
            </a:pPr>
            <a:r>
              <a:rPr lang="en-US" sz="3600" b="1" dirty="0" smtClean="0">
                <a:solidFill>
                  <a:srgbClr val="FFFFFF"/>
                </a:solidFill>
                <a:latin typeface="Arial" pitchFamily="34" charset="0"/>
              </a:rPr>
              <a:t>DCR CPG</a:t>
            </a:r>
          </a:p>
          <a:p>
            <a:pPr marL="457200" indent="-457200" eaLnBrk="1" hangingPunct="1">
              <a:lnSpc>
                <a:spcPct val="200000"/>
              </a:lnSpc>
              <a:buFont typeface="Wingdings" panose="05000000000000000000" pitchFamily="2" charset="2"/>
              <a:buChar char="Ø"/>
            </a:pPr>
            <a:r>
              <a:rPr lang="en-US" sz="3600" b="1" dirty="0" smtClean="0">
                <a:solidFill>
                  <a:schemeClr val="bg2">
                    <a:lumMod val="25000"/>
                  </a:schemeClr>
                </a:solidFill>
                <a:latin typeface="Arial" pitchFamily="34" charset="0"/>
              </a:rPr>
              <a:t>Blood </a:t>
            </a:r>
            <a:r>
              <a:rPr lang="en-US" sz="3600" b="1" dirty="0">
                <a:solidFill>
                  <a:schemeClr val="bg2">
                    <a:lumMod val="25000"/>
                  </a:schemeClr>
                </a:solidFill>
                <a:latin typeface="Arial" pitchFamily="34" charset="0"/>
              </a:rPr>
              <a:t>u</a:t>
            </a:r>
            <a:r>
              <a:rPr lang="en-US" sz="3600" b="1" dirty="0" smtClean="0">
                <a:solidFill>
                  <a:schemeClr val="bg2">
                    <a:lumMod val="25000"/>
                  </a:schemeClr>
                </a:solidFill>
                <a:latin typeface="Arial" pitchFamily="34" charset="0"/>
              </a:rPr>
              <a:t>se in Combat Zone</a:t>
            </a:r>
          </a:p>
          <a:p>
            <a:pPr marL="457200" indent="-457200" eaLnBrk="1" hangingPunct="1">
              <a:lnSpc>
                <a:spcPct val="200000"/>
              </a:lnSpc>
              <a:buFont typeface="Wingdings" panose="05000000000000000000" pitchFamily="2" charset="2"/>
              <a:buChar char="Ø"/>
            </a:pPr>
            <a:r>
              <a:rPr lang="en-US" sz="3600" b="1" dirty="0" smtClean="0">
                <a:solidFill>
                  <a:schemeClr val="bg2">
                    <a:lumMod val="25000"/>
                  </a:schemeClr>
                </a:solidFill>
                <a:latin typeface="Arial" pitchFamily="34" charset="0"/>
              </a:rPr>
              <a:t>Fresh Whole Blood outcomes</a:t>
            </a:r>
          </a:p>
          <a:p>
            <a:pPr marL="457200" indent="-457200" eaLnBrk="1" hangingPunct="1">
              <a:lnSpc>
                <a:spcPct val="200000"/>
              </a:lnSpc>
              <a:buFont typeface="Wingdings" panose="05000000000000000000" pitchFamily="2" charset="2"/>
              <a:buChar char="Ø"/>
            </a:pPr>
            <a:r>
              <a:rPr lang="en-US" sz="3600" b="1" dirty="0">
                <a:solidFill>
                  <a:schemeClr val="bg2">
                    <a:lumMod val="25000"/>
                  </a:schemeClr>
                </a:solidFill>
                <a:latin typeface="Arial" pitchFamily="34" charset="0"/>
              </a:rPr>
              <a:t>It’s </a:t>
            </a:r>
            <a:r>
              <a:rPr lang="en-US" sz="3600" b="1" i="1" dirty="0" smtClean="0">
                <a:solidFill>
                  <a:schemeClr val="bg2">
                    <a:lumMod val="25000"/>
                  </a:schemeClr>
                </a:solidFill>
                <a:latin typeface="Arial" pitchFamily="34" charset="0"/>
              </a:rPr>
              <a:t>(all)</a:t>
            </a:r>
            <a:r>
              <a:rPr lang="en-US" sz="3600" b="1" dirty="0" smtClean="0">
                <a:solidFill>
                  <a:schemeClr val="bg2">
                    <a:lumMod val="25000"/>
                  </a:schemeClr>
                </a:solidFill>
                <a:latin typeface="Arial" pitchFamily="34" charset="0"/>
              </a:rPr>
              <a:t> </a:t>
            </a:r>
            <a:r>
              <a:rPr lang="en-US" sz="3600" b="1" dirty="0">
                <a:solidFill>
                  <a:schemeClr val="bg2">
                    <a:lumMod val="25000"/>
                  </a:schemeClr>
                </a:solidFill>
                <a:latin typeface="Arial" pitchFamily="34" charset="0"/>
              </a:rPr>
              <a:t>about </a:t>
            </a:r>
            <a:r>
              <a:rPr lang="en-US" sz="3600" b="1" dirty="0" smtClean="0">
                <a:solidFill>
                  <a:schemeClr val="bg2">
                    <a:lumMod val="25000"/>
                  </a:schemeClr>
                </a:solidFill>
                <a:latin typeface="Arial" pitchFamily="34" charset="0"/>
              </a:rPr>
              <a:t>time</a:t>
            </a:r>
            <a:endParaRPr lang="en-US" sz="3600" b="1" dirty="0">
              <a:solidFill>
                <a:schemeClr val="bg2">
                  <a:lumMod val="25000"/>
                </a:schemeClr>
              </a:solidFill>
              <a:latin typeface="Arial" pitchFamily="34" charset="0"/>
            </a:endParaRPr>
          </a:p>
          <a:p>
            <a:pPr marL="457200" indent="-457200" eaLnBrk="1" hangingPunct="1">
              <a:lnSpc>
                <a:spcPct val="200000"/>
              </a:lnSpc>
              <a:buFont typeface="Wingdings" panose="05000000000000000000" pitchFamily="2" charset="2"/>
              <a:buChar char="Ø"/>
            </a:pPr>
            <a:endParaRPr lang="en-US" sz="1000" b="1" dirty="0">
              <a:solidFill>
                <a:srgbClr val="FFFFFF"/>
              </a:solidFill>
              <a:latin typeface="Arial" pitchFamily="34" charset="0"/>
            </a:endParaRPr>
          </a:p>
        </p:txBody>
      </p:sp>
    </p:spTree>
    <p:extLst>
      <p:ext uri="{BB962C8B-B14F-4D97-AF65-F5344CB8AC3E}">
        <p14:creationId xmlns:p14="http://schemas.microsoft.com/office/powerpoint/2010/main" val="217508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alpha val="20000"/>
                    </a:prstClr>
                  </a:solidFill>
                </a:ln>
                <a:solidFill>
                  <a:prstClr val="white">
                    <a:alpha val="13000"/>
                  </a:prstClr>
                </a:solidFill>
                <a:ea typeface="ＭＳ 明朝"/>
                <a:cs typeface="Times New Roman"/>
              </a:rPr>
              <a:t>L </a:t>
            </a:r>
            <a:r>
              <a:rPr lang="en-US" sz="3600" b="1" dirty="0">
                <a:ln>
                  <a:solidFill>
                    <a:prstClr val="white">
                      <a:alpha val="20000"/>
                    </a:prstClr>
                  </a:solidFill>
                </a:ln>
                <a:solidFill>
                  <a:prstClr val="white">
                    <a:alpha val="13000"/>
                  </a:prstClr>
                </a:solidFill>
                <a:ea typeface="ＭＳ 明朝"/>
                <a:cs typeface="Times New Roman"/>
              </a:rPr>
              <a:t>– Logistically feasible</a:t>
            </a:r>
            <a:endParaRPr lang="en-US" sz="3600" dirty="0">
              <a:ln>
                <a:solidFill>
                  <a:prstClr val="white">
                    <a:alpha val="20000"/>
                  </a:prstClr>
                </a:solidFill>
              </a:ln>
              <a:solidFill>
                <a:prstClr val="white">
                  <a:alpha val="13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srgbClr val="FFFF00">
                    <a:alpha val="15000"/>
                  </a:srgbClr>
                </a:solidFill>
                <a:ea typeface="ＭＳ 明朝"/>
                <a:cs typeface="Times New Roman"/>
              </a:rPr>
              <a:t>T </a:t>
            </a:r>
            <a:r>
              <a:rPr lang="en-US" sz="3600" b="1" dirty="0">
                <a:ln>
                  <a:solidFill>
                    <a:prstClr val="white">
                      <a:alpha val="20000"/>
                    </a:prstClr>
                  </a:solidFill>
                </a:ln>
                <a:solidFill>
                  <a:prstClr val="white">
                    <a:alpha val="15000"/>
                  </a:prstClr>
                </a:solidFill>
                <a:ea typeface="ＭＳ 明朝"/>
                <a:cs typeface="Times New Roman"/>
              </a:rPr>
              <a:t>– Time tested</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B</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Better Outcomes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3050626937"/>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750" fill="hold"/>
                                        <p:tgtEl>
                                          <p:spTgt spid="7">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p:cNvGrpSpPr/>
          <p:nvPr/>
        </p:nvGrpSpPr>
        <p:grpSpPr>
          <a:xfrm>
            <a:off x="1554464" y="3712839"/>
            <a:ext cx="9113536" cy="3113966"/>
            <a:chOff x="30464" y="3667834"/>
            <a:chExt cx="9113536" cy="3113966"/>
          </a:xfrm>
        </p:grpSpPr>
        <p:pic>
          <p:nvPicPr>
            <p:cNvPr id="10" name="Picture 9"/>
            <p:cNvPicPr>
              <a:picLocks noChangeAspect="1"/>
            </p:cNvPicPr>
            <p:nvPr/>
          </p:nvPicPr>
          <p:blipFill>
            <a:blip r:embed="rId3"/>
            <a:stretch>
              <a:fillRect/>
            </a:stretch>
          </p:blipFill>
          <p:spPr>
            <a:xfrm>
              <a:off x="4601546" y="3667834"/>
              <a:ext cx="4542454" cy="3113966"/>
            </a:xfrm>
            <a:prstGeom prst="rect">
              <a:avLst/>
            </a:prstGeom>
          </p:spPr>
        </p:pic>
        <p:pic>
          <p:nvPicPr>
            <p:cNvPr id="11" name="Picture 10"/>
            <p:cNvPicPr>
              <a:picLocks noChangeAspect="1"/>
            </p:cNvPicPr>
            <p:nvPr/>
          </p:nvPicPr>
          <p:blipFill>
            <a:blip r:embed="rId4"/>
            <a:stretch>
              <a:fillRect/>
            </a:stretch>
          </p:blipFill>
          <p:spPr>
            <a:xfrm>
              <a:off x="30464" y="3667834"/>
              <a:ext cx="4518369" cy="3113966"/>
            </a:xfrm>
            <a:prstGeom prst="rect">
              <a:avLst/>
            </a:prstGeom>
          </p:spPr>
        </p:pic>
      </p:grpSp>
      <p:sp>
        <p:nvSpPr>
          <p:cNvPr id="16" name="Title 1"/>
          <p:cNvSpPr>
            <a:spLocks noGrp="1"/>
          </p:cNvSpPr>
          <p:nvPr>
            <p:ph type="title"/>
          </p:nvPr>
        </p:nvSpPr>
        <p:spPr>
          <a:xfrm>
            <a:off x="1524000" y="76201"/>
            <a:ext cx="9067800" cy="926239"/>
          </a:xfrm>
        </p:spPr>
        <p:txBody>
          <a:bodyPr anchor="ctr">
            <a:noAutofit/>
          </a:bodyPr>
          <a:lstStyle/>
          <a:p>
            <a:r>
              <a:rPr lang="en-US" sz="4200" b="1" dirty="0">
                <a:effectLst>
                  <a:outerShdw blurRad="50800" dist="38100" dir="2700000" algn="tl" rotWithShape="0">
                    <a:srgbClr val="FFFF00">
                      <a:alpha val="80000"/>
                    </a:srgbClr>
                  </a:outerShdw>
                </a:effectLst>
              </a:rPr>
              <a:t>Pre-hospital blood transfusion </a:t>
            </a:r>
            <a:r>
              <a:rPr lang="en-US" sz="4200" b="1" u="sng" dirty="0">
                <a:effectLst>
                  <a:outerShdw blurRad="50800" dist="38100" dir="2700000" algn="tl" rotWithShape="0">
                    <a:srgbClr val="FFFF00">
                      <a:alpha val="80000"/>
                    </a:srgbClr>
                  </a:outerShdw>
                </a:effectLst>
              </a:rPr>
              <a:t>Large reduction in risk of death</a:t>
            </a:r>
          </a:p>
        </p:txBody>
      </p:sp>
      <p:pic>
        <p:nvPicPr>
          <p:cNvPr id="21" name="Picture 20"/>
          <p:cNvPicPr>
            <a:picLocks noChangeAspect="1"/>
          </p:cNvPicPr>
          <p:nvPr/>
        </p:nvPicPr>
        <p:blipFill>
          <a:blip r:embed="rId5"/>
          <a:stretch>
            <a:fillRect/>
          </a:stretch>
        </p:blipFill>
        <p:spPr>
          <a:xfrm>
            <a:off x="2375576" y="1370526"/>
            <a:ext cx="7530425" cy="1982275"/>
          </a:xfrm>
          <a:prstGeom prst="rect">
            <a:avLst/>
          </a:prstGeom>
        </p:spPr>
      </p:pic>
      <p:sp>
        <p:nvSpPr>
          <p:cNvPr id="4" name="Oval 3"/>
          <p:cNvSpPr/>
          <p:nvPr/>
        </p:nvSpPr>
        <p:spPr>
          <a:xfrm>
            <a:off x="2133600" y="5715000"/>
            <a:ext cx="3886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6705600" y="5402944"/>
            <a:ext cx="3886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600200" y="3733800"/>
            <a:ext cx="990600" cy="22860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172200" y="3733800"/>
            <a:ext cx="990600" cy="228600"/>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2870198"/>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5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5"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24000" y="0"/>
            <a:ext cx="90678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b="1" dirty="0">
                <a:solidFill>
                  <a:prstClr val="white"/>
                </a:solidFill>
                <a:effectLst>
                  <a:outerShdw blurRad="50800" dist="38100" dir="2700000" algn="tl" rotWithShape="0">
                    <a:srgbClr val="FFFF00">
                      <a:alpha val="80000"/>
                    </a:srgbClr>
                  </a:outerShdw>
                </a:effectLst>
              </a:rPr>
              <a:t>Just like Cinderella</a:t>
            </a:r>
            <a:r>
              <a:rPr lang="en-US" sz="3000" b="1" i="1" dirty="0">
                <a:solidFill>
                  <a:prstClr val="white"/>
                </a:solidFill>
                <a:effectLst>
                  <a:outerShdw blurRad="50800" dist="38100" dir="2700000" algn="tl" rotWithShape="0">
                    <a:srgbClr val="FFFF00">
                      <a:alpha val="80000"/>
                    </a:srgbClr>
                  </a:outerShdw>
                </a:effectLst>
              </a:rPr>
              <a:t>…</a:t>
            </a:r>
            <a:r>
              <a:rPr lang="en-US" sz="3200" b="1" i="1" dirty="0">
                <a:solidFill>
                  <a:prstClr val="white"/>
                </a:solidFill>
                <a:effectLst>
                  <a:outerShdw blurRad="50800" dist="38100" dir="2700000" algn="tl" rotWithShape="0">
                    <a:srgbClr val="FFFF00">
                      <a:alpha val="80000"/>
                    </a:srgbClr>
                  </a:outerShdw>
                </a:effectLst>
              </a:rPr>
              <a:t>what and when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810" b="18816"/>
          <a:stretch/>
        </p:blipFill>
        <p:spPr>
          <a:xfrm>
            <a:off x="1930656" y="1447800"/>
            <a:ext cx="3555745" cy="38862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602" r="3227" b="8626"/>
          <a:stretch/>
        </p:blipFill>
        <p:spPr>
          <a:xfrm>
            <a:off x="6220380" y="1965789"/>
            <a:ext cx="4170840" cy="2850222"/>
          </a:xfrm>
          <a:prstGeom prst="rect">
            <a:avLst/>
          </a:prstGeom>
        </p:spPr>
      </p:pic>
      <p:sp>
        <p:nvSpPr>
          <p:cNvPr id="7" name="Rectangle 6"/>
          <p:cNvSpPr/>
          <p:nvPr/>
        </p:nvSpPr>
        <p:spPr>
          <a:xfrm>
            <a:off x="1889760" y="5830670"/>
            <a:ext cx="3581400" cy="646331"/>
          </a:xfrm>
          <a:prstGeom prst="rect">
            <a:avLst/>
          </a:prstGeom>
        </p:spPr>
        <p:txBody>
          <a:bodyPr wrap="square">
            <a:spAutoFit/>
          </a:bodyPr>
          <a:lstStyle/>
          <a:p>
            <a:pPr lvl="1"/>
            <a:r>
              <a:rPr lang="en-US" sz="3600" b="1" i="1" dirty="0">
                <a:solidFill>
                  <a:srgbClr val="FFFF00"/>
                </a:solidFill>
                <a:effectLst>
                  <a:outerShdw blurRad="38100" dist="38100" dir="2700000" algn="tl">
                    <a:srgbClr val="000000">
                      <a:alpha val="43137"/>
                    </a:srgbClr>
                  </a:outerShdw>
                </a:effectLst>
                <a:latin typeface="Arial"/>
              </a:rPr>
              <a:t>Time matters</a:t>
            </a:r>
          </a:p>
        </p:txBody>
      </p:sp>
      <p:sp>
        <p:nvSpPr>
          <p:cNvPr id="8" name="Rectangle 7"/>
          <p:cNvSpPr/>
          <p:nvPr/>
        </p:nvSpPr>
        <p:spPr>
          <a:xfrm>
            <a:off x="6096000" y="5830670"/>
            <a:ext cx="4419600" cy="646331"/>
          </a:xfrm>
          <a:prstGeom prst="rect">
            <a:avLst/>
          </a:prstGeom>
        </p:spPr>
        <p:txBody>
          <a:bodyPr wrap="square">
            <a:spAutoFit/>
          </a:bodyPr>
          <a:lstStyle/>
          <a:p>
            <a:pPr lvl="1"/>
            <a:r>
              <a:rPr lang="en-US" sz="3600" b="1" i="1" dirty="0">
                <a:solidFill>
                  <a:srgbClr val="FFFF00"/>
                </a:solidFill>
                <a:effectLst>
                  <a:outerShdw blurRad="38100" dist="38100" dir="2700000" algn="tl">
                    <a:srgbClr val="000000">
                      <a:alpha val="43137"/>
                    </a:srgbClr>
                  </a:outerShdw>
                </a:effectLst>
                <a:latin typeface="Arial"/>
              </a:rPr>
              <a:t>Product matters</a:t>
            </a:r>
          </a:p>
        </p:txBody>
      </p:sp>
      <p:grpSp>
        <p:nvGrpSpPr>
          <p:cNvPr id="10" name="Group 9"/>
          <p:cNvGrpSpPr/>
          <p:nvPr/>
        </p:nvGrpSpPr>
        <p:grpSpPr>
          <a:xfrm>
            <a:off x="1219200" y="1780440"/>
            <a:ext cx="4558854" cy="4163160"/>
            <a:chOff x="257175" y="503014"/>
            <a:chExt cx="4143723" cy="3295789"/>
          </a:xfrm>
        </p:grpSpPr>
        <p:grpSp>
          <p:nvGrpSpPr>
            <p:cNvPr id="11" name="Group 10"/>
            <p:cNvGrpSpPr/>
            <p:nvPr/>
          </p:nvGrpSpPr>
          <p:grpSpPr>
            <a:xfrm>
              <a:off x="257175" y="503014"/>
              <a:ext cx="4143723" cy="3023868"/>
              <a:chOff x="228600" y="503014"/>
              <a:chExt cx="4143723" cy="3023868"/>
            </a:xfrm>
          </p:grpSpPr>
          <p:sp>
            <p:nvSpPr>
              <p:cNvPr id="16" name="TextBox 15"/>
              <p:cNvSpPr txBox="1"/>
              <p:nvPr/>
            </p:nvSpPr>
            <p:spPr>
              <a:xfrm>
                <a:off x="228600" y="764839"/>
                <a:ext cx="381000" cy="243653"/>
              </a:xfrm>
              <a:prstGeom prst="rect">
                <a:avLst/>
              </a:prstGeom>
              <a:noFill/>
            </p:spPr>
            <p:txBody>
              <a:bodyPr wrap="square" rtlCol="0">
                <a:spAutoFit/>
              </a:bodyPr>
              <a:lstStyle/>
              <a:p>
                <a:r>
                  <a:rPr lang="en-US" b="1" dirty="0">
                    <a:solidFill>
                      <a:prstClr val="white"/>
                    </a:solidFill>
                  </a:rPr>
                  <a:t>a.</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323" y="755973"/>
                <a:ext cx="3810000" cy="2770909"/>
              </a:xfrm>
              <a:prstGeom prst="rect">
                <a:avLst/>
              </a:prstGeom>
            </p:spPr>
          </p:pic>
          <p:sp>
            <p:nvSpPr>
              <p:cNvPr id="18" name="TextBox 17"/>
              <p:cNvSpPr txBox="1"/>
              <p:nvPr/>
            </p:nvSpPr>
            <p:spPr>
              <a:xfrm>
                <a:off x="562323" y="503014"/>
                <a:ext cx="3810000" cy="268018"/>
              </a:xfrm>
              <a:prstGeom prst="rect">
                <a:avLst/>
              </a:prstGeom>
              <a:noFill/>
            </p:spPr>
            <p:txBody>
              <a:bodyPr wrap="square" rtlCol="0">
                <a:spAutoFit/>
              </a:bodyPr>
              <a:lstStyle/>
              <a:p>
                <a:pPr algn="ctr"/>
                <a:r>
                  <a:rPr lang="en-US" sz="1600" b="1" dirty="0">
                    <a:solidFill>
                      <a:prstClr val="white"/>
                    </a:solidFill>
                    <a:latin typeface="Arial"/>
                  </a:rPr>
                  <a:t>24 hour survival</a:t>
                </a:r>
              </a:p>
            </p:txBody>
          </p:sp>
        </p:grpSp>
        <p:sp>
          <p:nvSpPr>
            <p:cNvPr id="12" name="TextBox 11"/>
            <p:cNvSpPr txBox="1"/>
            <p:nvPr/>
          </p:nvSpPr>
          <p:spPr>
            <a:xfrm>
              <a:off x="619125" y="3530785"/>
              <a:ext cx="3498628" cy="268018"/>
            </a:xfrm>
            <a:prstGeom prst="rect">
              <a:avLst/>
            </a:prstGeom>
            <a:noFill/>
          </p:spPr>
          <p:txBody>
            <a:bodyPr wrap="none" rtlCol="0">
              <a:spAutoFit/>
            </a:bodyPr>
            <a:lstStyle/>
            <a:p>
              <a:r>
                <a:rPr lang="en-US" sz="1600" b="1" dirty="0">
                  <a:solidFill>
                    <a:prstClr val="white"/>
                  </a:solidFill>
                </a:rPr>
                <a:t>HR = 0.26 (95% CI = 0.08 – 0.84, </a:t>
              </a:r>
              <a:r>
                <a:rPr lang="en-US" sz="1600" b="1" i="1" dirty="0">
                  <a:solidFill>
                    <a:prstClr val="white"/>
                  </a:solidFill>
                </a:rPr>
                <a:t>P</a:t>
              </a:r>
              <a:r>
                <a:rPr lang="en-US" sz="1600" b="1" dirty="0">
                  <a:solidFill>
                    <a:prstClr val="white"/>
                  </a:solidFill>
                </a:rPr>
                <a:t>=0.025)</a:t>
              </a:r>
            </a:p>
          </p:txBody>
        </p:sp>
        <p:grpSp>
          <p:nvGrpSpPr>
            <p:cNvPr id="13" name="Group 12"/>
            <p:cNvGrpSpPr/>
            <p:nvPr/>
          </p:nvGrpSpPr>
          <p:grpSpPr>
            <a:xfrm>
              <a:off x="945088" y="3074868"/>
              <a:ext cx="110067" cy="76200"/>
              <a:chOff x="7086600" y="4876800"/>
              <a:chExt cx="110067" cy="76200"/>
            </a:xfrm>
          </p:grpSpPr>
          <p:cxnSp>
            <p:nvCxnSpPr>
              <p:cNvPr id="14" name="Straight Connector 13"/>
              <p:cNvCxnSpPr/>
              <p:nvPr/>
            </p:nvCxnSpPr>
            <p:spPr>
              <a:xfrm flipV="1">
                <a:off x="7086600" y="4876800"/>
                <a:ext cx="762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1267" y="4902202"/>
                <a:ext cx="25400" cy="2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6070340" y="1211084"/>
            <a:ext cx="4551941" cy="4360524"/>
            <a:chOff x="4546339" y="1211084"/>
            <a:chExt cx="4551941" cy="4360524"/>
          </a:xfrm>
        </p:grpSpPr>
        <p:pic>
          <p:nvPicPr>
            <p:cNvPr id="19" name="Picture 18">
              <a:extLst>
                <a:ext uri="{FF2B5EF4-FFF2-40B4-BE49-F238E27FC236}">
                  <a16:creationId xmlns:a16="http://schemas.microsoft.com/office/drawing/2014/main" xmlns="" id="{0C216785-12BB-4573-8EE1-89F9067D3169}"/>
                </a:ext>
              </a:extLst>
            </p:cNvPr>
            <p:cNvPicPr>
              <a:picLocks noChangeAspect="1"/>
            </p:cNvPicPr>
            <p:nvPr/>
          </p:nvPicPr>
          <p:blipFill rotWithShape="1">
            <a:blip r:embed="rId6"/>
            <a:srcRect l="2174" t="32357" r="4348"/>
            <a:stretch/>
          </p:blipFill>
          <p:spPr>
            <a:xfrm>
              <a:off x="4546339" y="1211084"/>
              <a:ext cx="4551941" cy="1106474"/>
            </a:xfrm>
            <a:prstGeom prst="rect">
              <a:avLst/>
            </a:prstGeom>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380" y="2269098"/>
              <a:ext cx="4295220" cy="330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 name="Picture 20"/>
          <p:cNvPicPr>
            <a:picLocks noChangeAspect="1"/>
          </p:cNvPicPr>
          <p:nvPr/>
        </p:nvPicPr>
        <p:blipFill>
          <a:blip r:embed="rId8"/>
          <a:stretch>
            <a:fillRect/>
          </a:stretch>
        </p:blipFill>
        <p:spPr>
          <a:xfrm>
            <a:off x="1586356" y="1140024"/>
            <a:ext cx="4253824" cy="997624"/>
          </a:xfrm>
          <a:prstGeom prst="rect">
            <a:avLst/>
          </a:prstGeom>
        </p:spPr>
      </p:pic>
    </p:spTree>
    <p:extLst>
      <p:ext uri="{BB962C8B-B14F-4D97-AF65-F5344CB8AC3E}">
        <p14:creationId xmlns:p14="http://schemas.microsoft.com/office/powerpoint/2010/main" val="400675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25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solidFill>
            <a:schemeClr val="bg1"/>
          </a:solid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L</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Logistically feasible</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T </a:t>
            </a:r>
            <a:r>
              <a:rPr lang="en-US" sz="3600" b="1" dirty="0">
                <a:ln>
                  <a:solidFill>
                    <a:prstClr val="white"/>
                  </a:solidFill>
                </a:ln>
                <a:solidFill>
                  <a:prstClr val="white"/>
                </a:solidFill>
                <a:ea typeface="ＭＳ 明朝"/>
                <a:cs typeface="Times New Roman"/>
              </a:rPr>
              <a:t>– Time tested</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O</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Organized  (pre-screened donors)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W</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Walking Blood Bank </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solidFill>
                </a:ln>
                <a:solidFill>
                  <a:srgbClr val="FFFF00"/>
                </a:solidFill>
                <a:ea typeface="ＭＳ 明朝"/>
                <a:cs typeface="Times New Roman"/>
              </a:rPr>
              <a:t>B</a:t>
            </a:r>
            <a:r>
              <a:rPr lang="en-US" sz="4800" b="1" dirty="0">
                <a:ln>
                  <a:solidFill>
                    <a:prstClr val="white"/>
                  </a:solidFill>
                </a:ln>
                <a:solidFill>
                  <a:prstClr val="white"/>
                </a:solidFill>
                <a:ea typeface="ＭＳ 明朝"/>
                <a:cs typeface="Times New Roman"/>
              </a:rPr>
              <a:t> </a:t>
            </a:r>
            <a:r>
              <a:rPr lang="en-US" sz="3600" b="1" dirty="0">
                <a:ln>
                  <a:solidFill>
                    <a:prstClr val="white"/>
                  </a:solidFill>
                </a:ln>
                <a:solidFill>
                  <a:prstClr val="white"/>
                </a:solidFill>
                <a:ea typeface="ＭＳ 明朝"/>
                <a:cs typeface="Times New Roman"/>
              </a:rPr>
              <a:t>– Better Outcomes</a:t>
            </a:r>
            <a:endParaRPr lang="en-US" sz="3600" dirty="0">
              <a:ln>
                <a:solidFill>
                  <a:prstClr val="white"/>
                </a:solidFill>
              </a:ln>
              <a:solidFill>
                <a:prstClr val="white"/>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28424226"/>
      </p:ext>
    </p:extLst>
  </p:cSld>
  <p:clrMapOvr>
    <a:masterClrMapping/>
  </p:clrMapOvr>
  <p:transition xmlns:p14="http://schemas.microsoft.com/office/powerpoint/2010/main" spd="slow" advClick="0" advTm="500">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p:nvPr/>
        </p:nvSpPr>
        <p:spPr>
          <a:xfrm>
            <a:off x="1752600" y="609600"/>
            <a:ext cx="8763000" cy="5715000"/>
          </a:xfrm>
          <a:prstGeom prst="rect">
            <a:avLst/>
          </a:prstGeom>
          <a:noFill/>
          <a:ln w="57150" cmpd="thickThin">
            <a:solidFill>
              <a:srgbClr val="FFFF00"/>
            </a:solidFill>
          </a:ln>
          <a:effectLst/>
          <a:extLst>
            <a:ext uri="{FAA26D3D-D897-4be2-8F04-BA451C77F1D7}">
              <ma14:placeholderFlag xmlns:ma14="http://schemas.microsoft.com/office/mac/drawingml/2011/main"/>
            </a:ex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82880" tIns="91440" rIns="182880" bIns="91440" numCol="1" spcCol="0" rtlCol="0" fromWordArt="0" anchor="t" anchorCtr="0" forceAA="0" compatLnSpc="1">
            <a:prstTxWarp prst="textNoShape">
              <a:avLst/>
            </a:prstTxWarp>
            <a:noAutofit/>
          </a:bodyPr>
          <a:lstStyle/>
          <a:p>
            <a:pPr>
              <a:lnSpc>
                <a:spcPct val="150000"/>
              </a:lnSpc>
              <a:spcBef>
                <a:spcPts val="0"/>
              </a:spcBef>
              <a:spcAft>
                <a:spcPts val="0"/>
              </a:spcAft>
            </a:pPr>
            <a:r>
              <a:rPr lang="en-US" sz="4800" b="1" dirty="0">
                <a:solidFill>
                  <a:srgbClr val="FFFF00"/>
                </a:solidFill>
                <a:ea typeface="ＭＳ 明朝"/>
                <a:cs typeface="Times New Roman"/>
              </a:rPr>
              <a:t>L</a:t>
            </a:r>
            <a:r>
              <a:rPr lang="en-US" sz="4800" b="1" dirty="0">
                <a:solidFill>
                  <a:prstClr val="white"/>
                </a:solidFill>
                <a:ea typeface="ＭＳ 明朝"/>
                <a:cs typeface="Times New Roman"/>
              </a:rPr>
              <a:t> </a:t>
            </a:r>
            <a:r>
              <a:rPr lang="en-US" sz="3600" b="1" dirty="0">
                <a:solidFill>
                  <a:prstClr val="white"/>
                </a:solidFill>
                <a:ea typeface="ＭＳ 明朝"/>
                <a:cs typeface="Times New Roman"/>
              </a:rPr>
              <a:t>– Logistically feasible</a:t>
            </a:r>
            <a:endParaRPr lang="en-US" sz="3600" dirty="0">
              <a:solidFill>
                <a:prstClr val="white"/>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srgbClr val="FFFF00">
                    <a:alpha val="15000"/>
                  </a:srgbClr>
                </a:solidFill>
                <a:ea typeface="ＭＳ 明朝"/>
                <a:cs typeface="Times New Roman"/>
              </a:rPr>
              <a:t>T </a:t>
            </a:r>
            <a:r>
              <a:rPr lang="en-US" sz="3600" b="1" dirty="0">
                <a:ln>
                  <a:solidFill>
                    <a:prstClr val="white">
                      <a:alpha val="20000"/>
                    </a:prstClr>
                  </a:solidFill>
                </a:ln>
                <a:solidFill>
                  <a:prstClr val="white">
                    <a:alpha val="15000"/>
                  </a:prstClr>
                </a:solidFill>
                <a:ea typeface="ＭＳ 明朝"/>
                <a:cs typeface="Times New Roman"/>
              </a:rPr>
              <a:t>– Time tested</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O </a:t>
            </a:r>
            <a:r>
              <a:rPr lang="en-US" sz="3600" b="1" dirty="0">
                <a:ln>
                  <a:solidFill>
                    <a:prstClr val="white">
                      <a:alpha val="20000"/>
                    </a:prstClr>
                  </a:solidFill>
                </a:ln>
                <a:solidFill>
                  <a:prstClr val="white">
                    <a:alpha val="15000"/>
                  </a:prstClr>
                </a:solidFill>
                <a:ea typeface="ＭＳ 明朝"/>
                <a:cs typeface="Times New Roman"/>
              </a:rPr>
              <a:t>– Organized  (pre-screened donors)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W </a:t>
            </a:r>
            <a:r>
              <a:rPr lang="en-US" sz="3600" b="1" dirty="0">
                <a:ln>
                  <a:solidFill>
                    <a:prstClr val="white">
                      <a:alpha val="20000"/>
                    </a:prstClr>
                  </a:solidFill>
                </a:ln>
                <a:solidFill>
                  <a:prstClr val="white">
                    <a:alpha val="15000"/>
                  </a:prstClr>
                </a:solidFill>
                <a:ea typeface="ＭＳ 明朝"/>
                <a:cs typeface="Times New Roman"/>
              </a:rPr>
              <a:t>– Walking Blood Bank </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800" b="1" dirty="0">
                <a:ln>
                  <a:solidFill>
                    <a:prstClr val="white">
                      <a:alpha val="20000"/>
                    </a:prstClr>
                  </a:solidFill>
                </a:ln>
                <a:solidFill>
                  <a:prstClr val="white">
                    <a:alpha val="15000"/>
                  </a:prstClr>
                </a:solidFill>
                <a:ea typeface="ＭＳ 明朝"/>
                <a:cs typeface="Times New Roman"/>
              </a:rPr>
              <a:t>B </a:t>
            </a:r>
            <a:r>
              <a:rPr lang="en-US" sz="3600" b="1" dirty="0">
                <a:ln>
                  <a:solidFill>
                    <a:prstClr val="white">
                      <a:alpha val="20000"/>
                    </a:prstClr>
                  </a:solidFill>
                </a:ln>
                <a:solidFill>
                  <a:prstClr val="white">
                    <a:alpha val="15000"/>
                  </a:prstClr>
                </a:solidFill>
                <a:ea typeface="ＭＳ 明朝"/>
                <a:cs typeface="Times New Roman"/>
              </a:rPr>
              <a:t>– Better Outcomes</a:t>
            </a:r>
            <a:endParaRPr lang="en-US" sz="3600" dirty="0">
              <a:ln>
                <a:solidFill>
                  <a:prstClr val="white">
                    <a:alpha val="20000"/>
                  </a:prstClr>
                </a:solidFill>
              </a:ln>
              <a:solidFill>
                <a:prstClr val="white">
                  <a:alpha val="15000"/>
                </a:prstClr>
              </a:solidFill>
              <a:ea typeface="ＭＳ 明朝"/>
              <a:cs typeface="Times New Roman"/>
            </a:endParaRPr>
          </a:p>
          <a:p>
            <a:pPr>
              <a:lnSpc>
                <a:spcPct val="150000"/>
              </a:lnSpc>
              <a:spcBef>
                <a:spcPts val="0"/>
              </a:spcBef>
              <a:spcAft>
                <a:spcPts val="0"/>
              </a:spcAft>
            </a:pPr>
            <a:r>
              <a:rPr lang="en-US" sz="4000" dirty="0">
                <a:solidFill>
                  <a:prstClr val="white"/>
                </a:solidFill>
                <a:ea typeface="ＭＳ 明朝"/>
                <a:cs typeface="Times New Roman"/>
              </a:rPr>
              <a:t> </a:t>
            </a:r>
          </a:p>
        </p:txBody>
      </p:sp>
    </p:spTree>
    <p:extLst>
      <p:ext uri="{BB962C8B-B14F-4D97-AF65-F5344CB8AC3E}">
        <p14:creationId xmlns:p14="http://schemas.microsoft.com/office/powerpoint/2010/main" val="270571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afterEffect">
                                  <p:stCondLst>
                                    <p:cond delay="0"/>
                                  </p:stCondLst>
                                  <p:iterate type="lt">
                                    <p:tmPct val="4000"/>
                                  </p:iterate>
                                  <p:childTnLst>
                                    <p:set>
                                      <p:cBhvr override="childStyle">
                                        <p:cTn id="6" dur="1000" fill="hold"/>
                                        <p:tgtEl>
                                          <p:spTgt spid="7">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7594" b="6016"/>
          <a:stretch/>
        </p:blipFill>
        <p:spPr>
          <a:xfrm>
            <a:off x="1524000" y="1371600"/>
            <a:ext cx="9144000" cy="685800"/>
          </a:xfrm>
          <a:prstGeom prst="rect">
            <a:avLst/>
          </a:prstGeom>
        </p:spPr>
      </p:pic>
      <p:pic>
        <p:nvPicPr>
          <p:cNvPr id="5" name="Picture 4"/>
          <p:cNvPicPr>
            <a:picLocks noChangeAspect="1"/>
          </p:cNvPicPr>
          <p:nvPr/>
        </p:nvPicPr>
        <p:blipFill rotWithShape="1">
          <a:blip r:embed="rId2"/>
          <a:srcRect b="44573"/>
          <a:stretch/>
        </p:blipFill>
        <p:spPr>
          <a:xfrm>
            <a:off x="1524000" y="7434"/>
            <a:ext cx="9144000" cy="1440366"/>
          </a:xfrm>
          <a:prstGeom prst="rect">
            <a:avLst/>
          </a:prstGeom>
        </p:spPr>
      </p:pic>
      <p:pic>
        <p:nvPicPr>
          <p:cNvPr id="3" name="Picture 2"/>
          <p:cNvPicPr>
            <a:picLocks noChangeAspect="1"/>
          </p:cNvPicPr>
          <p:nvPr/>
        </p:nvPicPr>
        <p:blipFill>
          <a:blip r:embed="rId3"/>
          <a:stretch>
            <a:fillRect/>
          </a:stretch>
        </p:blipFill>
        <p:spPr>
          <a:xfrm>
            <a:off x="8424600" y="1853956"/>
            <a:ext cx="2167200" cy="168133"/>
          </a:xfrm>
          <a:prstGeom prst="rect">
            <a:avLst/>
          </a:prstGeom>
        </p:spPr>
      </p:pic>
      <p:sp>
        <p:nvSpPr>
          <p:cNvPr id="6" name="Content Placeholder 6"/>
          <p:cNvSpPr txBox="1">
            <a:spLocks/>
          </p:cNvSpPr>
          <p:nvPr/>
        </p:nvSpPr>
        <p:spPr>
          <a:xfrm>
            <a:off x="1981200" y="2463556"/>
            <a:ext cx="8229600" cy="431824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dirty="0">
                <a:solidFill>
                  <a:prstClr val="white"/>
                </a:solidFill>
              </a:rPr>
              <a:t>No crossmatch required</a:t>
            </a:r>
          </a:p>
          <a:p>
            <a:pPr fontAlgn="auto">
              <a:spcAft>
                <a:spcPts val="0"/>
              </a:spcAft>
            </a:pPr>
            <a:r>
              <a:rPr lang="en-US" dirty="0">
                <a:solidFill>
                  <a:prstClr val="white"/>
                </a:solidFill>
              </a:rPr>
              <a:t>One product as opposed to 2-3</a:t>
            </a:r>
          </a:p>
          <a:p>
            <a:pPr fontAlgn="auto">
              <a:spcAft>
                <a:spcPts val="0"/>
              </a:spcAft>
            </a:pPr>
            <a:r>
              <a:rPr lang="en-US" dirty="0">
                <a:solidFill>
                  <a:prstClr val="white"/>
                </a:solidFill>
              </a:rPr>
              <a:t>HUGE demand in the deployed environment because of logistic feasibility</a:t>
            </a:r>
          </a:p>
          <a:p>
            <a:pPr fontAlgn="auto">
              <a:spcAft>
                <a:spcPts val="0"/>
              </a:spcAft>
            </a:pPr>
            <a:r>
              <a:rPr lang="en-US" dirty="0">
                <a:solidFill>
                  <a:prstClr val="white"/>
                </a:solidFill>
              </a:rPr>
              <a:t>After fielding LTOWB, it has become the </a:t>
            </a:r>
            <a:r>
              <a:rPr lang="en-US" b="1" i="1" u="sng" dirty="0">
                <a:solidFill>
                  <a:prstClr val="white"/>
                </a:solidFill>
              </a:rPr>
              <a:t>preferred transfusion therapy</a:t>
            </a:r>
          </a:p>
          <a:p>
            <a:pPr fontAlgn="auto">
              <a:spcAft>
                <a:spcPts val="0"/>
              </a:spcAft>
            </a:pPr>
            <a:r>
              <a:rPr lang="en-US" dirty="0">
                <a:solidFill>
                  <a:prstClr val="white"/>
                </a:solidFill>
              </a:rPr>
              <a:t>Use increased 400%</a:t>
            </a:r>
          </a:p>
          <a:p>
            <a:pPr fontAlgn="auto">
              <a:spcAft>
                <a:spcPts val="0"/>
              </a:spcAft>
            </a:pPr>
            <a:r>
              <a:rPr lang="en-US" dirty="0">
                <a:solidFill>
                  <a:prstClr val="white"/>
                </a:solidFill>
              </a:rPr>
              <a:t>Limited by supply</a:t>
            </a:r>
          </a:p>
          <a:p>
            <a:pPr marL="0" indent="0" fontAlgn="auto">
              <a:spcAft>
                <a:spcPts val="0"/>
              </a:spcAft>
              <a:buFont typeface="Arial" pitchFamily="34" charset="0"/>
              <a:buNone/>
            </a:pPr>
            <a:endParaRPr lang="en-US" sz="2000" dirty="0">
              <a:solidFill>
                <a:prstClr val="white"/>
              </a:solidFill>
            </a:endParaRPr>
          </a:p>
        </p:txBody>
      </p:sp>
    </p:spTree>
    <p:extLst>
      <p:ext uri="{BB962C8B-B14F-4D97-AF65-F5344CB8AC3E}">
        <p14:creationId xmlns:p14="http://schemas.microsoft.com/office/powerpoint/2010/main" val="21366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63666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63666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63666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63666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63666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35" t="38007" r="3735" b="32802"/>
          <a:stretch/>
        </p:blipFill>
        <p:spPr>
          <a:xfrm>
            <a:off x="0" y="0"/>
            <a:ext cx="7617503" cy="914400"/>
          </a:xfrm>
          <a:prstGeom prst="rect">
            <a:avLst/>
          </a:prstGeom>
        </p:spPr>
      </p:pic>
      <p:pic>
        <p:nvPicPr>
          <p:cNvPr id="5" name="Picture 4"/>
          <p:cNvPicPr>
            <a:picLocks noChangeAspect="1"/>
          </p:cNvPicPr>
          <p:nvPr/>
        </p:nvPicPr>
        <p:blipFill rotWithShape="1">
          <a:blip r:embed="rId2"/>
          <a:srcRect l="9056" t="78677" r="6714" b="3612"/>
          <a:stretch/>
        </p:blipFill>
        <p:spPr>
          <a:xfrm>
            <a:off x="6248400" y="627703"/>
            <a:ext cx="5943600" cy="475545"/>
          </a:xfrm>
          <a:prstGeom prst="rect">
            <a:avLst/>
          </a:prstGeom>
        </p:spPr>
      </p:pic>
      <p:graphicFrame>
        <p:nvGraphicFramePr>
          <p:cNvPr id="7" name="Chart 6"/>
          <p:cNvGraphicFramePr/>
          <p:nvPr>
            <p:extLst>
              <p:ext uri="{D42A27DB-BD31-4B8C-83A1-F6EECF244321}">
                <p14:modId xmlns:p14="http://schemas.microsoft.com/office/powerpoint/2010/main" val="465282735"/>
              </p:ext>
            </p:extLst>
          </p:nvPr>
        </p:nvGraphicFramePr>
        <p:xfrm>
          <a:off x="773029" y="1103248"/>
          <a:ext cx="10672010" cy="5622405"/>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p:cNvCxnSpPr/>
          <p:nvPr/>
        </p:nvCxnSpPr>
        <p:spPr>
          <a:xfrm flipV="1">
            <a:off x="4335140" y="2362200"/>
            <a:ext cx="4969042" cy="21536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168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4253024166"/>
              </p:ext>
            </p:extLst>
          </p:nvPr>
        </p:nvGraphicFramePr>
        <p:xfrm>
          <a:off x="96252" y="1905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3"/>
          <p:cNvSpPr>
            <a:spLocks noChangeArrowheads="1"/>
          </p:cNvSpPr>
          <p:nvPr/>
        </p:nvSpPr>
        <p:spPr bwMode="auto">
          <a:xfrm>
            <a:off x="0" y="3448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Chart 8">
            <a:extLst>
              <a:ext uri="{FF2B5EF4-FFF2-40B4-BE49-F238E27FC236}">
                <a16:creationId xmlns:a16="http://schemas.microsoft.com/office/drawing/2014/main" xmlns="" id="{D364C43C-7DDA-4EF8-8A7C-217D0E5C0296}"/>
              </a:ext>
            </a:extLst>
          </p:cNvPr>
          <p:cNvGraphicFramePr/>
          <p:nvPr>
            <p:extLst/>
          </p:nvPr>
        </p:nvGraphicFramePr>
        <p:xfrm>
          <a:off x="2957552" y="577024"/>
          <a:ext cx="4424555" cy="265681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xmlns="" id="{79361CEF-71C8-495A-882D-878F30DA4776}"/>
              </a:ext>
            </a:extLst>
          </p:cNvPr>
          <p:cNvSpPr txBox="1"/>
          <p:nvPr/>
        </p:nvSpPr>
        <p:spPr>
          <a:xfrm>
            <a:off x="3646449" y="1611795"/>
            <a:ext cx="1460810" cy="523220"/>
          </a:xfrm>
          <a:prstGeom prst="rect">
            <a:avLst/>
          </a:prstGeom>
          <a:noFill/>
        </p:spPr>
        <p:txBody>
          <a:bodyPr wrap="square" rtlCol="0">
            <a:spAutoFit/>
          </a:bodyPr>
          <a:lstStyle/>
          <a:p>
            <a:r>
              <a:rPr lang="en-US" sz="2800" dirty="0"/>
              <a:t>43% CT</a:t>
            </a:r>
          </a:p>
        </p:txBody>
      </p:sp>
      <p:sp>
        <p:nvSpPr>
          <p:cNvPr id="13" name="TextBox 12">
            <a:extLst>
              <a:ext uri="{FF2B5EF4-FFF2-40B4-BE49-F238E27FC236}">
                <a16:creationId xmlns:a16="http://schemas.microsoft.com/office/drawing/2014/main" xmlns="" id="{8E443497-B867-4132-A90F-909E77AC3833}"/>
              </a:ext>
            </a:extLst>
          </p:cNvPr>
          <p:cNvSpPr txBox="1"/>
          <p:nvPr/>
        </p:nvSpPr>
        <p:spPr>
          <a:xfrm>
            <a:off x="5107259" y="1873405"/>
            <a:ext cx="1639229" cy="523220"/>
          </a:xfrm>
          <a:prstGeom prst="rect">
            <a:avLst/>
          </a:prstGeom>
          <a:noFill/>
        </p:spPr>
        <p:txBody>
          <a:bodyPr wrap="square" rtlCol="0">
            <a:spAutoFit/>
          </a:bodyPr>
          <a:lstStyle/>
          <a:p>
            <a:r>
              <a:rPr lang="en-US" sz="2800" dirty="0"/>
              <a:t>57% WB</a:t>
            </a:r>
          </a:p>
        </p:txBody>
      </p:sp>
      <p:graphicFrame>
        <p:nvGraphicFramePr>
          <p:cNvPr id="16" name="Chart 15">
            <a:extLst>
              <a:ext uri="{FF2B5EF4-FFF2-40B4-BE49-F238E27FC236}">
                <a16:creationId xmlns:a16="http://schemas.microsoft.com/office/drawing/2014/main" xmlns="" id="{128F0F5E-66A5-4FB0-AA38-FF02EF6BBB52}"/>
              </a:ext>
            </a:extLst>
          </p:cNvPr>
          <p:cNvGraphicFramePr/>
          <p:nvPr>
            <p:extLst/>
          </p:nvPr>
        </p:nvGraphicFramePr>
        <p:xfrm>
          <a:off x="6746487" y="577012"/>
          <a:ext cx="5421349" cy="265681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xmlns="" id="{4B1F6700-2C0F-4277-9F9B-BB07E2865A59}"/>
              </a:ext>
            </a:extLst>
          </p:cNvPr>
          <p:cNvSpPr txBox="1"/>
          <p:nvPr/>
        </p:nvSpPr>
        <p:spPr>
          <a:xfrm>
            <a:off x="8135430" y="1764195"/>
            <a:ext cx="1460810" cy="523220"/>
          </a:xfrm>
          <a:prstGeom prst="rect">
            <a:avLst/>
          </a:prstGeom>
          <a:noFill/>
        </p:spPr>
        <p:txBody>
          <a:bodyPr wrap="square" rtlCol="0">
            <a:spAutoFit/>
          </a:bodyPr>
          <a:lstStyle/>
          <a:p>
            <a:r>
              <a:rPr lang="en-US" sz="2800" dirty="0"/>
              <a:t>65% CT</a:t>
            </a:r>
          </a:p>
        </p:txBody>
      </p:sp>
      <p:sp>
        <p:nvSpPr>
          <p:cNvPr id="19" name="TextBox 18">
            <a:extLst>
              <a:ext uri="{FF2B5EF4-FFF2-40B4-BE49-F238E27FC236}">
                <a16:creationId xmlns:a16="http://schemas.microsoft.com/office/drawing/2014/main" xmlns="" id="{A15F24FF-0614-4B41-A16E-159BB5864FE1}"/>
              </a:ext>
            </a:extLst>
          </p:cNvPr>
          <p:cNvSpPr txBox="1"/>
          <p:nvPr/>
        </p:nvSpPr>
        <p:spPr>
          <a:xfrm>
            <a:off x="9520349" y="1496431"/>
            <a:ext cx="1639229" cy="523220"/>
          </a:xfrm>
          <a:prstGeom prst="rect">
            <a:avLst/>
          </a:prstGeom>
          <a:noFill/>
        </p:spPr>
        <p:txBody>
          <a:bodyPr wrap="square" rtlCol="0">
            <a:spAutoFit/>
          </a:bodyPr>
          <a:lstStyle/>
          <a:p>
            <a:r>
              <a:rPr lang="en-US" sz="2800" dirty="0"/>
              <a:t>35% WB</a:t>
            </a:r>
          </a:p>
        </p:txBody>
      </p:sp>
    </p:spTree>
    <p:extLst>
      <p:ext uri="{BB962C8B-B14F-4D97-AF65-F5344CB8AC3E}">
        <p14:creationId xmlns:p14="http://schemas.microsoft.com/office/powerpoint/2010/main" val="32461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13124C-1685-4190-BD05-D95A8AA10A77}"/>
              </a:ext>
            </a:extLst>
          </p:cNvPr>
          <p:cNvPicPr>
            <a:picLocks noChangeAspect="1"/>
          </p:cNvPicPr>
          <p:nvPr/>
        </p:nvPicPr>
        <p:blipFill>
          <a:blip r:embed="rId3"/>
          <a:stretch>
            <a:fillRect/>
          </a:stretch>
        </p:blipFill>
        <p:spPr>
          <a:xfrm>
            <a:off x="2840396" y="2114953"/>
            <a:ext cx="6772234" cy="4541380"/>
          </a:xfrm>
          <a:prstGeom prst="rect">
            <a:avLst/>
          </a:prstGeom>
        </p:spPr>
      </p:pic>
      <p:sp>
        <p:nvSpPr>
          <p:cNvPr id="4" name="TextBox 3"/>
          <p:cNvSpPr txBox="1"/>
          <p:nvPr/>
        </p:nvSpPr>
        <p:spPr>
          <a:xfrm>
            <a:off x="0" y="128789"/>
            <a:ext cx="12192000" cy="1692771"/>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Logistical </a:t>
            </a:r>
            <a:r>
              <a:rPr lang="en-US" sz="4000" b="1" dirty="0" smtClean="0">
                <a:latin typeface="Arial" panose="020B0604020202020204" pitchFamily="34" charset="0"/>
                <a:cs typeface="Arial" panose="020B0604020202020204" pitchFamily="34" charset="0"/>
              </a:rPr>
              <a:t>Benefits of CS-LTOWB </a:t>
            </a:r>
            <a:r>
              <a:rPr lang="en-US" sz="3600" dirty="0" smtClean="0">
                <a:latin typeface="Arial" panose="020B0604020202020204" pitchFamily="34" charset="0"/>
                <a:cs typeface="Arial" panose="020B0604020202020204" pitchFamily="34" charset="0"/>
              </a:rPr>
              <a:t>(2017 CENTCOM)</a:t>
            </a:r>
            <a:endParaRPr lang="en-US" sz="3200" dirty="0">
              <a:latin typeface="Arial" panose="020B0604020202020204" pitchFamily="34" charset="0"/>
              <a:cs typeface="Arial" panose="020B0604020202020204" pitchFamily="34" charset="0"/>
            </a:endParaRPr>
          </a:p>
          <a:p>
            <a:pPr marL="914400" lvl="1" indent="-457200">
              <a:buFontTx/>
              <a:buChar char="-"/>
            </a:pPr>
            <a:r>
              <a:rPr lang="en-US" sz="3200" dirty="0">
                <a:latin typeface="Arial" panose="020B0604020202020204" pitchFamily="34" charset="0"/>
                <a:cs typeface="Arial" panose="020B0604020202020204" pitchFamily="34" charset="0"/>
              </a:rPr>
              <a:t>CS-LTOWB transfusions increased </a:t>
            </a:r>
            <a:r>
              <a:rPr lang="en-US" sz="3200" dirty="0" smtClean="0">
                <a:latin typeface="Arial" panose="020B0604020202020204" pitchFamily="34" charset="0"/>
                <a:cs typeface="Arial" panose="020B0604020202020204" pitchFamily="34" charset="0"/>
              </a:rPr>
              <a:t>400</a:t>
            </a:r>
            <a:r>
              <a:rPr lang="en-US" sz="3200" dirty="0">
                <a:latin typeface="Arial" panose="020B0604020202020204" pitchFamily="34" charset="0"/>
                <a:cs typeface="Arial" panose="020B0604020202020204" pitchFamily="34" charset="0"/>
              </a:rPr>
              <a:t>% </a:t>
            </a:r>
          </a:p>
          <a:p>
            <a:pPr marL="914400" lvl="1" indent="-457200">
              <a:buFontTx/>
              <a:buChar char="-"/>
            </a:pPr>
            <a:r>
              <a:rPr lang="en-US" sz="3200" dirty="0" smtClean="0">
                <a:latin typeface="Arial" panose="020B0604020202020204" pitchFamily="34" charset="0"/>
                <a:cs typeface="Arial" panose="020B0604020202020204" pitchFamily="34" charset="0"/>
              </a:rPr>
              <a:t>Total </a:t>
            </a:r>
            <a:r>
              <a:rPr lang="en-US" sz="3200" dirty="0">
                <a:latin typeface="Arial" panose="020B0604020202020204" pitchFamily="34" charset="0"/>
                <a:cs typeface="Arial" panose="020B0604020202020204" pitchFamily="34" charset="0"/>
              </a:rPr>
              <a:t>number of products </a:t>
            </a:r>
            <a:r>
              <a:rPr lang="en-US" sz="3200" dirty="0" smtClean="0">
                <a:latin typeface="Arial" panose="020B0604020202020204" pitchFamily="34" charset="0"/>
                <a:cs typeface="Arial" panose="020B0604020202020204" pitchFamily="34" charset="0"/>
              </a:rPr>
              <a:t>transfused </a:t>
            </a:r>
            <a:r>
              <a:rPr lang="en-US" sz="3200" dirty="0">
                <a:latin typeface="Arial" panose="020B0604020202020204" pitchFamily="34" charset="0"/>
                <a:cs typeface="Arial" panose="020B0604020202020204" pitchFamily="34" charset="0"/>
              </a:rPr>
              <a:t>rose 133%  </a:t>
            </a:r>
            <a:endParaRPr lang="en-US" sz="3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81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13124C-1685-4190-BD05-D95A8AA10A77}"/>
              </a:ext>
            </a:extLst>
          </p:cNvPr>
          <p:cNvPicPr>
            <a:picLocks noChangeAspect="1"/>
          </p:cNvPicPr>
          <p:nvPr/>
        </p:nvPicPr>
        <p:blipFill>
          <a:blip r:embed="rId3"/>
          <a:stretch>
            <a:fillRect/>
          </a:stretch>
        </p:blipFill>
        <p:spPr>
          <a:xfrm>
            <a:off x="2590800" y="2438401"/>
            <a:ext cx="6858000" cy="4343399"/>
          </a:xfrm>
          <a:prstGeom prst="rect">
            <a:avLst/>
          </a:prstGeom>
        </p:spPr>
      </p:pic>
      <p:sp>
        <p:nvSpPr>
          <p:cNvPr id="4" name="TextBox 3"/>
          <p:cNvSpPr txBox="1"/>
          <p:nvPr/>
        </p:nvSpPr>
        <p:spPr>
          <a:xfrm>
            <a:off x="2057400" y="914401"/>
            <a:ext cx="8305800" cy="1877437"/>
          </a:xfrm>
          <a:prstGeom prst="rect">
            <a:avLst/>
          </a:prstGeom>
          <a:noFill/>
        </p:spPr>
        <p:txBody>
          <a:bodyPr wrap="square" rtlCol="0">
            <a:spAutoFit/>
          </a:bodyPr>
          <a:lstStyle/>
          <a:p>
            <a:pPr marL="457200" indent="-457200" eaLnBrk="1" hangingPunct="1">
              <a:buFont typeface="Wingdings" panose="05000000000000000000" pitchFamily="2" charset="2"/>
              <a:buChar char="Ø"/>
            </a:pPr>
            <a:r>
              <a:rPr lang="en-US" sz="3200" b="1" dirty="0">
                <a:solidFill>
                  <a:srgbClr val="FFFFFF"/>
                </a:solidFill>
                <a:latin typeface="Arial" pitchFamily="34" charset="0"/>
                <a:cs typeface="Arial" panose="020B0604020202020204" pitchFamily="34" charset="0"/>
              </a:rPr>
              <a:t>Logistical Benefits in deployed setting</a:t>
            </a:r>
            <a:endParaRPr lang="en-US" sz="2800" b="1" dirty="0">
              <a:solidFill>
                <a:srgbClr val="FFFFFF"/>
              </a:solidFill>
              <a:latin typeface="Arial" pitchFamily="34" charset="0"/>
              <a:cs typeface="Arial" panose="020B0604020202020204" pitchFamily="34" charset="0"/>
            </a:endParaRPr>
          </a:p>
          <a:p>
            <a:pPr marL="800100" lvl="1" indent="-457200" eaLnBrk="1" hangingPunct="1">
              <a:buFont typeface="Wingdings" panose="05000000000000000000" pitchFamily="2" charset="2"/>
              <a:buChar char="Ø"/>
            </a:pPr>
            <a:r>
              <a:rPr lang="en-US" sz="2800" b="1" dirty="0">
                <a:solidFill>
                  <a:srgbClr val="F8FE08"/>
                </a:solidFill>
                <a:latin typeface="Arial" pitchFamily="34" charset="0"/>
                <a:cs typeface="Arial" panose="020B0604020202020204" pitchFamily="34" charset="0"/>
              </a:rPr>
              <a:t>CS-LTOWB simplifies the resuscitative effort and shortens time to transfusion</a:t>
            </a:r>
            <a:endParaRPr lang="en-US" sz="2800" b="1" dirty="0">
              <a:solidFill>
                <a:srgbClr val="FFFFFF"/>
              </a:solidFill>
              <a:latin typeface="Arial" pitchFamily="34" charset="0"/>
              <a:cs typeface="Arial" panose="020B0604020202020204" pitchFamily="34" charset="0"/>
            </a:endParaRPr>
          </a:p>
          <a:p>
            <a:pPr eaLnBrk="1" hangingPunct="1"/>
            <a:endParaRPr lang="en-US" sz="2800" b="1" dirty="0">
              <a:solidFill>
                <a:srgbClr val="FFFFFF"/>
              </a:solidFill>
              <a:latin typeface="Arial" pitchFamily="34" charset="0"/>
              <a:cs typeface="Arial" panose="020B0604020202020204" pitchFamily="34" charset="0"/>
            </a:endParaRPr>
          </a:p>
        </p:txBody>
      </p:sp>
      <p:sp>
        <p:nvSpPr>
          <p:cNvPr id="7" name="TextBox 6"/>
          <p:cNvSpPr txBox="1"/>
          <p:nvPr/>
        </p:nvSpPr>
        <p:spPr>
          <a:xfrm>
            <a:off x="1761604" y="152401"/>
            <a:ext cx="8734507" cy="769441"/>
          </a:xfrm>
          <a:prstGeom prst="rect">
            <a:avLst/>
          </a:prstGeom>
          <a:noFill/>
        </p:spPr>
        <p:txBody>
          <a:bodyPr wrap="none" rtlCol="0">
            <a:spAutoFit/>
          </a:bodyPr>
          <a:lstStyle/>
          <a:p>
            <a:pPr algn="ctr" eaLnBrk="1" hangingPunct="1"/>
            <a:r>
              <a:rPr lang="en-US" sz="4400" b="1" dirty="0">
                <a:solidFill>
                  <a:srgbClr val="FFFFFF"/>
                </a:solidFill>
                <a:latin typeface="Arial" pitchFamily="34" charset="0"/>
              </a:rPr>
              <a:t>Low Titer Group O Whole Blood</a:t>
            </a:r>
          </a:p>
        </p:txBody>
      </p:sp>
    </p:spTree>
    <p:extLst>
      <p:ext uri="{BB962C8B-B14F-4D97-AF65-F5344CB8AC3E}">
        <p14:creationId xmlns:p14="http://schemas.microsoft.com/office/powerpoint/2010/main" val="37016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209800" y="560387"/>
            <a:ext cx="7391400" cy="6538756"/>
          </a:xfrm>
          <a:prstGeom prst="rect">
            <a:avLst/>
          </a:prstGeom>
        </p:spPr>
      </p:pic>
      <p:pic>
        <p:nvPicPr>
          <p:cNvPr id="2049"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13" y="22225"/>
            <a:ext cx="1076325"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45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13124C-1685-4190-BD05-D95A8AA10A77}"/>
              </a:ext>
            </a:extLst>
          </p:cNvPr>
          <p:cNvPicPr>
            <a:picLocks noChangeAspect="1"/>
          </p:cNvPicPr>
          <p:nvPr/>
        </p:nvPicPr>
        <p:blipFill>
          <a:blip r:embed="rId3"/>
          <a:stretch>
            <a:fillRect/>
          </a:stretch>
        </p:blipFill>
        <p:spPr>
          <a:xfrm>
            <a:off x="2590800" y="2438401"/>
            <a:ext cx="6858000" cy="4343399"/>
          </a:xfrm>
          <a:prstGeom prst="rect">
            <a:avLst/>
          </a:prstGeom>
        </p:spPr>
      </p:pic>
      <p:sp>
        <p:nvSpPr>
          <p:cNvPr id="4" name="TextBox 3"/>
          <p:cNvSpPr txBox="1"/>
          <p:nvPr/>
        </p:nvSpPr>
        <p:spPr>
          <a:xfrm>
            <a:off x="2057400" y="914401"/>
            <a:ext cx="8305800" cy="1877437"/>
          </a:xfrm>
          <a:prstGeom prst="rect">
            <a:avLst/>
          </a:prstGeom>
          <a:noFill/>
        </p:spPr>
        <p:txBody>
          <a:bodyPr wrap="square" rtlCol="0">
            <a:spAutoFit/>
          </a:bodyPr>
          <a:lstStyle/>
          <a:p>
            <a:pPr marL="457200" indent="-457200" eaLnBrk="1" hangingPunct="1">
              <a:buFont typeface="Wingdings" panose="05000000000000000000" pitchFamily="2" charset="2"/>
              <a:buChar char="Ø"/>
            </a:pPr>
            <a:r>
              <a:rPr lang="en-US" sz="3200" b="1" dirty="0">
                <a:solidFill>
                  <a:srgbClr val="FFFFFF"/>
                </a:solidFill>
                <a:latin typeface="Arial" pitchFamily="34" charset="0"/>
                <a:cs typeface="Arial" panose="020B0604020202020204" pitchFamily="34" charset="0"/>
              </a:rPr>
              <a:t>Logistical Benefits in deployed setting</a:t>
            </a:r>
            <a:endParaRPr lang="en-US" sz="2800" b="1" dirty="0">
              <a:solidFill>
                <a:srgbClr val="FFFFFF"/>
              </a:solidFill>
              <a:latin typeface="Arial" pitchFamily="34" charset="0"/>
              <a:cs typeface="Arial" panose="020B0604020202020204" pitchFamily="34" charset="0"/>
            </a:endParaRPr>
          </a:p>
          <a:p>
            <a:pPr marL="800100" lvl="1" indent="-457200" eaLnBrk="1" hangingPunct="1">
              <a:buFont typeface="Wingdings" panose="05000000000000000000" pitchFamily="2" charset="2"/>
              <a:buChar char="Ø"/>
            </a:pPr>
            <a:r>
              <a:rPr lang="en-US" sz="2800" b="1" dirty="0">
                <a:solidFill>
                  <a:srgbClr val="F8FE08"/>
                </a:solidFill>
                <a:latin typeface="Arial" pitchFamily="34" charset="0"/>
                <a:cs typeface="Arial" panose="020B0604020202020204" pitchFamily="34" charset="0"/>
              </a:rPr>
              <a:t>CS-LTOWB simplifies the resuscitative effort and shortens time to transfusion</a:t>
            </a:r>
            <a:endParaRPr lang="en-US" sz="2800" b="1" dirty="0">
              <a:solidFill>
                <a:srgbClr val="FFFFFF"/>
              </a:solidFill>
              <a:latin typeface="Arial" pitchFamily="34" charset="0"/>
              <a:cs typeface="Arial" panose="020B0604020202020204" pitchFamily="34" charset="0"/>
            </a:endParaRPr>
          </a:p>
          <a:p>
            <a:pPr eaLnBrk="1" hangingPunct="1"/>
            <a:endParaRPr lang="en-US" sz="2800" b="1" dirty="0">
              <a:solidFill>
                <a:srgbClr val="FFFFFF"/>
              </a:solidFill>
              <a:latin typeface="Arial" pitchFamily="34" charset="0"/>
              <a:cs typeface="Arial" panose="020B0604020202020204" pitchFamily="34" charset="0"/>
            </a:endParaRPr>
          </a:p>
        </p:txBody>
      </p:sp>
      <p:sp>
        <p:nvSpPr>
          <p:cNvPr id="7" name="TextBox 6"/>
          <p:cNvSpPr txBox="1"/>
          <p:nvPr/>
        </p:nvSpPr>
        <p:spPr>
          <a:xfrm>
            <a:off x="1761604" y="152401"/>
            <a:ext cx="8734507" cy="769441"/>
          </a:xfrm>
          <a:prstGeom prst="rect">
            <a:avLst/>
          </a:prstGeom>
          <a:noFill/>
        </p:spPr>
        <p:txBody>
          <a:bodyPr wrap="none" rtlCol="0">
            <a:spAutoFit/>
          </a:bodyPr>
          <a:lstStyle/>
          <a:p>
            <a:pPr algn="ctr" eaLnBrk="1" hangingPunct="1"/>
            <a:r>
              <a:rPr lang="en-US" sz="4400" b="1" dirty="0">
                <a:solidFill>
                  <a:srgbClr val="FFFFFF"/>
                </a:solidFill>
                <a:latin typeface="Arial" pitchFamily="34" charset="0"/>
              </a:rPr>
              <a:t>Low Titer Group O Whole Blood</a:t>
            </a:r>
          </a:p>
        </p:txBody>
      </p:sp>
      <p:sp>
        <p:nvSpPr>
          <p:cNvPr id="5" name="TextBox 4"/>
          <p:cNvSpPr txBox="1"/>
          <p:nvPr/>
        </p:nvSpPr>
        <p:spPr>
          <a:xfrm>
            <a:off x="2590800" y="2438400"/>
            <a:ext cx="6858000" cy="4370427"/>
          </a:xfrm>
          <a:prstGeom prst="rect">
            <a:avLst/>
          </a:prstGeom>
          <a:solidFill>
            <a:schemeClr val="bg1">
              <a:alpha val="50000"/>
            </a:schemeClr>
          </a:solidFill>
        </p:spPr>
        <p:txBody>
          <a:bodyPr wrap="square" rIns="457200" rtlCol="0">
            <a:spAutoFit/>
          </a:bodyPr>
          <a:lstStyle/>
          <a:p>
            <a:pPr marL="342900" lvl="1" eaLnBrk="1" hangingPunct="1"/>
            <a:r>
              <a:rPr lang="en-US" sz="4000" b="1" dirty="0" smtClean="0">
                <a:solidFill>
                  <a:srgbClr val="002060"/>
                </a:solidFill>
                <a:latin typeface="Arial" pitchFamily="34" charset="0"/>
                <a:cs typeface="Arial" panose="020B0604020202020204" pitchFamily="34" charset="0"/>
              </a:rPr>
              <a:t>Further </a:t>
            </a:r>
            <a:r>
              <a:rPr lang="en-US" sz="4000" b="1" dirty="0">
                <a:solidFill>
                  <a:srgbClr val="002060"/>
                </a:solidFill>
                <a:latin typeface="Arial" pitchFamily="34" charset="0"/>
                <a:cs typeface="Arial" panose="020B0604020202020204" pitchFamily="34" charset="0"/>
              </a:rPr>
              <a:t>investigation is needed </a:t>
            </a:r>
            <a:r>
              <a:rPr lang="en-US" sz="4000" b="1" dirty="0" smtClean="0">
                <a:solidFill>
                  <a:srgbClr val="002060"/>
                </a:solidFill>
                <a:latin typeface="Arial" pitchFamily="34" charset="0"/>
                <a:cs typeface="Arial" panose="020B0604020202020204" pitchFamily="34" charset="0"/>
              </a:rPr>
              <a:t>regarding:</a:t>
            </a:r>
          </a:p>
          <a:p>
            <a:pPr marL="1085850" lvl="1" indent="-742950" eaLnBrk="1" hangingPunct="1">
              <a:buFont typeface="+mj-lt"/>
              <a:buAutoNum type="arabicPeriod"/>
            </a:pPr>
            <a:r>
              <a:rPr lang="en-US" sz="3200" b="1" u="sng" dirty="0" smtClean="0">
                <a:solidFill>
                  <a:srgbClr val="002060"/>
                </a:solidFill>
                <a:latin typeface="Arial" pitchFamily="34" charset="0"/>
                <a:cs typeface="Arial" panose="020B0604020202020204" pitchFamily="34" charset="0"/>
              </a:rPr>
              <a:t>clinical </a:t>
            </a:r>
            <a:r>
              <a:rPr lang="en-US" sz="3200" b="1" u="sng" dirty="0">
                <a:solidFill>
                  <a:srgbClr val="002060"/>
                </a:solidFill>
                <a:latin typeface="Arial" pitchFamily="34" charset="0"/>
                <a:cs typeface="Arial" panose="020B0604020202020204" pitchFamily="34" charset="0"/>
              </a:rPr>
              <a:t>outcomes</a:t>
            </a:r>
            <a:r>
              <a:rPr lang="en-US" sz="3200" b="1" dirty="0">
                <a:solidFill>
                  <a:srgbClr val="002060"/>
                </a:solidFill>
                <a:latin typeface="Arial" pitchFamily="34" charset="0"/>
                <a:cs typeface="Arial" panose="020B0604020202020204" pitchFamily="34" charset="0"/>
              </a:rPr>
              <a:t> of  </a:t>
            </a:r>
            <a:r>
              <a:rPr lang="en-US" sz="3200" b="1" dirty="0" smtClean="0">
                <a:solidFill>
                  <a:srgbClr val="002060"/>
                </a:solidFill>
                <a:latin typeface="Arial" pitchFamily="34" charset="0"/>
                <a:cs typeface="Arial" panose="020B0604020202020204" pitchFamily="34" charset="0"/>
              </a:rPr>
              <a:t>LTOWB</a:t>
            </a:r>
          </a:p>
          <a:p>
            <a:pPr marL="1085850" lvl="1" indent="-742950" eaLnBrk="1" hangingPunct="1">
              <a:buFont typeface="+mj-lt"/>
              <a:buAutoNum type="arabicPeriod"/>
            </a:pPr>
            <a:r>
              <a:rPr lang="en-US" sz="3200" b="1" dirty="0" smtClean="0">
                <a:solidFill>
                  <a:srgbClr val="002060"/>
                </a:solidFill>
                <a:latin typeface="Arial" pitchFamily="34" charset="0"/>
                <a:cs typeface="Arial" panose="020B0604020202020204" pitchFamily="34" charset="0"/>
              </a:rPr>
              <a:t>Comparative effectiveness compared to CT and  WFWB transfusions</a:t>
            </a:r>
          </a:p>
          <a:p>
            <a:pPr marL="1085850" lvl="1" indent="-742950" eaLnBrk="1" hangingPunct="1">
              <a:buFont typeface="+mj-lt"/>
              <a:buAutoNum type="arabicPeriod"/>
            </a:pPr>
            <a:r>
              <a:rPr lang="en-US" sz="3200" b="1" dirty="0" smtClean="0">
                <a:solidFill>
                  <a:srgbClr val="002060"/>
                </a:solidFill>
                <a:latin typeface="Arial" pitchFamily="34" charset="0"/>
                <a:cs typeface="Arial" panose="020B0604020202020204" pitchFamily="34" charset="0"/>
              </a:rPr>
              <a:t>Complications of LTOWB</a:t>
            </a:r>
          </a:p>
          <a:p>
            <a:pPr marL="1085850" lvl="1" indent="-742950" eaLnBrk="1" hangingPunct="1">
              <a:buFont typeface="+mj-lt"/>
              <a:buAutoNum type="arabicPeriod"/>
            </a:pPr>
            <a:endParaRPr lang="en-US" sz="600" dirty="0">
              <a:solidFill>
                <a:srgbClr val="FFFFFF"/>
              </a:solidFill>
              <a:latin typeface="Georgia" panose="02040502050405020303" pitchFamily="18" charset="0"/>
            </a:endParaRPr>
          </a:p>
        </p:txBody>
      </p:sp>
    </p:spTree>
    <p:extLst>
      <p:ext uri="{BB962C8B-B14F-4D97-AF65-F5344CB8AC3E}">
        <p14:creationId xmlns:p14="http://schemas.microsoft.com/office/powerpoint/2010/main" val="374663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rthday excited">
            <a:hlinkClick r:id="" action="ppaction://media"/>
            <a:extLst>
              <a:ext uri="{FF2B5EF4-FFF2-40B4-BE49-F238E27FC236}">
                <a16:creationId xmlns:a16="http://schemas.microsoft.com/office/drawing/2014/main" xmlns="" id="{F8D436CF-0AEA-1347-B616-F13708F11F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1" y="990600"/>
            <a:ext cx="7350787" cy="5803900"/>
          </a:xfrm>
          <a:prstGeom prst="rect">
            <a:avLst/>
          </a:prstGeom>
        </p:spPr>
      </p:pic>
      <p:sp>
        <p:nvSpPr>
          <p:cNvPr id="3" name="TextBox 2"/>
          <p:cNvSpPr txBox="1"/>
          <p:nvPr/>
        </p:nvSpPr>
        <p:spPr>
          <a:xfrm>
            <a:off x="0" y="152401"/>
            <a:ext cx="12257738" cy="892552"/>
          </a:xfrm>
          <a:prstGeom prst="rect">
            <a:avLst/>
          </a:prstGeom>
          <a:noFill/>
        </p:spPr>
        <p:txBody>
          <a:bodyPr wrap="square" rtlCol="0">
            <a:spAutoFit/>
          </a:bodyPr>
          <a:lstStyle/>
          <a:p>
            <a:pPr algn="ctr" eaLnBrk="1" hangingPunct="1"/>
            <a:r>
              <a:rPr lang="en-US" sz="5000" b="1" dirty="0" smtClean="0">
                <a:solidFill>
                  <a:srgbClr val="FFFFFF"/>
                </a:solidFill>
                <a:latin typeface="Arial" pitchFamily="34" charset="0"/>
              </a:rPr>
              <a:t>Hi Five Time:  </a:t>
            </a:r>
            <a:r>
              <a:rPr lang="en-US" sz="5000" b="1" i="1" dirty="0" smtClean="0">
                <a:solidFill>
                  <a:srgbClr val="FFFF00"/>
                </a:solidFill>
                <a:latin typeface="Arial" pitchFamily="34" charset="0"/>
              </a:rPr>
              <a:t>Is LTOWB the Answer?</a:t>
            </a:r>
            <a:endParaRPr lang="en-US" sz="5000" b="1" i="1" dirty="0">
              <a:solidFill>
                <a:srgbClr val="FFFF00"/>
              </a:solidFill>
              <a:latin typeface="Arial" pitchFamily="34" charset="0"/>
            </a:endParaRPr>
          </a:p>
        </p:txBody>
      </p:sp>
    </p:spTree>
    <p:extLst>
      <p:ext uri="{BB962C8B-B14F-4D97-AF65-F5344CB8AC3E}">
        <p14:creationId xmlns:p14="http://schemas.microsoft.com/office/powerpoint/2010/main" val="374499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300108" y="152401"/>
            <a:ext cx="7657482" cy="830997"/>
          </a:xfrm>
          <a:prstGeom prst="rect">
            <a:avLst/>
          </a:prstGeom>
          <a:noFill/>
        </p:spPr>
        <p:txBody>
          <a:bodyPr wrap="none" rtlCol="0">
            <a:spAutoFit/>
          </a:bodyPr>
          <a:lstStyle/>
          <a:p>
            <a:pPr algn="ctr" eaLnBrk="1" hangingPunct="1"/>
            <a:r>
              <a:rPr lang="en-US" sz="4800" b="1" dirty="0">
                <a:solidFill>
                  <a:srgbClr val="FFFFFF"/>
                </a:solidFill>
                <a:latin typeface="Arial" pitchFamily="34" charset="0"/>
              </a:rPr>
              <a:t>Warm Fresh Whole Blood</a:t>
            </a:r>
          </a:p>
        </p:txBody>
      </p:sp>
      <p:sp>
        <p:nvSpPr>
          <p:cNvPr id="5" name="TextBox 4"/>
          <p:cNvSpPr txBox="1"/>
          <p:nvPr/>
        </p:nvSpPr>
        <p:spPr>
          <a:xfrm>
            <a:off x="1676401" y="1295401"/>
            <a:ext cx="9114047" cy="4370427"/>
          </a:xfrm>
          <a:prstGeom prst="rect">
            <a:avLst/>
          </a:prstGeom>
          <a:noFill/>
        </p:spPr>
        <p:txBody>
          <a:bodyPr wrap="square" rtlCol="0">
            <a:spAutoFit/>
          </a:bodyPr>
          <a:lstStyle/>
          <a:p>
            <a:pPr marL="457200" indent="-457200" eaLnBrk="1" hangingPunct="1">
              <a:buFont typeface="Wingdings" panose="05000000000000000000" pitchFamily="2" charset="2"/>
              <a:buChar char="Ø"/>
            </a:pPr>
            <a:r>
              <a:rPr lang="en-US" sz="3600" b="1" dirty="0">
                <a:solidFill>
                  <a:prstClr val="white"/>
                </a:solidFill>
                <a:latin typeface="Arial" pitchFamily="34" charset="0"/>
              </a:rPr>
              <a:t>Used in combat zone for &gt;17 years</a:t>
            </a:r>
          </a:p>
          <a:p>
            <a:pPr marL="914400" lvl="1" indent="-457200" eaLnBrk="1" hangingPunct="1">
              <a:buFont typeface="Wingdings" panose="05000000000000000000" pitchFamily="2" charset="2"/>
              <a:buChar char="ü"/>
            </a:pPr>
            <a:r>
              <a:rPr lang="en-US" sz="3200" b="1" dirty="0">
                <a:solidFill>
                  <a:srgbClr val="F8FE08"/>
                </a:solidFill>
                <a:latin typeface="Arial" pitchFamily="34" charset="0"/>
              </a:rPr>
              <a:t>Limited supply of components</a:t>
            </a:r>
          </a:p>
          <a:p>
            <a:pPr marL="914400" lvl="1" indent="-457200" eaLnBrk="1" hangingPunct="1">
              <a:buFont typeface="Wingdings" panose="05000000000000000000" pitchFamily="2" charset="2"/>
              <a:buChar char="ü"/>
            </a:pPr>
            <a:r>
              <a:rPr lang="en-US" sz="3200" b="1" dirty="0">
                <a:solidFill>
                  <a:srgbClr val="F8FE08"/>
                </a:solidFill>
                <a:latin typeface="Arial" pitchFamily="34" charset="0"/>
              </a:rPr>
              <a:t>No platelets at most Forward Surgical Teams</a:t>
            </a:r>
          </a:p>
          <a:p>
            <a:pPr marL="914400" lvl="1" indent="-457200" eaLnBrk="1" hangingPunct="1">
              <a:buFont typeface="Wingdings" panose="05000000000000000000" pitchFamily="2" charset="2"/>
              <a:buChar char="ü"/>
            </a:pPr>
            <a:r>
              <a:rPr lang="en-US" sz="3200" b="1" dirty="0">
                <a:solidFill>
                  <a:srgbClr val="F8FE08"/>
                </a:solidFill>
                <a:latin typeface="Arial" pitchFamily="34" charset="0"/>
              </a:rPr>
              <a:t>Focused Empiricism </a:t>
            </a:r>
            <a:r>
              <a:rPr lang="en-US" sz="3200" b="1" dirty="0">
                <a:solidFill>
                  <a:srgbClr val="F8FE08"/>
                </a:solidFill>
                <a:latin typeface="Arial" pitchFamily="34" charset="0"/>
                <a:sym typeface="Wingdings" panose="05000000000000000000" pitchFamily="2" charset="2"/>
              </a:rPr>
              <a:t> better outcomes</a:t>
            </a:r>
          </a:p>
          <a:p>
            <a:pPr marL="914400" lvl="1" indent="-457200" eaLnBrk="1" hangingPunct="1">
              <a:buFont typeface="Wingdings" panose="05000000000000000000" pitchFamily="2" charset="2"/>
              <a:buChar char="ü"/>
            </a:pPr>
            <a:endParaRPr lang="en-US" sz="3200" b="1" dirty="0">
              <a:solidFill>
                <a:srgbClr val="F8FE08"/>
              </a:solidFill>
              <a:latin typeface="Arial" pitchFamily="34" charset="0"/>
            </a:endParaRPr>
          </a:p>
          <a:p>
            <a:pPr marL="457200" indent="-457200" eaLnBrk="1" hangingPunct="1">
              <a:buFont typeface="Wingdings" panose="05000000000000000000" pitchFamily="2" charset="2"/>
              <a:buChar char="Ø"/>
            </a:pPr>
            <a:endParaRPr lang="en-US" sz="1000" b="1" dirty="0">
              <a:solidFill>
                <a:prstClr val="white"/>
              </a:solidFill>
              <a:latin typeface="Arial" pitchFamily="34" charset="0"/>
            </a:endParaRPr>
          </a:p>
          <a:p>
            <a:pPr marL="457200" indent="-457200" eaLnBrk="1" hangingPunct="1">
              <a:buFont typeface="Wingdings" panose="05000000000000000000" pitchFamily="2" charset="2"/>
              <a:buChar char="Ø"/>
            </a:pPr>
            <a:r>
              <a:rPr lang="en-US" sz="3600" b="1" dirty="0">
                <a:solidFill>
                  <a:prstClr val="white"/>
                </a:solidFill>
                <a:latin typeface="Arial" pitchFamily="34" charset="0"/>
              </a:rPr>
              <a:t>2002-2019 &gt;10,700 WFWB </a:t>
            </a:r>
            <a:r>
              <a:rPr lang="en-US" sz="3600" b="1" dirty="0" smtClean="0">
                <a:solidFill>
                  <a:prstClr val="white"/>
                </a:solidFill>
                <a:latin typeface="Arial" pitchFamily="34" charset="0"/>
              </a:rPr>
              <a:t>transfused to 1836 patients</a:t>
            </a:r>
            <a:endParaRPr lang="en-US" sz="3600" b="1" dirty="0">
              <a:solidFill>
                <a:prstClr val="white"/>
              </a:solidFill>
              <a:latin typeface="Arial" pitchFamily="34" charset="0"/>
            </a:endParaRPr>
          </a:p>
        </p:txBody>
      </p:sp>
    </p:spTree>
    <p:extLst>
      <p:ext uri="{BB962C8B-B14F-4D97-AF65-F5344CB8AC3E}">
        <p14:creationId xmlns:p14="http://schemas.microsoft.com/office/powerpoint/2010/main" val="40803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8" presetClass="emph" presetSubtype="0" fill="hold" nodeType="afterEffect">
                                  <p:stCondLst>
                                    <p:cond delay="200"/>
                                  </p:stCondLst>
                                  <p:iterate type="lt">
                                    <p:tmPct val="4000"/>
                                  </p:iterate>
                                  <p:childTnLst>
                                    <p:set>
                                      <p:cBhvr override="childStyle">
                                        <p:cTn id="17" dur="500" fill="hold"/>
                                        <p:tgtEl>
                                          <p:spTgt spid="5">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DSCN04972006013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88" t="5695" b="7570"/>
          <a:stretch/>
        </p:blipFill>
        <p:spPr bwMode="auto">
          <a:xfrm>
            <a:off x="1447800" y="-96219"/>
            <a:ext cx="9220200" cy="695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33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1"/>
            <a:ext cx="11545725" cy="800219"/>
          </a:xfrm>
          <a:prstGeom prst="rect">
            <a:avLst/>
          </a:prstGeom>
          <a:noFill/>
        </p:spPr>
        <p:txBody>
          <a:bodyPr wrap="none" rtlCol="0">
            <a:spAutoFit/>
          </a:bodyPr>
          <a:lstStyle/>
          <a:p>
            <a:pPr algn="ctr" eaLnBrk="1" hangingPunct="1"/>
            <a:r>
              <a:rPr lang="en-US" sz="4600" b="1" dirty="0" smtClean="0">
                <a:solidFill>
                  <a:srgbClr val="FFFFFF"/>
                </a:solidFill>
                <a:latin typeface="Arial" pitchFamily="34" charset="0"/>
              </a:rPr>
              <a:t>What’s New In Hemostatic Resuscitation</a:t>
            </a:r>
            <a:endParaRPr lang="en-US" sz="4600" b="1" dirty="0">
              <a:solidFill>
                <a:srgbClr val="FFFFFF"/>
              </a:solidFill>
              <a:latin typeface="Arial" pitchFamily="34" charset="0"/>
            </a:endParaRPr>
          </a:p>
        </p:txBody>
      </p:sp>
      <p:sp>
        <p:nvSpPr>
          <p:cNvPr id="5" name="TextBox 4"/>
          <p:cNvSpPr txBox="1"/>
          <p:nvPr/>
        </p:nvSpPr>
        <p:spPr>
          <a:xfrm>
            <a:off x="1676401" y="1357730"/>
            <a:ext cx="9114047" cy="4832092"/>
          </a:xfrm>
          <a:prstGeom prst="rect">
            <a:avLst/>
          </a:prstGeom>
          <a:noFill/>
        </p:spPr>
        <p:txBody>
          <a:bodyPr wrap="square" rtlCol="0">
            <a:spAutoFit/>
          </a:bodyPr>
          <a:lstStyle/>
          <a:p>
            <a:pPr marL="457200" indent="-457200" eaLnBrk="1" hangingPunct="1">
              <a:lnSpc>
                <a:spcPct val="200000"/>
              </a:lnSpc>
              <a:buFont typeface="Wingdings" panose="05000000000000000000" pitchFamily="2" charset="2"/>
              <a:buChar char="Ø"/>
            </a:pPr>
            <a:r>
              <a:rPr lang="en-US" sz="3600" b="1" dirty="0" smtClean="0">
                <a:solidFill>
                  <a:schemeClr val="bg2">
                    <a:lumMod val="25000"/>
                  </a:schemeClr>
                </a:solidFill>
                <a:latin typeface="Arial" pitchFamily="34" charset="0"/>
              </a:rPr>
              <a:t>DCR CPG</a:t>
            </a:r>
          </a:p>
          <a:p>
            <a:pPr marL="457200" indent="-457200" eaLnBrk="1" hangingPunct="1">
              <a:lnSpc>
                <a:spcPct val="200000"/>
              </a:lnSpc>
              <a:buFont typeface="Wingdings" panose="05000000000000000000" pitchFamily="2" charset="2"/>
              <a:buChar char="Ø"/>
            </a:pPr>
            <a:r>
              <a:rPr lang="en-US" sz="3600" b="1" dirty="0" smtClean="0">
                <a:solidFill>
                  <a:schemeClr val="bg2">
                    <a:lumMod val="25000"/>
                  </a:schemeClr>
                </a:solidFill>
                <a:latin typeface="Arial" pitchFamily="34" charset="0"/>
              </a:rPr>
              <a:t>Blood </a:t>
            </a:r>
            <a:r>
              <a:rPr lang="en-US" sz="3600" b="1" dirty="0">
                <a:solidFill>
                  <a:schemeClr val="bg2">
                    <a:lumMod val="25000"/>
                  </a:schemeClr>
                </a:solidFill>
                <a:latin typeface="Arial" pitchFamily="34" charset="0"/>
              </a:rPr>
              <a:t>u</a:t>
            </a:r>
            <a:r>
              <a:rPr lang="en-US" sz="3600" b="1" dirty="0" smtClean="0">
                <a:solidFill>
                  <a:schemeClr val="bg2">
                    <a:lumMod val="25000"/>
                  </a:schemeClr>
                </a:solidFill>
                <a:latin typeface="Arial" pitchFamily="34" charset="0"/>
              </a:rPr>
              <a:t>se in Combat Zone</a:t>
            </a:r>
          </a:p>
          <a:p>
            <a:pPr marL="457200" indent="-457200" eaLnBrk="1" hangingPunct="1">
              <a:lnSpc>
                <a:spcPct val="200000"/>
              </a:lnSpc>
              <a:buFont typeface="Wingdings" panose="05000000000000000000" pitchFamily="2" charset="2"/>
              <a:buChar char="Ø"/>
            </a:pPr>
            <a:r>
              <a:rPr lang="en-US" sz="3600" b="1" dirty="0" smtClean="0">
                <a:solidFill>
                  <a:schemeClr val="bg1"/>
                </a:solidFill>
                <a:latin typeface="Arial" pitchFamily="34" charset="0"/>
              </a:rPr>
              <a:t>Fresh Whole Blood Outcomes</a:t>
            </a:r>
          </a:p>
          <a:p>
            <a:pPr marL="457200" indent="-457200" eaLnBrk="1" hangingPunct="1">
              <a:lnSpc>
                <a:spcPct val="200000"/>
              </a:lnSpc>
              <a:buFont typeface="Wingdings" panose="05000000000000000000" pitchFamily="2" charset="2"/>
              <a:buChar char="Ø"/>
            </a:pPr>
            <a:r>
              <a:rPr lang="en-US" sz="3600" b="1" dirty="0">
                <a:solidFill>
                  <a:schemeClr val="bg2">
                    <a:lumMod val="25000"/>
                  </a:schemeClr>
                </a:solidFill>
                <a:latin typeface="Arial" pitchFamily="34" charset="0"/>
              </a:rPr>
              <a:t>It’s </a:t>
            </a:r>
            <a:r>
              <a:rPr lang="en-US" sz="3600" b="1" i="1" dirty="0">
                <a:solidFill>
                  <a:schemeClr val="bg2">
                    <a:lumMod val="25000"/>
                  </a:schemeClr>
                </a:solidFill>
                <a:latin typeface="Arial" pitchFamily="34" charset="0"/>
              </a:rPr>
              <a:t>(all)</a:t>
            </a:r>
            <a:r>
              <a:rPr lang="en-US" sz="3600" b="1" dirty="0">
                <a:solidFill>
                  <a:schemeClr val="bg2">
                    <a:lumMod val="25000"/>
                  </a:schemeClr>
                </a:solidFill>
                <a:latin typeface="Arial" pitchFamily="34" charset="0"/>
              </a:rPr>
              <a:t> about </a:t>
            </a:r>
            <a:r>
              <a:rPr lang="en-US" sz="3600" b="1" dirty="0" smtClean="0">
                <a:solidFill>
                  <a:schemeClr val="bg2">
                    <a:lumMod val="25000"/>
                  </a:schemeClr>
                </a:solidFill>
                <a:latin typeface="Arial" pitchFamily="34" charset="0"/>
              </a:rPr>
              <a:t>time</a:t>
            </a:r>
            <a:endParaRPr lang="en-US" sz="3600" b="1" dirty="0">
              <a:solidFill>
                <a:schemeClr val="bg2">
                  <a:lumMod val="25000"/>
                </a:schemeClr>
              </a:solidFill>
              <a:latin typeface="Arial" pitchFamily="34" charset="0"/>
            </a:endParaRPr>
          </a:p>
          <a:p>
            <a:pPr marL="457200" indent="-457200" eaLnBrk="1" hangingPunct="1">
              <a:lnSpc>
                <a:spcPct val="200000"/>
              </a:lnSpc>
              <a:buFont typeface="Wingdings" panose="05000000000000000000" pitchFamily="2" charset="2"/>
              <a:buChar char="Ø"/>
            </a:pPr>
            <a:endParaRPr lang="en-US" sz="1000" b="1" dirty="0">
              <a:solidFill>
                <a:srgbClr val="FFFFFF"/>
              </a:solidFill>
              <a:latin typeface="Arial" pitchFamily="34" charset="0"/>
            </a:endParaRPr>
          </a:p>
        </p:txBody>
      </p:sp>
    </p:spTree>
    <p:extLst>
      <p:ext uri="{BB962C8B-B14F-4D97-AF65-F5344CB8AC3E}">
        <p14:creationId xmlns:p14="http://schemas.microsoft.com/office/powerpoint/2010/main" val="135786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effectLst>
                  <a:outerShdw blurRad="50800" dist="38100" dir="2700000" algn="tl" rotWithShape="0">
                    <a:srgbClr val="FFFF00">
                      <a:alpha val="80000"/>
                    </a:srgbClr>
                  </a:outerShdw>
                </a:effectLst>
              </a:rPr>
              <a:t>Study Objective</a:t>
            </a:r>
            <a:endParaRPr lang="en-US" b="1" dirty="0">
              <a:effectLst>
                <a:outerShdw blurRad="50800" dist="38100" dir="2700000" algn="tl" rotWithShape="0">
                  <a:srgbClr val="FFFF00">
                    <a:alpha val="80000"/>
                  </a:srgbClr>
                </a:outerShdw>
              </a:effectLst>
            </a:endParaRPr>
          </a:p>
        </p:txBody>
      </p:sp>
      <p:sp>
        <p:nvSpPr>
          <p:cNvPr id="3" name="Content Placeholder 2"/>
          <p:cNvSpPr>
            <a:spLocks noGrp="1"/>
          </p:cNvSpPr>
          <p:nvPr>
            <p:ph idx="1"/>
          </p:nvPr>
        </p:nvSpPr>
        <p:spPr>
          <a:xfrm>
            <a:off x="914400" y="1613442"/>
            <a:ext cx="10515600" cy="3263358"/>
          </a:xfrm>
        </p:spPr>
        <p:txBody>
          <a:bodyPr>
            <a:normAutofit/>
          </a:bodyPr>
          <a:lstStyle/>
          <a:p>
            <a:pPr marL="0" indent="0" algn="ctr">
              <a:buNone/>
            </a:pPr>
            <a:r>
              <a:rPr lang="en-US" sz="3600" dirty="0">
                <a:ln>
                  <a:solidFill>
                    <a:schemeClr val="tx1"/>
                  </a:solidFill>
                </a:ln>
              </a:rPr>
              <a:t>To compare </a:t>
            </a:r>
            <a:r>
              <a:rPr lang="en-US" sz="3600" u="sng" dirty="0">
                <a:ln>
                  <a:solidFill>
                    <a:schemeClr val="tx1"/>
                  </a:solidFill>
                </a:ln>
              </a:rPr>
              <a:t>early </a:t>
            </a:r>
            <a:r>
              <a:rPr lang="en-US" sz="3600" u="sng" dirty="0" smtClean="0">
                <a:ln>
                  <a:solidFill>
                    <a:schemeClr val="tx1"/>
                  </a:solidFill>
                </a:ln>
              </a:rPr>
              <a:t>survival</a:t>
            </a:r>
            <a:r>
              <a:rPr lang="en-US" sz="3600" dirty="0" smtClean="0">
                <a:ln>
                  <a:solidFill>
                    <a:schemeClr val="tx1"/>
                  </a:solidFill>
                </a:ln>
              </a:rPr>
              <a:t> after </a:t>
            </a:r>
            <a:r>
              <a:rPr lang="en-US" sz="3600" dirty="0">
                <a:ln>
                  <a:solidFill>
                    <a:schemeClr val="tx1"/>
                  </a:solidFill>
                </a:ln>
              </a:rPr>
              <a:t>injury in combat casualties resuscitated with </a:t>
            </a:r>
            <a:r>
              <a:rPr lang="en-US" sz="3600" u="sng" dirty="0">
                <a:ln>
                  <a:solidFill>
                    <a:schemeClr val="tx1"/>
                  </a:solidFill>
                </a:ln>
              </a:rPr>
              <a:t>fresh whole blood</a:t>
            </a:r>
            <a:r>
              <a:rPr lang="en-US" sz="3600" dirty="0">
                <a:ln>
                  <a:solidFill>
                    <a:schemeClr val="tx1"/>
                  </a:solidFill>
                </a:ln>
              </a:rPr>
              <a:t> (FWB) vs. </a:t>
            </a:r>
            <a:r>
              <a:rPr lang="en-US" sz="3600" u="sng" dirty="0">
                <a:ln>
                  <a:solidFill>
                    <a:schemeClr val="tx1"/>
                  </a:solidFill>
                </a:ln>
              </a:rPr>
              <a:t>no-FWB</a:t>
            </a:r>
            <a:r>
              <a:rPr lang="en-US" sz="3600" dirty="0">
                <a:ln>
                  <a:solidFill>
                    <a:schemeClr val="tx1"/>
                  </a:solidFill>
                </a:ln>
              </a:rPr>
              <a:t> (red cells, plasma, platelets) after </a:t>
            </a:r>
            <a:r>
              <a:rPr lang="en-US" sz="3600" i="1" dirty="0">
                <a:ln>
                  <a:solidFill>
                    <a:schemeClr val="tx1"/>
                  </a:solidFill>
                </a:ln>
              </a:rPr>
              <a:t>appropriate adjustment </a:t>
            </a:r>
            <a:r>
              <a:rPr lang="en-US" sz="3600" dirty="0">
                <a:ln>
                  <a:solidFill>
                    <a:schemeClr val="tx1"/>
                  </a:solidFill>
                </a:ln>
              </a:rPr>
              <a:t>for </a:t>
            </a:r>
            <a:r>
              <a:rPr lang="en-US" sz="3600" i="1" dirty="0">
                <a:ln>
                  <a:solidFill>
                    <a:schemeClr val="tx1"/>
                  </a:solidFill>
                </a:ln>
                <a:solidFill>
                  <a:srgbClr val="FFFF00"/>
                </a:solidFill>
              </a:rPr>
              <a:t>immortal time bias </a:t>
            </a:r>
            <a:r>
              <a:rPr lang="en-US" sz="3600" dirty="0">
                <a:ln>
                  <a:solidFill>
                    <a:schemeClr val="tx1"/>
                  </a:solidFill>
                </a:ln>
              </a:rPr>
              <a:t>and </a:t>
            </a:r>
            <a:r>
              <a:rPr lang="en-US" sz="3600" i="1" dirty="0">
                <a:ln>
                  <a:solidFill>
                    <a:schemeClr val="tx1"/>
                  </a:solidFill>
                </a:ln>
                <a:solidFill>
                  <a:srgbClr val="FFFF00"/>
                </a:solidFill>
              </a:rPr>
              <a:t>severity of injury </a:t>
            </a:r>
            <a:r>
              <a:rPr lang="en-US" sz="3600" dirty="0">
                <a:ln>
                  <a:solidFill>
                    <a:schemeClr val="tx1"/>
                  </a:solidFill>
                </a:ln>
              </a:rPr>
              <a:t>and </a:t>
            </a:r>
            <a:r>
              <a:rPr lang="en-US" sz="3600" i="1" dirty="0">
                <a:ln>
                  <a:solidFill>
                    <a:schemeClr val="tx1"/>
                  </a:solidFill>
                </a:ln>
                <a:solidFill>
                  <a:srgbClr val="FFFF00"/>
                </a:solidFill>
              </a:rPr>
              <a:t>bleeding</a:t>
            </a:r>
          </a:p>
        </p:txBody>
      </p:sp>
      <p:pic>
        <p:nvPicPr>
          <p:cNvPr id="5" name="Picture 4"/>
          <p:cNvPicPr>
            <a:picLocks noChangeAspect="1"/>
          </p:cNvPicPr>
          <p:nvPr/>
        </p:nvPicPr>
        <p:blipFill>
          <a:blip r:embed="rId3"/>
          <a:stretch>
            <a:fillRect/>
          </a:stretch>
        </p:blipFill>
        <p:spPr>
          <a:xfrm>
            <a:off x="1524000" y="6027256"/>
            <a:ext cx="9144000" cy="830745"/>
          </a:xfrm>
          <a:prstGeom prst="rect">
            <a:avLst/>
          </a:prstGeom>
        </p:spPr>
      </p:pic>
    </p:spTree>
    <p:extLst>
      <p:ext uri="{BB962C8B-B14F-4D97-AF65-F5344CB8AC3E}">
        <p14:creationId xmlns:p14="http://schemas.microsoft.com/office/powerpoint/2010/main" val="25207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rPr>
              <a:t>Methods</a:t>
            </a:r>
            <a:endParaRPr lang="en-US" b="1" dirty="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524000" y="6027256"/>
            <a:ext cx="9144000" cy="830745"/>
          </a:xfrm>
          <a:prstGeom prst="rect">
            <a:avLst/>
          </a:prstGeom>
        </p:spPr>
      </p:pic>
      <p:sp>
        <p:nvSpPr>
          <p:cNvPr id="9" name="Content Placeholder 2"/>
          <p:cNvSpPr>
            <a:spLocks noGrp="1"/>
          </p:cNvSpPr>
          <p:nvPr>
            <p:ph idx="1"/>
          </p:nvPr>
        </p:nvSpPr>
        <p:spPr>
          <a:xfrm>
            <a:off x="609600" y="838200"/>
            <a:ext cx="10972800" cy="5493854"/>
          </a:xfrm>
        </p:spPr>
        <p:txBody>
          <a:bodyPr>
            <a:normAutofit/>
          </a:bodyPr>
          <a:lstStyle/>
          <a:p>
            <a:r>
              <a:rPr lang="en-US" sz="3000" dirty="0">
                <a:ln>
                  <a:solidFill>
                    <a:schemeClr val="tx1"/>
                  </a:solidFill>
                </a:ln>
                <a:latin typeface="Arial" panose="020B0604020202020204" pitchFamily="34" charset="0"/>
                <a:cs typeface="Arial" panose="020B0604020202020204" pitchFamily="34" charset="0"/>
              </a:rPr>
              <a:t>5 matching factors classified 221 FWB patients into 29 unique profiles / strata</a:t>
            </a:r>
          </a:p>
          <a:p>
            <a:endParaRPr lang="en-US" sz="600" dirty="0">
              <a:ln>
                <a:solidFill>
                  <a:schemeClr val="tx1"/>
                </a:solidFill>
              </a:ln>
              <a:latin typeface="Arial" panose="020B0604020202020204" pitchFamily="34" charset="0"/>
              <a:cs typeface="Arial" panose="020B0604020202020204" pitchFamily="34" charset="0"/>
            </a:endParaRPr>
          </a:p>
          <a:p>
            <a:r>
              <a:rPr lang="en-US" sz="3000" dirty="0">
                <a:ln>
                  <a:solidFill>
                    <a:schemeClr val="tx1"/>
                  </a:solidFill>
                </a:ln>
                <a:latin typeface="Arial" panose="020B0604020202020204" pitchFamily="34" charset="0"/>
                <a:cs typeface="Arial" panose="020B0604020202020204" pitchFamily="34" charset="0"/>
              </a:rPr>
              <a:t>884 no-FWB patients selected by identical matching to the profiles specified by the 29 strata</a:t>
            </a:r>
          </a:p>
          <a:p>
            <a:endParaRPr lang="en-US" sz="500" dirty="0">
              <a:solidFill>
                <a:srgbClr val="FFFF00"/>
              </a:solidFill>
              <a:latin typeface="Arial" panose="020B0604020202020204" pitchFamily="34" charset="0"/>
              <a:cs typeface="Arial" panose="020B0604020202020204" pitchFamily="34" charset="0"/>
            </a:endParaRPr>
          </a:p>
          <a:p>
            <a:r>
              <a:rPr lang="en-US" sz="3000" dirty="0">
                <a:ln>
                  <a:solidFill>
                    <a:schemeClr val="tx1"/>
                  </a:solidFill>
                </a:ln>
                <a:latin typeface="Arial" panose="020B0604020202020204" pitchFamily="34" charset="0"/>
                <a:cs typeface="Arial" panose="020B0604020202020204" pitchFamily="34" charset="0"/>
              </a:rPr>
              <a:t>Analysis strategies:</a:t>
            </a:r>
          </a:p>
          <a:p>
            <a:endParaRPr lang="en-US" sz="200" dirty="0">
              <a:ln>
                <a:solidFill>
                  <a:schemeClr val="tx1"/>
                </a:solidFill>
              </a:ln>
              <a:latin typeface="Arial" panose="020B0604020202020204" pitchFamily="34" charset="0"/>
              <a:cs typeface="Arial" panose="020B0604020202020204" pitchFamily="34" charset="0"/>
            </a:endParaRPr>
          </a:p>
          <a:p>
            <a:pPr marL="914400" lvl="1" indent="-514350">
              <a:spcBef>
                <a:spcPts val="0"/>
              </a:spcBef>
              <a:buFont typeface="Arial" panose="020B0604020202020204" pitchFamily="34" charset="0"/>
              <a:buChar char="−"/>
            </a:pPr>
            <a:r>
              <a:rPr lang="en-US" dirty="0" smtClean="0">
                <a:solidFill>
                  <a:srgbClr val="FFFF00"/>
                </a:solidFill>
                <a:latin typeface="Arial" panose="020B0604020202020204" pitchFamily="34" charset="0"/>
                <a:cs typeface="Arial" panose="020B0604020202020204" pitchFamily="34" charset="0"/>
              </a:rPr>
              <a:t>For mortality outcome:  multi-level mixed model logistic regression with stratum as the random intercept to appropriately adjust for both matching and other co-variates</a:t>
            </a:r>
          </a:p>
          <a:p>
            <a:pPr marL="914400" lvl="1" indent="-514350">
              <a:spcBef>
                <a:spcPts val="0"/>
              </a:spcBef>
              <a:buFont typeface="Arial" panose="020B0604020202020204" pitchFamily="34" charset="0"/>
              <a:buChar char="−"/>
            </a:pPr>
            <a:r>
              <a:rPr lang="en-US" dirty="0" smtClean="0">
                <a:solidFill>
                  <a:srgbClr val="FFFF00"/>
                </a:solidFill>
                <a:latin typeface="Arial" panose="020B0604020202020204" pitchFamily="34" charset="0"/>
                <a:cs typeface="Arial" panose="020B0604020202020204" pitchFamily="34" charset="0"/>
              </a:rPr>
              <a:t>For sum of blood products:  Survivor-average casual effect (SACE) modeling with adjustment for matching factors and the severe head injury covariate using multiple logistic regressions</a:t>
            </a:r>
            <a:endParaRPr lang="en-US" i="1" dirty="0">
              <a:latin typeface="Arial" panose="020B0604020202020204" pitchFamily="34" charset="0"/>
              <a:cs typeface="Arial" panose="020B0604020202020204" pitchFamily="34" charset="0"/>
            </a:endParaRPr>
          </a:p>
        </p:txBody>
      </p:sp>
      <p:grpSp>
        <p:nvGrpSpPr>
          <p:cNvPr id="3" name="Group 2"/>
          <p:cNvGrpSpPr/>
          <p:nvPr/>
        </p:nvGrpSpPr>
        <p:grpSpPr>
          <a:xfrm>
            <a:off x="3276600" y="3065722"/>
            <a:ext cx="5257800" cy="2877878"/>
            <a:chOff x="1752600" y="3065722"/>
            <a:chExt cx="5257800" cy="2877878"/>
          </a:xfrm>
        </p:grpSpPr>
        <p:pic>
          <p:nvPicPr>
            <p:cNvPr id="10" name="Picture 9"/>
            <p:cNvPicPr>
              <a:picLocks noChangeAspect="1"/>
            </p:cNvPicPr>
            <p:nvPr/>
          </p:nvPicPr>
          <p:blipFill>
            <a:blip r:embed="rId4"/>
            <a:stretch>
              <a:fillRect/>
            </a:stretch>
          </p:blipFill>
          <p:spPr>
            <a:xfrm>
              <a:off x="4800600" y="3065722"/>
              <a:ext cx="2209800" cy="287787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3276600"/>
              <a:ext cx="2522056" cy="2522056"/>
            </a:xfrm>
            <a:prstGeom prst="rect">
              <a:avLst/>
            </a:prstGeom>
          </p:spPr>
        </p:pic>
      </p:grpSp>
    </p:spTree>
    <p:extLst>
      <p:ext uri="{BB962C8B-B14F-4D97-AF65-F5344CB8AC3E}">
        <p14:creationId xmlns:p14="http://schemas.microsoft.com/office/powerpoint/2010/main" val="26540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fade">
                                      <p:cBhvr>
                                        <p:cTn id="19" dur="750"/>
                                        <p:tgtEl>
                                          <p:spTgt spid="9">
                                            <p:txEl>
                                              <p:pRg st="6" end="6"/>
                                            </p:txEl>
                                          </p:spTgt>
                                        </p:tgtEl>
                                      </p:cBhvr>
                                    </p:animEffect>
                                    <p:anim calcmode="lin" valueType="num">
                                      <p:cBhvr>
                                        <p:cTn id="20" dur="75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1" dur="75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animEffect transition="in" filter="fade">
                                      <p:cBhvr>
                                        <p:cTn id="26" dur="750"/>
                                        <p:tgtEl>
                                          <p:spTgt spid="9">
                                            <p:txEl>
                                              <p:pRg st="7" end="7"/>
                                            </p:txEl>
                                          </p:spTgt>
                                        </p:tgtEl>
                                      </p:cBhvr>
                                    </p:animEffect>
                                    <p:anim calcmode="lin" valueType="num">
                                      <p:cBhvr>
                                        <p:cTn id="27" dur="75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8" dur="75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effectLst>
                  <a:outerShdw blurRad="50800" dist="38100" dir="2700000" algn="tl" rotWithShape="0">
                    <a:srgbClr val="FFFF00">
                      <a:alpha val="80000"/>
                    </a:srgbClr>
                  </a:outerShdw>
                </a:effectLst>
              </a:rPr>
              <a:t>Methods</a:t>
            </a:r>
            <a:endParaRPr lang="en-US" b="1" dirty="0">
              <a:effectLst>
                <a:outerShdw blurRad="50800" dist="38100" dir="2700000" algn="tl" rotWithShape="0">
                  <a:srgbClr val="FFFF00">
                    <a:alpha val="80000"/>
                  </a:srgbClr>
                </a:outerShdw>
              </a:effectLst>
            </a:endParaRPr>
          </a:p>
        </p:txBody>
      </p:sp>
      <p:sp>
        <p:nvSpPr>
          <p:cNvPr id="9" name="Content Placeholder 2"/>
          <p:cNvSpPr>
            <a:spLocks noGrp="1"/>
          </p:cNvSpPr>
          <p:nvPr>
            <p:ph idx="1"/>
          </p:nvPr>
        </p:nvSpPr>
        <p:spPr>
          <a:xfrm>
            <a:off x="533400" y="1528542"/>
            <a:ext cx="5715000" cy="4796059"/>
          </a:xfrm>
        </p:spPr>
        <p:txBody>
          <a:bodyPr>
            <a:normAutofit/>
          </a:bodyPr>
          <a:lstStyle/>
          <a:p>
            <a:r>
              <a:rPr lang="en-US" dirty="0">
                <a:ln>
                  <a:solidFill>
                    <a:schemeClr val="tx1"/>
                  </a:solidFill>
                </a:ln>
              </a:rPr>
              <a:t>Retrospective study</a:t>
            </a:r>
          </a:p>
          <a:p>
            <a:endParaRPr lang="en-US" sz="2400" dirty="0">
              <a:ln>
                <a:solidFill>
                  <a:schemeClr val="tx1"/>
                </a:solidFill>
              </a:ln>
            </a:endParaRPr>
          </a:p>
          <a:p>
            <a:r>
              <a:rPr lang="en-US" dirty="0">
                <a:ln>
                  <a:solidFill>
                    <a:schemeClr val="tx1"/>
                  </a:solidFill>
                </a:ln>
              </a:rPr>
              <a:t>Role 2 Database</a:t>
            </a:r>
          </a:p>
          <a:p>
            <a:endParaRPr lang="en-US" sz="2400" dirty="0">
              <a:ln>
                <a:solidFill>
                  <a:schemeClr val="tx1"/>
                </a:solidFill>
              </a:ln>
            </a:endParaRPr>
          </a:p>
          <a:p>
            <a:r>
              <a:rPr lang="en-US" dirty="0">
                <a:ln>
                  <a:solidFill>
                    <a:schemeClr val="tx1"/>
                  </a:solidFill>
                </a:ln>
              </a:rPr>
              <a:t>Exposure:  FWB vs component transfusion without FWB (no-FWB)</a:t>
            </a:r>
            <a:endParaRPr lang="en-US" sz="3600" i="1" dirty="0"/>
          </a:p>
        </p:txBody>
      </p:sp>
      <p:graphicFrame>
        <p:nvGraphicFramePr>
          <p:cNvPr id="10" name="Content Placeholder 9"/>
          <p:cNvGraphicFramePr>
            <a:graphicFrameLocks/>
          </p:cNvGraphicFramePr>
          <p:nvPr>
            <p:extLst>
              <p:ext uri="{D42A27DB-BD31-4B8C-83A1-F6EECF244321}">
                <p14:modId xmlns:p14="http://schemas.microsoft.com/office/powerpoint/2010/main" val="2584293676"/>
              </p:ext>
            </p:extLst>
          </p:nvPr>
        </p:nvGraphicFramePr>
        <p:xfrm>
          <a:off x="5867400" y="1010654"/>
          <a:ext cx="5029200" cy="5694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3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effectLst>
                  <a:outerShdw blurRad="50800" dist="38100" dir="2700000" algn="tl" rotWithShape="0">
                    <a:srgbClr val="FFFF00">
                      <a:alpha val="80000"/>
                    </a:srgbClr>
                  </a:outerShdw>
                </a:effectLst>
              </a:rPr>
              <a:t>Outcome Measures</a:t>
            </a:r>
            <a:endParaRPr lang="en-US" b="1" dirty="0">
              <a:effectLst>
                <a:outerShdw blurRad="50800" dist="38100" dir="2700000" algn="tl" rotWithShape="0">
                  <a:srgbClr val="FFFF00">
                    <a:alpha val="80000"/>
                  </a:srgbClr>
                </a:outerShdw>
              </a:effectLst>
            </a:endParaRPr>
          </a:p>
        </p:txBody>
      </p:sp>
      <p:pic>
        <p:nvPicPr>
          <p:cNvPr id="5" name="Picture 4"/>
          <p:cNvPicPr>
            <a:picLocks noChangeAspect="1"/>
          </p:cNvPicPr>
          <p:nvPr/>
        </p:nvPicPr>
        <p:blipFill>
          <a:blip r:embed="rId3"/>
          <a:stretch>
            <a:fillRect/>
          </a:stretch>
        </p:blipFill>
        <p:spPr>
          <a:xfrm>
            <a:off x="1524000" y="6027256"/>
            <a:ext cx="9144000" cy="830745"/>
          </a:xfrm>
          <a:prstGeom prst="rect">
            <a:avLst/>
          </a:prstGeom>
        </p:spPr>
      </p:pic>
      <p:sp>
        <p:nvSpPr>
          <p:cNvPr id="9" name="Content Placeholder 2"/>
          <p:cNvSpPr>
            <a:spLocks noGrp="1"/>
          </p:cNvSpPr>
          <p:nvPr>
            <p:ph idx="1"/>
          </p:nvPr>
        </p:nvSpPr>
        <p:spPr>
          <a:xfrm>
            <a:off x="1676400" y="1143000"/>
            <a:ext cx="8839200" cy="4796059"/>
          </a:xfrm>
        </p:spPr>
        <p:txBody>
          <a:bodyPr>
            <a:normAutofit fontScale="92500"/>
          </a:bodyPr>
          <a:lstStyle/>
          <a:p>
            <a:r>
              <a:rPr lang="en-US" sz="3000" dirty="0">
                <a:ln>
                  <a:solidFill>
                    <a:schemeClr val="tx1"/>
                  </a:solidFill>
                </a:ln>
              </a:rPr>
              <a:t>Primary Outcome:</a:t>
            </a:r>
          </a:p>
          <a:p>
            <a:pPr marL="914400" lvl="1" indent="-514350">
              <a:spcBef>
                <a:spcPts val="0"/>
              </a:spcBef>
              <a:buFont typeface="Arial" panose="020B0604020202020204" pitchFamily="34" charset="0"/>
              <a:buChar char="−"/>
            </a:pPr>
            <a:r>
              <a:rPr lang="en-US" dirty="0" smtClean="0">
                <a:solidFill>
                  <a:srgbClr val="FFFF00"/>
                </a:solidFill>
              </a:rPr>
              <a:t>Mortality within 6 hours of Role 2 admission</a:t>
            </a:r>
          </a:p>
          <a:p>
            <a:pPr marL="914400" lvl="1" indent="-514350">
              <a:spcBef>
                <a:spcPts val="0"/>
              </a:spcBef>
              <a:buFont typeface="Arial" panose="020B0604020202020204" pitchFamily="34" charset="0"/>
              <a:buChar char="−"/>
            </a:pPr>
            <a:endParaRPr lang="en-US" sz="800" dirty="0">
              <a:solidFill>
                <a:srgbClr val="FFFF00"/>
              </a:solidFill>
            </a:endParaRPr>
          </a:p>
          <a:p>
            <a:r>
              <a:rPr lang="en-US" sz="3000" dirty="0">
                <a:ln>
                  <a:solidFill>
                    <a:schemeClr val="tx1"/>
                  </a:solidFill>
                </a:ln>
              </a:rPr>
              <a:t>Secondary Outcomes:</a:t>
            </a:r>
          </a:p>
          <a:p>
            <a:pPr marL="914400" lvl="1" indent="-514350">
              <a:spcBef>
                <a:spcPts val="0"/>
              </a:spcBef>
              <a:buFont typeface="Arial" panose="020B0604020202020204" pitchFamily="34" charset="0"/>
              <a:buChar char="−"/>
            </a:pPr>
            <a:r>
              <a:rPr lang="en-US" dirty="0" smtClean="0">
                <a:solidFill>
                  <a:srgbClr val="FFFF00"/>
                </a:solidFill>
              </a:rPr>
              <a:t>The total sum of RBC-containing transfusions</a:t>
            </a:r>
          </a:p>
          <a:p>
            <a:pPr marL="914400" lvl="1" indent="-514350">
              <a:spcBef>
                <a:spcPts val="0"/>
              </a:spcBef>
              <a:buFont typeface="Arial" panose="020B0604020202020204" pitchFamily="34" charset="0"/>
              <a:buChar char="−"/>
            </a:pPr>
            <a:r>
              <a:rPr lang="en-US" dirty="0" smtClean="0">
                <a:solidFill>
                  <a:srgbClr val="FFFF00"/>
                </a:solidFill>
              </a:rPr>
              <a:t>Total sum of all blood product transfusions</a:t>
            </a:r>
          </a:p>
          <a:p>
            <a:pPr marL="914400" lvl="1" indent="-514350">
              <a:spcBef>
                <a:spcPts val="0"/>
              </a:spcBef>
              <a:buFont typeface="Arial" panose="020B0604020202020204" pitchFamily="34" charset="0"/>
              <a:buChar char="−"/>
            </a:pPr>
            <a:endParaRPr lang="en-US" sz="2600" dirty="0">
              <a:solidFill>
                <a:srgbClr val="FFFF00"/>
              </a:solidFill>
            </a:endParaRPr>
          </a:p>
          <a:p>
            <a:pPr marL="514350" indent="-514350">
              <a:spcBef>
                <a:spcPts val="0"/>
              </a:spcBef>
              <a:buFont typeface="Arial" panose="020B0604020202020204" pitchFamily="34" charset="0"/>
              <a:buChar char="−"/>
            </a:pPr>
            <a:endParaRPr lang="en-US" dirty="0" smtClean="0">
              <a:solidFill>
                <a:srgbClr val="FFFF00"/>
              </a:solidFill>
            </a:endParaRPr>
          </a:p>
          <a:p>
            <a:pPr marL="0" indent="0">
              <a:spcBef>
                <a:spcPts val="0"/>
              </a:spcBef>
              <a:buNone/>
            </a:pPr>
            <a:r>
              <a:rPr lang="en-US" dirty="0"/>
              <a:t> </a:t>
            </a:r>
            <a:r>
              <a:rPr lang="en-US" dirty="0" smtClean="0"/>
              <a:t>    </a:t>
            </a:r>
            <a:r>
              <a:rPr lang="en-US" i="1" dirty="0" smtClean="0"/>
              <a:t>Adjusted to be independent of any effect of	</a:t>
            </a:r>
          </a:p>
          <a:p>
            <a:pPr marL="0" indent="0">
              <a:spcBef>
                <a:spcPts val="0"/>
              </a:spcBef>
              <a:buNone/>
            </a:pPr>
            <a:r>
              <a:rPr lang="en-US" i="1" dirty="0"/>
              <a:t> </a:t>
            </a:r>
            <a:r>
              <a:rPr lang="en-US" i="1" dirty="0" smtClean="0"/>
              <a:t>    FWB on the competing risk of early (6 </a:t>
            </a:r>
            <a:r>
              <a:rPr lang="en-US" i="1" dirty="0" err="1" smtClean="0"/>
              <a:t>hr</a:t>
            </a:r>
            <a:r>
              <a:rPr lang="en-US" i="1" dirty="0" smtClean="0"/>
              <a:t>)</a:t>
            </a:r>
          </a:p>
          <a:p>
            <a:pPr marL="0" indent="0">
              <a:spcBef>
                <a:spcPts val="0"/>
              </a:spcBef>
              <a:buNone/>
            </a:pPr>
            <a:r>
              <a:rPr lang="en-US" i="1" dirty="0"/>
              <a:t> </a:t>
            </a:r>
            <a:r>
              <a:rPr lang="en-US" i="1" dirty="0" smtClean="0"/>
              <a:t>    injury mortality due to hemorrhage</a:t>
            </a:r>
            <a:endParaRPr lang="en-US" i="1" dirty="0"/>
          </a:p>
        </p:txBody>
      </p:sp>
    </p:spTree>
    <p:extLst>
      <p:ext uri="{BB962C8B-B14F-4D97-AF65-F5344CB8AC3E}">
        <p14:creationId xmlns:p14="http://schemas.microsoft.com/office/powerpoint/2010/main" val="4965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par>
                          <p:cTn id="15" fill="hold">
                            <p:stCondLst>
                              <p:cond delay="0"/>
                            </p:stCondLst>
                            <p:childTnLst>
                              <p:par>
                                <p:cTn id="16" presetID="42" presetClass="entr" presetSubtype="0" fill="hold" nodeType="afterEffect">
                                  <p:stCondLst>
                                    <p:cond delay="1000"/>
                                  </p:stCondLst>
                                  <p:childTnLst>
                                    <p:set>
                                      <p:cBhvr>
                                        <p:cTn id="17" dur="1" fill="hold">
                                          <p:stCondLst>
                                            <p:cond delay="0"/>
                                          </p:stCondLst>
                                        </p:cTn>
                                        <p:tgtEl>
                                          <p:spTgt spid="9">
                                            <p:txEl>
                                              <p:pRg st="8" end="8"/>
                                            </p:txEl>
                                          </p:spTgt>
                                        </p:tgtEl>
                                        <p:attrNameLst>
                                          <p:attrName>style.visibility</p:attrName>
                                        </p:attrNameLst>
                                      </p:cBhvr>
                                      <p:to>
                                        <p:strVal val="visible"/>
                                      </p:to>
                                    </p:set>
                                    <p:animEffect transition="in" filter="fade">
                                      <p:cBhvr>
                                        <p:cTn id="18" dur="1000"/>
                                        <p:tgtEl>
                                          <p:spTgt spid="9">
                                            <p:txEl>
                                              <p:pRg st="8" end="8"/>
                                            </p:txEl>
                                          </p:spTgt>
                                        </p:tgtEl>
                                      </p:cBhvr>
                                    </p:animEffect>
                                    <p:anim calcmode="lin" valueType="num">
                                      <p:cBhvr>
                                        <p:cTn id="19"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8" end="8"/>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9">
                                            <p:txEl>
                                              <p:pRg st="9" end="9"/>
                                            </p:txEl>
                                          </p:spTgt>
                                        </p:tgtEl>
                                        <p:attrNameLst>
                                          <p:attrName>style.visibility</p:attrName>
                                        </p:attrNameLst>
                                      </p:cBhvr>
                                      <p:to>
                                        <p:strVal val="visible"/>
                                      </p:to>
                                    </p:set>
                                    <p:animEffect transition="in" filter="fade">
                                      <p:cBhvr>
                                        <p:cTn id="23" dur="1000"/>
                                        <p:tgtEl>
                                          <p:spTgt spid="9">
                                            <p:txEl>
                                              <p:pRg st="9" end="9"/>
                                            </p:txEl>
                                          </p:spTgt>
                                        </p:tgtEl>
                                      </p:cBhvr>
                                    </p:animEffect>
                                    <p:anim calcmode="lin" valueType="num">
                                      <p:cBhvr>
                                        <p:cTn id="24"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9" end="9"/>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000"/>
                                  </p:stCondLst>
                                  <p:childTnLst>
                                    <p:set>
                                      <p:cBhvr>
                                        <p:cTn id="27" dur="1" fill="hold">
                                          <p:stCondLst>
                                            <p:cond delay="0"/>
                                          </p:stCondLst>
                                        </p:cTn>
                                        <p:tgtEl>
                                          <p:spTgt spid="9">
                                            <p:txEl>
                                              <p:pRg st="10" end="10"/>
                                            </p:txEl>
                                          </p:spTgt>
                                        </p:tgtEl>
                                        <p:attrNameLst>
                                          <p:attrName>style.visibility</p:attrName>
                                        </p:attrNameLst>
                                      </p:cBhvr>
                                      <p:to>
                                        <p:strVal val="visible"/>
                                      </p:to>
                                    </p:set>
                                    <p:animEffect transition="in" filter="fade">
                                      <p:cBhvr>
                                        <p:cTn id="28" dur="1000"/>
                                        <p:tgtEl>
                                          <p:spTgt spid="9">
                                            <p:txEl>
                                              <p:pRg st="10" end="10"/>
                                            </p:txEl>
                                          </p:spTgt>
                                        </p:tgtEl>
                                      </p:cBhvr>
                                    </p:animEffect>
                                    <p:anim calcmode="lin" valueType="num">
                                      <p:cBhvr>
                                        <p:cTn id="29"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6"/>
          <p:cNvGraphicFramePr>
            <a:graphicFrameLocks noGrp="1"/>
          </p:cNvGraphicFramePr>
          <p:nvPr>
            <p:ph sz="half" idx="1"/>
            <p:extLst>
              <p:ext uri="{D42A27DB-BD31-4B8C-83A1-F6EECF244321}">
                <p14:modId xmlns:p14="http://schemas.microsoft.com/office/powerpoint/2010/main" val="2714155188"/>
              </p:ext>
            </p:extLst>
          </p:nvPr>
        </p:nvGraphicFramePr>
        <p:xfrm>
          <a:off x="1981201" y="914400"/>
          <a:ext cx="8305799" cy="5958840"/>
        </p:xfrm>
        <a:graphic>
          <a:graphicData uri="http://schemas.openxmlformats.org/drawingml/2006/table">
            <a:tbl>
              <a:tblPr firstRow="1" firstCol="1" bandRow="1">
                <a:tableStyleId>{7E9639D4-E3E2-4D34-9284-5A2195B3D0D7}</a:tableStyleId>
              </a:tblPr>
              <a:tblGrid>
                <a:gridCol w="5163064"/>
                <a:gridCol w="1346886"/>
                <a:gridCol w="1795849"/>
              </a:tblGrid>
              <a:tr h="340659">
                <a:tc>
                  <a:txBody>
                    <a:bodyPr/>
                    <a:lstStyle/>
                    <a:p>
                      <a:pPr marL="0" marR="0">
                        <a:lnSpc>
                          <a:spcPct val="115000"/>
                        </a:lnSpc>
                        <a:spcBef>
                          <a:spcPts val="0"/>
                        </a:spcBef>
                        <a:spcAft>
                          <a:spcPts val="0"/>
                        </a:spcAft>
                      </a:pP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dirty="0" smtClean="0">
                          <a:solidFill>
                            <a:schemeClr val="bg1"/>
                          </a:solidFill>
                          <a:effectLst/>
                        </a:rPr>
                        <a:t>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smtClean="0">
                          <a:solidFill>
                            <a:schemeClr val="bg1"/>
                          </a:solidFill>
                          <a:effectLst/>
                        </a:rPr>
                        <a: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Age, median (IQR)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26</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(22, 30)</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Gender</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   No. of patients without missing data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220</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99.5</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   Male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217</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98.2</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Injury Type</a:t>
                      </a:r>
                      <a:r>
                        <a:rPr lang="en-US" sz="2000" baseline="30000">
                          <a:solidFill>
                            <a:schemeClr val="bg1"/>
                          </a:solidFill>
                          <a:effectLst/>
                        </a:rPr>
                        <a:t>a</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15000"/>
                        </a:lnSpc>
                        <a:spcBef>
                          <a:spcPts val="0"/>
                        </a:spcBef>
                        <a:spcAft>
                          <a:spcPts val="0"/>
                        </a:spcAft>
                      </a:pPr>
                      <a:r>
                        <a:rPr lang="en-US" sz="2000">
                          <a:solidFill>
                            <a:schemeClr val="bg1"/>
                          </a:solidFill>
                          <a:effectLst/>
                        </a:rPr>
                        <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   Penetrating</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205</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92.8</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   Other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16</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7.2</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Head </a:t>
                      </a:r>
                      <a:r>
                        <a:rPr lang="en-US" sz="2000" dirty="0" err="1">
                          <a:solidFill>
                            <a:schemeClr val="bg1"/>
                          </a:solidFill>
                          <a:effectLst/>
                        </a:rPr>
                        <a:t>injury</a:t>
                      </a:r>
                      <a:r>
                        <a:rPr lang="en-US" sz="2000" baseline="30000" dirty="0" err="1">
                          <a:solidFill>
                            <a:schemeClr val="bg1"/>
                          </a:solidFill>
                          <a:effectLst/>
                        </a:rPr>
                        <a:t>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15000"/>
                        </a:lnSpc>
                        <a:spcBef>
                          <a:spcPts val="0"/>
                        </a:spcBef>
                        <a:spcAft>
                          <a:spcPts val="0"/>
                        </a:spcAft>
                      </a:pPr>
                      <a:r>
                        <a:rPr lang="en-US" sz="2000" dirty="0">
                          <a:solidFill>
                            <a:schemeClr val="bg1"/>
                          </a:solidFill>
                          <a:effectLst/>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   Severe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13</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5.9</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   Moderate</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6</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2.7</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   None</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202</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91.4</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Patient affiliation</a:t>
                      </a:r>
                      <a:r>
                        <a:rPr lang="en-US" sz="2000" baseline="30000">
                          <a:solidFill>
                            <a:schemeClr val="bg1"/>
                          </a:solidFill>
                          <a:effectLst/>
                        </a:rPr>
                        <a:t>a</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nSpc>
                          <a:spcPct val="115000"/>
                        </a:lnSpc>
                        <a:spcBef>
                          <a:spcPts val="0"/>
                        </a:spcBef>
                        <a:spcAft>
                          <a:spcPts val="0"/>
                        </a:spcAft>
                      </a:pPr>
                      <a:r>
                        <a:rPr lang="en-US" sz="2000">
                          <a:solidFill>
                            <a:schemeClr val="bg1"/>
                          </a:solidFill>
                          <a:effectLst/>
                        </a:rPr>
                        <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   US military</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84</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38.0</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a:solidFill>
                            <a:schemeClr val="bg1"/>
                          </a:solidFill>
                          <a:effectLst/>
                        </a:rPr>
                        <a:t>   Other</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a:solidFill>
                            <a:schemeClr val="bg1"/>
                          </a:solidFill>
                          <a:effectLst/>
                        </a:rPr>
                        <a:t>137</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62.0</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Tourniquet </a:t>
                      </a:r>
                      <a:r>
                        <a:rPr lang="en-US" sz="2000" dirty="0" smtClean="0">
                          <a:solidFill>
                            <a:schemeClr val="bg1"/>
                          </a:solidFill>
                          <a:effectLst/>
                        </a:rPr>
                        <a:t>use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103</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46.6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r h="340659">
                <a:tc>
                  <a:txBody>
                    <a:bodyPr/>
                    <a:lstStyle/>
                    <a:p>
                      <a:pPr marL="0" marR="0">
                        <a:lnSpc>
                          <a:spcPct val="115000"/>
                        </a:lnSpc>
                        <a:spcBef>
                          <a:spcPts val="0"/>
                        </a:spcBef>
                        <a:spcAft>
                          <a:spcPts val="0"/>
                        </a:spcAft>
                      </a:pPr>
                      <a:r>
                        <a:rPr lang="en-US" sz="2000" dirty="0">
                          <a:solidFill>
                            <a:schemeClr val="bg1"/>
                          </a:solidFill>
                          <a:effectLst/>
                        </a:rPr>
                        <a:t>Prehospital </a:t>
                      </a:r>
                      <a:r>
                        <a:rPr lang="en-US" sz="2000" dirty="0" err="1">
                          <a:solidFill>
                            <a:schemeClr val="bg1"/>
                          </a:solidFill>
                          <a:effectLst/>
                        </a:rPr>
                        <a:t>blood</a:t>
                      </a:r>
                      <a:r>
                        <a:rPr lang="en-US" sz="2000" baseline="30000" dirty="0" err="1">
                          <a:solidFill>
                            <a:schemeClr val="bg1"/>
                          </a:solidFill>
                          <a:effectLst/>
                        </a:rPr>
                        <a:t>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7</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lnL w="12700" cap="flat" cmpd="sng" algn="ctr">
                      <a:noFill/>
                      <a:prstDash val="solid"/>
                      <a:round/>
                      <a:headEnd type="none" w="med" len="med"/>
                      <a:tailEnd type="none" w="med" len="med"/>
                    </a:lnL>
                    <a:solidFill>
                      <a:schemeClr val="tx1">
                        <a:lumMod val="75000"/>
                      </a:schemeClr>
                    </a:solidFill>
                  </a:tcPr>
                </a:tc>
                <a:tc>
                  <a:txBody>
                    <a:bodyPr/>
                    <a:lstStyle/>
                    <a:p>
                      <a:pPr marL="0" marR="0" algn="ctr">
                        <a:lnSpc>
                          <a:spcPct val="115000"/>
                        </a:lnSpc>
                        <a:spcBef>
                          <a:spcPts val="0"/>
                        </a:spcBef>
                        <a:spcAft>
                          <a:spcPts val="0"/>
                        </a:spcAft>
                      </a:pPr>
                      <a:r>
                        <a:rPr lang="en-US" sz="2000" dirty="0">
                          <a:solidFill>
                            <a:schemeClr val="bg1"/>
                          </a:solidFill>
                          <a:effectLst/>
                        </a:rPr>
                        <a:t>3.2</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75000"/>
                      </a:schemeClr>
                    </a:solidFill>
                  </a:tcPr>
                </a:tc>
              </a:tr>
            </a:tbl>
          </a:graphicData>
        </a:graphic>
      </p:graphicFrame>
      <p:sp>
        <p:nvSpPr>
          <p:cNvPr id="9" name="Title 1"/>
          <p:cNvSpPr txBox="1">
            <a:spLocks noGrp="1"/>
          </p:cNvSpPr>
          <p:nvPr>
            <p:ph type="title"/>
          </p:nvPr>
        </p:nvSpPr>
        <p:spPr>
          <a:xfrm>
            <a:off x="1600200" y="-7620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rPr>
              <a:t>FWB Patient Characteristics</a:t>
            </a:r>
            <a:endParaRPr lang="en-US" sz="3600" b="1" dirty="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351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10972800" cy="914400"/>
          </a:xfrm>
        </p:spPr>
        <p:txBody>
          <a:bodyPr>
            <a:noAutofit/>
          </a:bodyPr>
          <a:lstStyle/>
          <a:p>
            <a:pPr lvl="0" defTabSz="914400" eaLnBrk="0" fontAlgn="base" hangingPunct="0">
              <a:spcAft>
                <a:spcPct val="0"/>
              </a:spcAft>
            </a:pPr>
            <a:r>
              <a:rPr lang="en-US" sz="6000" b="1" dirty="0" smtClean="0">
                <a:solidFill>
                  <a:srgbClr val="FFFFFF"/>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rPr>
              <a:t>Critical CPG Updates</a:t>
            </a:r>
            <a:endParaRPr lang="en-US" sz="5400" b="1"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381000" y="1066800"/>
            <a:ext cx="11430000" cy="5562600"/>
          </a:xfrm>
        </p:spPr>
        <p:txBody>
          <a:bodyPr>
            <a:noAutofit/>
          </a:bodyPr>
          <a:lstStyle/>
          <a:p>
            <a:pPr lvl="0"/>
            <a:r>
              <a:rPr lang="en-US" dirty="0">
                <a:latin typeface="Arial" panose="020B0604020202020204" pitchFamily="34" charset="0"/>
                <a:cs typeface="Arial" panose="020B0604020202020204" pitchFamily="34" charset="0"/>
              </a:rPr>
              <a:t>Greater emphasis on the use of </a:t>
            </a:r>
            <a:r>
              <a:rPr lang="en-US" dirty="0" smtClean="0">
                <a:latin typeface="Arial" panose="020B0604020202020204" pitchFamily="34" charset="0"/>
                <a:cs typeface="Arial" panose="020B0604020202020204" pitchFamily="34" charset="0"/>
              </a:rPr>
              <a:t>LTOWB</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Risk factors </a:t>
            </a:r>
            <a:r>
              <a:rPr lang="en-US" dirty="0" smtClean="0">
                <a:latin typeface="Arial" panose="020B0604020202020204" pitchFamily="34" charset="0"/>
                <a:cs typeface="Arial" panose="020B0604020202020204" pitchFamily="34" charset="0"/>
              </a:rPr>
              <a:t>for MT: INR threshold &gt; 1.5</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Earlier calcium use </a:t>
            </a:r>
            <a:r>
              <a:rPr lang="en-US" dirty="0" smtClean="0">
                <a:latin typeface="Arial" panose="020B0604020202020204" pitchFamily="34" charset="0"/>
                <a:cs typeface="Arial" panose="020B0604020202020204" pitchFamily="34" charset="0"/>
              </a:rPr>
              <a:t>recommended</a:t>
            </a:r>
          </a:p>
          <a:p>
            <a:pPr lvl="1"/>
            <a:r>
              <a:rPr lang="en-US" sz="2700" dirty="0" smtClean="0">
                <a:latin typeface="Arial" panose="020B0604020202020204" pitchFamily="34" charset="0"/>
                <a:cs typeface="Arial" panose="020B0604020202020204" pitchFamily="34" charset="0"/>
              </a:rPr>
              <a:t>1 gm </a:t>
            </a:r>
            <a:r>
              <a:rPr lang="en-US" sz="2700" dirty="0">
                <a:latin typeface="Arial" panose="020B0604020202020204" pitchFamily="34" charset="0"/>
                <a:cs typeface="Arial" panose="020B0604020202020204" pitchFamily="34" charset="0"/>
              </a:rPr>
              <a:t>Ca</a:t>
            </a:r>
            <a:r>
              <a:rPr lang="en-US" sz="2700" baseline="30000" dirty="0">
                <a:latin typeface="Arial" panose="020B0604020202020204" pitchFamily="34" charset="0"/>
                <a:cs typeface="Arial" panose="020B0604020202020204" pitchFamily="34" charset="0"/>
              </a:rPr>
              <a:t>++ </a:t>
            </a:r>
            <a:r>
              <a:rPr lang="en-US" sz="2700" baseline="30000" dirty="0" smtClean="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given during first </a:t>
            </a:r>
            <a:r>
              <a:rPr lang="en-US" sz="2700" dirty="0">
                <a:latin typeface="Arial" panose="020B0604020202020204" pitchFamily="34" charset="0"/>
                <a:cs typeface="Arial" panose="020B0604020202020204" pitchFamily="34" charset="0"/>
              </a:rPr>
              <a:t>unit of blood </a:t>
            </a:r>
            <a:r>
              <a:rPr lang="en-US" sz="2700" dirty="0" smtClean="0">
                <a:latin typeface="Arial" panose="020B0604020202020204" pitchFamily="34" charset="0"/>
                <a:cs typeface="Arial" panose="020B0604020202020204" pitchFamily="34" charset="0"/>
              </a:rPr>
              <a:t>&amp; after </a:t>
            </a:r>
            <a:r>
              <a:rPr lang="en-US" sz="2700" dirty="0">
                <a:latin typeface="Arial" panose="020B0604020202020204" pitchFamily="34" charset="0"/>
                <a:cs typeface="Arial" panose="020B0604020202020204" pitchFamily="34" charset="0"/>
              </a:rPr>
              <a:t>every 4 </a:t>
            </a:r>
            <a:r>
              <a:rPr lang="en-US" sz="2700" dirty="0" smtClean="0">
                <a:latin typeface="Arial" panose="020B0604020202020204" pitchFamily="34" charset="0"/>
                <a:cs typeface="Arial" panose="020B0604020202020204" pitchFamily="34" charset="0"/>
              </a:rPr>
              <a:t>units  </a:t>
            </a:r>
          </a:p>
          <a:p>
            <a:pPr lvl="1"/>
            <a:r>
              <a:rPr lang="en-US" sz="2700" dirty="0" smtClean="0">
                <a:latin typeface="Arial" panose="020B0604020202020204" pitchFamily="34" charset="0"/>
                <a:cs typeface="Arial" panose="020B0604020202020204" pitchFamily="34" charset="0"/>
              </a:rPr>
              <a:t>Ionized Ca</a:t>
            </a:r>
            <a:r>
              <a:rPr lang="en-US" sz="2700" baseline="30000" dirty="0" smtClean="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should </a:t>
            </a:r>
            <a:r>
              <a:rPr lang="en-US" sz="2700" dirty="0">
                <a:latin typeface="Arial" panose="020B0604020202020204" pitchFamily="34" charset="0"/>
                <a:cs typeface="Arial" panose="020B0604020202020204" pitchFamily="34" charset="0"/>
              </a:rPr>
              <a:t>be </a:t>
            </a:r>
            <a:r>
              <a:rPr lang="en-US" sz="2700" dirty="0" smtClean="0">
                <a:latin typeface="Arial" panose="020B0604020202020204" pitchFamily="34" charset="0"/>
                <a:cs typeface="Arial" panose="020B0604020202020204" pitchFamily="34" charset="0"/>
              </a:rPr>
              <a:t>monitored; Ca given </a:t>
            </a:r>
            <a:r>
              <a:rPr lang="en-US" sz="2700" dirty="0">
                <a:latin typeface="Arial" panose="020B0604020202020204" pitchFamily="34" charset="0"/>
                <a:cs typeface="Arial" panose="020B0604020202020204" pitchFamily="34" charset="0"/>
              </a:rPr>
              <a:t>for ionized </a:t>
            </a:r>
            <a:r>
              <a:rPr lang="en-US" sz="2700" dirty="0" smtClean="0">
                <a:latin typeface="Arial" panose="020B0604020202020204" pitchFamily="34" charset="0"/>
                <a:cs typeface="Arial" panose="020B0604020202020204" pitchFamily="34" charset="0"/>
              </a:rPr>
              <a:t>Ca</a:t>
            </a:r>
            <a:r>
              <a:rPr lang="en-US" sz="2700" baseline="30000" dirty="0" smtClean="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less than 1.2mmol/L. </a:t>
            </a:r>
          </a:p>
          <a:p>
            <a:pPr lvl="0"/>
            <a:r>
              <a:rPr lang="en-US" dirty="0">
                <a:latin typeface="Arial" panose="020B0604020202020204" pitchFamily="34" charset="0"/>
                <a:cs typeface="Arial" panose="020B0604020202020204" pitchFamily="34" charset="0"/>
              </a:rPr>
              <a:t>Blood pressure </a:t>
            </a:r>
            <a:r>
              <a:rPr lang="en-US" dirty="0" smtClean="0">
                <a:latin typeface="Arial" panose="020B0604020202020204" pitchFamily="34" charset="0"/>
                <a:cs typeface="Arial" panose="020B0604020202020204" pitchFamily="34" charset="0"/>
              </a:rPr>
              <a:t>goals: SBP </a:t>
            </a:r>
            <a:r>
              <a:rPr lang="en-US" dirty="0">
                <a:latin typeface="Arial" panose="020B0604020202020204" pitchFamily="34" charset="0"/>
                <a:cs typeface="Arial" panose="020B0604020202020204" pitchFamily="34" charset="0"/>
              </a:rPr>
              <a:t>100 mmHg (110mmHg </a:t>
            </a:r>
            <a:r>
              <a:rPr lang="en-US" dirty="0" smtClean="0">
                <a:latin typeface="Arial" panose="020B0604020202020204" pitchFamily="34" charset="0"/>
                <a:cs typeface="Arial" panose="020B0604020202020204" pitchFamily="34" charset="0"/>
              </a:rPr>
              <a:t>in TBI)</a:t>
            </a:r>
            <a:endParaRPr lang="en-US" dirty="0">
              <a:latin typeface="Arial" panose="020B0604020202020204" pitchFamily="34" charset="0"/>
              <a:cs typeface="Arial" panose="020B0604020202020204" pitchFamily="34" charset="0"/>
            </a:endParaRPr>
          </a:p>
          <a:p>
            <a:pPr lvl="0"/>
            <a:r>
              <a:rPr lang="en-US" dirty="0" err="1" smtClean="0">
                <a:latin typeface="Arial" panose="020B0604020202020204" pitchFamily="34" charset="0"/>
                <a:cs typeface="Arial" panose="020B0604020202020204" pitchFamily="34" charset="0"/>
              </a:rPr>
              <a:t>Hextend</a:t>
            </a:r>
            <a:r>
              <a:rPr lang="en-US" dirty="0" smtClean="0">
                <a:latin typeface="Arial" panose="020B0604020202020204" pitchFamily="34" charset="0"/>
                <a:cs typeface="Arial" panose="020B0604020202020204" pitchFamily="34" charset="0"/>
              </a:rPr>
              <a:t> / </a:t>
            </a:r>
            <a:r>
              <a:rPr lang="en-US" dirty="0" err="1" smtClean="0">
                <a:latin typeface="Arial" panose="020B0604020202020204" pitchFamily="34" charset="0"/>
                <a:cs typeface="Arial" panose="020B0604020202020204" pitchFamily="34" charset="0"/>
              </a:rPr>
              <a:t>Hespan</a:t>
            </a:r>
            <a:r>
              <a:rPr lang="en-US" dirty="0" smtClean="0">
                <a:latin typeface="Arial" panose="020B0604020202020204" pitchFamily="34" charset="0"/>
                <a:cs typeface="Arial" panose="020B0604020202020204" pitchFamily="34" charset="0"/>
              </a:rPr>
              <a:t> is </a:t>
            </a:r>
            <a:r>
              <a:rPr lang="en-US" b="1" dirty="0">
                <a:latin typeface="Arial" panose="020B0604020202020204" pitchFamily="34" charset="0"/>
                <a:cs typeface="Arial" panose="020B0604020202020204" pitchFamily="34" charset="0"/>
              </a:rPr>
              <a:t>NO LONGER </a:t>
            </a:r>
            <a:r>
              <a:rPr lang="en-US" b="1" dirty="0" smtClean="0">
                <a:latin typeface="Arial" panose="020B0604020202020204" pitchFamily="34" charset="0"/>
                <a:cs typeface="Arial" panose="020B0604020202020204" pitchFamily="34" charset="0"/>
              </a:rPr>
              <a:t>RECOMMENDED</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The use of recombinant human activated factor VII (</a:t>
            </a:r>
            <a:r>
              <a:rPr lang="en-US" dirty="0" err="1">
                <a:latin typeface="Arial" panose="020B0604020202020204" pitchFamily="34" charset="0"/>
                <a:cs typeface="Arial" panose="020B0604020202020204" pitchFamily="34" charset="0"/>
              </a:rPr>
              <a:t>rhFVIIa</a:t>
            </a:r>
            <a:r>
              <a:rPr lang="en-US" dirty="0">
                <a:latin typeface="Arial" panose="020B0604020202020204" pitchFamily="34" charset="0"/>
                <a:cs typeface="Arial" panose="020B0604020202020204" pitchFamily="34" charset="0"/>
              </a:rPr>
              <a:t>) is </a:t>
            </a:r>
            <a:r>
              <a:rPr lang="en-US" b="1" dirty="0">
                <a:latin typeface="Arial" panose="020B0604020202020204" pitchFamily="34" charset="0"/>
                <a:cs typeface="Arial" panose="020B0604020202020204" pitchFamily="34" charset="0"/>
              </a:rPr>
              <a:t>no longer </a:t>
            </a:r>
            <a:r>
              <a:rPr lang="en-US" b="1" dirty="0" smtClean="0">
                <a:latin typeface="Arial" panose="020B0604020202020204" pitchFamily="34" charset="0"/>
                <a:cs typeface="Arial" panose="020B0604020202020204" pitchFamily="34" charset="0"/>
              </a:rPr>
              <a:t>recommended</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85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par>
                          <p:cTn id="15" fill="hold">
                            <p:stCondLst>
                              <p:cond delay="0"/>
                            </p:stCondLst>
                            <p:childTnLst>
                              <p:par>
                                <p:cTn id="16" presetID="47" presetClass="entr" presetSubtype="0" fill="hold" grpId="0" nodeType="after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anim calcmode="lin" valueType="num">
                                      <p:cBhvr>
                                        <p:cTn id="1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7620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rPr>
              <a:t>FWB Patient Characteristics</a:t>
            </a:r>
            <a:endParaRPr lang="en-US" sz="3600" b="1" dirty="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endParaRPr>
          </a:p>
        </p:txBody>
      </p:sp>
      <p:graphicFrame>
        <p:nvGraphicFramePr>
          <p:cNvPr id="11" name="Content Placeholder 7"/>
          <p:cNvGraphicFramePr>
            <a:graphicFrameLocks/>
          </p:cNvGraphicFramePr>
          <p:nvPr>
            <p:extLst>
              <p:ext uri="{D42A27DB-BD31-4B8C-83A1-F6EECF244321}">
                <p14:modId xmlns:p14="http://schemas.microsoft.com/office/powerpoint/2010/main" val="1937026389"/>
              </p:ext>
            </p:extLst>
          </p:nvPr>
        </p:nvGraphicFramePr>
        <p:xfrm>
          <a:off x="1371600" y="838198"/>
          <a:ext cx="9525001" cy="6019801"/>
        </p:xfrm>
        <a:graphic>
          <a:graphicData uri="http://schemas.openxmlformats.org/drawingml/2006/table">
            <a:tbl>
              <a:tblPr firstRow="1" firstCol="1" bandRow="1">
                <a:tableStyleId>{7E9639D4-E3E2-4D34-9284-5A2195B3D0D7}</a:tableStyleId>
              </a:tblPr>
              <a:tblGrid>
                <a:gridCol w="7487514"/>
                <a:gridCol w="732692"/>
                <a:gridCol w="1304795"/>
              </a:tblGrid>
              <a:tr h="398146">
                <a:tc>
                  <a:txBody>
                    <a:bodyPr/>
                    <a:lstStyle/>
                    <a:p>
                      <a:pPr marL="0" marR="0">
                        <a:lnSpc>
                          <a:spcPct val="115000"/>
                        </a:lnSpc>
                        <a:spcBef>
                          <a:spcPts val="0"/>
                        </a:spcBef>
                        <a:spcAft>
                          <a:spcPts val="0"/>
                        </a:spcAft>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nSpc>
                          <a:spcPct val="115000"/>
                        </a:lnSpc>
                        <a:spcBef>
                          <a:spcPts val="0"/>
                        </a:spcBef>
                        <a:spcAft>
                          <a:spcPts val="0"/>
                        </a:spcAft>
                      </a:pPr>
                      <a:r>
                        <a:rPr lang="en-US" sz="2000" dirty="0" smtClean="0">
                          <a:solidFill>
                            <a:srgbClr val="000000"/>
                          </a:solidFill>
                          <a:effectLst/>
                        </a:rPr>
                        <a:t>n</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smtClean="0">
                          <a:solidFill>
                            <a:srgbClr val="000000"/>
                          </a:solidFill>
                          <a:effectLst/>
                        </a:rPr>
                        <a:t>%</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Hourly rate </a:t>
                      </a:r>
                      <a:r>
                        <a:rPr lang="en-US" sz="2000" dirty="0" smtClean="0">
                          <a:solidFill>
                            <a:srgbClr val="000000"/>
                          </a:solidFill>
                          <a:effectLst/>
                        </a:rPr>
                        <a:t>of RBC-containing unit </a:t>
                      </a:r>
                      <a:r>
                        <a:rPr lang="en-US" sz="2000" dirty="0" err="1" smtClean="0">
                          <a:solidFill>
                            <a:srgbClr val="000000"/>
                          </a:solidFill>
                          <a:effectLst/>
                        </a:rPr>
                        <a:t>transfusions</a:t>
                      </a:r>
                      <a:r>
                        <a:rPr lang="en-US" sz="2000" baseline="30000" dirty="0" err="1" smtClean="0">
                          <a:solidFill>
                            <a:srgbClr val="000000"/>
                          </a:solidFill>
                          <a:effectLst/>
                        </a:rPr>
                        <a:t>a</a:t>
                      </a:r>
                      <a:r>
                        <a:rPr lang="en-US" sz="2000" baseline="30000" dirty="0" smtClean="0">
                          <a:solidFill>
                            <a:srgbClr val="000000"/>
                          </a:solidFill>
                          <a:effectLst/>
                        </a:rPr>
                        <a:t>, </a:t>
                      </a:r>
                      <a:r>
                        <a:rPr lang="en-US" sz="2000" baseline="30000" dirty="0">
                          <a:solidFill>
                            <a:srgbClr val="000000"/>
                          </a:solidFill>
                          <a:effectLst/>
                        </a:rPr>
                        <a:t>b</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nSpc>
                          <a:spcPct val="115000"/>
                        </a:lnSpc>
                        <a:spcBef>
                          <a:spcPts val="0"/>
                        </a:spcBef>
                        <a:spcAft>
                          <a:spcPts val="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a:t>
                      </a:r>
                      <a:r>
                        <a:rPr lang="en-US" sz="2000" dirty="0" smtClean="0">
                          <a:solidFill>
                            <a:srgbClr val="000000"/>
                          </a:solidFill>
                          <a:effectLst/>
                        </a:rPr>
                        <a:t>Low (0.33 to &lt;1.71 units per </a:t>
                      </a:r>
                      <a:r>
                        <a:rPr lang="en-US" sz="2000" dirty="0" err="1" smtClean="0">
                          <a:solidFill>
                            <a:srgbClr val="000000"/>
                          </a:solidFill>
                          <a:effectLst/>
                        </a:rPr>
                        <a:t>hr</a:t>
                      </a:r>
                      <a:r>
                        <a:rPr lang="en-US" sz="2000" dirty="0" smtClean="0">
                          <a:solidFill>
                            <a:srgbClr val="000000"/>
                          </a:solidFill>
                          <a:effectLst/>
                        </a:rPr>
                        <a:t>)</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59</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26.7</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a:t>
                      </a:r>
                      <a:r>
                        <a:rPr lang="en-US" sz="2000" dirty="0" smtClean="0">
                          <a:solidFill>
                            <a:srgbClr val="000000"/>
                          </a:solidFill>
                          <a:effectLst/>
                        </a:rPr>
                        <a:t>Medium-Low (1.71 to &lt;2.88 units per </a:t>
                      </a:r>
                      <a:r>
                        <a:rPr lang="en-US" sz="2000" dirty="0" err="1" smtClean="0">
                          <a:solidFill>
                            <a:srgbClr val="000000"/>
                          </a:solidFill>
                          <a:effectLst/>
                        </a:rPr>
                        <a:t>hr</a:t>
                      </a:r>
                      <a:r>
                        <a:rPr lang="en-US" sz="2000" dirty="0" smtClean="0">
                          <a:solidFill>
                            <a:srgbClr val="000000"/>
                          </a:solidFill>
                          <a:effectLst/>
                        </a:rPr>
                        <a:t>)</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62</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28.1</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a:t>
                      </a:r>
                      <a:r>
                        <a:rPr lang="en-US" sz="2000" dirty="0" smtClean="0">
                          <a:solidFill>
                            <a:srgbClr val="000000"/>
                          </a:solidFill>
                          <a:effectLst/>
                        </a:rPr>
                        <a:t>Medium-High (2.88 to 4.91 units per </a:t>
                      </a:r>
                      <a:r>
                        <a:rPr lang="en-US" sz="2000" dirty="0" err="1" smtClean="0">
                          <a:solidFill>
                            <a:srgbClr val="000000"/>
                          </a:solidFill>
                          <a:effectLst/>
                        </a:rPr>
                        <a:t>hr</a:t>
                      </a:r>
                      <a:r>
                        <a:rPr lang="en-US" sz="2000" dirty="0" smtClean="0">
                          <a:solidFill>
                            <a:srgbClr val="000000"/>
                          </a:solidFill>
                          <a:effectLst/>
                        </a:rPr>
                        <a:t>)</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55</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24.9</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a:t>
                      </a:r>
                      <a:r>
                        <a:rPr lang="en-US" sz="2000" dirty="0" smtClean="0">
                          <a:solidFill>
                            <a:srgbClr val="000000"/>
                          </a:solidFill>
                          <a:effectLst/>
                        </a:rPr>
                        <a:t>High (&gt;4.91 units per </a:t>
                      </a:r>
                      <a:r>
                        <a:rPr lang="en-US" sz="2000" dirty="0" err="1" smtClean="0">
                          <a:solidFill>
                            <a:srgbClr val="000000"/>
                          </a:solidFill>
                          <a:effectLst/>
                        </a:rPr>
                        <a:t>hr</a:t>
                      </a:r>
                      <a:r>
                        <a:rPr lang="en-US" sz="2000" dirty="0" smtClean="0">
                          <a:solidFill>
                            <a:srgbClr val="000000"/>
                          </a:solidFill>
                          <a:effectLst/>
                        </a:rPr>
                        <a:t>)</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45</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20.4</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err="1">
                          <a:solidFill>
                            <a:srgbClr val="000000"/>
                          </a:solidFill>
                          <a:effectLst/>
                        </a:rPr>
                        <a:t>Shock</a:t>
                      </a:r>
                      <a:r>
                        <a:rPr lang="en-US" sz="2000" baseline="30000" dirty="0" err="1">
                          <a:solidFill>
                            <a:srgbClr val="000000"/>
                          </a:solidFill>
                          <a:effectLst/>
                        </a:rPr>
                        <a:t>c</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nSpc>
                          <a:spcPct val="115000"/>
                        </a:lnSpc>
                        <a:spcBef>
                          <a:spcPts val="0"/>
                        </a:spcBef>
                        <a:spcAft>
                          <a:spcPts val="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Yes</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143</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64.7</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No</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78</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35.3</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Dose of </a:t>
                      </a:r>
                      <a:r>
                        <a:rPr lang="en-US" sz="2000" dirty="0" smtClean="0">
                          <a:solidFill>
                            <a:srgbClr val="000000"/>
                          </a:solidFill>
                          <a:effectLst/>
                        </a:rPr>
                        <a:t>FWB</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nSpc>
                          <a:spcPct val="115000"/>
                        </a:lnSpc>
                        <a:spcBef>
                          <a:spcPts val="0"/>
                        </a:spcBef>
                        <a:spcAft>
                          <a:spcPts val="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   Low</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66</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29.9</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a:solidFill>
                            <a:srgbClr val="000000"/>
                          </a:solidFill>
                          <a:effectLst/>
                        </a:rPr>
                        <a:t>   High</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155</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70.1</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a:solidFill>
                            <a:srgbClr val="000000"/>
                          </a:solidFill>
                          <a:effectLst/>
                        </a:rPr>
                        <a:t>Admission base deficit, median (IQR)</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a:solidFill>
                            <a:srgbClr val="000000"/>
                          </a:solidFill>
                          <a:effectLst/>
                        </a:rPr>
                        <a:t>-7</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(-13, -4)</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smtClean="0">
                          <a:solidFill>
                            <a:srgbClr val="000000"/>
                          </a:solidFill>
                          <a:effectLst/>
                        </a:rPr>
                        <a:t>Median (IQR) MAIS score, median (IQR), n=132</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3</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(2, 3)</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smtClean="0">
                          <a:solidFill>
                            <a:srgbClr val="000000"/>
                          </a:solidFill>
                          <a:effectLst/>
                        </a:rPr>
                        <a:t>Median (IQR) Injury </a:t>
                      </a:r>
                      <a:r>
                        <a:rPr lang="en-US" sz="2000" dirty="0">
                          <a:solidFill>
                            <a:srgbClr val="000000"/>
                          </a:solidFill>
                          <a:effectLst/>
                        </a:rPr>
                        <a:t>severity </a:t>
                      </a:r>
                      <a:r>
                        <a:rPr lang="en-US" sz="2000" dirty="0" err="1" smtClean="0">
                          <a:solidFill>
                            <a:srgbClr val="000000"/>
                          </a:solidFill>
                          <a:effectLst/>
                        </a:rPr>
                        <a:t>score</a:t>
                      </a:r>
                      <a:r>
                        <a:rPr lang="en-US" sz="2000" baseline="30000" dirty="0" err="1" smtClean="0">
                          <a:solidFill>
                            <a:srgbClr val="000000"/>
                          </a:solidFill>
                          <a:effectLst/>
                        </a:rPr>
                        <a:t>f</a:t>
                      </a:r>
                      <a:r>
                        <a:rPr lang="en-US" sz="2000" dirty="0" smtClean="0">
                          <a:solidFill>
                            <a:srgbClr val="000000"/>
                          </a:solidFill>
                          <a:effectLst/>
                        </a:rPr>
                        <a:t>, median (IQR), </a:t>
                      </a:r>
                      <a:r>
                        <a:rPr lang="en-US" sz="2000" baseline="0" dirty="0" smtClean="0">
                          <a:solidFill>
                            <a:srgbClr val="000000"/>
                          </a:solidFill>
                          <a:effectLst/>
                        </a:rPr>
                        <a:t> n=132</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9</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(5, 14)</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r h="374777">
                <a:tc>
                  <a:txBody>
                    <a:bodyPr/>
                    <a:lstStyle/>
                    <a:p>
                      <a:pPr marL="0" marR="0">
                        <a:lnSpc>
                          <a:spcPct val="115000"/>
                        </a:lnSpc>
                        <a:spcBef>
                          <a:spcPts val="0"/>
                        </a:spcBef>
                        <a:spcAft>
                          <a:spcPts val="0"/>
                        </a:spcAft>
                      </a:pPr>
                      <a:r>
                        <a:rPr lang="en-US" sz="2000" dirty="0" smtClean="0">
                          <a:solidFill>
                            <a:srgbClr val="000000"/>
                          </a:solidFill>
                          <a:effectLst/>
                        </a:rPr>
                        <a:t>Time </a:t>
                      </a:r>
                      <a:r>
                        <a:rPr lang="en-US" sz="2000" dirty="0">
                          <a:solidFill>
                            <a:srgbClr val="000000"/>
                          </a:solidFill>
                          <a:effectLst/>
                        </a:rPr>
                        <a:t>from point of injury to Role 2 </a:t>
                      </a:r>
                      <a:r>
                        <a:rPr lang="en-US" sz="2000" dirty="0" smtClean="0">
                          <a:solidFill>
                            <a:srgbClr val="000000"/>
                          </a:solidFill>
                          <a:effectLst/>
                        </a:rPr>
                        <a:t>facility, median (IQR),  n=113</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b">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60</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c>
                  <a:txBody>
                    <a:bodyPr/>
                    <a:lstStyle/>
                    <a:p>
                      <a:pPr marL="0" marR="0" algn="ctr">
                        <a:lnSpc>
                          <a:spcPct val="115000"/>
                        </a:lnSpc>
                        <a:spcBef>
                          <a:spcPts val="0"/>
                        </a:spcBef>
                        <a:spcAft>
                          <a:spcPts val="0"/>
                        </a:spcAft>
                      </a:pPr>
                      <a:r>
                        <a:rPr lang="en-US" sz="2000" dirty="0">
                          <a:solidFill>
                            <a:srgbClr val="000000"/>
                          </a:solidFill>
                          <a:effectLst/>
                        </a:rPr>
                        <a:t>(35, 117)</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57" marR="40757" marT="0" marB="0" anchor="ctr">
                    <a:solidFill>
                      <a:schemeClr val="tx1">
                        <a:lumMod val="65000"/>
                      </a:schemeClr>
                    </a:solidFill>
                  </a:tcPr>
                </a:tc>
              </a:tr>
            </a:tbl>
          </a:graphicData>
        </a:graphic>
      </p:graphicFrame>
      <p:sp>
        <p:nvSpPr>
          <p:cNvPr id="5" name="Rectangle 4"/>
          <p:cNvSpPr/>
          <p:nvPr/>
        </p:nvSpPr>
        <p:spPr>
          <a:xfrm>
            <a:off x="1379374" y="1295400"/>
            <a:ext cx="9525001" cy="3048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87149" y="3200400"/>
            <a:ext cx="9525001" cy="3048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387149" y="4191000"/>
            <a:ext cx="9525001" cy="4572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371599" y="5450944"/>
            <a:ext cx="9525001" cy="1407056"/>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0820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96568791"/>
              </p:ext>
            </p:extLst>
          </p:nvPr>
        </p:nvGraphicFramePr>
        <p:xfrm>
          <a:off x="1547652" y="304800"/>
          <a:ext cx="9120349" cy="6324915"/>
        </p:xfrm>
        <a:graphic>
          <a:graphicData uri="http://schemas.openxmlformats.org/drawingml/2006/table">
            <a:tbl>
              <a:tblPr>
                <a:tableStyleId>{5C22544A-7EE6-4342-B048-85BDC9FD1C3A}</a:tableStyleId>
              </a:tblPr>
              <a:tblGrid>
                <a:gridCol w="5141568"/>
                <a:gridCol w="1558774"/>
                <a:gridCol w="772510"/>
                <a:gridCol w="658136"/>
                <a:gridCol w="989361"/>
              </a:tblGrid>
              <a:tr h="876844">
                <a:tc gridSpan="5">
                  <a:txBody>
                    <a:bodyPr/>
                    <a:lstStyle/>
                    <a:p>
                      <a:pPr algn="ctr" fontAlgn="t"/>
                      <a:r>
                        <a:rPr lang="en-US" sz="3200" b="1" u="none" strike="noStrike" baseline="0" dirty="0" smtClean="0">
                          <a:solidFill>
                            <a:schemeClr val="bg2">
                              <a:lumMod val="10000"/>
                            </a:schemeClr>
                          </a:solidFill>
                          <a:effectLst/>
                        </a:rPr>
                        <a:t>How is FWB vs. no-FWB Associated with Outcomes? </a:t>
                      </a:r>
                    </a:p>
                    <a:p>
                      <a:pPr algn="ctr" fontAlgn="t"/>
                      <a:r>
                        <a:rPr lang="en-US" sz="2400" b="1" u="none" strike="noStrike" baseline="0" dirty="0" smtClean="0">
                          <a:solidFill>
                            <a:schemeClr val="bg2">
                              <a:lumMod val="10000"/>
                            </a:schemeClr>
                          </a:solidFill>
                          <a:effectLst/>
                        </a:rPr>
                        <a:t>adjusted for matching and severity of head injury</a:t>
                      </a:r>
                      <a:r>
                        <a:rPr lang="en-US" sz="2400" b="1" u="none" strike="noStrike" dirty="0" smtClean="0">
                          <a:solidFill>
                            <a:schemeClr val="bg2">
                              <a:lumMod val="10000"/>
                            </a:schemeClr>
                          </a:solidFill>
                          <a:effectLst/>
                        </a:rPr>
                        <a:t> </a:t>
                      </a:r>
                      <a:endParaRPr lang="en-US" sz="2400" b="1" i="0" u="none" strike="noStrike" dirty="0">
                        <a:solidFill>
                          <a:schemeClr val="bg2">
                            <a:lumMod val="10000"/>
                          </a:schemeClr>
                        </a:solidFill>
                        <a:effectLst/>
                        <a:latin typeface="Times New Roman" panose="02020603050405020304" pitchFamily="18" charset="0"/>
                      </a:endParaRPr>
                    </a:p>
                  </a:txBody>
                  <a:tcPr marL="7620" marR="7620" marT="7620" marB="0"/>
                </a:tc>
                <a:tc hMerge="1">
                  <a:txBody>
                    <a:bodyPr/>
                    <a:lstStyle/>
                    <a:p>
                      <a:pPr algn="ctr" fontAlgn="t"/>
                      <a:endParaRPr lang="en-US" sz="2000" b="1" i="0" u="none" strike="noStrike" dirty="0">
                        <a:solidFill>
                          <a:srgbClr val="000000"/>
                        </a:solidFill>
                        <a:effectLst/>
                        <a:latin typeface="Times New Roman" panose="02020603050405020304" pitchFamily="18" charset="0"/>
                      </a:endParaRPr>
                    </a:p>
                  </a:txBody>
                  <a:tcPr marL="7620" marR="7620" marT="7620" marB="0"/>
                </a:tc>
                <a:tc hMerge="1">
                  <a:txBody>
                    <a:bodyPr/>
                    <a:lstStyle/>
                    <a:p>
                      <a:endParaRPr lang="en-US"/>
                    </a:p>
                  </a:txBody>
                  <a:tcPr/>
                </a:tc>
                <a:tc hMerge="1">
                  <a:txBody>
                    <a:bodyPr/>
                    <a:lstStyle/>
                    <a:p>
                      <a:endParaRPr lang="en-US"/>
                    </a:p>
                  </a:txBody>
                  <a:tcPr/>
                </a:tc>
                <a:tc hMerge="1">
                  <a:txBody>
                    <a:bodyPr/>
                    <a:lstStyle/>
                    <a:p>
                      <a:endParaRPr lang="en-US"/>
                    </a:p>
                  </a:txBody>
                  <a:tcPr/>
                </a:tc>
              </a:tr>
              <a:tr h="647156">
                <a:tc>
                  <a:txBody>
                    <a:bodyPr/>
                    <a:lstStyle/>
                    <a:p>
                      <a:pPr algn="ctr" fontAlgn="ctr"/>
                      <a:r>
                        <a:rPr lang="en-US" sz="3600" b="1" i="0" u="none" strike="noStrike" dirty="0" smtClean="0">
                          <a:solidFill>
                            <a:srgbClr val="000000"/>
                          </a:solidFill>
                          <a:effectLst/>
                          <a:latin typeface="+mn-lt"/>
                        </a:rPr>
                        <a:t>Outcome</a:t>
                      </a:r>
                      <a:endParaRPr lang="en-US" sz="3600" b="1" i="0" u="none" strike="noStrike" dirty="0">
                        <a:solidFill>
                          <a:srgbClr val="000000"/>
                        </a:solidFill>
                        <a:effectLst/>
                        <a:latin typeface="+mn-lt"/>
                      </a:endParaRPr>
                    </a:p>
                  </a:txBody>
                  <a:tcPr marL="7620" marR="7620" marT="7620" marB="0" anchor="ctr"/>
                </a:tc>
                <a:tc>
                  <a:txBody>
                    <a:bodyPr/>
                    <a:lstStyle/>
                    <a:p>
                      <a:pPr algn="l" fontAlgn="ctr"/>
                      <a:r>
                        <a:rPr lang="en-US" sz="2500" b="1" u="none" strike="noStrike" dirty="0">
                          <a:solidFill>
                            <a:schemeClr val="bg2">
                              <a:lumMod val="10000"/>
                            </a:schemeClr>
                          </a:solidFill>
                          <a:effectLst/>
                          <a:latin typeface="+mn-lt"/>
                        </a:rPr>
                        <a:t>Odds </a:t>
                      </a:r>
                      <a:r>
                        <a:rPr lang="en-US" sz="2500" b="1" u="none" strike="noStrike" dirty="0" smtClean="0">
                          <a:solidFill>
                            <a:schemeClr val="bg2">
                              <a:lumMod val="10000"/>
                            </a:schemeClr>
                          </a:solidFill>
                          <a:effectLst/>
                          <a:latin typeface="+mn-lt"/>
                        </a:rPr>
                        <a:t>Ratio</a:t>
                      </a:r>
                      <a:endParaRPr lang="en-US" sz="2500" b="1" i="0" u="none" strike="noStrike" dirty="0">
                        <a:solidFill>
                          <a:schemeClr val="bg2">
                            <a:lumMod val="10000"/>
                          </a:schemeClr>
                        </a:solidFill>
                        <a:effectLst/>
                        <a:latin typeface="+mn-lt"/>
                      </a:endParaRPr>
                    </a:p>
                  </a:txBody>
                  <a:tcPr marL="7620" marR="7620" marT="7620" marB="0" anchor="ctr"/>
                </a:tc>
                <a:tc gridSpan="2">
                  <a:txBody>
                    <a:bodyPr/>
                    <a:lstStyle/>
                    <a:p>
                      <a:pPr algn="ctr" fontAlgn="ctr"/>
                      <a:r>
                        <a:rPr lang="en-US" sz="2500" b="1" u="none" strike="noStrike" dirty="0">
                          <a:solidFill>
                            <a:schemeClr val="bg2">
                              <a:lumMod val="10000"/>
                            </a:schemeClr>
                          </a:solidFill>
                          <a:effectLst/>
                          <a:latin typeface="+mn-lt"/>
                        </a:rPr>
                        <a:t>95% </a:t>
                      </a:r>
                      <a:r>
                        <a:rPr lang="en-US" sz="2500" b="1" u="none" strike="noStrike" dirty="0" smtClean="0">
                          <a:solidFill>
                            <a:schemeClr val="bg2">
                              <a:lumMod val="10000"/>
                            </a:schemeClr>
                          </a:solidFill>
                          <a:effectLst/>
                          <a:latin typeface="+mn-lt"/>
                        </a:rPr>
                        <a:t>Cl</a:t>
                      </a:r>
                      <a:endParaRPr lang="en-US" sz="2500" b="1" i="0" u="none" strike="noStrike" dirty="0">
                        <a:solidFill>
                          <a:schemeClr val="bg2">
                            <a:lumMod val="10000"/>
                          </a:schemeClr>
                        </a:solidFill>
                        <a:effectLst/>
                        <a:latin typeface="+mn-lt"/>
                      </a:endParaRPr>
                    </a:p>
                  </a:txBody>
                  <a:tcPr marL="7620" marR="7620" marT="7620" marB="0" anchor="ctr"/>
                </a:tc>
                <a:tc hMerge="1">
                  <a:txBody>
                    <a:bodyPr/>
                    <a:lstStyle/>
                    <a:p>
                      <a:endParaRPr lang="en-US"/>
                    </a:p>
                  </a:txBody>
                  <a:tcPr/>
                </a:tc>
                <a:tc>
                  <a:txBody>
                    <a:bodyPr/>
                    <a:lstStyle/>
                    <a:p>
                      <a:pPr algn="ctr" fontAlgn="ctr"/>
                      <a:r>
                        <a:rPr lang="en-US" sz="2500" b="1" i="1" u="none" strike="noStrike" dirty="0" smtClean="0">
                          <a:solidFill>
                            <a:srgbClr val="FF0000"/>
                          </a:solidFill>
                          <a:effectLst/>
                          <a:latin typeface="+mn-lt"/>
                        </a:rPr>
                        <a:t>P</a:t>
                      </a:r>
                      <a:r>
                        <a:rPr lang="en-US" sz="2500" b="1" u="none" strike="noStrike" dirty="0" smtClean="0">
                          <a:solidFill>
                            <a:srgbClr val="FF0000"/>
                          </a:solidFill>
                          <a:effectLst/>
                          <a:latin typeface="+mn-lt"/>
                        </a:rPr>
                        <a:t> </a:t>
                      </a:r>
                      <a:r>
                        <a:rPr lang="en-US" sz="2500" b="1" u="none" strike="noStrike" dirty="0">
                          <a:solidFill>
                            <a:srgbClr val="FF0000"/>
                          </a:solidFill>
                          <a:effectLst/>
                          <a:latin typeface="+mn-lt"/>
                        </a:rPr>
                        <a:t>value</a:t>
                      </a:r>
                      <a:endParaRPr lang="en-US" sz="2500" b="1" i="0" u="none" strike="noStrike" dirty="0">
                        <a:solidFill>
                          <a:srgbClr val="FF0000"/>
                        </a:solidFill>
                        <a:effectLst/>
                        <a:latin typeface="+mn-lt"/>
                      </a:endParaRPr>
                    </a:p>
                  </a:txBody>
                  <a:tcPr marL="7620" marR="7620" marT="7620" marB="0" anchor="ctr"/>
                </a:tc>
              </a:tr>
              <a:tr h="550577">
                <a:tc>
                  <a:txBody>
                    <a:bodyPr/>
                    <a:lstStyle/>
                    <a:p>
                      <a:pPr algn="l" fontAlgn="ctr"/>
                      <a:r>
                        <a:rPr lang="en-US" sz="3600" b="1" i="0" u="none" strike="noStrike" baseline="0" dirty="0" smtClean="0">
                          <a:solidFill>
                            <a:srgbClr val="000000"/>
                          </a:solidFill>
                          <a:effectLst/>
                          <a:latin typeface="+mn-lt"/>
                        </a:rPr>
                        <a:t> </a:t>
                      </a:r>
                      <a:r>
                        <a:rPr lang="en-US" sz="3200" b="1" i="0" u="none" strike="noStrike" dirty="0" smtClean="0">
                          <a:solidFill>
                            <a:srgbClr val="000000"/>
                          </a:solidFill>
                          <a:effectLst/>
                          <a:latin typeface="+mn-lt"/>
                        </a:rPr>
                        <a:t>6</a:t>
                      </a:r>
                      <a:r>
                        <a:rPr lang="en-US" sz="3200" b="1" i="0" u="none" strike="noStrike" baseline="0" dirty="0" smtClean="0">
                          <a:solidFill>
                            <a:srgbClr val="000000"/>
                          </a:solidFill>
                          <a:effectLst/>
                          <a:latin typeface="+mn-lt"/>
                        </a:rPr>
                        <a:t> hour mortality </a:t>
                      </a:r>
                      <a:r>
                        <a:rPr lang="en-US" sz="2400" b="0" i="0" u="none" strike="noStrike" baseline="0" dirty="0" smtClean="0">
                          <a:solidFill>
                            <a:srgbClr val="000000"/>
                          </a:solidFill>
                          <a:effectLst/>
                          <a:latin typeface="+mn-lt"/>
                        </a:rPr>
                        <a:t>(7% vs 21%)</a:t>
                      </a:r>
                      <a:endParaRPr lang="en-US" sz="3200" b="1"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solidFill>
                            <a:schemeClr val="bg2">
                              <a:lumMod val="10000"/>
                            </a:schemeClr>
                          </a:solidFill>
                          <a:effectLst/>
                          <a:latin typeface="+mn-lt"/>
                        </a:rPr>
                        <a:t>0.27</a:t>
                      </a:r>
                      <a:endParaRPr lang="en-US" sz="2500" b="0" i="0" u="none" strike="noStrike" dirty="0">
                        <a:solidFill>
                          <a:schemeClr val="bg2">
                            <a:lumMod val="10000"/>
                          </a:schemeClr>
                        </a:solidFill>
                        <a:effectLst/>
                        <a:latin typeface="+mn-lt"/>
                      </a:endParaRPr>
                    </a:p>
                  </a:txBody>
                  <a:tcPr marL="7620" marR="7620" marT="7620" marB="0" anchor="ctr"/>
                </a:tc>
                <a:tc>
                  <a:txBody>
                    <a:bodyPr/>
                    <a:lstStyle/>
                    <a:p>
                      <a:pPr algn="ctr" fontAlgn="ctr"/>
                      <a:r>
                        <a:rPr lang="en-US" sz="2500" u="none" strike="noStrike" dirty="0">
                          <a:solidFill>
                            <a:schemeClr val="bg2">
                              <a:lumMod val="10000"/>
                            </a:schemeClr>
                          </a:solidFill>
                          <a:effectLst/>
                          <a:latin typeface="+mn-lt"/>
                        </a:rPr>
                        <a:t>0.13</a:t>
                      </a:r>
                      <a:endParaRPr lang="en-US" sz="2500" b="0" i="0" u="none" strike="noStrike" dirty="0">
                        <a:solidFill>
                          <a:schemeClr val="bg2">
                            <a:lumMod val="10000"/>
                          </a:schemeClr>
                        </a:solidFill>
                        <a:effectLst/>
                        <a:latin typeface="+mn-lt"/>
                      </a:endParaRPr>
                    </a:p>
                  </a:txBody>
                  <a:tcPr marL="7620" marR="7620" marT="7620" marB="0" anchor="ctr"/>
                </a:tc>
                <a:tc>
                  <a:txBody>
                    <a:bodyPr/>
                    <a:lstStyle/>
                    <a:p>
                      <a:pPr algn="ctr" fontAlgn="ctr"/>
                      <a:r>
                        <a:rPr lang="en-US" sz="2500" u="none" strike="noStrike" dirty="0">
                          <a:solidFill>
                            <a:schemeClr val="bg2">
                              <a:lumMod val="10000"/>
                            </a:schemeClr>
                          </a:solidFill>
                          <a:effectLst/>
                          <a:latin typeface="+mn-lt"/>
                        </a:rPr>
                        <a:t>0.58</a:t>
                      </a:r>
                      <a:endParaRPr lang="en-US" sz="2500" b="0" i="0" u="none" strike="noStrike" dirty="0">
                        <a:solidFill>
                          <a:schemeClr val="bg2">
                            <a:lumMod val="10000"/>
                          </a:schemeClr>
                        </a:solidFill>
                        <a:effectLst/>
                        <a:latin typeface="+mn-lt"/>
                      </a:endParaRPr>
                    </a:p>
                  </a:txBody>
                  <a:tcPr marL="7620" marR="7620" marT="7620" marB="0" anchor="ctr"/>
                </a:tc>
                <a:tc>
                  <a:txBody>
                    <a:bodyPr/>
                    <a:lstStyle/>
                    <a:p>
                      <a:pPr algn="ctr" fontAlgn="ctr"/>
                      <a:r>
                        <a:rPr lang="en-US" sz="2500" u="none" strike="noStrike" dirty="0">
                          <a:solidFill>
                            <a:schemeClr val="bg2">
                              <a:lumMod val="10000"/>
                            </a:schemeClr>
                          </a:solidFill>
                          <a:effectLst/>
                          <a:latin typeface="+mn-lt"/>
                        </a:rPr>
                        <a:t>0.001</a:t>
                      </a:r>
                      <a:endParaRPr lang="en-US" sz="2500" b="0" i="0" u="none" strike="noStrike" dirty="0">
                        <a:solidFill>
                          <a:schemeClr val="bg2">
                            <a:lumMod val="10000"/>
                          </a:schemeClr>
                        </a:solidFill>
                        <a:effectLst/>
                        <a:latin typeface="+mn-lt"/>
                      </a:endParaRPr>
                    </a:p>
                  </a:txBody>
                  <a:tcPr marL="7620" marR="7620" marT="7620" marB="0" anchor="ctr"/>
                </a:tc>
              </a:tr>
              <a:tr h="550577">
                <a:tc>
                  <a:txBody>
                    <a:bodyPr/>
                    <a:lstStyle/>
                    <a:p>
                      <a:pPr algn="l" fontAlgn="ctr"/>
                      <a:r>
                        <a:rPr lang="en-US" sz="2400" b="1" i="0" u="none" strike="noStrike" baseline="0" dirty="0" smtClean="0">
                          <a:solidFill>
                            <a:srgbClr val="7030A0"/>
                          </a:solidFill>
                          <a:effectLst/>
                          <a:latin typeface="+mn-lt"/>
                        </a:rPr>
                        <a:t>      Subgroup with severe head injury </a:t>
                      </a:r>
                      <a:endParaRPr lang="en-US" sz="2400" b="1"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0.07</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a:solidFill>
                            <a:srgbClr val="7030A0"/>
                          </a:solidFill>
                          <a:effectLst/>
                          <a:latin typeface="+mn-lt"/>
                        </a:rPr>
                        <a:t>0.004</a:t>
                      </a:r>
                      <a:endParaRPr lang="en-US" sz="2500" b="0" i="0" u="none" strike="noStrike">
                        <a:solidFill>
                          <a:srgbClr val="7030A0"/>
                        </a:solidFill>
                        <a:effectLst/>
                        <a:latin typeface="+mn-lt"/>
                      </a:endParaRPr>
                    </a:p>
                  </a:txBody>
                  <a:tcPr marL="7620" marR="7620" marT="7620" marB="0" anchor="ctr"/>
                </a:tc>
                <a:tc>
                  <a:txBody>
                    <a:bodyPr/>
                    <a:lstStyle/>
                    <a:p>
                      <a:pPr algn="ctr" fontAlgn="ctr"/>
                      <a:r>
                        <a:rPr lang="en-US" sz="2500" u="none" strike="noStrike">
                          <a:solidFill>
                            <a:srgbClr val="7030A0"/>
                          </a:solidFill>
                          <a:effectLst/>
                          <a:latin typeface="+mn-lt"/>
                        </a:rPr>
                        <a:t>1.26</a:t>
                      </a:r>
                      <a:endParaRPr lang="en-US" sz="2500" b="0" i="0" u="none" strike="noStrike">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0.072</a:t>
                      </a:r>
                      <a:endParaRPr lang="en-US" sz="2500" b="0" i="0" u="none" strike="noStrike" dirty="0">
                        <a:solidFill>
                          <a:srgbClr val="7030A0"/>
                        </a:solidFill>
                        <a:effectLst/>
                        <a:latin typeface="+mn-lt"/>
                      </a:endParaRPr>
                    </a:p>
                  </a:txBody>
                  <a:tcPr marL="7620" marR="7620" marT="7620" marB="0" anchor="ctr"/>
                </a:tc>
              </a:tr>
              <a:tr h="451708">
                <a:tc>
                  <a:txBody>
                    <a:bodyPr/>
                    <a:lstStyle/>
                    <a:p>
                      <a:pPr algn="l" fontAlgn="ctr"/>
                      <a:r>
                        <a:rPr lang="en-US" sz="2400" b="0" i="0" u="none" strike="noStrike" dirty="0" smtClean="0">
                          <a:solidFill>
                            <a:srgbClr val="7030A0"/>
                          </a:solidFill>
                          <a:effectLst/>
                          <a:latin typeface="+mn-lt"/>
                        </a:rPr>
                        <a:t>      </a:t>
                      </a:r>
                      <a:r>
                        <a:rPr lang="en-US" sz="2400" b="1" i="0" u="none" strike="noStrike" baseline="0" dirty="0" smtClean="0">
                          <a:solidFill>
                            <a:srgbClr val="7030A0"/>
                          </a:solidFill>
                          <a:effectLst/>
                          <a:latin typeface="+mn-lt"/>
                        </a:rPr>
                        <a:t>Subgroup w/o severe head injury </a:t>
                      </a:r>
                      <a:endParaRPr lang="en-US" sz="2400" b="1"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0.35</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0.15</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0.79</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0.011</a:t>
                      </a:r>
                      <a:endParaRPr lang="en-US" sz="2500" b="0" i="0" u="none" strike="noStrike" dirty="0">
                        <a:solidFill>
                          <a:srgbClr val="7030A0"/>
                        </a:solidFill>
                        <a:effectLst/>
                        <a:latin typeface="+mn-lt"/>
                      </a:endParaRPr>
                    </a:p>
                  </a:txBody>
                  <a:tcPr marL="7620" marR="7620" marT="7620" marB="0" anchor="ctr"/>
                </a:tc>
              </a:tr>
              <a:tr h="451708">
                <a:tc>
                  <a:txBody>
                    <a:bodyPr/>
                    <a:lstStyle/>
                    <a:p>
                      <a:pPr algn="l" fontAlgn="ctr"/>
                      <a:r>
                        <a:rPr lang="en-US" sz="2400" b="1" i="0" u="none" strike="noStrike" dirty="0" smtClean="0">
                          <a:solidFill>
                            <a:srgbClr val="0000FF"/>
                          </a:solidFill>
                          <a:effectLst/>
                          <a:latin typeface="+mn-lt"/>
                        </a:rPr>
                        <a:t>        Low</a:t>
                      </a:r>
                      <a:r>
                        <a:rPr lang="en-US" sz="2400" b="1" i="0" u="none" strike="noStrike" baseline="0" dirty="0" smtClean="0">
                          <a:solidFill>
                            <a:srgbClr val="0000FF"/>
                          </a:solidFill>
                          <a:effectLst/>
                          <a:latin typeface="+mn-lt"/>
                        </a:rPr>
                        <a:t> Dose of FWB (</a:t>
                      </a:r>
                      <a:r>
                        <a:rPr lang="en-US" sz="2400" b="1" i="0" u="sng" strike="noStrike" baseline="0" dirty="0" smtClean="0">
                          <a:solidFill>
                            <a:srgbClr val="0000FF"/>
                          </a:solidFill>
                          <a:effectLst/>
                          <a:latin typeface="+mn-lt"/>
                        </a:rPr>
                        <a:t>&lt;</a:t>
                      </a:r>
                      <a:r>
                        <a:rPr lang="en-US" sz="2400" b="1" i="0" u="none" strike="noStrike" baseline="0" dirty="0" smtClean="0">
                          <a:solidFill>
                            <a:srgbClr val="0000FF"/>
                          </a:solidFill>
                          <a:effectLst/>
                          <a:latin typeface="+mn-lt"/>
                        </a:rPr>
                        <a:t>33% of all RBCs)</a:t>
                      </a:r>
                      <a:endParaRPr lang="en-US" sz="2400" b="1"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0.73</a:t>
                      </a:r>
                      <a:endParaRPr lang="en-US" sz="2500" b="0"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0.28</a:t>
                      </a:r>
                      <a:endParaRPr lang="en-US" sz="2500" b="0"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1.89</a:t>
                      </a:r>
                      <a:endParaRPr lang="en-US" sz="2500" b="0"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0.515</a:t>
                      </a:r>
                      <a:endParaRPr lang="en-US" sz="2500" b="0" i="0" u="none" strike="noStrike" dirty="0">
                        <a:solidFill>
                          <a:srgbClr val="0000FF"/>
                        </a:solidFill>
                        <a:effectLst/>
                        <a:latin typeface="+mn-lt"/>
                      </a:endParaRPr>
                    </a:p>
                  </a:txBody>
                  <a:tcPr marL="7620" marR="7620" marT="7620" marB="0" anchor="ctr"/>
                </a:tc>
              </a:tr>
              <a:tr h="451708">
                <a:tc>
                  <a:txBody>
                    <a:bodyPr/>
                    <a:lstStyle/>
                    <a:p>
                      <a:pPr algn="l" fontAlgn="ctr"/>
                      <a:r>
                        <a:rPr lang="en-US" sz="2400" b="1" i="0" u="none" strike="noStrike" dirty="0" smtClean="0">
                          <a:solidFill>
                            <a:srgbClr val="0000FF"/>
                          </a:solidFill>
                          <a:effectLst/>
                          <a:latin typeface="+mn-lt"/>
                        </a:rPr>
                        <a:t>        </a:t>
                      </a:r>
                      <a:r>
                        <a:rPr lang="en-US" sz="2400" b="1" i="0" u="none" strike="noStrike" baseline="0" dirty="0" smtClean="0">
                          <a:solidFill>
                            <a:srgbClr val="0000FF"/>
                          </a:solidFill>
                          <a:effectLst/>
                          <a:latin typeface="+mn-lt"/>
                        </a:rPr>
                        <a:t>High Dose FWB (&gt;33% of all RBCs)</a:t>
                      </a:r>
                      <a:endParaRPr lang="en-US" sz="2400" b="1"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0.14</a:t>
                      </a:r>
                      <a:endParaRPr lang="en-US" sz="2500" b="0"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0.04</a:t>
                      </a:r>
                      <a:endParaRPr lang="en-US" sz="2500" b="0"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0.51</a:t>
                      </a:r>
                      <a:endParaRPr lang="en-US" sz="2500" b="0" i="0" u="none" strike="noStrike" dirty="0">
                        <a:solidFill>
                          <a:srgbClr val="0000FF"/>
                        </a:solidFill>
                        <a:effectLst/>
                        <a:latin typeface="+mn-lt"/>
                      </a:endParaRPr>
                    </a:p>
                  </a:txBody>
                  <a:tcPr marL="7620" marR="7620" marT="7620" marB="0" anchor="ctr"/>
                </a:tc>
                <a:tc>
                  <a:txBody>
                    <a:bodyPr/>
                    <a:lstStyle/>
                    <a:p>
                      <a:pPr algn="ctr" fontAlgn="ctr"/>
                      <a:r>
                        <a:rPr lang="en-US" sz="2500" u="none" strike="noStrike" dirty="0">
                          <a:solidFill>
                            <a:srgbClr val="0000FF"/>
                          </a:solidFill>
                          <a:effectLst/>
                          <a:latin typeface="+mn-lt"/>
                        </a:rPr>
                        <a:t>0.003</a:t>
                      </a:r>
                      <a:endParaRPr lang="en-US" sz="2500" b="0" i="0" u="none" strike="noStrike" dirty="0">
                        <a:solidFill>
                          <a:srgbClr val="0000FF"/>
                        </a:solidFill>
                        <a:effectLst/>
                        <a:latin typeface="+mn-lt"/>
                      </a:endParaRPr>
                    </a:p>
                  </a:txBody>
                  <a:tcPr marL="7620" marR="7620" marT="7620" marB="0" anchor="ctr"/>
                </a:tc>
              </a:tr>
              <a:tr h="550577">
                <a:tc>
                  <a:txBody>
                    <a:bodyPr/>
                    <a:lstStyle/>
                    <a:p>
                      <a:pPr algn="l" fontAlgn="ctr"/>
                      <a:r>
                        <a:rPr lang="en-US" sz="2400" b="0" i="0" u="none" strike="noStrike" dirty="0" smtClean="0">
                          <a:solidFill>
                            <a:srgbClr val="00B050"/>
                          </a:solidFill>
                          <a:effectLst/>
                          <a:latin typeface="+mn-lt"/>
                        </a:rPr>
                        <a:t>      </a:t>
                      </a:r>
                      <a:r>
                        <a:rPr lang="en-US" sz="2400" b="1" i="0" u="none" strike="noStrike" dirty="0" smtClean="0">
                          <a:solidFill>
                            <a:srgbClr val="00B050"/>
                          </a:solidFill>
                          <a:effectLst/>
                          <a:latin typeface="+mn-lt"/>
                        </a:rPr>
                        <a:t>Subgroup adjusted</a:t>
                      </a:r>
                      <a:r>
                        <a:rPr lang="en-US" sz="2400" b="1" i="0" u="none" strike="noStrike" baseline="0" dirty="0" smtClean="0">
                          <a:solidFill>
                            <a:srgbClr val="00B050"/>
                          </a:solidFill>
                          <a:effectLst/>
                          <a:latin typeface="+mn-lt"/>
                        </a:rPr>
                        <a:t> for 13 covariates</a:t>
                      </a:r>
                      <a:endParaRPr lang="en-US" sz="2400" b="1"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a:solidFill>
                            <a:srgbClr val="00B050"/>
                          </a:solidFill>
                          <a:effectLst/>
                          <a:latin typeface="+mn-lt"/>
                        </a:rPr>
                        <a:t>0.15</a:t>
                      </a:r>
                      <a:endParaRPr lang="en-US" sz="2500" b="0"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smtClean="0">
                          <a:solidFill>
                            <a:srgbClr val="00B050"/>
                          </a:solidFill>
                          <a:effectLst/>
                          <a:latin typeface="+mn-lt"/>
                        </a:rPr>
                        <a:t>0.03</a:t>
                      </a:r>
                      <a:endParaRPr lang="en-US" sz="2500" b="0"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smtClean="0">
                          <a:solidFill>
                            <a:srgbClr val="00B050"/>
                          </a:solidFill>
                          <a:effectLst/>
                          <a:latin typeface="+mn-lt"/>
                        </a:rPr>
                        <a:t>0.78</a:t>
                      </a:r>
                      <a:endParaRPr lang="en-US" sz="2500" b="0"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a:solidFill>
                            <a:srgbClr val="00B050"/>
                          </a:solidFill>
                          <a:effectLst/>
                          <a:latin typeface="+mn-lt"/>
                        </a:rPr>
                        <a:t>0.024</a:t>
                      </a:r>
                      <a:endParaRPr lang="en-US" sz="2500" b="0" i="0" u="none" strike="noStrike" dirty="0">
                        <a:solidFill>
                          <a:srgbClr val="00B050"/>
                        </a:solidFill>
                        <a:effectLst/>
                        <a:latin typeface="+mn-lt"/>
                      </a:endParaRPr>
                    </a:p>
                  </a:txBody>
                  <a:tcPr marL="7620" marR="7620" marT="7620" marB="0" anchor="ctr"/>
                </a:tc>
              </a:tr>
              <a:tr h="550577">
                <a:tc>
                  <a:txBody>
                    <a:bodyPr/>
                    <a:lstStyle/>
                    <a:p>
                      <a:pPr algn="l" fontAlgn="ctr"/>
                      <a:endParaRPr lang="en-US" sz="2000" b="0" i="0" u="none" strike="noStrike" dirty="0" smtClean="0">
                        <a:solidFill>
                          <a:srgbClr val="FF0000"/>
                        </a:solidFill>
                        <a:effectLst/>
                        <a:latin typeface="+mn-lt"/>
                      </a:endParaRPr>
                    </a:p>
                    <a:p>
                      <a:pPr algn="l" fontAlgn="ctr"/>
                      <a:r>
                        <a:rPr lang="en-US" sz="2400" b="0" i="0" u="none" strike="noStrike" dirty="0" smtClean="0">
                          <a:solidFill>
                            <a:srgbClr val="FF0000"/>
                          </a:solidFill>
                          <a:effectLst/>
                          <a:latin typeface="+mn-lt"/>
                        </a:rPr>
                        <a:t>  </a:t>
                      </a:r>
                      <a:r>
                        <a:rPr lang="en-US" sz="2400" b="1" i="0" u="none" strike="noStrike" dirty="0" smtClean="0">
                          <a:solidFill>
                            <a:srgbClr val="FF0000"/>
                          </a:solidFill>
                          <a:effectLst/>
                          <a:latin typeface="+mn-lt"/>
                        </a:rPr>
                        <a:t>Sum</a:t>
                      </a:r>
                      <a:r>
                        <a:rPr lang="en-US" sz="2400" b="1" i="0" u="none" strike="noStrike" baseline="0" dirty="0" smtClean="0">
                          <a:solidFill>
                            <a:srgbClr val="FF0000"/>
                          </a:solidFill>
                          <a:effectLst/>
                          <a:latin typeface="+mn-lt"/>
                        </a:rPr>
                        <a:t> total of RBC-containing units  </a:t>
                      </a:r>
                    </a:p>
                    <a:p>
                      <a:pPr algn="l" fontAlgn="ctr"/>
                      <a:r>
                        <a:rPr lang="en-US" sz="2400" b="1" i="0" u="none" strike="noStrike" baseline="0" dirty="0" smtClean="0">
                          <a:solidFill>
                            <a:srgbClr val="FF0000"/>
                          </a:solidFill>
                          <a:effectLst/>
                          <a:latin typeface="+mn-lt"/>
                        </a:rPr>
                        <a:t>   </a:t>
                      </a:r>
                      <a:r>
                        <a:rPr lang="en-US" sz="1800" b="1" i="0" u="none" strike="noStrike" baseline="0" dirty="0" smtClean="0">
                          <a:solidFill>
                            <a:srgbClr val="FF0000"/>
                          </a:solidFill>
                          <a:effectLst/>
                          <a:latin typeface="+mn-lt"/>
                        </a:rPr>
                        <a:t>in those predicted to survive &gt;6 </a:t>
                      </a:r>
                      <a:r>
                        <a:rPr lang="en-US" sz="1800" b="1" i="0" u="none" strike="noStrike" baseline="0" dirty="0" err="1" smtClean="0">
                          <a:solidFill>
                            <a:srgbClr val="FF0000"/>
                          </a:solidFill>
                          <a:effectLst/>
                          <a:latin typeface="+mn-lt"/>
                        </a:rPr>
                        <a:t>hrs</a:t>
                      </a:r>
                      <a:r>
                        <a:rPr lang="en-US" sz="1800" b="1" i="0" u="none" strike="noStrike" baseline="0" dirty="0" smtClean="0">
                          <a:solidFill>
                            <a:srgbClr val="FF0000"/>
                          </a:solidFill>
                          <a:effectLst/>
                          <a:latin typeface="+mn-lt"/>
                        </a:rPr>
                        <a:t> regardless of Rx</a:t>
                      </a:r>
                      <a:endParaRPr lang="en-US" sz="1800" b="1" i="0" u="none" strike="noStrike" dirty="0">
                        <a:solidFill>
                          <a:srgbClr val="FF0000"/>
                        </a:solidFill>
                        <a:effectLst/>
                        <a:latin typeface="+mn-lt"/>
                      </a:endParaRPr>
                    </a:p>
                  </a:txBody>
                  <a:tcPr marL="7620" marR="7620" marT="7620" marB="0" anchor="ctr"/>
                </a:tc>
                <a:tc gridSpan="3">
                  <a:txBody>
                    <a:bodyPr/>
                    <a:lstStyle/>
                    <a:p>
                      <a:pPr algn="ctr" fontAlgn="ctr">
                        <a:lnSpc>
                          <a:spcPct val="80000"/>
                        </a:lnSpc>
                      </a:pPr>
                      <a:endParaRPr lang="en-US" sz="2500" b="0" i="0" u="none" strike="noStrike" dirty="0" smtClean="0">
                        <a:solidFill>
                          <a:srgbClr val="FF0000"/>
                        </a:solidFill>
                        <a:effectLst/>
                        <a:latin typeface="+mn-lt"/>
                      </a:endParaRPr>
                    </a:p>
                    <a:p>
                      <a:pPr algn="ctr" fontAlgn="ctr">
                        <a:lnSpc>
                          <a:spcPct val="80000"/>
                        </a:lnSpc>
                      </a:pPr>
                      <a:r>
                        <a:rPr lang="en-US" sz="2500" b="0" i="0" u="none" strike="noStrike" dirty="0" smtClean="0">
                          <a:solidFill>
                            <a:srgbClr val="FF0000"/>
                          </a:solidFill>
                          <a:effectLst/>
                          <a:latin typeface="+mn-lt"/>
                        </a:rPr>
                        <a:t>Did</a:t>
                      </a:r>
                      <a:r>
                        <a:rPr lang="en-US" sz="2500" b="0" i="0" u="none" strike="noStrike" baseline="0" dirty="0" smtClean="0">
                          <a:solidFill>
                            <a:srgbClr val="FF0000"/>
                          </a:solidFill>
                          <a:effectLst/>
                          <a:latin typeface="+mn-lt"/>
                        </a:rPr>
                        <a:t> not differ, FWB group median=12 </a:t>
                      </a:r>
                      <a:endParaRPr lang="en-US" sz="2500" b="0" i="0" u="none" strike="noStrike" dirty="0">
                        <a:solidFill>
                          <a:srgbClr val="FF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solidFill>
                            <a:srgbClr val="FF0000"/>
                          </a:solidFill>
                          <a:effectLst/>
                          <a:latin typeface="+mn-lt"/>
                        </a:rPr>
                        <a:t>0.426</a:t>
                      </a:r>
                      <a:endParaRPr lang="en-US" sz="2500" b="0" i="0" u="none" strike="noStrike" dirty="0">
                        <a:solidFill>
                          <a:srgbClr val="FF0000"/>
                        </a:solidFill>
                        <a:effectLst/>
                        <a:latin typeface="+mn-lt"/>
                      </a:endParaRPr>
                    </a:p>
                  </a:txBody>
                  <a:tcPr marL="7620" marR="7620" marT="7620" marB="0" anchor="ctr"/>
                </a:tc>
              </a:tr>
              <a:tr h="550577">
                <a:tc>
                  <a:txBody>
                    <a:bodyPr/>
                    <a:lstStyle/>
                    <a:p>
                      <a:pPr algn="l" fontAlgn="ctr"/>
                      <a:r>
                        <a:rPr lang="en-US" sz="2400" b="1" i="0" u="none" strike="noStrike" dirty="0" smtClean="0">
                          <a:solidFill>
                            <a:srgbClr val="FF0000"/>
                          </a:solidFill>
                          <a:effectLst/>
                          <a:latin typeface="+mn-lt"/>
                        </a:rPr>
                        <a:t>  Sum total of all blood product</a:t>
                      </a:r>
                      <a:r>
                        <a:rPr lang="en-US" sz="2400" b="1" i="0" u="none" strike="noStrike" baseline="0" dirty="0" smtClean="0">
                          <a:solidFill>
                            <a:srgbClr val="FF0000"/>
                          </a:solidFill>
                          <a:effectLst/>
                          <a:latin typeface="+mn-lt"/>
                        </a:rPr>
                        <a:t> units</a:t>
                      </a:r>
                    </a:p>
                    <a:p>
                      <a:pPr algn="l" fontAlgn="ctr"/>
                      <a:r>
                        <a:rPr lang="en-US" sz="2400" b="1" i="0" u="none" strike="noStrike" baseline="0" dirty="0" smtClean="0">
                          <a:solidFill>
                            <a:srgbClr val="FF0000"/>
                          </a:solidFill>
                          <a:effectLst/>
                          <a:latin typeface="+mn-lt"/>
                        </a:rPr>
                        <a:t>   </a:t>
                      </a:r>
                      <a:r>
                        <a:rPr lang="en-US" sz="1800" b="1" i="0" u="none" strike="noStrike" baseline="0" dirty="0" smtClean="0">
                          <a:solidFill>
                            <a:srgbClr val="FF0000"/>
                          </a:solidFill>
                          <a:effectLst/>
                          <a:latin typeface="+mn-lt"/>
                        </a:rPr>
                        <a:t>in those predicted to survive &gt;6 </a:t>
                      </a:r>
                      <a:r>
                        <a:rPr lang="en-US" sz="1800" b="1" i="0" u="none" strike="noStrike" baseline="0" dirty="0" err="1" smtClean="0">
                          <a:solidFill>
                            <a:srgbClr val="FF0000"/>
                          </a:solidFill>
                          <a:effectLst/>
                          <a:latin typeface="+mn-lt"/>
                        </a:rPr>
                        <a:t>hrs</a:t>
                      </a:r>
                      <a:r>
                        <a:rPr lang="en-US" sz="1800" b="1" i="0" u="none" strike="noStrike" baseline="0" dirty="0" smtClean="0">
                          <a:solidFill>
                            <a:srgbClr val="FF0000"/>
                          </a:solidFill>
                          <a:effectLst/>
                          <a:latin typeface="+mn-lt"/>
                        </a:rPr>
                        <a:t> regardless of Rx</a:t>
                      </a:r>
                      <a:endParaRPr lang="en-US" sz="1800" b="1" i="0" u="none" strike="noStrike" dirty="0">
                        <a:solidFill>
                          <a:srgbClr val="FF0000"/>
                        </a:solidFill>
                        <a:effectLst/>
                        <a:latin typeface="+mn-lt"/>
                      </a:endParaRPr>
                    </a:p>
                  </a:txBody>
                  <a:tcPr marL="7620" marR="7620" marT="7620" marB="0" anchor="ctr"/>
                </a:tc>
                <a:tc gridSpan="3">
                  <a:txBody>
                    <a:bodyPr/>
                    <a:lstStyle/>
                    <a:p>
                      <a:pPr algn="ctr" fontAlgn="ctr">
                        <a:lnSpc>
                          <a:spcPct val="80000"/>
                        </a:lnSpc>
                      </a:pPr>
                      <a:r>
                        <a:rPr lang="en-US" sz="2500" b="0" i="0" u="none" strike="noStrike" dirty="0" smtClean="0">
                          <a:solidFill>
                            <a:srgbClr val="FF0000"/>
                          </a:solidFill>
                          <a:effectLst/>
                          <a:latin typeface="+mn-lt"/>
                        </a:rPr>
                        <a:t>Did</a:t>
                      </a:r>
                      <a:r>
                        <a:rPr lang="en-US" sz="2500" b="0" i="0" u="none" strike="noStrike" baseline="0" dirty="0" smtClean="0">
                          <a:solidFill>
                            <a:srgbClr val="FF0000"/>
                          </a:solidFill>
                          <a:effectLst/>
                          <a:latin typeface="+mn-lt"/>
                        </a:rPr>
                        <a:t> not differ, FWB group median=17</a:t>
                      </a:r>
                      <a:endParaRPr lang="en-US" sz="2500" b="0" i="0" u="none" strike="noStrike" dirty="0">
                        <a:solidFill>
                          <a:srgbClr val="FF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solidFill>
                            <a:srgbClr val="FF0000"/>
                          </a:solidFill>
                          <a:effectLst/>
                          <a:latin typeface="+mn-lt"/>
                        </a:rPr>
                        <a:t>0.685</a:t>
                      </a:r>
                      <a:endParaRPr lang="en-US" sz="2500" b="0" i="0" u="none" strike="noStrike" dirty="0">
                        <a:solidFill>
                          <a:srgbClr val="FF0000"/>
                        </a:solidFill>
                        <a:effectLst/>
                        <a:latin typeface="+mn-lt"/>
                      </a:endParaRPr>
                    </a:p>
                  </a:txBody>
                  <a:tcPr marL="7620" marR="7620" marT="7620" marB="0" anchor="ctr"/>
                </a:tc>
              </a:tr>
            </a:tbl>
          </a:graphicData>
        </a:graphic>
      </p:graphicFrame>
      <p:sp>
        <p:nvSpPr>
          <p:cNvPr id="9" name="Rectangle 8"/>
          <p:cNvSpPr/>
          <p:nvPr/>
        </p:nvSpPr>
        <p:spPr>
          <a:xfrm>
            <a:off x="1600200" y="5029200"/>
            <a:ext cx="8991600" cy="1600200"/>
          </a:xfrm>
          <a:prstGeom prst="rect">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1409699" y="2286000"/>
            <a:ext cx="9372601" cy="10668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447800" y="3276600"/>
            <a:ext cx="9372601" cy="1143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447800" y="4343400"/>
            <a:ext cx="9372601" cy="66426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409698" y="5007664"/>
            <a:ext cx="9372601" cy="169793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371600" y="1828800"/>
            <a:ext cx="9372601" cy="609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53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21" presetClass="entr" presetSubtype="1" fill="hold" grpId="0" nodeType="afterEffect">
                                  <p:stCondLst>
                                    <p:cond delay="25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11" grpId="0" animBg="1"/>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rPr>
              <a:t>Conclusions</a:t>
            </a:r>
            <a:endParaRPr lang="en-US" b="1" dirty="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00200" y="1447800"/>
            <a:ext cx="8915400" cy="3810000"/>
          </a:xfrm>
        </p:spPr>
        <p:txBody>
          <a:bodyPr>
            <a:normAutofit lnSpcReduction="10000"/>
          </a:bodyPr>
          <a:lstStyle/>
          <a:p>
            <a:r>
              <a:rPr lang="en-US" dirty="0" smtClean="0">
                <a:ln>
                  <a:solidFill>
                    <a:schemeClr val="tx1"/>
                  </a:solidFill>
                </a:ln>
                <a:latin typeface="Arial" panose="020B0604020202020204" pitchFamily="34" charset="0"/>
                <a:cs typeface="Arial" panose="020B0604020202020204" pitchFamily="34" charset="0"/>
              </a:rPr>
              <a:t>FWB is associated with significantly reduced 6-hour mortality in combat casualties.</a:t>
            </a:r>
          </a:p>
          <a:p>
            <a:endParaRPr lang="en-US" sz="2000" b="1" dirty="0">
              <a:ln>
                <a:solidFill>
                  <a:schemeClr val="tx1"/>
                </a:solidFill>
              </a:ln>
              <a:latin typeface="Arial" panose="020B0604020202020204" pitchFamily="34" charset="0"/>
              <a:cs typeface="Arial" panose="020B0604020202020204" pitchFamily="34" charset="0"/>
            </a:endParaRPr>
          </a:p>
          <a:p>
            <a:r>
              <a:rPr lang="en-US" dirty="0" smtClean="0">
                <a:ln>
                  <a:solidFill>
                    <a:schemeClr val="tx1"/>
                  </a:solidFill>
                </a:ln>
                <a:latin typeface="Arial" panose="020B0604020202020204" pitchFamily="34" charset="0"/>
                <a:cs typeface="Arial" panose="020B0604020202020204" pitchFamily="34" charset="0"/>
              </a:rPr>
              <a:t>FWB was not significantly associated with the sum of total blood product transfusions in analyses appropriately adjusted for FWB’s strong protective effect on the competing effect of early mortality.  </a:t>
            </a:r>
          </a:p>
        </p:txBody>
      </p:sp>
      <p:pic>
        <p:nvPicPr>
          <p:cNvPr id="10" name="Picture 9"/>
          <p:cNvPicPr>
            <a:picLocks noChangeAspect="1"/>
          </p:cNvPicPr>
          <p:nvPr/>
        </p:nvPicPr>
        <p:blipFill>
          <a:blip r:embed="rId3"/>
          <a:stretch>
            <a:fillRect/>
          </a:stretch>
        </p:blipFill>
        <p:spPr>
          <a:xfrm>
            <a:off x="1524000" y="6027256"/>
            <a:ext cx="9144000" cy="830745"/>
          </a:xfrm>
          <a:prstGeom prst="rect">
            <a:avLst/>
          </a:prstGeom>
        </p:spPr>
      </p:pic>
    </p:spTree>
    <p:extLst>
      <p:ext uri="{BB962C8B-B14F-4D97-AF65-F5344CB8AC3E}">
        <p14:creationId xmlns:p14="http://schemas.microsoft.com/office/powerpoint/2010/main" val="70401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
            <a:ext cx="11430000" cy="1754326"/>
          </a:xfrm>
          <a:prstGeom prst="rect">
            <a:avLst/>
          </a:prstGeom>
          <a:noFill/>
        </p:spPr>
        <p:txBody>
          <a:bodyPr wrap="square" rtlCol="0">
            <a:spAutoFit/>
          </a:bodyPr>
          <a:lstStyle/>
          <a:p>
            <a:pPr algn="ctr" eaLnBrk="1" hangingPunct="1"/>
            <a:r>
              <a:rPr lang="en-US" sz="5400" b="1" dirty="0">
                <a:solidFill>
                  <a:srgbClr val="FFFFFF"/>
                </a:solidFill>
                <a:latin typeface="Arial" pitchFamily="34" charset="0"/>
              </a:rPr>
              <a:t>Military Use of WB in </a:t>
            </a:r>
            <a:endParaRPr lang="en-US" sz="5400" b="1" dirty="0" smtClean="0">
              <a:solidFill>
                <a:srgbClr val="FFFFFF"/>
              </a:solidFill>
              <a:latin typeface="Arial" pitchFamily="34" charset="0"/>
            </a:endParaRPr>
          </a:p>
          <a:p>
            <a:pPr algn="ctr" eaLnBrk="1" hangingPunct="1"/>
            <a:r>
              <a:rPr lang="en-US" sz="5400" b="1" dirty="0" smtClean="0">
                <a:solidFill>
                  <a:srgbClr val="FFFFFF"/>
                </a:solidFill>
                <a:latin typeface="Arial" pitchFamily="34" charset="0"/>
              </a:rPr>
              <a:t>Deployed </a:t>
            </a:r>
            <a:r>
              <a:rPr lang="en-US" sz="5400" b="1" dirty="0">
                <a:solidFill>
                  <a:srgbClr val="FFFFFF"/>
                </a:solidFill>
                <a:latin typeface="Arial" pitchFamily="34" charset="0"/>
              </a:rPr>
              <a:t>Environment</a:t>
            </a:r>
          </a:p>
        </p:txBody>
      </p:sp>
      <p:sp>
        <p:nvSpPr>
          <p:cNvPr id="2" name="Rectangle 1"/>
          <p:cNvSpPr/>
          <p:nvPr/>
        </p:nvSpPr>
        <p:spPr>
          <a:xfrm>
            <a:off x="1905000" y="2057400"/>
            <a:ext cx="3581400" cy="1295400"/>
          </a:xfrm>
          <a:prstGeom prst="rect">
            <a:avLst/>
          </a:prstGeom>
          <a:noFill/>
          <a:ln w="57150">
            <a:solidFill>
              <a:srgbClr val="F8FE08"/>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en-US" sz="4400" b="1" dirty="0">
                <a:solidFill>
                  <a:prstClr val="white"/>
                </a:solidFill>
                <a:latin typeface="Arial" panose="020B0604020202020204" pitchFamily="34" charset="0"/>
                <a:cs typeface="Arial" panose="020B0604020202020204" pitchFamily="34" charset="0"/>
              </a:rPr>
              <a:t>CS-LTOWB</a:t>
            </a:r>
          </a:p>
        </p:txBody>
      </p:sp>
      <p:sp>
        <p:nvSpPr>
          <p:cNvPr id="5" name="Rectangle 4"/>
          <p:cNvSpPr/>
          <p:nvPr/>
        </p:nvSpPr>
        <p:spPr>
          <a:xfrm>
            <a:off x="6629400" y="2057400"/>
            <a:ext cx="3581400" cy="1295400"/>
          </a:xfrm>
          <a:prstGeom prst="rect">
            <a:avLst/>
          </a:prstGeom>
          <a:noFill/>
          <a:ln w="57150">
            <a:solidFill>
              <a:srgbClr val="F8FE08"/>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en-US" sz="4400" b="1" dirty="0">
                <a:solidFill>
                  <a:prstClr val="white"/>
                </a:solidFill>
                <a:latin typeface="Arial" panose="020B0604020202020204" pitchFamily="34" charset="0"/>
                <a:cs typeface="Arial" panose="020B0604020202020204" pitchFamily="34" charset="0"/>
              </a:rPr>
              <a:t>WFWB</a:t>
            </a:r>
          </a:p>
        </p:txBody>
      </p:sp>
      <p:sp>
        <p:nvSpPr>
          <p:cNvPr id="3" name="TextBox 2"/>
          <p:cNvSpPr txBox="1"/>
          <p:nvPr/>
        </p:nvSpPr>
        <p:spPr>
          <a:xfrm>
            <a:off x="381000" y="3810000"/>
            <a:ext cx="11495710" cy="3385542"/>
          </a:xfrm>
          <a:prstGeom prst="rect">
            <a:avLst/>
          </a:prstGeom>
          <a:noFill/>
        </p:spPr>
        <p:txBody>
          <a:bodyPr wrap="square" rtlCol="0">
            <a:spAutoFit/>
          </a:bodyPr>
          <a:lstStyle/>
          <a:p>
            <a:pPr algn="ctr" eaLnBrk="1" hangingPunct="1"/>
            <a:r>
              <a:rPr lang="en-US" sz="3600" b="1" dirty="0">
                <a:solidFill>
                  <a:srgbClr val="FFFFFF"/>
                </a:solidFill>
                <a:latin typeface="Arial" pitchFamily="34" charset="0"/>
              </a:rPr>
              <a:t>WFWB improves 6 hour outcomes</a:t>
            </a:r>
          </a:p>
          <a:p>
            <a:pPr algn="ctr" eaLnBrk="1" hangingPunct="1"/>
            <a:endParaRPr lang="en-US" sz="1100" b="1" dirty="0">
              <a:solidFill>
                <a:srgbClr val="FFFFFF"/>
              </a:solidFill>
              <a:latin typeface="Arial" pitchFamily="34" charset="0"/>
            </a:endParaRPr>
          </a:p>
          <a:p>
            <a:pPr algn="ctr" eaLnBrk="1" hangingPunct="1"/>
            <a:r>
              <a:rPr lang="en-US" sz="3600" b="1" dirty="0">
                <a:solidFill>
                  <a:srgbClr val="FFFFFF"/>
                </a:solidFill>
                <a:latin typeface="Arial" pitchFamily="34" charset="0"/>
              </a:rPr>
              <a:t>Outcomes needed for CS-LTOWB</a:t>
            </a:r>
          </a:p>
          <a:p>
            <a:pPr algn="ctr" eaLnBrk="1" hangingPunct="1"/>
            <a:endParaRPr lang="en-US" sz="1100" b="1" dirty="0">
              <a:solidFill>
                <a:srgbClr val="FFFFFF"/>
              </a:solidFill>
              <a:latin typeface="Arial" pitchFamily="34" charset="0"/>
            </a:endParaRPr>
          </a:p>
          <a:p>
            <a:pPr algn="ctr" eaLnBrk="1" hangingPunct="1"/>
            <a:r>
              <a:rPr lang="en-US" sz="3600" b="1" dirty="0">
                <a:solidFill>
                  <a:srgbClr val="FFFFFF"/>
                </a:solidFill>
                <a:latin typeface="Arial" pitchFamily="34" charset="0"/>
              </a:rPr>
              <a:t>Demand signal for CS-LTOWB is high</a:t>
            </a:r>
          </a:p>
          <a:p>
            <a:pPr algn="ctr" eaLnBrk="1" hangingPunct="1"/>
            <a:endParaRPr lang="en-US" sz="1100" b="1" dirty="0">
              <a:solidFill>
                <a:srgbClr val="FFFFFF"/>
              </a:solidFill>
              <a:latin typeface="Arial" pitchFamily="34" charset="0"/>
            </a:endParaRPr>
          </a:p>
          <a:p>
            <a:pPr algn="ctr" eaLnBrk="1" hangingPunct="1"/>
            <a:r>
              <a:rPr lang="en-US" sz="3600" b="1" dirty="0">
                <a:solidFill>
                  <a:srgbClr val="FFFFFF"/>
                </a:solidFill>
                <a:latin typeface="Arial" pitchFamily="34" charset="0"/>
              </a:rPr>
              <a:t>ASBP continues to support and increase supply</a:t>
            </a:r>
          </a:p>
          <a:p>
            <a:pPr algn="ctr" eaLnBrk="1" hangingPunct="1"/>
            <a:endParaRPr lang="en-US" sz="3600" b="1" dirty="0">
              <a:solidFill>
                <a:srgbClr val="FFFFFF"/>
              </a:solidFill>
              <a:latin typeface="Arial" pitchFamily="34" charset="0"/>
            </a:endParaRPr>
          </a:p>
        </p:txBody>
      </p:sp>
    </p:spTree>
    <p:extLst>
      <p:ext uri="{BB962C8B-B14F-4D97-AF65-F5344CB8AC3E}">
        <p14:creationId xmlns:p14="http://schemas.microsoft.com/office/powerpoint/2010/main" val="16390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1"/>
            <a:ext cx="11545725" cy="800219"/>
          </a:xfrm>
          <a:prstGeom prst="rect">
            <a:avLst/>
          </a:prstGeom>
          <a:noFill/>
        </p:spPr>
        <p:txBody>
          <a:bodyPr wrap="none" rtlCol="0">
            <a:spAutoFit/>
          </a:bodyPr>
          <a:lstStyle/>
          <a:p>
            <a:pPr algn="ctr" eaLnBrk="1" hangingPunct="1"/>
            <a:r>
              <a:rPr lang="en-US" sz="4600" b="1" dirty="0" smtClean="0">
                <a:solidFill>
                  <a:srgbClr val="FFFFFF"/>
                </a:solidFill>
                <a:latin typeface="Arial" pitchFamily="34" charset="0"/>
              </a:rPr>
              <a:t>What’s New In Hemostatic Resuscitation</a:t>
            </a:r>
            <a:endParaRPr lang="en-US" sz="4600" b="1" dirty="0">
              <a:solidFill>
                <a:srgbClr val="FFFFFF"/>
              </a:solidFill>
              <a:latin typeface="Arial" pitchFamily="34" charset="0"/>
            </a:endParaRPr>
          </a:p>
        </p:txBody>
      </p:sp>
      <p:sp>
        <p:nvSpPr>
          <p:cNvPr id="5" name="TextBox 4"/>
          <p:cNvSpPr txBox="1"/>
          <p:nvPr/>
        </p:nvSpPr>
        <p:spPr>
          <a:xfrm>
            <a:off x="1676401" y="1357730"/>
            <a:ext cx="9114047" cy="4832092"/>
          </a:xfrm>
          <a:prstGeom prst="rect">
            <a:avLst/>
          </a:prstGeom>
          <a:noFill/>
        </p:spPr>
        <p:txBody>
          <a:bodyPr wrap="square" rtlCol="0">
            <a:spAutoFit/>
          </a:bodyPr>
          <a:lstStyle/>
          <a:p>
            <a:pPr marL="457200" indent="-457200" eaLnBrk="1" hangingPunct="1">
              <a:lnSpc>
                <a:spcPct val="200000"/>
              </a:lnSpc>
              <a:buFont typeface="Wingdings" panose="05000000000000000000" pitchFamily="2" charset="2"/>
              <a:buChar char="Ø"/>
            </a:pPr>
            <a:r>
              <a:rPr lang="en-US" sz="3600" b="1" dirty="0" smtClean="0">
                <a:solidFill>
                  <a:srgbClr val="4C4C4C"/>
                </a:solidFill>
                <a:latin typeface="Arial" pitchFamily="34" charset="0"/>
              </a:rPr>
              <a:t>DCR CPG</a:t>
            </a:r>
          </a:p>
          <a:p>
            <a:pPr marL="457200" indent="-457200" eaLnBrk="1" hangingPunct="1">
              <a:lnSpc>
                <a:spcPct val="200000"/>
              </a:lnSpc>
              <a:buFont typeface="Wingdings" panose="05000000000000000000" pitchFamily="2" charset="2"/>
              <a:buChar char="Ø"/>
            </a:pPr>
            <a:r>
              <a:rPr lang="en-US" sz="3600" b="1" dirty="0" smtClean="0">
                <a:solidFill>
                  <a:srgbClr val="4C4C4C"/>
                </a:solidFill>
                <a:latin typeface="Arial" pitchFamily="34" charset="0"/>
              </a:rPr>
              <a:t>Blood </a:t>
            </a:r>
            <a:r>
              <a:rPr lang="en-US" sz="3600" b="1" dirty="0">
                <a:solidFill>
                  <a:srgbClr val="4C4C4C"/>
                </a:solidFill>
                <a:latin typeface="Arial" pitchFamily="34" charset="0"/>
              </a:rPr>
              <a:t>u</a:t>
            </a:r>
            <a:r>
              <a:rPr lang="en-US" sz="3600" b="1" dirty="0" smtClean="0">
                <a:solidFill>
                  <a:srgbClr val="4C4C4C"/>
                </a:solidFill>
                <a:latin typeface="Arial" pitchFamily="34" charset="0"/>
              </a:rPr>
              <a:t>se in Combat Zone</a:t>
            </a:r>
          </a:p>
          <a:p>
            <a:pPr marL="457200" indent="-457200" eaLnBrk="1" hangingPunct="1">
              <a:lnSpc>
                <a:spcPct val="200000"/>
              </a:lnSpc>
              <a:buFont typeface="Wingdings" panose="05000000000000000000" pitchFamily="2" charset="2"/>
              <a:buChar char="Ø"/>
            </a:pPr>
            <a:r>
              <a:rPr lang="en-US" sz="3600" b="1" dirty="0" smtClean="0">
                <a:solidFill>
                  <a:srgbClr val="4C4C4C"/>
                </a:solidFill>
                <a:latin typeface="Arial" pitchFamily="34" charset="0"/>
              </a:rPr>
              <a:t>Fresh Whole Blood outcomes</a:t>
            </a:r>
          </a:p>
          <a:p>
            <a:pPr marL="457200" indent="-457200" eaLnBrk="1" hangingPunct="1">
              <a:lnSpc>
                <a:spcPct val="200000"/>
              </a:lnSpc>
              <a:buFont typeface="Wingdings" panose="05000000000000000000" pitchFamily="2" charset="2"/>
              <a:buChar char="Ø"/>
            </a:pPr>
            <a:r>
              <a:rPr lang="en-US" sz="3600" b="1" dirty="0">
                <a:solidFill>
                  <a:srgbClr val="FFFFFF"/>
                </a:solidFill>
                <a:latin typeface="Arial" pitchFamily="34" charset="0"/>
              </a:rPr>
              <a:t>It’s </a:t>
            </a:r>
            <a:r>
              <a:rPr lang="en-US" sz="3600" b="1" i="1" dirty="0" smtClean="0">
                <a:solidFill>
                  <a:srgbClr val="FFFFFF"/>
                </a:solidFill>
                <a:latin typeface="Arial" pitchFamily="34" charset="0"/>
              </a:rPr>
              <a:t>(all)</a:t>
            </a:r>
            <a:r>
              <a:rPr lang="en-US" sz="3600" b="1" dirty="0" smtClean="0">
                <a:solidFill>
                  <a:srgbClr val="FFFFFF"/>
                </a:solidFill>
                <a:latin typeface="Arial" pitchFamily="34" charset="0"/>
              </a:rPr>
              <a:t> </a:t>
            </a:r>
            <a:r>
              <a:rPr lang="en-US" sz="3600" b="1" dirty="0">
                <a:solidFill>
                  <a:srgbClr val="FFFFFF"/>
                </a:solidFill>
                <a:latin typeface="Arial" pitchFamily="34" charset="0"/>
              </a:rPr>
              <a:t>about </a:t>
            </a:r>
            <a:r>
              <a:rPr lang="en-US" sz="3600" b="1" dirty="0" smtClean="0">
                <a:solidFill>
                  <a:srgbClr val="FFFFFF"/>
                </a:solidFill>
                <a:latin typeface="Arial" pitchFamily="34" charset="0"/>
              </a:rPr>
              <a:t>time</a:t>
            </a:r>
            <a:endParaRPr lang="en-US" sz="3600" b="1" dirty="0">
              <a:solidFill>
                <a:srgbClr val="FFFFFF"/>
              </a:solidFill>
              <a:latin typeface="Arial" pitchFamily="34" charset="0"/>
            </a:endParaRPr>
          </a:p>
          <a:p>
            <a:pPr marL="457200" indent="-457200" eaLnBrk="1" hangingPunct="1">
              <a:lnSpc>
                <a:spcPct val="200000"/>
              </a:lnSpc>
              <a:buFont typeface="Wingdings" panose="05000000000000000000" pitchFamily="2" charset="2"/>
              <a:buChar char="Ø"/>
            </a:pPr>
            <a:endParaRPr lang="en-US" sz="1000" b="1" dirty="0">
              <a:solidFill>
                <a:srgbClr val="FFFFFF"/>
              </a:solidFill>
              <a:latin typeface="Arial" pitchFamily="34" charset="0"/>
            </a:endParaRPr>
          </a:p>
        </p:txBody>
      </p:sp>
    </p:spTree>
    <p:extLst>
      <p:ext uri="{BB962C8B-B14F-4D97-AF65-F5344CB8AC3E}">
        <p14:creationId xmlns:p14="http://schemas.microsoft.com/office/powerpoint/2010/main" val="134470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rPr>
              <a:t>Why 6-hour mortality endpoint?</a:t>
            </a:r>
            <a:endParaRPr lang="en-US" sz="5400"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07496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effectLst>
                  <a:outerShdw blurRad="50800" dist="38100" dir="2700000" algn="tl" rotWithShape="0">
                    <a:srgbClr val="FFFF00">
                      <a:alpha val="80000"/>
                    </a:srgbClr>
                  </a:outerShdw>
                </a:effectLst>
                <a:latin typeface="Arial" panose="020B0604020202020204" pitchFamily="34" charset="0"/>
                <a:cs typeface="Arial" panose="020B0604020202020204" pitchFamily="34" charset="0"/>
              </a:rPr>
              <a:t>Why 6-hour mortality endpoint?</a:t>
            </a:r>
            <a:endParaRPr lang="en-US" sz="5400" dirty="0"/>
          </a:p>
        </p:txBody>
      </p:sp>
      <p:sp>
        <p:nvSpPr>
          <p:cNvPr id="3" name="Content Placeholder 2"/>
          <p:cNvSpPr>
            <a:spLocks noGrp="1"/>
          </p:cNvSpPr>
          <p:nvPr>
            <p:ph idx="1"/>
          </p:nvPr>
        </p:nvSpPr>
        <p:spPr>
          <a:xfrm>
            <a:off x="609600" y="1600201"/>
            <a:ext cx="10972800" cy="4952999"/>
          </a:xfrm>
        </p:spPr>
        <p:txBody>
          <a:bodyPr>
            <a:noAutofit/>
          </a:bodyPr>
          <a:lstStyle/>
          <a:p>
            <a:r>
              <a:rPr lang="en-US" sz="3600" dirty="0" smtClean="0"/>
              <a:t>Clinically important time point for hemorrhage-related deaths</a:t>
            </a:r>
          </a:p>
          <a:p>
            <a:r>
              <a:rPr lang="en-US" sz="3600" dirty="0" smtClean="0"/>
              <a:t>Accounted for 83% of deaths among Role 2 patients </a:t>
            </a:r>
          </a:p>
          <a:p>
            <a:r>
              <a:rPr lang="en-US" sz="3600" dirty="0" smtClean="0"/>
              <a:t>Improved transfusion rate approximation as follow-up time ended at 6 hours instead of 24 hours.</a:t>
            </a:r>
          </a:p>
          <a:p>
            <a:endParaRPr lang="en-US" sz="1200" dirty="0"/>
          </a:p>
          <a:p>
            <a:pPr marL="0" indent="0">
              <a:buNone/>
            </a:pPr>
            <a:r>
              <a:rPr lang="en-US" sz="3600" i="1" dirty="0" smtClean="0">
                <a:solidFill>
                  <a:srgbClr val="FFFF00"/>
                </a:solidFill>
              </a:rPr>
              <a:t>			Is 4 hours more clinically relevant??</a:t>
            </a:r>
            <a:endParaRPr lang="en-US" sz="3600" i="1" dirty="0">
              <a:solidFill>
                <a:srgbClr val="FFFF00"/>
              </a:solidFill>
            </a:endParaRPr>
          </a:p>
        </p:txBody>
      </p:sp>
    </p:spTree>
    <p:extLst>
      <p:ext uri="{BB962C8B-B14F-4D97-AF65-F5344CB8AC3E}">
        <p14:creationId xmlns:p14="http://schemas.microsoft.com/office/powerpoint/2010/main" val="383751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47" presetClass="entr" presetSubtype="0" fill="hold" nodeType="afterEffect">
                                  <p:stCondLst>
                                    <p:cond delay="100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1000" y="693003"/>
            <a:ext cx="11658600" cy="830997"/>
          </a:xfrm>
          <a:prstGeom prst="rect">
            <a:avLst/>
          </a:prstGeom>
          <a:noFill/>
        </p:spPr>
        <p:txBody>
          <a:bodyPr wrap="square" rtlCol="0">
            <a:spAutoFit/>
          </a:bodyPr>
          <a:lstStyle/>
          <a:p>
            <a:pPr algn="ctr" eaLnBrk="1" hangingPunct="1"/>
            <a:r>
              <a:rPr lang="en-US" sz="4800" b="1" i="1" dirty="0" smtClean="0">
                <a:solidFill>
                  <a:srgbClr val="FFFFFF"/>
                </a:solidFill>
                <a:latin typeface="Arial" pitchFamily="34" charset="0"/>
              </a:rPr>
              <a:t>Death from Hemorrhage Occurs Early</a:t>
            </a:r>
            <a:endParaRPr lang="en-US" sz="4800" b="1" i="1" dirty="0">
              <a:solidFill>
                <a:srgbClr val="FFFFFF"/>
              </a:solidFill>
              <a:latin typeface="Arial" pitchFamily="34" charset="0"/>
            </a:endParaRPr>
          </a:p>
        </p:txBody>
      </p:sp>
      <p:sp>
        <p:nvSpPr>
          <p:cNvPr id="5" name="TextBox 4"/>
          <p:cNvSpPr txBox="1"/>
          <p:nvPr/>
        </p:nvSpPr>
        <p:spPr>
          <a:xfrm>
            <a:off x="533400" y="2480608"/>
            <a:ext cx="11125199" cy="1938992"/>
          </a:xfrm>
          <a:prstGeom prst="rect">
            <a:avLst/>
          </a:prstGeom>
          <a:noFill/>
        </p:spPr>
        <p:txBody>
          <a:bodyPr wrap="square" rtlCol="0">
            <a:spAutoFit/>
          </a:bodyPr>
          <a:lstStyle/>
          <a:p>
            <a:pPr marL="457200" indent="-457200" eaLnBrk="1" hangingPunct="1">
              <a:buFont typeface="Wingdings" panose="05000000000000000000" pitchFamily="2" charset="2"/>
              <a:buChar char="Ø"/>
            </a:pPr>
            <a:endParaRPr lang="en-US" sz="1100" b="1" dirty="0">
              <a:solidFill>
                <a:schemeClr val="bg1"/>
              </a:solidFill>
              <a:latin typeface="Arial" pitchFamily="34" charset="0"/>
            </a:endParaRPr>
          </a:p>
          <a:p>
            <a:pPr marL="457200" indent="-457200" eaLnBrk="1" hangingPunct="1">
              <a:buFont typeface="Wingdings" panose="05000000000000000000" pitchFamily="2" charset="2"/>
              <a:buChar char="Ø"/>
            </a:pPr>
            <a:r>
              <a:rPr lang="en-US" sz="4400" b="1" dirty="0">
                <a:solidFill>
                  <a:schemeClr val="bg1"/>
                </a:solidFill>
                <a:latin typeface="Arial" pitchFamily="34" charset="0"/>
                <a:sym typeface="Wingdings" panose="05000000000000000000" pitchFamily="2" charset="2"/>
              </a:rPr>
              <a:t>Early transfusion saves lives</a:t>
            </a:r>
          </a:p>
          <a:p>
            <a:pPr lvl="1" eaLnBrk="1" hangingPunct="1"/>
            <a:r>
              <a:rPr lang="en-US" sz="4400" b="1" dirty="0">
                <a:solidFill>
                  <a:schemeClr val="bg1"/>
                </a:solidFill>
                <a:latin typeface="Arial" pitchFamily="34" charset="0"/>
                <a:sym typeface="Wingdings" panose="05000000000000000000" pitchFamily="2" charset="2"/>
              </a:rPr>
              <a:t>			</a:t>
            </a:r>
            <a:r>
              <a:rPr lang="en-US" sz="4400" b="1" i="1" u="sng" dirty="0">
                <a:solidFill>
                  <a:srgbClr val="FFFF00"/>
                </a:solidFill>
                <a:latin typeface="Arial" pitchFamily="34" charset="0"/>
                <a:sym typeface="Wingdings" panose="05000000000000000000" pitchFamily="2" charset="2"/>
              </a:rPr>
              <a:t>MINUTES MATTER</a:t>
            </a:r>
          </a:p>
          <a:p>
            <a:pPr marL="457200" indent="-457200" eaLnBrk="1" hangingPunct="1">
              <a:buFont typeface="Wingdings" panose="05000000000000000000" pitchFamily="2" charset="2"/>
              <a:buChar char="Ø"/>
            </a:pPr>
            <a:endParaRPr lang="en-US" sz="1100" b="1" dirty="0">
              <a:solidFill>
                <a:schemeClr val="bg1"/>
              </a:solidFill>
              <a:latin typeface="Arial" pitchFamily="34" charset="0"/>
              <a:sym typeface="Wingdings" panose="05000000000000000000" pitchFamily="2" charset="2"/>
            </a:endParaRPr>
          </a:p>
          <a:p>
            <a:pPr marL="457200" indent="-457200" eaLnBrk="1" hangingPunct="1">
              <a:buFont typeface="Wingdings" panose="05000000000000000000" pitchFamily="2" charset="2"/>
              <a:buChar char="Ø"/>
            </a:pPr>
            <a:endParaRPr lang="en-US" sz="1100" b="1" dirty="0">
              <a:solidFill>
                <a:schemeClr val="bg1"/>
              </a:solidFill>
              <a:latin typeface="Arial" pitchFamily="34" charset="0"/>
              <a:sym typeface="Wingdings" panose="05000000000000000000" pitchFamily="2" charset="2"/>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6527" r="19490"/>
          <a:stretch/>
        </p:blipFill>
        <p:spPr>
          <a:xfrm>
            <a:off x="8455202" y="4953000"/>
            <a:ext cx="2136599" cy="1869996"/>
          </a:xfrm>
          <a:prstGeom prst="rect">
            <a:avLst/>
          </a:prstGeom>
        </p:spPr>
      </p:pic>
    </p:spTree>
    <p:extLst>
      <p:ext uri="{BB962C8B-B14F-4D97-AF65-F5344CB8AC3E}">
        <p14:creationId xmlns:p14="http://schemas.microsoft.com/office/powerpoint/2010/main" val="94816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250"/>
                            </p:stCondLst>
                            <p:childTnLst>
                              <p:par>
                                <p:cTn id="8" presetID="47"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anim calcmode="lin" valueType="num">
                                      <p:cBhvr>
                                        <p:cTn id="1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438401"/>
            <a:ext cx="11523960" cy="1815882"/>
          </a:xfrm>
          <a:prstGeom prst="rect">
            <a:avLst/>
          </a:prstGeom>
          <a:noFill/>
        </p:spPr>
        <p:txBody>
          <a:bodyPr wrap="square" rtlCol="0">
            <a:spAutoFit/>
          </a:bodyPr>
          <a:lstStyle/>
          <a:p>
            <a:pPr eaLnBrk="1" hangingPunct="1"/>
            <a:r>
              <a:rPr lang="en-US" sz="2800" b="1" dirty="0">
                <a:solidFill>
                  <a:srgbClr val="FFFFFF"/>
                </a:solidFill>
                <a:latin typeface="Times New Roman" pitchFamily="18" charset="0"/>
                <a:cs typeface="Times New Roman" pitchFamily="18" charset="0"/>
              </a:rPr>
              <a:t>“</a:t>
            </a:r>
            <a:r>
              <a:rPr lang="en-US" sz="2800" b="1" dirty="0">
                <a:solidFill>
                  <a:srgbClr val="FFFFFF"/>
                </a:solidFill>
                <a:latin typeface="Arial" pitchFamily="34" charset="0"/>
              </a:rPr>
              <a:t>Among medically evacuated US military combat causalities in Afghanistan, </a:t>
            </a:r>
            <a:r>
              <a:rPr lang="en-US" sz="2800" b="1" dirty="0">
                <a:solidFill>
                  <a:srgbClr val="F8FE08"/>
                </a:solidFill>
                <a:latin typeface="Arial" pitchFamily="34" charset="0"/>
              </a:rPr>
              <a:t>blood product transfusion prehospital or within minutes of injury was associated with greater 24-hour and 30-day survival </a:t>
            </a:r>
            <a:r>
              <a:rPr lang="en-US" sz="2800" b="1" dirty="0">
                <a:solidFill>
                  <a:srgbClr val="FFFFFF"/>
                </a:solidFill>
                <a:latin typeface="Arial" pitchFamily="34" charset="0"/>
              </a:rPr>
              <a:t>than delayed transfusion or no transfusion.”</a:t>
            </a:r>
          </a:p>
        </p:txBody>
      </p:sp>
      <p:pic>
        <p:nvPicPr>
          <p:cNvPr id="6" name="Picture 5" descr="Shackelford 2017 Blood Products.jpg"/>
          <p:cNvPicPr>
            <a:picLocks noChangeAspect="1"/>
          </p:cNvPicPr>
          <p:nvPr/>
        </p:nvPicPr>
        <p:blipFill>
          <a:blip r:embed="rId3" cstate="print"/>
          <a:stretch>
            <a:fillRect/>
          </a:stretch>
        </p:blipFill>
        <p:spPr>
          <a:xfrm>
            <a:off x="1676400" y="152400"/>
            <a:ext cx="8848081" cy="2057400"/>
          </a:xfrm>
          <a:prstGeom prst="rect">
            <a:avLst/>
          </a:prstGeom>
          <a:ln w="25400">
            <a:solidFill>
              <a:schemeClr val="tx1"/>
            </a:solidFill>
          </a:ln>
        </p:spPr>
      </p:pic>
      <p:sp>
        <p:nvSpPr>
          <p:cNvPr id="7" name="TextBox 6"/>
          <p:cNvSpPr txBox="1"/>
          <p:nvPr/>
        </p:nvSpPr>
        <p:spPr>
          <a:xfrm>
            <a:off x="6990962" y="4245114"/>
            <a:ext cx="4134238" cy="400110"/>
          </a:xfrm>
          <a:prstGeom prst="rect">
            <a:avLst/>
          </a:prstGeom>
          <a:noFill/>
        </p:spPr>
        <p:txBody>
          <a:bodyPr wrap="square" rtlCol="0">
            <a:spAutoFit/>
          </a:bodyPr>
          <a:lstStyle/>
          <a:p>
            <a:pPr algn="ctr" eaLnBrk="1" hangingPunct="1"/>
            <a:r>
              <a:rPr lang="en-US" sz="2000" b="1" i="1" dirty="0">
                <a:solidFill>
                  <a:srgbClr val="FFFFFF"/>
                </a:solidFill>
                <a:latin typeface="Arial" pitchFamily="34" charset="0"/>
              </a:rPr>
              <a:t>Shackelford  et </a:t>
            </a:r>
            <a:r>
              <a:rPr lang="en-US" sz="2000" b="1" i="1" dirty="0" smtClean="0">
                <a:solidFill>
                  <a:srgbClr val="FFFFFF"/>
                </a:solidFill>
                <a:latin typeface="Arial" pitchFamily="34" charset="0"/>
              </a:rPr>
              <a:t>al JAMA </a:t>
            </a:r>
            <a:r>
              <a:rPr lang="en-US" sz="2000" b="1" i="1" dirty="0">
                <a:solidFill>
                  <a:srgbClr val="FFFFFF"/>
                </a:solidFill>
                <a:latin typeface="Arial" pitchFamily="34" charset="0"/>
              </a:rPr>
              <a:t>2017</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27" r="19490"/>
          <a:stretch/>
        </p:blipFill>
        <p:spPr>
          <a:xfrm>
            <a:off x="8455202" y="4953000"/>
            <a:ext cx="2136599" cy="1869996"/>
          </a:xfrm>
          <a:prstGeom prst="rect">
            <a:avLst/>
          </a:prstGeom>
        </p:spPr>
      </p:pic>
    </p:spTree>
    <p:extLst>
      <p:ext uri="{BB962C8B-B14F-4D97-AF65-F5344CB8AC3E}">
        <p14:creationId xmlns:p14="http://schemas.microsoft.com/office/powerpoint/2010/main" val="600059082"/>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nvPr>
        </p:nvGraphicFramePr>
        <p:xfrm>
          <a:off x="2057401" y="1017638"/>
          <a:ext cx="8610601" cy="56117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62600" y="2590800"/>
            <a:ext cx="4769254" cy="892552"/>
          </a:xfrm>
          <a:prstGeom prst="rect">
            <a:avLst/>
          </a:prstGeom>
          <a:solidFill>
            <a:schemeClr val="bg1"/>
          </a:solidFill>
        </p:spPr>
        <p:txBody>
          <a:bodyPr wrap="none" rtlCol="0">
            <a:spAutoFit/>
          </a:bodyPr>
          <a:lstStyle/>
          <a:p>
            <a:pPr algn="ctr" eaLnBrk="1" hangingPunct="1"/>
            <a:r>
              <a:rPr lang="en-US" sz="2400" b="1" i="1" dirty="0">
                <a:solidFill>
                  <a:srgbClr val="FFFF00"/>
                </a:solidFill>
                <a:latin typeface="Arial" charset="0"/>
              </a:rPr>
              <a:t>Must start resuscitation early!!!</a:t>
            </a:r>
          </a:p>
          <a:p>
            <a:pPr algn="ctr" eaLnBrk="1" hangingPunct="1"/>
            <a:r>
              <a:rPr lang="en-US" sz="2800" b="1" u="sng" dirty="0">
                <a:solidFill>
                  <a:srgbClr val="FFFF00"/>
                </a:solidFill>
                <a:latin typeface="Arial" charset="0"/>
              </a:rPr>
              <a:t>MINUTES MATTER</a:t>
            </a:r>
          </a:p>
        </p:txBody>
      </p:sp>
      <p:cxnSp>
        <p:nvCxnSpPr>
          <p:cNvPr id="7" name="Straight Arrow Connector 6"/>
          <p:cNvCxnSpPr/>
          <p:nvPr/>
        </p:nvCxnSpPr>
        <p:spPr bwMode="auto">
          <a:xfrm flipH="1">
            <a:off x="3810001" y="3124200"/>
            <a:ext cx="1783947" cy="12192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Title 1"/>
          <p:cNvSpPr>
            <a:spLocks noGrp="1"/>
          </p:cNvSpPr>
          <p:nvPr>
            <p:ph type="title"/>
          </p:nvPr>
        </p:nvSpPr>
        <p:spPr>
          <a:xfrm>
            <a:off x="1524000" y="-76200"/>
            <a:ext cx="9067800" cy="1066800"/>
          </a:xfrm>
        </p:spPr>
        <p:txBody>
          <a:bodyPr>
            <a:noAutofit/>
          </a:bodyPr>
          <a:lstStyle/>
          <a:p>
            <a:r>
              <a:rPr lang="en-US" b="1" dirty="0" smtClean="0">
                <a:effectLst>
                  <a:outerShdw blurRad="50800" dist="38100" dir="2700000" algn="tl" rotWithShape="0">
                    <a:srgbClr val="FFFF00">
                      <a:alpha val="80000"/>
                    </a:srgbClr>
                  </a:outerShdw>
                </a:effectLst>
              </a:rPr>
              <a:t>Death from Hemorrhage </a:t>
            </a:r>
            <a:r>
              <a:rPr lang="en-US" sz="4000" b="1" dirty="0">
                <a:effectLst>
                  <a:outerShdw blurRad="50800" dist="38100" dir="2700000" algn="tl" rotWithShape="0">
                    <a:srgbClr val="FFFF00">
                      <a:alpha val="80000"/>
                    </a:srgbClr>
                  </a:outerShdw>
                </a:effectLst>
              </a:rPr>
              <a:t>-- </a:t>
            </a:r>
            <a:r>
              <a:rPr lang="en-US" b="1" dirty="0" smtClean="0">
                <a:effectLst>
                  <a:outerShdw blurRad="50800" dist="38100" dir="2700000" algn="tl" rotWithShape="0">
                    <a:srgbClr val="FFFF00">
                      <a:alpha val="80000"/>
                    </a:srgbClr>
                  </a:outerShdw>
                </a:effectLst>
              </a:rPr>
              <a:t>EARLY</a:t>
            </a:r>
            <a:endParaRPr lang="en-US" b="1" dirty="0">
              <a:effectLst>
                <a:outerShdw blurRad="50800" dist="38100" dir="2700000" algn="tl" rotWithShape="0">
                  <a:srgbClr val="FFFF00">
                    <a:alpha val="80000"/>
                  </a:srgbClr>
                </a:outerShdw>
              </a:effectLst>
            </a:endParaRPr>
          </a:p>
        </p:txBody>
      </p:sp>
    </p:spTree>
    <p:extLst>
      <p:ext uri="{BB962C8B-B14F-4D97-AF65-F5344CB8AC3E}">
        <p14:creationId xmlns:p14="http://schemas.microsoft.com/office/powerpoint/2010/main" val="164926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10972800" cy="914400"/>
          </a:xfrm>
        </p:spPr>
        <p:txBody>
          <a:bodyPr>
            <a:noAutofit/>
          </a:bodyPr>
          <a:lstStyle/>
          <a:p>
            <a:pPr lvl="0" defTabSz="914400" eaLnBrk="0" fontAlgn="base" hangingPunct="0">
              <a:spcAft>
                <a:spcPct val="0"/>
              </a:spcAft>
            </a:pPr>
            <a:r>
              <a:rPr lang="en-US" sz="6000" b="1" dirty="0" smtClean="0">
                <a:solidFill>
                  <a:srgbClr val="FFFFFF"/>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rPr>
              <a:t>Critical CPG Updates: CSP</a:t>
            </a:r>
            <a:endParaRPr lang="en-US" sz="5400" b="1"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33400" y="1143000"/>
            <a:ext cx="10591800" cy="5334000"/>
          </a:xfrm>
        </p:spPr>
        <p:txBody>
          <a:bodyPr>
            <a:noAutofit/>
          </a:bodyPr>
          <a:lstStyle/>
          <a:p>
            <a:pPr lvl="0"/>
            <a:r>
              <a:rPr lang="en-US" sz="3600" dirty="0" smtClean="0">
                <a:latin typeface="Arial" panose="020B0604020202020204" pitchFamily="34" charset="0"/>
                <a:cs typeface="Arial" panose="020B0604020202020204" pitchFamily="34" charset="0"/>
              </a:rPr>
              <a:t>Approved in CENTCOM for use up to 14 days</a:t>
            </a:r>
          </a:p>
          <a:p>
            <a:pPr lvl="0"/>
            <a:endParaRPr lang="en-US" sz="3000" dirty="0">
              <a:latin typeface="Arial" panose="020B0604020202020204" pitchFamily="34" charset="0"/>
              <a:cs typeface="Arial" panose="020B0604020202020204" pitchFamily="34" charset="0"/>
            </a:endParaRPr>
          </a:p>
          <a:p>
            <a:pPr lvl="0"/>
            <a:r>
              <a:rPr lang="en-US" sz="3600" dirty="0" smtClean="0">
                <a:latin typeface="Arial" panose="020B0604020202020204" pitchFamily="34" charset="0"/>
                <a:cs typeface="Arial" panose="020B0604020202020204" pitchFamily="34" charset="0"/>
              </a:rPr>
              <a:t>Negotiations ongoing with FDA for variance for US use</a:t>
            </a:r>
          </a:p>
          <a:p>
            <a:pPr lvl="0"/>
            <a:endParaRPr lang="en-US" sz="3000" dirty="0">
              <a:latin typeface="Arial" panose="020B0604020202020204" pitchFamily="34" charset="0"/>
              <a:cs typeface="Arial" panose="020B0604020202020204" pitchFamily="34" charset="0"/>
            </a:endParaRPr>
          </a:p>
          <a:p>
            <a:pPr lvl="0"/>
            <a:r>
              <a:rPr lang="en-US" sz="3600" dirty="0" smtClean="0">
                <a:latin typeface="Arial" panose="020B0604020202020204" pitchFamily="34" charset="0"/>
                <a:cs typeface="Arial" panose="020B0604020202020204" pitchFamily="34" charset="0"/>
              </a:rPr>
              <a:t>USAMDA will fund trials aimed at licensing platelets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54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0550" r="20748" b="46293"/>
          <a:stretch/>
        </p:blipFill>
        <p:spPr>
          <a:xfrm>
            <a:off x="1999766" y="2160624"/>
            <a:ext cx="8378326" cy="4621176"/>
          </a:xfrm>
          <a:prstGeom prst="rect">
            <a:avLst/>
          </a:prstGeom>
        </p:spPr>
      </p:pic>
      <p:grpSp>
        <p:nvGrpSpPr>
          <p:cNvPr id="4" name="Group 3"/>
          <p:cNvGrpSpPr/>
          <p:nvPr/>
        </p:nvGrpSpPr>
        <p:grpSpPr>
          <a:xfrm>
            <a:off x="1624891" y="1"/>
            <a:ext cx="8669703" cy="1984177"/>
            <a:chOff x="100890" y="0"/>
            <a:chExt cx="8669703" cy="1984177"/>
          </a:xfrm>
        </p:grpSpPr>
        <p:pic>
          <p:nvPicPr>
            <p:cNvPr id="2" name="Picture 1"/>
            <p:cNvPicPr>
              <a:picLocks noChangeAspect="1"/>
            </p:cNvPicPr>
            <p:nvPr/>
          </p:nvPicPr>
          <p:blipFill>
            <a:blip r:embed="rId4" cstate="print"/>
            <a:stretch>
              <a:fillRect/>
            </a:stretch>
          </p:blipFill>
          <p:spPr>
            <a:xfrm>
              <a:off x="100890" y="0"/>
              <a:ext cx="8658094" cy="1930245"/>
            </a:xfrm>
            <a:prstGeom prst="rect">
              <a:avLst/>
            </a:prstGeom>
          </p:spPr>
        </p:pic>
        <p:sp>
          <p:nvSpPr>
            <p:cNvPr id="5" name="TextBox 4"/>
            <p:cNvSpPr txBox="1"/>
            <p:nvPr/>
          </p:nvSpPr>
          <p:spPr>
            <a:xfrm>
              <a:off x="7776025" y="1676400"/>
              <a:ext cx="994568" cy="307777"/>
            </a:xfrm>
            <a:prstGeom prst="rect">
              <a:avLst/>
            </a:prstGeom>
            <a:noFill/>
          </p:spPr>
          <p:txBody>
            <a:bodyPr wrap="none" rtlCol="0">
              <a:spAutoFit/>
            </a:bodyPr>
            <a:lstStyle/>
            <a:p>
              <a:r>
                <a:rPr lang="en-US" dirty="0">
                  <a:solidFill>
                    <a:schemeClr val="bg1"/>
                  </a:solidFill>
                </a:rPr>
                <a:t>Injury 2016</a:t>
              </a:r>
            </a:p>
          </p:txBody>
        </p:sp>
      </p:grpSp>
      <p:sp>
        <p:nvSpPr>
          <p:cNvPr id="7" name="TextBox 6"/>
          <p:cNvSpPr txBox="1"/>
          <p:nvPr/>
        </p:nvSpPr>
        <p:spPr>
          <a:xfrm>
            <a:off x="4585885" y="4038601"/>
            <a:ext cx="5708709" cy="461665"/>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Median time to Hem death = 1.65 hours</a:t>
            </a:r>
          </a:p>
        </p:txBody>
      </p:sp>
    </p:spTree>
    <p:extLst>
      <p:ext uri="{BB962C8B-B14F-4D97-AF65-F5344CB8AC3E}">
        <p14:creationId xmlns:p14="http://schemas.microsoft.com/office/powerpoint/2010/main" val="239334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1905000"/>
            <a:ext cx="10287000" cy="3709988"/>
          </a:xfrm>
        </p:spPr>
        <p:txBody>
          <a:bodyPr>
            <a:normAutofit/>
          </a:bodyPr>
          <a:lstStyle/>
          <a:p>
            <a:pPr marL="0" indent="0" algn="ctr">
              <a:buNone/>
            </a:pPr>
            <a:endParaRPr lang="en-US" sz="4000" dirty="0"/>
          </a:p>
          <a:p>
            <a:pPr marL="0" indent="0" algn="ctr">
              <a:buNone/>
            </a:pPr>
            <a:r>
              <a:rPr lang="en-US" sz="3600" dirty="0" smtClean="0"/>
              <a:t>How </a:t>
            </a:r>
            <a:r>
              <a:rPr lang="en-US" sz="3600" dirty="0"/>
              <a:t>long can evacuation time be safely delayed</a:t>
            </a:r>
          </a:p>
          <a:p>
            <a:pPr marL="0" indent="0" algn="ctr">
              <a:buNone/>
            </a:pPr>
            <a:r>
              <a:rPr lang="en-US" sz="3600" dirty="0"/>
              <a:t>in US Military casualties?</a:t>
            </a:r>
          </a:p>
        </p:txBody>
      </p:sp>
      <p:sp>
        <p:nvSpPr>
          <p:cNvPr id="7" name="Title 1"/>
          <p:cNvSpPr>
            <a:spLocks noGrp="1"/>
          </p:cNvSpPr>
          <p:nvPr>
            <p:ph type="title"/>
          </p:nvPr>
        </p:nvSpPr>
        <p:spPr>
          <a:xfrm>
            <a:off x="838200" y="76200"/>
            <a:ext cx="10439400" cy="1066800"/>
          </a:xfrm>
        </p:spPr>
        <p:txBody>
          <a:bodyPr>
            <a:noAutofit/>
          </a:bodyPr>
          <a:lstStyle/>
          <a:p>
            <a:r>
              <a:rPr lang="en-US" sz="4800" b="1" dirty="0" smtClean="0">
                <a:effectLst>
                  <a:outerShdw blurRad="50800" dist="38100" dir="2700000" algn="tl" rotWithShape="0">
                    <a:srgbClr val="FFFF00">
                      <a:alpha val="80000"/>
                    </a:srgbClr>
                  </a:outerShdw>
                </a:effectLst>
              </a:rPr>
              <a:t>JTS Data on PFC - Unpublished</a:t>
            </a:r>
            <a:endParaRPr lang="en-US" sz="4800" b="1" dirty="0">
              <a:effectLst>
                <a:outerShdw blurRad="50800" dist="38100" dir="2700000" algn="tl" rotWithShape="0">
                  <a:srgbClr val="FFFF00">
                    <a:alpha val="80000"/>
                  </a:srgbClr>
                </a:outerShdw>
              </a:effectLst>
            </a:endParaRPr>
          </a:p>
        </p:txBody>
      </p:sp>
    </p:spTree>
    <p:extLst>
      <p:ext uri="{BB962C8B-B14F-4D97-AF65-F5344CB8AC3E}">
        <p14:creationId xmlns:p14="http://schemas.microsoft.com/office/powerpoint/2010/main" val="9031982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AD26566-E6FB-4E90-A87B-8146588AD646}" type="slidenum">
              <a:rPr lang="en-US" altLang="en-US" smtClean="0">
                <a:solidFill>
                  <a:schemeClr val="tx1"/>
                </a:solidFill>
              </a:rPr>
              <a:pPr>
                <a:defRPr/>
              </a:pPr>
              <a:t>72</a:t>
            </a:fld>
            <a:endParaRPr lang="en-US" altLang="en-US"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371600"/>
            <a:ext cx="7420396" cy="5396652"/>
          </a:xfrm>
          <a:prstGeom prst="rect">
            <a:avLst/>
          </a:prstGeom>
        </p:spPr>
      </p:pic>
      <p:sp>
        <p:nvSpPr>
          <p:cNvPr id="6" name="TextBox 5"/>
          <p:cNvSpPr txBox="1"/>
          <p:nvPr/>
        </p:nvSpPr>
        <p:spPr>
          <a:xfrm>
            <a:off x="2362200" y="2909869"/>
            <a:ext cx="4836580" cy="954107"/>
          </a:xfrm>
          <a:prstGeom prst="rect">
            <a:avLst/>
          </a:prstGeom>
          <a:noFill/>
        </p:spPr>
        <p:txBody>
          <a:bodyPr wrap="none" rtlCol="0">
            <a:spAutoFit/>
          </a:bodyPr>
          <a:lstStyle/>
          <a:p>
            <a:pPr algn="ctr"/>
            <a:r>
              <a:rPr lang="en-US" sz="2800" b="1" dirty="0">
                <a:solidFill>
                  <a:schemeClr val="bg1"/>
                </a:solidFill>
                <a:latin typeface="+mj-lt"/>
              </a:rPr>
              <a:t>US military survival cohort </a:t>
            </a:r>
          </a:p>
          <a:p>
            <a:pPr algn="ctr"/>
            <a:r>
              <a:rPr lang="en-US" sz="2800" b="1" dirty="0">
                <a:solidFill>
                  <a:schemeClr val="bg1"/>
                </a:solidFill>
                <a:latin typeface="+mj-lt"/>
              </a:rPr>
              <a:t>n=5,269</a:t>
            </a:r>
          </a:p>
        </p:txBody>
      </p:sp>
      <p:sp>
        <p:nvSpPr>
          <p:cNvPr id="7" name="TextBox 6"/>
          <p:cNvSpPr txBox="1"/>
          <p:nvPr/>
        </p:nvSpPr>
        <p:spPr>
          <a:xfrm>
            <a:off x="609600" y="248523"/>
            <a:ext cx="8938665" cy="707886"/>
          </a:xfrm>
          <a:prstGeom prst="rect">
            <a:avLst/>
          </a:prstGeom>
          <a:noFill/>
        </p:spPr>
        <p:txBody>
          <a:bodyPr wrap="none" rtlCol="0">
            <a:spAutoFit/>
          </a:bodyPr>
          <a:lstStyle/>
          <a:p>
            <a:r>
              <a:rPr lang="en-US" sz="4000" b="1" dirty="0">
                <a:effectLst>
                  <a:outerShdw blurRad="38100" dist="38100" dir="2700000" algn="tl">
                    <a:srgbClr val="000000">
                      <a:alpha val="43137"/>
                    </a:srgbClr>
                  </a:outerShdw>
                </a:effectLst>
                <a:latin typeface="+mj-lt"/>
              </a:rPr>
              <a:t>24 hour </a:t>
            </a:r>
            <a:r>
              <a:rPr lang="en-US" sz="4000" b="1" dirty="0" smtClean="0">
                <a:effectLst>
                  <a:outerShdw blurRad="38100" dist="38100" dir="2700000" algn="tl">
                    <a:srgbClr val="000000">
                      <a:alpha val="43137"/>
                    </a:srgbClr>
                  </a:outerShdw>
                </a:effectLst>
                <a:latin typeface="+mj-lt"/>
              </a:rPr>
              <a:t>survival from time of injury:</a:t>
            </a:r>
            <a:endParaRPr lang="en-US" sz="4000" b="1" dirty="0">
              <a:effectLst>
                <a:outerShdw blurRad="38100" dist="38100" dir="2700000" algn="tl">
                  <a:srgbClr val="000000">
                    <a:alpha val="43137"/>
                  </a:srgbClr>
                </a:outerShdw>
              </a:effectLst>
              <a:latin typeface="+mj-lt"/>
            </a:endParaRPr>
          </a:p>
        </p:txBody>
      </p:sp>
      <p:sp>
        <p:nvSpPr>
          <p:cNvPr id="2" name="TextBox 1"/>
          <p:cNvSpPr txBox="1"/>
          <p:nvPr/>
        </p:nvSpPr>
        <p:spPr>
          <a:xfrm>
            <a:off x="8229600" y="2395478"/>
            <a:ext cx="3733800" cy="2862322"/>
          </a:xfrm>
          <a:prstGeom prst="rect">
            <a:avLst/>
          </a:prstGeom>
          <a:noFill/>
        </p:spPr>
        <p:txBody>
          <a:bodyPr wrap="square" rtlCol="0">
            <a:spAutoFit/>
          </a:bodyPr>
          <a:lstStyle/>
          <a:p>
            <a:r>
              <a:rPr lang="en-US" sz="3000" dirty="0" smtClean="0">
                <a:solidFill>
                  <a:srgbClr val="FFFF00"/>
                </a:solidFill>
                <a:latin typeface="+mn-lt"/>
              </a:rPr>
              <a:t>72% of the deaths occurred within the first hour after injury</a:t>
            </a:r>
          </a:p>
          <a:p>
            <a:endParaRPr lang="en-US" sz="3000" dirty="0">
              <a:solidFill>
                <a:srgbClr val="FFFF00"/>
              </a:solidFill>
              <a:latin typeface="+mn-lt"/>
            </a:endParaRPr>
          </a:p>
          <a:p>
            <a:r>
              <a:rPr lang="en-US" sz="3000" dirty="0" smtClean="0">
                <a:solidFill>
                  <a:srgbClr val="FFFF00"/>
                </a:solidFill>
                <a:latin typeface="+mn-lt"/>
              </a:rPr>
              <a:t>95% occurred within 4 hours after injury</a:t>
            </a:r>
            <a:endParaRPr lang="en-US" sz="3000" dirty="0">
              <a:solidFill>
                <a:srgbClr val="FFFF00"/>
              </a:solidFill>
              <a:latin typeface="+mn-lt"/>
            </a:endParaRPr>
          </a:p>
        </p:txBody>
      </p:sp>
    </p:spTree>
    <p:extLst>
      <p:ext uri="{BB962C8B-B14F-4D97-AF65-F5344CB8AC3E}">
        <p14:creationId xmlns:p14="http://schemas.microsoft.com/office/powerpoint/2010/main" val="290676465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AD26566-E6FB-4E90-A87B-8146588AD646}" type="slidenum">
              <a:rPr lang="en-US" altLang="en-US" smtClean="0">
                <a:solidFill>
                  <a:schemeClr val="tx1"/>
                </a:solidFill>
              </a:rPr>
              <a:pPr>
                <a:defRPr/>
              </a:pPr>
              <a:t>73</a:t>
            </a:fld>
            <a:endParaRPr lang="en-US" altLang="en-US" dirty="0">
              <a:solidFill>
                <a:schemeClr val="tx1"/>
              </a:solidFill>
            </a:endParaRPr>
          </a:p>
        </p:txBody>
      </p:sp>
      <p:sp>
        <p:nvSpPr>
          <p:cNvPr id="7" name="TextBox 6"/>
          <p:cNvSpPr txBox="1"/>
          <p:nvPr/>
        </p:nvSpPr>
        <p:spPr>
          <a:xfrm>
            <a:off x="609600" y="248523"/>
            <a:ext cx="8683787"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latin typeface="+mj-lt"/>
              </a:rPr>
              <a:t>30 day survival from time of injury:</a:t>
            </a:r>
            <a:endParaRPr lang="en-US" sz="4000" b="1" dirty="0">
              <a:effectLst>
                <a:outerShdw blurRad="38100" dist="38100" dir="2700000" algn="tl">
                  <a:srgbClr val="000000">
                    <a:alpha val="43137"/>
                  </a:srgbClr>
                </a:outerShdw>
              </a:effectLst>
              <a:latin typeface="+mj-lt"/>
            </a:endParaRPr>
          </a:p>
        </p:txBody>
      </p:sp>
      <p:sp>
        <p:nvSpPr>
          <p:cNvPr id="2" name="TextBox 1"/>
          <p:cNvSpPr txBox="1"/>
          <p:nvPr/>
        </p:nvSpPr>
        <p:spPr>
          <a:xfrm>
            <a:off x="8229600" y="2395478"/>
            <a:ext cx="3733800" cy="2862322"/>
          </a:xfrm>
          <a:prstGeom prst="rect">
            <a:avLst/>
          </a:prstGeom>
          <a:noFill/>
        </p:spPr>
        <p:txBody>
          <a:bodyPr wrap="square" rtlCol="0">
            <a:spAutoFit/>
          </a:bodyPr>
          <a:lstStyle/>
          <a:p>
            <a:r>
              <a:rPr lang="en-US" sz="3000" dirty="0" smtClean="0">
                <a:solidFill>
                  <a:srgbClr val="FFFF00"/>
                </a:solidFill>
                <a:latin typeface="+mn-lt"/>
              </a:rPr>
              <a:t>764 deaths occurred within 30 days of injury (14% of 5269)</a:t>
            </a:r>
          </a:p>
          <a:p>
            <a:endParaRPr lang="en-US" sz="3000" dirty="0">
              <a:solidFill>
                <a:srgbClr val="FFFF00"/>
              </a:solidFill>
              <a:latin typeface="+mn-lt"/>
            </a:endParaRPr>
          </a:p>
          <a:p>
            <a:r>
              <a:rPr lang="en-US" sz="3000" dirty="0" smtClean="0">
                <a:solidFill>
                  <a:srgbClr val="FFFF00"/>
                </a:solidFill>
                <a:latin typeface="+mn-lt"/>
              </a:rPr>
              <a:t>94% occurred within 24 hours after injury</a:t>
            </a:r>
            <a:endParaRPr lang="en-US" sz="3000" dirty="0">
              <a:solidFill>
                <a:srgbClr val="FFFF00"/>
              </a:solidFill>
              <a:latin typeface="+mn-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71601"/>
            <a:ext cx="7356078" cy="5349875"/>
          </a:xfrm>
          <a:prstGeom prst="rect">
            <a:avLst/>
          </a:prstGeom>
        </p:spPr>
      </p:pic>
      <p:sp>
        <p:nvSpPr>
          <p:cNvPr id="9" name="TextBox 8"/>
          <p:cNvSpPr txBox="1"/>
          <p:nvPr/>
        </p:nvSpPr>
        <p:spPr>
          <a:xfrm>
            <a:off x="2097620" y="2909869"/>
            <a:ext cx="4836580" cy="954107"/>
          </a:xfrm>
          <a:prstGeom prst="rect">
            <a:avLst/>
          </a:prstGeom>
          <a:noFill/>
        </p:spPr>
        <p:txBody>
          <a:bodyPr wrap="none" rtlCol="0">
            <a:spAutoFit/>
          </a:bodyPr>
          <a:lstStyle/>
          <a:p>
            <a:pPr algn="ctr"/>
            <a:r>
              <a:rPr lang="en-US" sz="2800" b="1" dirty="0">
                <a:solidFill>
                  <a:schemeClr val="bg1"/>
                </a:solidFill>
                <a:latin typeface="+mj-lt"/>
              </a:rPr>
              <a:t>US military survival cohort </a:t>
            </a:r>
          </a:p>
          <a:p>
            <a:pPr algn="ctr"/>
            <a:r>
              <a:rPr lang="en-US" sz="2800" b="1" dirty="0">
                <a:solidFill>
                  <a:schemeClr val="bg1"/>
                </a:solidFill>
                <a:latin typeface="+mj-lt"/>
              </a:rPr>
              <a:t>n=5,269</a:t>
            </a:r>
          </a:p>
        </p:txBody>
      </p:sp>
    </p:spTree>
    <p:extLst>
      <p:ext uri="{BB962C8B-B14F-4D97-AF65-F5344CB8AC3E}">
        <p14:creationId xmlns:p14="http://schemas.microsoft.com/office/powerpoint/2010/main" val="31289119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AD26566-E6FB-4E90-A87B-8146588AD646}" type="slidenum">
              <a:rPr lang="en-US" altLang="en-US" smtClean="0">
                <a:solidFill>
                  <a:schemeClr val="tx1"/>
                </a:solidFill>
              </a:rPr>
              <a:pPr>
                <a:defRPr/>
              </a:pPr>
              <a:t>74</a:t>
            </a:fld>
            <a:endParaRPr lang="en-US" altLang="en-US" dirty="0">
              <a:solidFill>
                <a:schemeClr val="tx1"/>
              </a:solidFill>
            </a:endParaRPr>
          </a:p>
        </p:txBody>
      </p:sp>
      <p:sp>
        <p:nvSpPr>
          <p:cNvPr id="7" name="TextBox 6"/>
          <p:cNvSpPr txBox="1"/>
          <p:nvPr/>
        </p:nvSpPr>
        <p:spPr>
          <a:xfrm>
            <a:off x="457200" y="248523"/>
            <a:ext cx="11686212" cy="707886"/>
          </a:xfrm>
          <a:prstGeom prst="rect">
            <a:avLst/>
          </a:prstGeom>
          <a:noFill/>
        </p:spPr>
        <p:txBody>
          <a:bodyPr wrap="none" rtlCol="0">
            <a:spAutoFit/>
          </a:bodyPr>
          <a:lstStyle/>
          <a:p>
            <a:r>
              <a:rPr lang="en-US" sz="4000" b="1" u="sng" dirty="0" smtClean="0">
                <a:effectLst>
                  <a:outerShdw blurRad="38100" dist="38100" dir="2700000" algn="tl">
                    <a:srgbClr val="000000">
                      <a:alpha val="43137"/>
                    </a:srgbClr>
                  </a:outerShdw>
                </a:effectLst>
                <a:latin typeface="+mj-lt"/>
              </a:rPr>
              <a:t>&lt;</a:t>
            </a:r>
            <a:r>
              <a:rPr lang="en-US" sz="4000" b="1" i="1" dirty="0">
                <a:effectLst>
                  <a:outerShdw blurRad="38100" dist="38100" dir="2700000" algn="tl">
                    <a:srgbClr val="000000">
                      <a:alpha val="43137"/>
                    </a:srgbClr>
                  </a:outerShdw>
                </a:effectLst>
                <a:latin typeface="+mj-lt"/>
              </a:rPr>
              <a:t> </a:t>
            </a:r>
            <a:r>
              <a:rPr lang="en-US" sz="4000" b="1" dirty="0" smtClean="0">
                <a:effectLst>
                  <a:outerShdw blurRad="38100" dist="38100" dir="2700000" algn="tl">
                    <a:srgbClr val="000000">
                      <a:alpha val="43137"/>
                    </a:srgbClr>
                  </a:outerShdw>
                </a:effectLst>
                <a:latin typeface="+mj-lt"/>
              </a:rPr>
              <a:t>1 hour delay associated with 24 hour survival</a:t>
            </a:r>
            <a:endParaRPr lang="en-US" sz="4000" b="1" u="sng" dirty="0">
              <a:effectLst>
                <a:outerShdw blurRad="38100" dist="38100" dir="2700000" algn="tl">
                  <a:srgbClr val="000000">
                    <a:alpha val="43137"/>
                  </a:srgbClr>
                </a:outerShdw>
              </a:effectLst>
              <a:latin typeface="+mj-lt"/>
            </a:endParaRPr>
          </a:p>
        </p:txBody>
      </p:sp>
      <p:sp>
        <p:nvSpPr>
          <p:cNvPr id="2" name="TextBox 1"/>
          <p:cNvSpPr txBox="1"/>
          <p:nvPr/>
        </p:nvSpPr>
        <p:spPr>
          <a:xfrm>
            <a:off x="8229600" y="2057400"/>
            <a:ext cx="3733800" cy="4247317"/>
          </a:xfrm>
          <a:prstGeom prst="rect">
            <a:avLst/>
          </a:prstGeom>
          <a:noFill/>
        </p:spPr>
        <p:txBody>
          <a:bodyPr wrap="square" rtlCol="0">
            <a:spAutoFit/>
          </a:bodyPr>
          <a:lstStyle/>
          <a:p>
            <a:r>
              <a:rPr lang="en-US" sz="3000" dirty="0" smtClean="0">
                <a:solidFill>
                  <a:srgbClr val="FFFF00"/>
                </a:solidFill>
                <a:latin typeface="+mn-lt"/>
              </a:rPr>
              <a:t>Survival analysis: evacuation delays associated with 24h survival</a:t>
            </a:r>
          </a:p>
          <a:p>
            <a:endParaRPr lang="en-US" sz="3000" dirty="0">
              <a:solidFill>
                <a:srgbClr val="FFFF00"/>
              </a:solidFill>
              <a:latin typeface="+mn-lt"/>
            </a:endParaRPr>
          </a:p>
          <a:p>
            <a:r>
              <a:rPr lang="en-US" sz="3000" dirty="0" smtClean="0">
                <a:solidFill>
                  <a:srgbClr val="FFFF00"/>
                </a:solidFill>
                <a:latin typeface="+mn-lt"/>
              </a:rPr>
              <a:t>When hospital care began within one hour of injury </a:t>
            </a:r>
            <a:r>
              <a:rPr lang="en-US" sz="3000" dirty="0" smtClean="0">
                <a:solidFill>
                  <a:srgbClr val="FFFF00"/>
                </a:solidFill>
                <a:latin typeface="+mn-lt"/>
                <a:sym typeface="Wingdings" panose="05000000000000000000" pitchFamily="2" charset="2"/>
              </a:rPr>
              <a:t> 60% reduction in mortality</a:t>
            </a:r>
            <a:endParaRPr lang="en-US" sz="3000" dirty="0">
              <a:solidFill>
                <a:srgbClr val="FFFF00"/>
              </a:solidFill>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23987"/>
            <a:ext cx="7430184" cy="5403770"/>
          </a:xfrm>
          <a:prstGeom prst="rect">
            <a:avLst/>
          </a:prstGeom>
        </p:spPr>
      </p:pic>
      <p:sp>
        <p:nvSpPr>
          <p:cNvPr id="11" name="TextBox 10"/>
          <p:cNvSpPr txBox="1"/>
          <p:nvPr/>
        </p:nvSpPr>
        <p:spPr>
          <a:xfrm>
            <a:off x="2437970" y="3657601"/>
            <a:ext cx="4205639" cy="954107"/>
          </a:xfrm>
          <a:prstGeom prst="rect">
            <a:avLst/>
          </a:prstGeom>
          <a:noFill/>
        </p:spPr>
        <p:txBody>
          <a:bodyPr wrap="none" rtlCol="0">
            <a:spAutoFit/>
          </a:bodyPr>
          <a:lstStyle/>
          <a:p>
            <a:pPr algn="ctr"/>
            <a:r>
              <a:rPr lang="en-US" sz="2800" b="1" dirty="0">
                <a:solidFill>
                  <a:prstClr val="black"/>
                </a:solidFill>
                <a:latin typeface="Calibri" panose="020F0502020204030204" pitchFamily="34" charset="0"/>
                <a:cs typeface="Arial" panose="020B0604020202020204" pitchFamily="34" charset="0"/>
              </a:rPr>
              <a:t>US military survival cohort </a:t>
            </a:r>
          </a:p>
          <a:p>
            <a:pPr algn="ctr"/>
            <a:r>
              <a:rPr lang="en-US" sz="2800" b="1" dirty="0">
                <a:solidFill>
                  <a:prstClr val="black"/>
                </a:solidFill>
                <a:latin typeface="Calibri" panose="020F0502020204030204" pitchFamily="34" charset="0"/>
                <a:cs typeface="Arial" panose="020B0604020202020204" pitchFamily="34" charset="0"/>
              </a:rPr>
              <a:t>n=5,269</a:t>
            </a:r>
          </a:p>
        </p:txBody>
      </p:sp>
      <p:sp>
        <p:nvSpPr>
          <p:cNvPr id="12" name="TextBox 11"/>
          <p:cNvSpPr txBox="1"/>
          <p:nvPr/>
        </p:nvSpPr>
        <p:spPr>
          <a:xfrm>
            <a:off x="1980769" y="2446725"/>
            <a:ext cx="5155066" cy="338554"/>
          </a:xfrm>
          <a:prstGeom prst="rect">
            <a:avLst/>
          </a:prstGeom>
          <a:noFill/>
        </p:spPr>
        <p:txBody>
          <a:bodyPr wrap="none" rtlCol="0">
            <a:spAutoFit/>
          </a:bodyPr>
          <a:lstStyle/>
          <a:p>
            <a:r>
              <a:rPr lang="en-US" sz="1600" dirty="0">
                <a:solidFill>
                  <a:prstClr val="black"/>
                </a:solidFill>
                <a:latin typeface="Calibri" panose="020F0502020204030204" pitchFamily="34" charset="0"/>
                <a:cs typeface="Arial" panose="020B0604020202020204" pitchFamily="34" charset="0"/>
              </a:rPr>
              <a:t>Adjusted for age and ISS (assigned by AFMES for decedents)</a:t>
            </a:r>
          </a:p>
        </p:txBody>
      </p:sp>
    </p:spTree>
    <p:extLst>
      <p:ext uri="{BB962C8B-B14F-4D97-AF65-F5344CB8AC3E}">
        <p14:creationId xmlns:p14="http://schemas.microsoft.com/office/powerpoint/2010/main" val="168596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80769" y="2446725"/>
            <a:ext cx="5155066" cy="338554"/>
          </a:xfrm>
          <a:prstGeom prst="rect">
            <a:avLst/>
          </a:prstGeom>
          <a:noFill/>
        </p:spPr>
        <p:txBody>
          <a:bodyPr wrap="none" rtlCol="0">
            <a:spAutoFit/>
          </a:bodyPr>
          <a:lstStyle/>
          <a:p>
            <a:r>
              <a:rPr lang="en-US" sz="1600" dirty="0">
                <a:solidFill>
                  <a:prstClr val="black"/>
                </a:solidFill>
                <a:latin typeface="Calibri" panose="020F0502020204030204" pitchFamily="34" charset="0"/>
                <a:cs typeface="Arial" panose="020B0604020202020204" pitchFamily="34" charset="0"/>
              </a:rPr>
              <a:t>Adjusted for age and ISS (assigned by AFMES for decedents)</a:t>
            </a:r>
          </a:p>
        </p:txBody>
      </p:sp>
      <p:pic>
        <p:nvPicPr>
          <p:cNvPr id="8" name="Picture 7"/>
          <p:cNvPicPr>
            <a:picLocks noChangeAspect="1"/>
          </p:cNvPicPr>
          <p:nvPr/>
        </p:nvPicPr>
        <p:blipFill>
          <a:blip r:embed="rId3"/>
          <a:stretch>
            <a:fillRect/>
          </a:stretch>
        </p:blipFill>
        <p:spPr>
          <a:xfrm>
            <a:off x="399163" y="40123"/>
            <a:ext cx="6629400" cy="1508334"/>
          </a:xfrm>
          <a:prstGeom prst="rect">
            <a:avLst/>
          </a:prstGeom>
        </p:spPr>
      </p:pic>
      <p:grpSp>
        <p:nvGrpSpPr>
          <p:cNvPr id="9" name="Canvas 59"/>
          <p:cNvGrpSpPr/>
          <p:nvPr/>
        </p:nvGrpSpPr>
        <p:grpSpPr>
          <a:xfrm>
            <a:off x="152400" y="1752601"/>
            <a:ext cx="7162800" cy="5029199"/>
            <a:chOff x="0" y="0"/>
            <a:chExt cx="4226560" cy="3028950"/>
          </a:xfrm>
        </p:grpSpPr>
        <p:sp>
          <p:nvSpPr>
            <p:cNvPr id="13" name="Rectangle 12"/>
            <p:cNvSpPr/>
            <p:nvPr/>
          </p:nvSpPr>
          <p:spPr>
            <a:xfrm>
              <a:off x="0" y="0"/>
              <a:ext cx="4226560" cy="3028950"/>
            </a:xfrm>
            <a:prstGeom prst="rect">
              <a:avLst/>
            </a:prstGeom>
            <a:noFill/>
            <a:ln>
              <a:noFill/>
            </a:ln>
          </p:spPr>
        </p:sp>
        <p:sp>
          <p:nvSpPr>
            <p:cNvPr id="14" name="Rectangle 13"/>
            <p:cNvSpPr>
              <a:spLocks noChangeArrowheads="1"/>
            </p:cNvSpPr>
            <p:nvPr/>
          </p:nvSpPr>
          <p:spPr bwMode="auto">
            <a:xfrm>
              <a:off x="0" y="0"/>
              <a:ext cx="4226560" cy="3028950"/>
            </a:xfrm>
            <a:prstGeom prst="rect">
              <a:avLst/>
            </a:prstGeom>
            <a:solidFill>
              <a:srgbClr val="FFFFFF"/>
            </a:solidFill>
            <a:ln w="0">
              <a:solidFill>
                <a:srgbClr val="000000"/>
              </a:solidFill>
              <a:prstDash val="solid"/>
              <a:miter lim="800000"/>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15" name="Rectangle 14"/>
            <p:cNvSpPr>
              <a:spLocks noChangeArrowheads="1"/>
            </p:cNvSpPr>
            <p:nvPr/>
          </p:nvSpPr>
          <p:spPr bwMode="auto">
            <a:xfrm>
              <a:off x="735330" y="244475"/>
              <a:ext cx="3246120" cy="206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16" name="Rectangle 15"/>
            <p:cNvSpPr>
              <a:spLocks noChangeArrowheads="1"/>
            </p:cNvSpPr>
            <p:nvPr/>
          </p:nvSpPr>
          <p:spPr bwMode="auto">
            <a:xfrm>
              <a:off x="735330" y="244475"/>
              <a:ext cx="3246120" cy="2064385"/>
            </a:xfrm>
            <a:prstGeom prst="rect">
              <a:avLst/>
            </a:prstGeom>
            <a:noFill/>
            <a:ln w="12065">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cxnSp>
          <p:nvCxnSpPr>
            <p:cNvPr id="17" name="Line 8"/>
            <p:cNvCxnSpPr/>
            <p:nvPr/>
          </p:nvCxnSpPr>
          <p:spPr bwMode="auto">
            <a:xfrm>
              <a:off x="735330" y="244475"/>
              <a:ext cx="0" cy="206438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8" name="Line 9"/>
            <p:cNvCxnSpPr/>
            <p:nvPr/>
          </p:nvCxnSpPr>
          <p:spPr bwMode="auto">
            <a:xfrm>
              <a:off x="698500" y="2308860"/>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9" name="Line 10"/>
            <p:cNvCxnSpPr/>
            <p:nvPr/>
          </p:nvCxnSpPr>
          <p:spPr bwMode="auto">
            <a:xfrm>
              <a:off x="698500" y="2076450"/>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0" name="Line 11"/>
            <p:cNvCxnSpPr/>
            <p:nvPr/>
          </p:nvCxnSpPr>
          <p:spPr bwMode="auto">
            <a:xfrm>
              <a:off x="698500" y="1844675"/>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1" name="Line 12"/>
            <p:cNvCxnSpPr/>
            <p:nvPr/>
          </p:nvCxnSpPr>
          <p:spPr bwMode="auto">
            <a:xfrm>
              <a:off x="698500" y="1624330"/>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2" name="Line 13"/>
            <p:cNvCxnSpPr/>
            <p:nvPr/>
          </p:nvCxnSpPr>
          <p:spPr bwMode="auto">
            <a:xfrm>
              <a:off x="698500" y="1392555"/>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3" name="Line 14"/>
            <p:cNvCxnSpPr/>
            <p:nvPr/>
          </p:nvCxnSpPr>
          <p:spPr bwMode="auto">
            <a:xfrm>
              <a:off x="698500" y="1160145"/>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4" name="Line 15"/>
            <p:cNvCxnSpPr/>
            <p:nvPr/>
          </p:nvCxnSpPr>
          <p:spPr bwMode="auto">
            <a:xfrm>
              <a:off x="698500" y="928370"/>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5" name="Line 16"/>
            <p:cNvCxnSpPr/>
            <p:nvPr/>
          </p:nvCxnSpPr>
          <p:spPr bwMode="auto">
            <a:xfrm>
              <a:off x="698500" y="708660"/>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6" name="Line 17"/>
            <p:cNvCxnSpPr/>
            <p:nvPr/>
          </p:nvCxnSpPr>
          <p:spPr bwMode="auto">
            <a:xfrm>
              <a:off x="698500" y="476250"/>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7" name="Line 18"/>
            <p:cNvCxnSpPr/>
            <p:nvPr/>
          </p:nvCxnSpPr>
          <p:spPr bwMode="auto">
            <a:xfrm>
              <a:off x="698500" y="244475"/>
              <a:ext cx="368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8" name="Line 19"/>
            <p:cNvCxnSpPr/>
            <p:nvPr/>
          </p:nvCxnSpPr>
          <p:spPr bwMode="auto">
            <a:xfrm>
              <a:off x="735330" y="2308860"/>
              <a:ext cx="32461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29" name="Line 20"/>
            <p:cNvCxnSpPr/>
            <p:nvPr/>
          </p:nvCxnSpPr>
          <p:spPr bwMode="auto">
            <a:xfrm flipV="1">
              <a:off x="735330"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0" name="Line 21"/>
            <p:cNvCxnSpPr/>
            <p:nvPr/>
          </p:nvCxnSpPr>
          <p:spPr bwMode="auto">
            <a:xfrm flipV="1">
              <a:off x="1274445"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1" name="Line 22"/>
            <p:cNvCxnSpPr/>
            <p:nvPr/>
          </p:nvCxnSpPr>
          <p:spPr bwMode="auto">
            <a:xfrm flipV="1">
              <a:off x="1813560"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2" name="Line 23"/>
            <p:cNvCxnSpPr/>
            <p:nvPr/>
          </p:nvCxnSpPr>
          <p:spPr bwMode="auto">
            <a:xfrm flipV="1">
              <a:off x="2364740"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3" name="Line 24"/>
            <p:cNvCxnSpPr/>
            <p:nvPr/>
          </p:nvCxnSpPr>
          <p:spPr bwMode="auto">
            <a:xfrm flipV="1">
              <a:off x="2903855"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4" name="Line 25"/>
            <p:cNvCxnSpPr/>
            <p:nvPr/>
          </p:nvCxnSpPr>
          <p:spPr bwMode="auto">
            <a:xfrm flipV="1">
              <a:off x="3442970"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35" name="Line 26"/>
            <p:cNvCxnSpPr/>
            <p:nvPr/>
          </p:nvCxnSpPr>
          <p:spPr bwMode="auto">
            <a:xfrm flipV="1">
              <a:off x="3981450" y="2308860"/>
              <a:ext cx="0" cy="3619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36" name="Freeform 35"/>
            <p:cNvSpPr>
              <a:spLocks/>
            </p:cNvSpPr>
            <p:nvPr/>
          </p:nvSpPr>
          <p:spPr bwMode="auto">
            <a:xfrm>
              <a:off x="808990" y="427355"/>
              <a:ext cx="73025" cy="73660"/>
            </a:xfrm>
            <a:custGeom>
              <a:avLst/>
              <a:gdLst>
                <a:gd name="T0" fmla="*/ 58 w 115"/>
                <a:gd name="T1" fmla="*/ 0 h 116"/>
                <a:gd name="T2" fmla="*/ 115 w 115"/>
                <a:gd name="T3" fmla="*/ 58 h 116"/>
                <a:gd name="T4" fmla="*/ 58 w 115"/>
                <a:gd name="T5" fmla="*/ 116 h 116"/>
                <a:gd name="T6" fmla="*/ 0 w 115"/>
                <a:gd name="T7" fmla="*/ 58 h 116"/>
                <a:gd name="T8" fmla="*/ 58 w 115"/>
                <a:gd name="T9" fmla="*/ 0 h 116"/>
              </a:gdLst>
              <a:ahLst/>
              <a:cxnLst>
                <a:cxn ang="0">
                  <a:pos x="T0" y="T1"/>
                </a:cxn>
                <a:cxn ang="0">
                  <a:pos x="T2" y="T3"/>
                </a:cxn>
                <a:cxn ang="0">
                  <a:pos x="T4" y="T5"/>
                </a:cxn>
                <a:cxn ang="0">
                  <a:pos x="T6" y="T7"/>
                </a:cxn>
                <a:cxn ang="0">
                  <a:pos x="T8" y="T9"/>
                </a:cxn>
              </a:cxnLst>
              <a:rect l="0" t="0" r="r" b="b"/>
              <a:pathLst>
                <a:path w="115" h="116">
                  <a:moveTo>
                    <a:pt x="58" y="0"/>
                  </a:moveTo>
                  <a:lnTo>
                    <a:pt x="115" y="58"/>
                  </a:lnTo>
                  <a:lnTo>
                    <a:pt x="58" y="116"/>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37" name="Freeform 36"/>
            <p:cNvSpPr>
              <a:spLocks/>
            </p:cNvSpPr>
            <p:nvPr/>
          </p:nvSpPr>
          <p:spPr bwMode="auto">
            <a:xfrm>
              <a:off x="918845" y="867410"/>
              <a:ext cx="73660" cy="73025"/>
            </a:xfrm>
            <a:custGeom>
              <a:avLst/>
              <a:gdLst>
                <a:gd name="T0" fmla="*/ 58 w 116"/>
                <a:gd name="T1" fmla="*/ 0 h 115"/>
                <a:gd name="T2" fmla="*/ 116 w 116"/>
                <a:gd name="T3" fmla="*/ 58 h 115"/>
                <a:gd name="T4" fmla="*/ 58 w 116"/>
                <a:gd name="T5" fmla="*/ 115 h 115"/>
                <a:gd name="T6" fmla="*/ 0 w 116"/>
                <a:gd name="T7" fmla="*/ 58 h 115"/>
                <a:gd name="T8" fmla="*/ 58 w 116"/>
                <a:gd name="T9" fmla="*/ 0 h 115"/>
              </a:gdLst>
              <a:ahLst/>
              <a:cxnLst>
                <a:cxn ang="0">
                  <a:pos x="T0" y="T1"/>
                </a:cxn>
                <a:cxn ang="0">
                  <a:pos x="T2" y="T3"/>
                </a:cxn>
                <a:cxn ang="0">
                  <a:pos x="T4" y="T5"/>
                </a:cxn>
                <a:cxn ang="0">
                  <a:pos x="T6" y="T7"/>
                </a:cxn>
                <a:cxn ang="0">
                  <a:pos x="T8" y="T9"/>
                </a:cxn>
              </a:cxnLst>
              <a:rect l="0" t="0" r="r" b="b"/>
              <a:pathLst>
                <a:path w="116" h="115">
                  <a:moveTo>
                    <a:pt x="58" y="0"/>
                  </a:moveTo>
                  <a:lnTo>
                    <a:pt x="116" y="58"/>
                  </a:lnTo>
                  <a:lnTo>
                    <a:pt x="58" y="115"/>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38" name="Freeform 37"/>
            <p:cNvSpPr>
              <a:spLocks/>
            </p:cNvSpPr>
            <p:nvPr/>
          </p:nvSpPr>
          <p:spPr bwMode="auto">
            <a:xfrm>
              <a:off x="1029335" y="1087120"/>
              <a:ext cx="73660" cy="73025"/>
            </a:xfrm>
            <a:custGeom>
              <a:avLst/>
              <a:gdLst>
                <a:gd name="T0" fmla="*/ 58 w 116"/>
                <a:gd name="T1" fmla="*/ 0 h 115"/>
                <a:gd name="T2" fmla="*/ 116 w 116"/>
                <a:gd name="T3" fmla="*/ 58 h 115"/>
                <a:gd name="T4" fmla="*/ 58 w 116"/>
                <a:gd name="T5" fmla="*/ 115 h 115"/>
                <a:gd name="T6" fmla="*/ 0 w 116"/>
                <a:gd name="T7" fmla="*/ 58 h 115"/>
                <a:gd name="T8" fmla="*/ 58 w 116"/>
                <a:gd name="T9" fmla="*/ 0 h 115"/>
              </a:gdLst>
              <a:ahLst/>
              <a:cxnLst>
                <a:cxn ang="0">
                  <a:pos x="T0" y="T1"/>
                </a:cxn>
                <a:cxn ang="0">
                  <a:pos x="T2" y="T3"/>
                </a:cxn>
                <a:cxn ang="0">
                  <a:pos x="T4" y="T5"/>
                </a:cxn>
                <a:cxn ang="0">
                  <a:pos x="T6" y="T7"/>
                </a:cxn>
                <a:cxn ang="0">
                  <a:pos x="T8" y="T9"/>
                </a:cxn>
              </a:cxnLst>
              <a:rect l="0" t="0" r="r" b="b"/>
              <a:pathLst>
                <a:path w="116" h="115">
                  <a:moveTo>
                    <a:pt x="58" y="0"/>
                  </a:moveTo>
                  <a:lnTo>
                    <a:pt x="116" y="58"/>
                  </a:lnTo>
                  <a:lnTo>
                    <a:pt x="58" y="115"/>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39" name="Freeform 38"/>
            <p:cNvSpPr>
              <a:spLocks/>
            </p:cNvSpPr>
            <p:nvPr/>
          </p:nvSpPr>
          <p:spPr bwMode="auto">
            <a:xfrm>
              <a:off x="1188720" y="891540"/>
              <a:ext cx="73660" cy="73660"/>
            </a:xfrm>
            <a:custGeom>
              <a:avLst/>
              <a:gdLst>
                <a:gd name="T0" fmla="*/ 58 w 116"/>
                <a:gd name="T1" fmla="*/ 0 h 116"/>
                <a:gd name="T2" fmla="*/ 116 w 116"/>
                <a:gd name="T3" fmla="*/ 58 h 116"/>
                <a:gd name="T4" fmla="*/ 58 w 116"/>
                <a:gd name="T5" fmla="*/ 116 h 116"/>
                <a:gd name="T6" fmla="*/ 0 w 116"/>
                <a:gd name="T7" fmla="*/ 58 h 116"/>
                <a:gd name="T8" fmla="*/ 58 w 116"/>
                <a:gd name="T9" fmla="*/ 0 h 116"/>
              </a:gdLst>
              <a:ahLst/>
              <a:cxnLst>
                <a:cxn ang="0">
                  <a:pos x="T0" y="T1"/>
                </a:cxn>
                <a:cxn ang="0">
                  <a:pos x="T2" y="T3"/>
                </a:cxn>
                <a:cxn ang="0">
                  <a:pos x="T4" y="T5"/>
                </a:cxn>
                <a:cxn ang="0">
                  <a:pos x="T6" y="T7"/>
                </a:cxn>
                <a:cxn ang="0">
                  <a:pos x="T8" y="T9"/>
                </a:cxn>
              </a:cxnLst>
              <a:rect l="0" t="0" r="r" b="b"/>
              <a:pathLst>
                <a:path w="116" h="116">
                  <a:moveTo>
                    <a:pt x="58" y="0"/>
                  </a:moveTo>
                  <a:lnTo>
                    <a:pt x="116" y="58"/>
                  </a:lnTo>
                  <a:lnTo>
                    <a:pt x="58" y="116"/>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0" name="Freeform 39"/>
            <p:cNvSpPr>
              <a:spLocks/>
            </p:cNvSpPr>
            <p:nvPr/>
          </p:nvSpPr>
          <p:spPr bwMode="auto">
            <a:xfrm>
              <a:off x="1348105" y="1001395"/>
              <a:ext cx="73025" cy="73660"/>
            </a:xfrm>
            <a:custGeom>
              <a:avLst/>
              <a:gdLst>
                <a:gd name="T0" fmla="*/ 57 w 115"/>
                <a:gd name="T1" fmla="*/ 0 h 116"/>
                <a:gd name="T2" fmla="*/ 115 w 115"/>
                <a:gd name="T3" fmla="*/ 58 h 116"/>
                <a:gd name="T4" fmla="*/ 57 w 115"/>
                <a:gd name="T5" fmla="*/ 116 h 116"/>
                <a:gd name="T6" fmla="*/ 0 w 115"/>
                <a:gd name="T7" fmla="*/ 58 h 116"/>
                <a:gd name="T8" fmla="*/ 57 w 115"/>
                <a:gd name="T9" fmla="*/ 0 h 116"/>
              </a:gdLst>
              <a:ahLst/>
              <a:cxnLst>
                <a:cxn ang="0">
                  <a:pos x="T0" y="T1"/>
                </a:cxn>
                <a:cxn ang="0">
                  <a:pos x="T2" y="T3"/>
                </a:cxn>
                <a:cxn ang="0">
                  <a:pos x="T4" y="T5"/>
                </a:cxn>
                <a:cxn ang="0">
                  <a:pos x="T6" y="T7"/>
                </a:cxn>
                <a:cxn ang="0">
                  <a:pos x="T8" y="T9"/>
                </a:cxn>
              </a:cxnLst>
              <a:rect l="0" t="0" r="r" b="b"/>
              <a:pathLst>
                <a:path w="115" h="116">
                  <a:moveTo>
                    <a:pt x="57" y="0"/>
                  </a:moveTo>
                  <a:lnTo>
                    <a:pt x="115" y="58"/>
                  </a:lnTo>
                  <a:lnTo>
                    <a:pt x="57" y="116"/>
                  </a:lnTo>
                  <a:lnTo>
                    <a:pt x="0" y="58"/>
                  </a:lnTo>
                  <a:lnTo>
                    <a:pt x="57"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1" name="Freeform 40"/>
            <p:cNvSpPr>
              <a:spLocks/>
            </p:cNvSpPr>
            <p:nvPr/>
          </p:nvSpPr>
          <p:spPr bwMode="auto">
            <a:xfrm>
              <a:off x="1678305" y="1551305"/>
              <a:ext cx="73660" cy="73025"/>
            </a:xfrm>
            <a:custGeom>
              <a:avLst/>
              <a:gdLst>
                <a:gd name="T0" fmla="*/ 58 w 116"/>
                <a:gd name="T1" fmla="*/ 0 h 115"/>
                <a:gd name="T2" fmla="*/ 116 w 116"/>
                <a:gd name="T3" fmla="*/ 58 h 115"/>
                <a:gd name="T4" fmla="*/ 58 w 116"/>
                <a:gd name="T5" fmla="*/ 115 h 115"/>
                <a:gd name="T6" fmla="*/ 0 w 116"/>
                <a:gd name="T7" fmla="*/ 58 h 115"/>
                <a:gd name="T8" fmla="*/ 58 w 116"/>
                <a:gd name="T9" fmla="*/ 0 h 115"/>
              </a:gdLst>
              <a:ahLst/>
              <a:cxnLst>
                <a:cxn ang="0">
                  <a:pos x="T0" y="T1"/>
                </a:cxn>
                <a:cxn ang="0">
                  <a:pos x="T2" y="T3"/>
                </a:cxn>
                <a:cxn ang="0">
                  <a:pos x="T4" y="T5"/>
                </a:cxn>
                <a:cxn ang="0">
                  <a:pos x="T6" y="T7"/>
                </a:cxn>
                <a:cxn ang="0">
                  <a:pos x="T8" y="T9"/>
                </a:cxn>
              </a:cxnLst>
              <a:rect l="0" t="0" r="r" b="b"/>
              <a:pathLst>
                <a:path w="116" h="115">
                  <a:moveTo>
                    <a:pt x="58" y="0"/>
                  </a:moveTo>
                  <a:lnTo>
                    <a:pt x="116" y="58"/>
                  </a:lnTo>
                  <a:lnTo>
                    <a:pt x="58" y="115"/>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2" name="Freeform 41"/>
            <p:cNvSpPr>
              <a:spLocks/>
            </p:cNvSpPr>
            <p:nvPr/>
          </p:nvSpPr>
          <p:spPr bwMode="auto">
            <a:xfrm>
              <a:off x="1997075" y="1941830"/>
              <a:ext cx="73660" cy="73660"/>
            </a:xfrm>
            <a:custGeom>
              <a:avLst/>
              <a:gdLst>
                <a:gd name="T0" fmla="*/ 58 w 116"/>
                <a:gd name="T1" fmla="*/ 0 h 116"/>
                <a:gd name="T2" fmla="*/ 116 w 116"/>
                <a:gd name="T3" fmla="*/ 58 h 116"/>
                <a:gd name="T4" fmla="*/ 58 w 116"/>
                <a:gd name="T5" fmla="*/ 116 h 116"/>
                <a:gd name="T6" fmla="*/ 0 w 116"/>
                <a:gd name="T7" fmla="*/ 58 h 116"/>
                <a:gd name="T8" fmla="*/ 58 w 116"/>
                <a:gd name="T9" fmla="*/ 0 h 116"/>
              </a:gdLst>
              <a:ahLst/>
              <a:cxnLst>
                <a:cxn ang="0">
                  <a:pos x="T0" y="T1"/>
                </a:cxn>
                <a:cxn ang="0">
                  <a:pos x="T2" y="T3"/>
                </a:cxn>
                <a:cxn ang="0">
                  <a:pos x="T4" y="T5"/>
                </a:cxn>
                <a:cxn ang="0">
                  <a:pos x="T6" y="T7"/>
                </a:cxn>
                <a:cxn ang="0">
                  <a:pos x="T8" y="T9"/>
                </a:cxn>
              </a:cxnLst>
              <a:rect l="0" t="0" r="r" b="b"/>
              <a:pathLst>
                <a:path w="116" h="116">
                  <a:moveTo>
                    <a:pt x="58" y="0"/>
                  </a:moveTo>
                  <a:lnTo>
                    <a:pt x="116" y="58"/>
                  </a:lnTo>
                  <a:lnTo>
                    <a:pt x="58" y="116"/>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3" name="Freeform 42"/>
            <p:cNvSpPr>
              <a:spLocks/>
            </p:cNvSpPr>
            <p:nvPr/>
          </p:nvSpPr>
          <p:spPr bwMode="auto">
            <a:xfrm>
              <a:off x="2646680" y="2101215"/>
              <a:ext cx="73025" cy="73025"/>
            </a:xfrm>
            <a:custGeom>
              <a:avLst/>
              <a:gdLst>
                <a:gd name="T0" fmla="*/ 57 w 115"/>
                <a:gd name="T1" fmla="*/ 0 h 115"/>
                <a:gd name="T2" fmla="*/ 115 w 115"/>
                <a:gd name="T3" fmla="*/ 57 h 115"/>
                <a:gd name="T4" fmla="*/ 57 w 115"/>
                <a:gd name="T5" fmla="*/ 115 h 115"/>
                <a:gd name="T6" fmla="*/ 0 w 115"/>
                <a:gd name="T7" fmla="*/ 57 h 115"/>
                <a:gd name="T8" fmla="*/ 57 w 115"/>
                <a:gd name="T9" fmla="*/ 0 h 115"/>
              </a:gdLst>
              <a:ahLst/>
              <a:cxnLst>
                <a:cxn ang="0">
                  <a:pos x="T0" y="T1"/>
                </a:cxn>
                <a:cxn ang="0">
                  <a:pos x="T2" y="T3"/>
                </a:cxn>
                <a:cxn ang="0">
                  <a:pos x="T4" y="T5"/>
                </a:cxn>
                <a:cxn ang="0">
                  <a:pos x="T6" y="T7"/>
                </a:cxn>
                <a:cxn ang="0">
                  <a:pos x="T8" y="T9"/>
                </a:cxn>
              </a:cxnLst>
              <a:rect l="0" t="0" r="r" b="b"/>
              <a:pathLst>
                <a:path w="115" h="115">
                  <a:moveTo>
                    <a:pt x="57" y="0"/>
                  </a:moveTo>
                  <a:lnTo>
                    <a:pt x="115" y="57"/>
                  </a:lnTo>
                  <a:lnTo>
                    <a:pt x="57" y="115"/>
                  </a:lnTo>
                  <a:lnTo>
                    <a:pt x="0" y="57"/>
                  </a:lnTo>
                  <a:lnTo>
                    <a:pt x="57"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4" name="Freeform 43"/>
            <p:cNvSpPr>
              <a:spLocks/>
            </p:cNvSpPr>
            <p:nvPr/>
          </p:nvSpPr>
          <p:spPr bwMode="auto">
            <a:xfrm>
              <a:off x="3295650" y="2174240"/>
              <a:ext cx="73660" cy="73025"/>
            </a:xfrm>
            <a:custGeom>
              <a:avLst/>
              <a:gdLst>
                <a:gd name="T0" fmla="*/ 58 w 116"/>
                <a:gd name="T1" fmla="*/ 0 h 115"/>
                <a:gd name="T2" fmla="*/ 116 w 116"/>
                <a:gd name="T3" fmla="*/ 58 h 115"/>
                <a:gd name="T4" fmla="*/ 58 w 116"/>
                <a:gd name="T5" fmla="*/ 115 h 115"/>
                <a:gd name="T6" fmla="*/ 0 w 116"/>
                <a:gd name="T7" fmla="*/ 58 h 115"/>
                <a:gd name="T8" fmla="*/ 58 w 116"/>
                <a:gd name="T9" fmla="*/ 0 h 115"/>
              </a:gdLst>
              <a:ahLst/>
              <a:cxnLst>
                <a:cxn ang="0">
                  <a:pos x="T0" y="T1"/>
                </a:cxn>
                <a:cxn ang="0">
                  <a:pos x="T2" y="T3"/>
                </a:cxn>
                <a:cxn ang="0">
                  <a:pos x="T4" y="T5"/>
                </a:cxn>
                <a:cxn ang="0">
                  <a:pos x="T6" y="T7"/>
                </a:cxn>
                <a:cxn ang="0">
                  <a:pos x="T8" y="T9"/>
                </a:cxn>
              </a:cxnLst>
              <a:rect l="0" t="0" r="r" b="b"/>
              <a:pathLst>
                <a:path w="116" h="115">
                  <a:moveTo>
                    <a:pt x="58" y="0"/>
                  </a:moveTo>
                  <a:lnTo>
                    <a:pt x="116" y="58"/>
                  </a:lnTo>
                  <a:lnTo>
                    <a:pt x="58" y="115"/>
                  </a:lnTo>
                  <a:lnTo>
                    <a:pt x="0" y="58"/>
                  </a:lnTo>
                  <a:lnTo>
                    <a:pt x="58" y="0"/>
                  </a:lnTo>
                  <a:close/>
                </a:path>
              </a:pathLst>
            </a:custGeom>
            <a:solidFill>
              <a:srgbClr val="000080"/>
            </a:solidFill>
            <a:ln w="12065">
              <a:solidFill>
                <a:srgbClr val="000080"/>
              </a:solidFill>
              <a:prstDash val="solid"/>
              <a:round/>
              <a:headEnd/>
              <a:tailEnd/>
            </a:ln>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5" name="Freeform 44"/>
            <p:cNvSpPr>
              <a:spLocks/>
            </p:cNvSpPr>
            <p:nvPr/>
          </p:nvSpPr>
          <p:spPr bwMode="auto">
            <a:xfrm>
              <a:off x="845820" y="476250"/>
              <a:ext cx="2486660" cy="1746885"/>
            </a:xfrm>
            <a:custGeom>
              <a:avLst/>
              <a:gdLst>
                <a:gd name="T0" fmla="*/ 3 w 203"/>
                <a:gd name="T1" fmla="*/ 7 h 143"/>
                <a:gd name="T2" fmla="*/ 9 w 203"/>
                <a:gd name="T3" fmla="*/ 19 h 143"/>
                <a:gd name="T4" fmla="*/ 15 w 203"/>
                <a:gd name="T5" fmla="*/ 30 h 143"/>
                <a:gd name="T6" fmla="*/ 21 w 203"/>
                <a:gd name="T7" fmla="*/ 40 h 143"/>
                <a:gd name="T8" fmla="*/ 27 w 203"/>
                <a:gd name="T9" fmla="*/ 50 h 143"/>
                <a:gd name="T10" fmla="*/ 33 w 203"/>
                <a:gd name="T11" fmla="*/ 58 h 143"/>
                <a:gd name="T12" fmla="*/ 39 w 203"/>
                <a:gd name="T13" fmla="*/ 66 h 143"/>
                <a:gd name="T14" fmla="*/ 45 w 203"/>
                <a:gd name="T15" fmla="*/ 73 h 143"/>
                <a:gd name="T16" fmla="*/ 51 w 203"/>
                <a:gd name="T17" fmla="*/ 80 h 143"/>
                <a:gd name="T18" fmla="*/ 57 w 203"/>
                <a:gd name="T19" fmla="*/ 86 h 143"/>
                <a:gd name="T20" fmla="*/ 63 w 203"/>
                <a:gd name="T21" fmla="*/ 91 h 143"/>
                <a:gd name="T22" fmla="*/ 69 w 203"/>
                <a:gd name="T23" fmla="*/ 96 h 143"/>
                <a:gd name="T24" fmla="*/ 75 w 203"/>
                <a:gd name="T25" fmla="*/ 101 h 143"/>
                <a:gd name="T26" fmla="*/ 81 w 203"/>
                <a:gd name="T27" fmla="*/ 105 h 143"/>
                <a:gd name="T28" fmla="*/ 86 w 203"/>
                <a:gd name="T29" fmla="*/ 109 h 143"/>
                <a:gd name="T30" fmla="*/ 92 w 203"/>
                <a:gd name="T31" fmla="*/ 112 h 143"/>
                <a:gd name="T32" fmla="*/ 98 w 203"/>
                <a:gd name="T33" fmla="*/ 115 h 143"/>
                <a:gd name="T34" fmla="*/ 104 w 203"/>
                <a:gd name="T35" fmla="*/ 118 h 143"/>
                <a:gd name="T36" fmla="*/ 110 w 203"/>
                <a:gd name="T37" fmla="*/ 121 h 143"/>
                <a:gd name="T38" fmla="*/ 116 w 203"/>
                <a:gd name="T39" fmla="*/ 123 h 143"/>
                <a:gd name="T40" fmla="*/ 122 w 203"/>
                <a:gd name="T41" fmla="*/ 126 h 143"/>
                <a:gd name="T42" fmla="*/ 128 w 203"/>
                <a:gd name="T43" fmla="*/ 128 h 143"/>
                <a:gd name="T44" fmla="*/ 134 w 203"/>
                <a:gd name="T45" fmla="*/ 130 h 143"/>
                <a:gd name="T46" fmla="*/ 140 w 203"/>
                <a:gd name="T47" fmla="*/ 131 h 143"/>
                <a:gd name="T48" fmla="*/ 146 w 203"/>
                <a:gd name="T49" fmla="*/ 133 h 143"/>
                <a:gd name="T50" fmla="*/ 152 w 203"/>
                <a:gd name="T51" fmla="*/ 134 h 143"/>
                <a:gd name="T52" fmla="*/ 158 w 203"/>
                <a:gd name="T53" fmla="*/ 136 h 143"/>
                <a:gd name="T54" fmla="*/ 164 w 203"/>
                <a:gd name="T55" fmla="*/ 137 h 143"/>
                <a:gd name="T56" fmla="*/ 170 w 203"/>
                <a:gd name="T57" fmla="*/ 138 h 143"/>
                <a:gd name="T58" fmla="*/ 176 w 203"/>
                <a:gd name="T59" fmla="*/ 139 h 143"/>
                <a:gd name="T60" fmla="*/ 182 w 203"/>
                <a:gd name="T61" fmla="*/ 140 h 143"/>
                <a:gd name="T62" fmla="*/ 188 w 203"/>
                <a:gd name="T63" fmla="*/ 141 h 143"/>
                <a:gd name="T64" fmla="*/ 194 w 203"/>
                <a:gd name="T65" fmla="*/ 142 h 143"/>
                <a:gd name="T66" fmla="*/ 200 w 203"/>
                <a:gd name="T67"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43">
                  <a:moveTo>
                    <a:pt x="0" y="0"/>
                  </a:moveTo>
                  <a:lnTo>
                    <a:pt x="3" y="7"/>
                  </a:lnTo>
                  <a:lnTo>
                    <a:pt x="6" y="13"/>
                  </a:lnTo>
                  <a:lnTo>
                    <a:pt x="9" y="19"/>
                  </a:lnTo>
                  <a:lnTo>
                    <a:pt x="12" y="25"/>
                  </a:lnTo>
                  <a:lnTo>
                    <a:pt x="15" y="30"/>
                  </a:lnTo>
                  <a:lnTo>
                    <a:pt x="18" y="35"/>
                  </a:lnTo>
                  <a:lnTo>
                    <a:pt x="21" y="40"/>
                  </a:lnTo>
                  <a:lnTo>
                    <a:pt x="24" y="45"/>
                  </a:lnTo>
                  <a:lnTo>
                    <a:pt x="27" y="50"/>
                  </a:lnTo>
                  <a:lnTo>
                    <a:pt x="30" y="54"/>
                  </a:lnTo>
                  <a:lnTo>
                    <a:pt x="33" y="58"/>
                  </a:lnTo>
                  <a:lnTo>
                    <a:pt x="36" y="62"/>
                  </a:lnTo>
                  <a:lnTo>
                    <a:pt x="39" y="66"/>
                  </a:lnTo>
                  <a:lnTo>
                    <a:pt x="42" y="70"/>
                  </a:lnTo>
                  <a:lnTo>
                    <a:pt x="45" y="73"/>
                  </a:lnTo>
                  <a:lnTo>
                    <a:pt x="48" y="76"/>
                  </a:lnTo>
                  <a:lnTo>
                    <a:pt x="51" y="80"/>
                  </a:lnTo>
                  <a:lnTo>
                    <a:pt x="54" y="83"/>
                  </a:lnTo>
                  <a:lnTo>
                    <a:pt x="57" y="86"/>
                  </a:lnTo>
                  <a:lnTo>
                    <a:pt x="60" y="88"/>
                  </a:lnTo>
                  <a:lnTo>
                    <a:pt x="63" y="91"/>
                  </a:lnTo>
                  <a:lnTo>
                    <a:pt x="66" y="94"/>
                  </a:lnTo>
                  <a:lnTo>
                    <a:pt x="69" y="96"/>
                  </a:lnTo>
                  <a:lnTo>
                    <a:pt x="72" y="98"/>
                  </a:lnTo>
                  <a:lnTo>
                    <a:pt x="75" y="101"/>
                  </a:lnTo>
                  <a:lnTo>
                    <a:pt x="78" y="103"/>
                  </a:lnTo>
                  <a:lnTo>
                    <a:pt x="81" y="105"/>
                  </a:lnTo>
                  <a:lnTo>
                    <a:pt x="83" y="107"/>
                  </a:lnTo>
                  <a:lnTo>
                    <a:pt x="86" y="109"/>
                  </a:lnTo>
                  <a:lnTo>
                    <a:pt x="89" y="110"/>
                  </a:lnTo>
                  <a:lnTo>
                    <a:pt x="92" y="112"/>
                  </a:lnTo>
                  <a:lnTo>
                    <a:pt x="95" y="114"/>
                  </a:lnTo>
                  <a:lnTo>
                    <a:pt x="98" y="115"/>
                  </a:lnTo>
                  <a:lnTo>
                    <a:pt x="101" y="117"/>
                  </a:lnTo>
                  <a:lnTo>
                    <a:pt x="104" y="118"/>
                  </a:lnTo>
                  <a:lnTo>
                    <a:pt x="107" y="120"/>
                  </a:lnTo>
                  <a:lnTo>
                    <a:pt x="110" y="121"/>
                  </a:lnTo>
                  <a:lnTo>
                    <a:pt x="113" y="122"/>
                  </a:lnTo>
                  <a:lnTo>
                    <a:pt x="116" y="123"/>
                  </a:lnTo>
                  <a:lnTo>
                    <a:pt x="119" y="125"/>
                  </a:lnTo>
                  <a:lnTo>
                    <a:pt x="122" y="126"/>
                  </a:lnTo>
                  <a:lnTo>
                    <a:pt x="125" y="127"/>
                  </a:lnTo>
                  <a:lnTo>
                    <a:pt x="128" y="128"/>
                  </a:lnTo>
                  <a:lnTo>
                    <a:pt x="131" y="129"/>
                  </a:lnTo>
                  <a:lnTo>
                    <a:pt x="134" y="130"/>
                  </a:lnTo>
                  <a:lnTo>
                    <a:pt x="137" y="131"/>
                  </a:lnTo>
                  <a:lnTo>
                    <a:pt x="140" y="131"/>
                  </a:lnTo>
                  <a:lnTo>
                    <a:pt x="143" y="132"/>
                  </a:lnTo>
                  <a:lnTo>
                    <a:pt x="146" y="133"/>
                  </a:lnTo>
                  <a:lnTo>
                    <a:pt x="149" y="134"/>
                  </a:lnTo>
                  <a:lnTo>
                    <a:pt x="152" y="134"/>
                  </a:lnTo>
                  <a:lnTo>
                    <a:pt x="155" y="135"/>
                  </a:lnTo>
                  <a:lnTo>
                    <a:pt x="158" y="136"/>
                  </a:lnTo>
                  <a:lnTo>
                    <a:pt x="161" y="136"/>
                  </a:lnTo>
                  <a:lnTo>
                    <a:pt x="164" y="137"/>
                  </a:lnTo>
                  <a:lnTo>
                    <a:pt x="167" y="138"/>
                  </a:lnTo>
                  <a:lnTo>
                    <a:pt x="170" y="138"/>
                  </a:lnTo>
                  <a:lnTo>
                    <a:pt x="173" y="139"/>
                  </a:lnTo>
                  <a:lnTo>
                    <a:pt x="176" y="139"/>
                  </a:lnTo>
                  <a:lnTo>
                    <a:pt x="179" y="140"/>
                  </a:lnTo>
                  <a:lnTo>
                    <a:pt x="182" y="140"/>
                  </a:lnTo>
                  <a:lnTo>
                    <a:pt x="185" y="140"/>
                  </a:lnTo>
                  <a:lnTo>
                    <a:pt x="188" y="141"/>
                  </a:lnTo>
                  <a:lnTo>
                    <a:pt x="191" y="141"/>
                  </a:lnTo>
                  <a:lnTo>
                    <a:pt x="194" y="142"/>
                  </a:lnTo>
                  <a:lnTo>
                    <a:pt x="197" y="142"/>
                  </a:lnTo>
                  <a:lnTo>
                    <a:pt x="200" y="142"/>
                  </a:lnTo>
                  <a:lnTo>
                    <a:pt x="203" y="143"/>
                  </a:lnTo>
                </a:path>
              </a:pathLst>
            </a:custGeom>
            <a:noFill/>
            <a:ln w="2476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sp>
          <p:nvSpPr>
            <p:cNvPr id="46" name="Rectangle 45"/>
            <p:cNvSpPr>
              <a:spLocks noChangeArrowheads="1"/>
            </p:cNvSpPr>
            <p:nvPr/>
          </p:nvSpPr>
          <p:spPr bwMode="auto">
            <a:xfrm>
              <a:off x="2609850" y="989330"/>
              <a:ext cx="20208"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Calibri" panose="020F0502020204030204" pitchFamily="34" charset="0"/>
                  <a:ea typeface="Calibri" panose="020F0502020204030204" pitchFamily="34" charset="0"/>
                  <a:cs typeface="Arial" panose="020B0604020202020204" pitchFamily="34" charset="0"/>
                </a:rPr>
                <a:t> </a:t>
              </a:r>
            </a:p>
          </p:txBody>
        </p:sp>
        <p:sp>
          <p:nvSpPr>
            <p:cNvPr id="47" name="Rectangle 46"/>
            <p:cNvSpPr>
              <a:spLocks noChangeArrowheads="1"/>
            </p:cNvSpPr>
            <p:nvPr/>
          </p:nvSpPr>
          <p:spPr bwMode="auto">
            <a:xfrm>
              <a:off x="2744470" y="989330"/>
              <a:ext cx="24249"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8" name="Rectangle 47"/>
            <p:cNvSpPr>
              <a:spLocks noChangeArrowheads="1"/>
            </p:cNvSpPr>
            <p:nvPr/>
          </p:nvSpPr>
          <p:spPr bwMode="auto">
            <a:xfrm>
              <a:off x="563880" y="2223135"/>
              <a:ext cx="49509"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49" name="Rectangle 48"/>
            <p:cNvSpPr>
              <a:spLocks noChangeArrowheads="1"/>
            </p:cNvSpPr>
            <p:nvPr/>
          </p:nvSpPr>
          <p:spPr bwMode="auto">
            <a:xfrm>
              <a:off x="416560" y="199072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100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0" name="Rectangle 49"/>
            <p:cNvSpPr>
              <a:spLocks noChangeArrowheads="1"/>
            </p:cNvSpPr>
            <p:nvPr/>
          </p:nvSpPr>
          <p:spPr bwMode="auto">
            <a:xfrm>
              <a:off x="416560" y="1758950"/>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200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1" name="Rectangle 50"/>
            <p:cNvSpPr>
              <a:spLocks noChangeArrowheads="1"/>
            </p:cNvSpPr>
            <p:nvPr/>
          </p:nvSpPr>
          <p:spPr bwMode="auto">
            <a:xfrm>
              <a:off x="416560" y="1539240"/>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300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2" name="Rectangle 51"/>
            <p:cNvSpPr>
              <a:spLocks noChangeArrowheads="1"/>
            </p:cNvSpPr>
            <p:nvPr/>
          </p:nvSpPr>
          <p:spPr bwMode="auto">
            <a:xfrm>
              <a:off x="416560" y="1306830"/>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400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3" name="Rectangle 52"/>
            <p:cNvSpPr>
              <a:spLocks noChangeArrowheads="1"/>
            </p:cNvSpPr>
            <p:nvPr/>
          </p:nvSpPr>
          <p:spPr bwMode="auto">
            <a:xfrm>
              <a:off x="416560" y="107505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500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4" name="Rectangle 53"/>
            <p:cNvSpPr>
              <a:spLocks noChangeArrowheads="1"/>
            </p:cNvSpPr>
            <p:nvPr/>
          </p:nvSpPr>
          <p:spPr bwMode="auto">
            <a:xfrm>
              <a:off x="416560" y="84264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600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5" name="Rectangle 54"/>
            <p:cNvSpPr>
              <a:spLocks noChangeArrowheads="1"/>
            </p:cNvSpPr>
            <p:nvPr/>
          </p:nvSpPr>
          <p:spPr bwMode="auto">
            <a:xfrm>
              <a:off x="416560" y="62293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700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6" name="Rectangle 55"/>
            <p:cNvSpPr>
              <a:spLocks noChangeArrowheads="1"/>
            </p:cNvSpPr>
            <p:nvPr/>
          </p:nvSpPr>
          <p:spPr bwMode="auto">
            <a:xfrm>
              <a:off x="416560" y="391160"/>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800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7" name="Rectangle 56"/>
            <p:cNvSpPr>
              <a:spLocks noChangeArrowheads="1"/>
            </p:cNvSpPr>
            <p:nvPr/>
          </p:nvSpPr>
          <p:spPr bwMode="auto">
            <a:xfrm>
              <a:off x="416560" y="158750"/>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900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8" name="Rectangle 57"/>
            <p:cNvSpPr>
              <a:spLocks noChangeArrowheads="1"/>
            </p:cNvSpPr>
            <p:nvPr/>
          </p:nvSpPr>
          <p:spPr bwMode="auto">
            <a:xfrm>
              <a:off x="698500" y="2418715"/>
              <a:ext cx="49509"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59" name="Rectangle 58"/>
            <p:cNvSpPr>
              <a:spLocks noChangeArrowheads="1"/>
            </p:cNvSpPr>
            <p:nvPr/>
          </p:nvSpPr>
          <p:spPr bwMode="auto">
            <a:xfrm>
              <a:off x="1200785" y="2418715"/>
              <a:ext cx="99017"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50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0" name="Rectangle 59"/>
            <p:cNvSpPr>
              <a:spLocks noChangeArrowheads="1"/>
            </p:cNvSpPr>
            <p:nvPr/>
          </p:nvSpPr>
          <p:spPr bwMode="auto">
            <a:xfrm>
              <a:off x="1703070" y="241871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100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1" name="Rectangle 60"/>
            <p:cNvSpPr>
              <a:spLocks noChangeArrowheads="1"/>
            </p:cNvSpPr>
            <p:nvPr/>
          </p:nvSpPr>
          <p:spPr bwMode="auto">
            <a:xfrm>
              <a:off x="2254250" y="241871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150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2" name="Rectangle 61"/>
            <p:cNvSpPr>
              <a:spLocks noChangeArrowheads="1"/>
            </p:cNvSpPr>
            <p:nvPr/>
          </p:nvSpPr>
          <p:spPr bwMode="auto">
            <a:xfrm>
              <a:off x="2793365" y="241871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200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3" name="Rectangle 62"/>
            <p:cNvSpPr>
              <a:spLocks noChangeArrowheads="1"/>
            </p:cNvSpPr>
            <p:nvPr/>
          </p:nvSpPr>
          <p:spPr bwMode="auto">
            <a:xfrm>
              <a:off x="3332480" y="241871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250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4" name="Rectangle 63"/>
            <p:cNvSpPr>
              <a:spLocks noChangeArrowheads="1"/>
            </p:cNvSpPr>
            <p:nvPr/>
          </p:nvSpPr>
          <p:spPr bwMode="auto">
            <a:xfrm>
              <a:off x="3871595" y="2418715"/>
              <a:ext cx="148526"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a:solidFill>
                    <a:srgbClr val="000000"/>
                  </a:solidFill>
                  <a:latin typeface="Arial" panose="020B0604020202020204" pitchFamily="34" charset="0"/>
                  <a:ea typeface="Calibri" panose="020F0502020204030204" pitchFamily="34" charset="0"/>
                  <a:cs typeface="Arial" panose="020B0604020202020204" pitchFamily="34" charset="0"/>
                </a:rPr>
                <a:t>300</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5" name="Rectangle 64"/>
            <p:cNvSpPr>
              <a:spLocks noChangeArrowheads="1"/>
            </p:cNvSpPr>
            <p:nvPr/>
          </p:nvSpPr>
          <p:spPr bwMode="auto">
            <a:xfrm>
              <a:off x="1985010" y="2675255"/>
              <a:ext cx="447598" cy="12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b="1">
                  <a:solidFill>
                    <a:srgbClr val="000000"/>
                  </a:solidFill>
                  <a:latin typeface="Arial" panose="020B0604020202020204" pitchFamily="34" charset="0"/>
                  <a:ea typeface="Calibri" panose="020F0502020204030204" pitchFamily="34" charset="0"/>
                  <a:cs typeface="Arial" panose="020B0604020202020204" pitchFamily="34" charset="0"/>
                </a:rPr>
                <a:t>Time (min)</a:t>
              </a:r>
              <a:endParaRPr lang="en-US" sz="11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6" name="Rectangle 65"/>
            <p:cNvSpPr>
              <a:spLocks noChangeArrowheads="1"/>
            </p:cNvSpPr>
            <p:nvPr/>
          </p:nvSpPr>
          <p:spPr bwMode="auto">
            <a:xfrm rot="16200000">
              <a:off x="-314305" y="1085687"/>
              <a:ext cx="1214714" cy="1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eaLnBrk="1" hangingPunct="1">
                <a:lnSpc>
                  <a:spcPct val="115000"/>
                </a:lnSpc>
                <a:spcBef>
                  <a:spcPts val="0"/>
                </a:spcBef>
                <a:spcAft>
                  <a:spcPts val="1000"/>
                </a:spcAft>
              </a:pPr>
              <a:r>
                <a:rPr lang="en-US" sz="1100" b="1" dirty="0">
                  <a:solidFill>
                    <a:srgbClr val="000000"/>
                  </a:solidFill>
                  <a:latin typeface="Arial" panose="020B0604020202020204" pitchFamily="34" charset="0"/>
                  <a:ea typeface="Calibri" panose="020F0502020204030204" pitchFamily="34" charset="0"/>
                  <a:cs typeface="Arial" panose="020B0604020202020204" pitchFamily="34" charset="0"/>
                </a:rPr>
                <a:t>Rate of Deaths (number/min)</a:t>
              </a:r>
              <a:endParaRPr lang="en-US" sz="1100" dirty="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sp>
          <p:nvSpPr>
            <p:cNvPr id="67" name="Rectangle 66"/>
            <p:cNvSpPr>
              <a:spLocks noChangeArrowheads="1"/>
            </p:cNvSpPr>
            <p:nvPr/>
          </p:nvSpPr>
          <p:spPr bwMode="auto">
            <a:xfrm>
              <a:off x="0" y="0"/>
              <a:ext cx="4226560" cy="302895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eaLnBrk="1" hangingPunct="1"/>
              <a:endParaRPr lang="en-US" sz="1800">
                <a:solidFill>
                  <a:srgbClr val="000000"/>
                </a:solidFill>
                <a:latin typeface="Arial" charset="0"/>
              </a:endParaRPr>
            </a:p>
          </p:txBody>
        </p:sp>
      </p:grpSp>
      <p:sp>
        <p:nvSpPr>
          <p:cNvPr id="68" name="5-Point Star 67"/>
          <p:cNvSpPr/>
          <p:nvPr/>
        </p:nvSpPr>
        <p:spPr>
          <a:xfrm>
            <a:off x="1560994" y="2745192"/>
            <a:ext cx="428818" cy="396089"/>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69" name="5-Point Star 68"/>
          <p:cNvSpPr/>
          <p:nvPr/>
        </p:nvSpPr>
        <p:spPr>
          <a:xfrm>
            <a:off x="2199623" y="3750272"/>
            <a:ext cx="428818" cy="389299"/>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70" name="5-Point Star 69"/>
          <p:cNvSpPr/>
          <p:nvPr/>
        </p:nvSpPr>
        <p:spPr>
          <a:xfrm>
            <a:off x="3306886" y="4649803"/>
            <a:ext cx="406977" cy="366006"/>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71" name="Rectangle 70"/>
          <p:cNvSpPr/>
          <p:nvPr/>
        </p:nvSpPr>
        <p:spPr>
          <a:xfrm>
            <a:off x="3039758" y="2473538"/>
            <a:ext cx="3487775" cy="1237950"/>
          </a:xfrm>
          <a:prstGeom prst="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eaLnBrk="1" hangingPunct="1">
              <a:lnSpc>
                <a:spcPct val="107000"/>
              </a:lnSpc>
              <a:spcBef>
                <a:spcPts val="0"/>
              </a:spcBef>
              <a:spcAft>
                <a:spcPts val="0"/>
              </a:spcAft>
            </a:pPr>
            <a:r>
              <a:rPr lang="en-US" sz="2000" b="1" dirty="0">
                <a:solidFill>
                  <a:srgbClr val="000000"/>
                </a:solidFill>
                <a:latin typeface="+mj-lt"/>
                <a:ea typeface="Times New Roman" panose="02020603050405020304" pitchFamily="18" charset="0"/>
                <a:cs typeface="Times New Roman" panose="02020603050405020304" pitchFamily="18" charset="0"/>
              </a:rPr>
              <a:t>The Consistent Curve </a:t>
            </a:r>
            <a:endParaRPr lang="en-US" sz="2000" b="1" dirty="0">
              <a:solidFill>
                <a:srgbClr val="000000"/>
              </a:solidFill>
              <a:latin typeface="+mj-lt"/>
              <a:ea typeface="Calibri" panose="020F0502020204030204" pitchFamily="34" charset="0"/>
              <a:cs typeface="Times New Roman" panose="02020603050405020304" pitchFamily="18" charset="0"/>
            </a:endParaRPr>
          </a:p>
          <a:p>
            <a:pPr algn="ctr" eaLnBrk="1" hangingPunct="1">
              <a:lnSpc>
                <a:spcPct val="107000"/>
              </a:lnSpc>
              <a:spcBef>
                <a:spcPts val="0"/>
              </a:spcBef>
              <a:spcAft>
                <a:spcPts val="0"/>
              </a:spcAft>
            </a:pPr>
            <a:r>
              <a:rPr lang="en-US" sz="2000" b="1" dirty="0">
                <a:solidFill>
                  <a:srgbClr val="000000"/>
                </a:solidFill>
                <a:latin typeface="+mj-lt"/>
                <a:ea typeface="Times New Roman" panose="02020603050405020304" pitchFamily="18" charset="0"/>
                <a:cs typeface="Times New Roman" panose="02020603050405020304" pitchFamily="18" charset="0"/>
              </a:rPr>
              <a:t>     of Death and P</a:t>
            </a:r>
            <a:r>
              <a:rPr lang="en-US" sz="2000" b="1" dirty="0">
                <a:solidFill>
                  <a:srgbClr val="000000"/>
                </a:solidFill>
                <a:latin typeface="+mj-lt"/>
                <a:ea typeface="Calibri" panose="020F0502020204030204" pitchFamily="34" charset="0"/>
                <a:cs typeface="Times New Roman" panose="02020603050405020304" pitchFamily="18" charset="0"/>
              </a:rPr>
              <a:t>otential for Improved Survival </a:t>
            </a:r>
            <a:r>
              <a:rPr lang="en-US" sz="1600" b="1" dirty="0">
                <a:solidFill>
                  <a:srgbClr val="000000"/>
                </a:solidFill>
                <a:latin typeface="+mj-lt"/>
                <a:ea typeface="Calibri" panose="020F0502020204030204" pitchFamily="34" charset="0"/>
                <a:cs typeface="Times New Roman" panose="02020603050405020304" pitchFamily="18" charset="0"/>
              </a:rPr>
              <a:t> </a:t>
            </a:r>
          </a:p>
        </p:txBody>
      </p:sp>
      <p:sp>
        <p:nvSpPr>
          <p:cNvPr id="72" name="TextBox 71"/>
          <p:cNvSpPr txBox="1"/>
          <p:nvPr/>
        </p:nvSpPr>
        <p:spPr>
          <a:xfrm>
            <a:off x="8077200" y="1600200"/>
            <a:ext cx="2839466" cy="2739211"/>
          </a:xfrm>
          <a:prstGeom prst="rect">
            <a:avLst/>
          </a:prstGeom>
          <a:solidFill>
            <a:schemeClr val="tx1">
              <a:lumMod val="75000"/>
            </a:schemeClr>
          </a:solidFill>
        </p:spPr>
        <p:txBody>
          <a:bodyPr wrap="square" rtlCol="0">
            <a:spAutoFit/>
          </a:bodyPr>
          <a:lstStyle/>
          <a:p>
            <a:pPr algn="ctr" eaLnBrk="1" hangingPunct="1"/>
            <a:r>
              <a:rPr lang="en-US" sz="4000" b="1" dirty="0">
                <a:solidFill>
                  <a:schemeClr val="bg1"/>
                </a:solidFill>
                <a:latin typeface="Arial" charset="0"/>
              </a:rPr>
              <a:t>At minute</a:t>
            </a:r>
          </a:p>
          <a:p>
            <a:pPr algn="ctr" eaLnBrk="1" hangingPunct="1"/>
            <a:r>
              <a:rPr lang="en-US" sz="4400" b="1" dirty="0">
                <a:solidFill>
                  <a:srgbClr val="FF0000"/>
                </a:solidFill>
                <a:latin typeface="Arial" charset="0"/>
              </a:rPr>
              <a:t>128</a:t>
            </a:r>
          </a:p>
          <a:p>
            <a:pPr algn="ctr" eaLnBrk="1" hangingPunct="1"/>
            <a:r>
              <a:rPr lang="en-US" sz="4400" b="1" dirty="0">
                <a:solidFill>
                  <a:srgbClr val="FFFF00"/>
                </a:solidFill>
                <a:latin typeface="Arial" charset="0"/>
              </a:rPr>
              <a:t>55</a:t>
            </a:r>
          </a:p>
          <a:p>
            <a:pPr algn="ctr" eaLnBrk="1" hangingPunct="1"/>
            <a:r>
              <a:rPr lang="en-US" sz="4400" b="1" dirty="0">
                <a:solidFill>
                  <a:srgbClr val="00B050"/>
                </a:solidFill>
                <a:latin typeface="Arial" charset="0"/>
              </a:rPr>
              <a:t>28</a:t>
            </a:r>
          </a:p>
        </p:txBody>
      </p:sp>
      <p:sp>
        <p:nvSpPr>
          <p:cNvPr id="73" name="TextBox 72"/>
          <p:cNvSpPr txBox="1"/>
          <p:nvPr/>
        </p:nvSpPr>
        <p:spPr>
          <a:xfrm>
            <a:off x="7696200" y="4626114"/>
            <a:ext cx="4074824" cy="707886"/>
          </a:xfrm>
          <a:prstGeom prst="rect">
            <a:avLst/>
          </a:prstGeom>
          <a:noFill/>
        </p:spPr>
        <p:txBody>
          <a:bodyPr wrap="square" rtlCol="0">
            <a:spAutoFit/>
          </a:bodyPr>
          <a:lstStyle/>
          <a:p>
            <a:r>
              <a:rPr lang="en-US" sz="4000" b="1" dirty="0" smtClean="0">
                <a:solidFill>
                  <a:srgbClr val="FFFF00"/>
                </a:solidFill>
                <a:latin typeface="+mn-lt"/>
              </a:rPr>
              <a:t>Minutes Matter!</a:t>
            </a:r>
            <a:endParaRPr lang="en-US" sz="3000" b="1" dirty="0">
              <a:solidFill>
                <a:srgbClr val="FFFF00"/>
              </a:solidFill>
              <a:latin typeface="+mn-lt"/>
            </a:endParaRPr>
          </a:p>
        </p:txBody>
      </p:sp>
    </p:spTree>
    <p:extLst>
      <p:ext uri="{BB962C8B-B14F-4D97-AF65-F5344CB8AC3E}">
        <p14:creationId xmlns:p14="http://schemas.microsoft.com/office/powerpoint/2010/main" val="35382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250"/>
                                  </p:stCondLst>
                                  <p:childTnLst>
                                    <p:set>
                                      <p:cBhvr>
                                        <p:cTn id="13" dur="1" fill="hold">
                                          <p:stCondLst>
                                            <p:cond delay="0"/>
                                          </p:stCondLst>
                                        </p:cTn>
                                        <p:tgtEl>
                                          <p:spTgt spid="72"/>
                                        </p:tgtEl>
                                        <p:attrNameLst>
                                          <p:attrName>style.visibility</p:attrName>
                                        </p:attrNameLst>
                                      </p:cBhvr>
                                      <p:to>
                                        <p:strVal val="visible"/>
                                      </p:to>
                                    </p:set>
                                    <p:animEffect transition="in" filter="wipe(left)">
                                      <p:cBhvr>
                                        <p:cTn id="14" dur="500"/>
                                        <p:tgtEl>
                                          <p:spTgt spid="72"/>
                                        </p:tgtEl>
                                      </p:cBhvr>
                                    </p:animEffect>
                                  </p:childTnLst>
                                </p:cTn>
                              </p:par>
                            </p:childTnLst>
                          </p:cTn>
                        </p:par>
                        <p:par>
                          <p:cTn id="15" fill="hold">
                            <p:stCondLst>
                              <p:cond delay="750"/>
                            </p:stCondLst>
                            <p:childTnLst>
                              <p:par>
                                <p:cTn id="16" presetID="22" presetClass="entr" presetSubtype="1" fill="hold" grpId="0" nodeType="afterEffect">
                                  <p:stCondLst>
                                    <p:cond delay="250"/>
                                  </p:stCondLst>
                                  <p:childTnLst>
                                    <p:set>
                                      <p:cBhvr>
                                        <p:cTn id="17" dur="1" fill="hold">
                                          <p:stCondLst>
                                            <p:cond delay="0"/>
                                          </p:stCondLst>
                                        </p:cTn>
                                        <p:tgtEl>
                                          <p:spTgt spid="73"/>
                                        </p:tgtEl>
                                        <p:attrNameLst>
                                          <p:attrName>style.visibility</p:attrName>
                                        </p:attrNameLst>
                                      </p:cBhvr>
                                      <p:to>
                                        <p:strVal val="visible"/>
                                      </p:to>
                                    </p:set>
                                    <p:animEffect transition="in" filter="wipe(up)">
                                      <p:cBhvr>
                                        <p:cTn id="1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2" grpId="0" animBg="1"/>
      <p:bldP spid="7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65900" y="143950"/>
            <a:ext cx="4126100" cy="2898095"/>
          </a:xfrm>
          <a:prstGeom prst="rect">
            <a:avLst/>
          </a:prstGeom>
        </p:spPr>
      </p:pic>
      <p:pic>
        <p:nvPicPr>
          <p:cNvPr id="3" name="Picture 2"/>
          <p:cNvPicPr>
            <a:picLocks noChangeAspect="1"/>
          </p:cNvPicPr>
          <p:nvPr/>
        </p:nvPicPr>
        <p:blipFill>
          <a:blip r:embed="rId4"/>
          <a:stretch>
            <a:fillRect/>
          </a:stretch>
        </p:blipFill>
        <p:spPr>
          <a:xfrm>
            <a:off x="54545" y="3655105"/>
            <a:ext cx="3984055" cy="2898095"/>
          </a:xfrm>
          <a:prstGeom prst="rect">
            <a:avLst/>
          </a:prstGeom>
        </p:spPr>
      </p:pic>
      <p:pic>
        <p:nvPicPr>
          <p:cNvPr id="9" name="Picture 8"/>
          <p:cNvPicPr>
            <a:picLocks noChangeAspect="1"/>
          </p:cNvPicPr>
          <p:nvPr/>
        </p:nvPicPr>
        <p:blipFill>
          <a:blip r:embed="rId5"/>
          <a:stretch>
            <a:fillRect/>
          </a:stretch>
        </p:blipFill>
        <p:spPr>
          <a:xfrm>
            <a:off x="8548694" y="3868484"/>
            <a:ext cx="3796298" cy="2757602"/>
          </a:xfrm>
          <a:prstGeom prst="rect">
            <a:avLst/>
          </a:prstGeom>
        </p:spPr>
      </p:pic>
      <p:pic>
        <p:nvPicPr>
          <p:cNvPr id="10" name="Picture 9"/>
          <p:cNvPicPr>
            <a:picLocks noChangeAspect="1"/>
          </p:cNvPicPr>
          <p:nvPr/>
        </p:nvPicPr>
        <p:blipFill>
          <a:blip r:embed="rId6"/>
          <a:stretch>
            <a:fillRect/>
          </a:stretch>
        </p:blipFill>
        <p:spPr>
          <a:xfrm>
            <a:off x="3776725" y="284615"/>
            <a:ext cx="4224275" cy="2757430"/>
          </a:xfrm>
          <a:prstGeom prst="rect">
            <a:avLst/>
          </a:prstGeom>
        </p:spPr>
      </p:pic>
      <p:pic>
        <p:nvPicPr>
          <p:cNvPr id="11" name="Picture 10"/>
          <p:cNvPicPr>
            <a:picLocks noChangeAspect="1"/>
          </p:cNvPicPr>
          <p:nvPr/>
        </p:nvPicPr>
        <p:blipFill>
          <a:blip r:embed="rId7"/>
          <a:stretch>
            <a:fillRect/>
          </a:stretch>
        </p:blipFill>
        <p:spPr>
          <a:xfrm>
            <a:off x="-152400" y="2863"/>
            <a:ext cx="3844752" cy="3578537"/>
          </a:xfrm>
          <a:prstGeom prst="rect">
            <a:avLst/>
          </a:prstGeom>
        </p:spPr>
      </p:pic>
      <p:pic>
        <p:nvPicPr>
          <p:cNvPr id="12" name="Picture 11"/>
          <p:cNvPicPr>
            <a:picLocks noChangeAspect="1"/>
          </p:cNvPicPr>
          <p:nvPr/>
        </p:nvPicPr>
        <p:blipFill rotWithShape="1">
          <a:blip r:embed="rId8"/>
          <a:srcRect l="6582" r="5219"/>
          <a:stretch/>
        </p:blipFill>
        <p:spPr>
          <a:xfrm>
            <a:off x="4114800" y="3733800"/>
            <a:ext cx="4343400" cy="2720334"/>
          </a:xfrm>
          <a:prstGeom prst="rect">
            <a:avLst/>
          </a:prstGeom>
        </p:spPr>
      </p:pic>
      <p:sp>
        <p:nvSpPr>
          <p:cNvPr id="13" name="TextBox 12"/>
          <p:cNvSpPr txBox="1"/>
          <p:nvPr/>
        </p:nvSpPr>
        <p:spPr>
          <a:xfrm rot="19895509">
            <a:off x="914400" y="3124200"/>
            <a:ext cx="10354117" cy="707886"/>
          </a:xfrm>
          <a:prstGeom prst="rect">
            <a:avLst/>
          </a:prstGeom>
          <a:solidFill>
            <a:schemeClr val="tx1">
              <a:lumMod val="65000"/>
            </a:schemeClr>
          </a:solidFill>
        </p:spPr>
        <p:txBody>
          <a:bodyPr wrap="none" rtlCol="0">
            <a:spAutoFit/>
          </a:bodyPr>
          <a:lstStyle/>
          <a:p>
            <a:r>
              <a:rPr lang="en-US" sz="4000" b="1" dirty="0" smtClean="0">
                <a:solidFill>
                  <a:srgbClr val="FF0000"/>
                </a:solidFill>
                <a:latin typeface="Century Gothic" panose="020B0502020202020204" pitchFamily="34" charset="0"/>
              </a:rPr>
              <a:t>MINUTES MATTER…DEATH OCCURS EARLY!</a:t>
            </a:r>
            <a:endParaRPr lang="en-US" sz="4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49990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par>
                          <p:cTn id="12" fill="hold">
                            <p:stCondLst>
                              <p:cond delay="2000"/>
                            </p:stCondLst>
                            <p:childTnLst>
                              <p:par>
                                <p:cTn id="13" presetID="10" presetClass="entr" presetSubtype="0" fill="hold"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par>
                          <p:cTn id="16" fill="hold">
                            <p:stCondLst>
                              <p:cond delay="3000"/>
                            </p:stCondLst>
                            <p:childTnLst>
                              <p:par>
                                <p:cTn id="17" presetID="10" presetClass="entr" presetSubtype="0"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par>
                          <p:cTn id="20" fill="hold">
                            <p:stCondLst>
                              <p:cond delay="4000"/>
                            </p:stCondLst>
                            <p:childTnLst>
                              <p:par>
                                <p:cTn id="21" presetID="10" presetClass="entr" presetSubtype="0" fill="hold" nodeType="afterEffect">
                                  <p:stCondLst>
                                    <p:cond delay="2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50"/>
                                        <p:tgtEl>
                                          <p:spTgt spid="2"/>
                                        </p:tgtEl>
                                      </p:cBhvr>
                                    </p:animEffect>
                                  </p:childTnLst>
                                </p:cTn>
                              </p:par>
                            </p:childTnLst>
                          </p:cTn>
                        </p:par>
                        <p:par>
                          <p:cTn id="24" fill="hold">
                            <p:stCondLst>
                              <p:cond delay="5000"/>
                            </p:stCondLst>
                            <p:childTnLst>
                              <p:par>
                                <p:cTn id="25" presetID="10" presetClass="entr" presetSubtype="0" fill="hold"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childTnLst>
                          </p:cTn>
                        </p:par>
                        <p:par>
                          <p:cTn id="28" fill="hold">
                            <p:stCondLst>
                              <p:cond delay="6000"/>
                            </p:stCondLst>
                            <p:childTnLst>
                              <p:par>
                                <p:cTn id="29" presetID="53" presetClass="entr" presetSubtype="16" fill="hold" grpId="0" nodeType="afterEffect">
                                  <p:stCondLst>
                                    <p:cond delay="75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2407" y="152401"/>
            <a:ext cx="5870518" cy="1015663"/>
          </a:xfrm>
          <a:prstGeom prst="rect">
            <a:avLst/>
          </a:prstGeom>
          <a:noFill/>
        </p:spPr>
        <p:txBody>
          <a:bodyPr wrap="none" rtlCol="0">
            <a:spAutoFit/>
          </a:bodyPr>
          <a:lstStyle/>
          <a:p>
            <a:pPr algn="ctr" eaLnBrk="1" hangingPunct="1"/>
            <a:r>
              <a:rPr lang="en-US" sz="6000" b="1" dirty="0" smtClean="0">
                <a:solidFill>
                  <a:srgbClr val="FFFFFF"/>
                </a:solidFill>
                <a:latin typeface="Arial" pitchFamily="34" charset="0"/>
              </a:rPr>
              <a:t>CONCLUSIONS</a:t>
            </a:r>
            <a:endParaRPr lang="en-US" sz="4600" b="1" dirty="0">
              <a:solidFill>
                <a:srgbClr val="FFFFFF"/>
              </a:solidFill>
              <a:latin typeface="Arial" pitchFamily="34" charset="0"/>
            </a:endParaRPr>
          </a:p>
        </p:txBody>
      </p:sp>
      <p:sp>
        <p:nvSpPr>
          <p:cNvPr id="5" name="TextBox 4"/>
          <p:cNvSpPr txBox="1"/>
          <p:nvPr/>
        </p:nvSpPr>
        <p:spPr>
          <a:xfrm>
            <a:off x="705565" y="1676400"/>
            <a:ext cx="10744199" cy="4439677"/>
          </a:xfrm>
          <a:prstGeom prst="rect">
            <a:avLst/>
          </a:prstGeom>
          <a:noFill/>
        </p:spPr>
        <p:txBody>
          <a:bodyPr wrap="square" rtlCol="0">
            <a:spAutoFit/>
          </a:bodyPr>
          <a:lstStyle/>
          <a:p>
            <a:pPr marL="457200" indent="-457200" eaLnBrk="1" hangingPunct="1">
              <a:buFont typeface="Wingdings" panose="05000000000000000000" pitchFamily="2" charset="2"/>
              <a:buChar char="Ø"/>
            </a:pPr>
            <a:r>
              <a:rPr lang="en-US" sz="4000" b="1" dirty="0" smtClean="0">
                <a:solidFill>
                  <a:srgbClr val="FFFFFF"/>
                </a:solidFill>
                <a:latin typeface="Arial" pitchFamily="34" charset="0"/>
              </a:rPr>
              <a:t>DCR paradigm should continue to evolve</a:t>
            </a:r>
          </a:p>
          <a:p>
            <a:pPr marL="457200" indent="-457200" eaLnBrk="1" hangingPunct="1">
              <a:buFont typeface="Wingdings" panose="05000000000000000000" pitchFamily="2" charset="2"/>
              <a:buChar char="Ø"/>
            </a:pPr>
            <a:endParaRPr lang="en-US" sz="2400" b="1" dirty="0" smtClean="0">
              <a:solidFill>
                <a:srgbClr val="FFFFFF"/>
              </a:solidFill>
              <a:latin typeface="Arial" pitchFamily="34" charset="0"/>
            </a:endParaRPr>
          </a:p>
          <a:p>
            <a:pPr marL="457200" indent="-457200" eaLnBrk="1" hangingPunct="1">
              <a:buFont typeface="Wingdings" panose="05000000000000000000" pitchFamily="2" charset="2"/>
              <a:buChar char="Ø"/>
            </a:pPr>
            <a:r>
              <a:rPr lang="en-US" sz="4000" b="1" dirty="0" smtClean="0">
                <a:solidFill>
                  <a:srgbClr val="FFFFFF"/>
                </a:solidFill>
                <a:latin typeface="Arial" pitchFamily="34" charset="0"/>
              </a:rPr>
              <a:t>LTOWB is logistically preferable to CT</a:t>
            </a:r>
          </a:p>
          <a:p>
            <a:pPr marL="457200" indent="-457200" eaLnBrk="1" hangingPunct="1">
              <a:buFont typeface="Wingdings" panose="05000000000000000000" pitchFamily="2" charset="2"/>
              <a:buChar char="Ø"/>
            </a:pPr>
            <a:endParaRPr lang="en-US" sz="2400" b="1" dirty="0" smtClean="0">
              <a:solidFill>
                <a:srgbClr val="FFFFFF"/>
              </a:solidFill>
              <a:latin typeface="Arial" pitchFamily="34" charset="0"/>
            </a:endParaRPr>
          </a:p>
          <a:p>
            <a:pPr marL="457200" indent="-457200" eaLnBrk="1" hangingPunct="1">
              <a:buFont typeface="Wingdings" panose="05000000000000000000" pitchFamily="2" charset="2"/>
              <a:buChar char="Ø"/>
            </a:pPr>
            <a:r>
              <a:rPr lang="en-US" sz="4000" b="1" dirty="0" smtClean="0">
                <a:solidFill>
                  <a:srgbClr val="FFFFFF"/>
                </a:solidFill>
                <a:latin typeface="Arial" pitchFamily="34" charset="0"/>
              </a:rPr>
              <a:t>NEED OUTCOMES for blood products!</a:t>
            </a:r>
          </a:p>
          <a:p>
            <a:pPr marL="457200" indent="-457200" eaLnBrk="1" hangingPunct="1">
              <a:buFont typeface="Wingdings" panose="05000000000000000000" pitchFamily="2" charset="2"/>
              <a:buChar char="Ø"/>
            </a:pPr>
            <a:endParaRPr lang="en-US" sz="2400" b="1" dirty="0" smtClean="0">
              <a:solidFill>
                <a:srgbClr val="FFFFFF"/>
              </a:solidFill>
              <a:latin typeface="Arial" pitchFamily="34" charset="0"/>
            </a:endParaRPr>
          </a:p>
          <a:p>
            <a:pPr marL="457200" indent="-457200" eaLnBrk="1" hangingPunct="1">
              <a:buFont typeface="Wingdings" panose="05000000000000000000" pitchFamily="2" charset="2"/>
              <a:buChar char="Ø"/>
            </a:pPr>
            <a:r>
              <a:rPr lang="en-US" sz="4000" b="1" dirty="0" smtClean="0">
                <a:solidFill>
                  <a:srgbClr val="FFFFFF"/>
                </a:solidFill>
                <a:latin typeface="Arial" pitchFamily="34" charset="0"/>
              </a:rPr>
              <a:t>TIME is important and research should focus on ‘</a:t>
            </a:r>
            <a:r>
              <a:rPr lang="en-US" sz="4000" b="1" i="1" dirty="0" smtClean="0">
                <a:solidFill>
                  <a:srgbClr val="FFFFFF"/>
                </a:solidFill>
                <a:latin typeface="Arial" pitchFamily="34" charset="0"/>
              </a:rPr>
              <a:t>time extenders</a:t>
            </a:r>
            <a:r>
              <a:rPr lang="en-US" sz="4000" b="1" dirty="0" smtClean="0">
                <a:solidFill>
                  <a:srgbClr val="FFFFFF"/>
                </a:solidFill>
                <a:latin typeface="Arial" pitchFamily="34" charset="0"/>
              </a:rPr>
              <a:t>’</a:t>
            </a:r>
          </a:p>
          <a:p>
            <a:pPr marL="457200" indent="-457200" eaLnBrk="1" hangingPunct="1">
              <a:buFont typeface="Wingdings" panose="05000000000000000000" pitchFamily="2" charset="2"/>
              <a:buChar char="Ø"/>
            </a:pPr>
            <a:endParaRPr lang="en-US" sz="1050" b="1" dirty="0">
              <a:solidFill>
                <a:srgbClr val="FFFFFF"/>
              </a:solidFill>
              <a:latin typeface="Arial" pitchFamily="34" charset="0"/>
            </a:endParaRPr>
          </a:p>
        </p:txBody>
      </p:sp>
    </p:spTree>
    <p:extLst>
      <p:ext uri="{BB962C8B-B14F-4D97-AF65-F5344CB8AC3E}">
        <p14:creationId xmlns:p14="http://schemas.microsoft.com/office/powerpoint/2010/main" val="270844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FFFF0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FFFF0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FFFF0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2810"/>
            <a:ext cx="11876314" cy="692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descr="Picture 213.jpg"/>
          <p:cNvPicPr>
            <a:picLocks noChangeAspect="1"/>
          </p:cNvPicPr>
          <p:nvPr/>
        </p:nvPicPr>
        <p:blipFill>
          <a:blip r:embed="rId4" cstate="print">
            <a:extLst>
              <a:ext uri="{28A0092B-C50C-407E-A947-70E740481C1C}">
                <a14:useLocalDpi xmlns:a14="http://schemas.microsoft.com/office/drawing/2010/main" val="0"/>
              </a:ext>
            </a:extLst>
          </a:blip>
          <a:srcRect t="13706" b="13706"/>
          <a:stretch>
            <a:fillRect/>
          </a:stretch>
        </p:blipFill>
        <p:spPr>
          <a:xfrm>
            <a:off x="152400" y="7257"/>
            <a:ext cx="11887200" cy="6934200"/>
          </a:xfrm>
          <a:prstGeom prst="rect">
            <a:avLst/>
          </a:prstGeom>
        </p:spPr>
      </p:pic>
      <p:sp>
        <p:nvSpPr>
          <p:cNvPr id="2" name="TextBox 1"/>
          <p:cNvSpPr txBox="1"/>
          <p:nvPr/>
        </p:nvSpPr>
        <p:spPr>
          <a:xfrm>
            <a:off x="228600" y="76200"/>
            <a:ext cx="4063100" cy="1107996"/>
          </a:xfrm>
          <a:prstGeom prst="rect">
            <a:avLst/>
          </a:prstGeom>
          <a:noFill/>
        </p:spPr>
        <p:txBody>
          <a:bodyPr wrap="none" rtlCol="0">
            <a:spAutoFit/>
          </a:bodyPr>
          <a:lstStyle/>
          <a:p>
            <a:r>
              <a:rPr lang="en-US" sz="6600" b="1" dirty="0">
                <a:solidFill>
                  <a:srgbClr val="000000"/>
                </a:solidFill>
              </a:rPr>
              <a:t>Thank </a:t>
            </a:r>
            <a:r>
              <a:rPr lang="en-US" sz="6600" b="1" dirty="0" smtClean="0">
                <a:solidFill>
                  <a:srgbClr val="000000"/>
                </a:solidFill>
              </a:rPr>
              <a:t>you</a:t>
            </a:r>
            <a:endParaRPr lang="en-US" sz="6600" b="1" dirty="0">
              <a:solidFill>
                <a:srgbClr val="000000"/>
              </a:solidFill>
            </a:endParaRPr>
          </a:p>
        </p:txBody>
      </p:sp>
      <p:sp>
        <p:nvSpPr>
          <p:cNvPr id="4" name="Rectangle 3"/>
          <p:cNvSpPr/>
          <p:nvPr/>
        </p:nvSpPr>
        <p:spPr>
          <a:xfrm>
            <a:off x="5981225" y="3275113"/>
            <a:ext cx="229550" cy="307777"/>
          </a:xfrm>
          <a:prstGeom prst="rect">
            <a:avLst/>
          </a:prstGeom>
        </p:spPr>
        <p:txBody>
          <a:bodyPr wrap="none">
            <a:spAutoFit/>
          </a:bodyPr>
          <a:lstStyle/>
          <a:p>
            <a:r>
              <a:rPr lang="en-US" dirty="0"/>
              <a:t> </a:t>
            </a:r>
          </a:p>
        </p:txBody>
      </p:sp>
      <p:sp>
        <p:nvSpPr>
          <p:cNvPr id="6" name="Rectangle 5"/>
          <p:cNvSpPr/>
          <p:nvPr/>
        </p:nvSpPr>
        <p:spPr>
          <a:xfrm>
            <a:off x="5981225" y="3275113"/>
            <a:ext cx="22955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16074213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600200" y="0"/>
            <a:ext cx="8991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effectLst>
                  <a:outerShdw blurRad="50800" dist="38100" dir="2700000" algn="tl" rotWithShape="0">
                    <a:srgbClr val="FFFF00">
                      <a:alpha val="80000"/>
                    </a:srgbClr>
                  </a:outerShdw>
                </a:effectLst>
              </a:rPr>
              <a:t>Limitations</a:t>
            </a:r>
            <a:endParaRPr lang="en-US" sz="3700" b="1" dirty="0">
              <a:effectLst>
                <a:outerShdw blurRad="50800" dist="38100" dir="2700000" algn="tl" rotWithShape="0">
                  <a:srgbClr val="FFFF00">
                    <a:alpha val="80000"/>
                  </a:srgbClr>
                </a:outerShdw>
              </a:effectLst>
            </a:endParaRPr>
          </a:p>
        </p:txBody>
      </p:sp>
      <p:sp>
        <p:nvSpPr>
          <p:cNvPr id="3" name="Content Placeholder 2"/>
          <p:cNvSpPr>
            <a:spLocks noGrp="1"/>
          </p:cNvSpPr>
          <p:nvPr>
            <p:ph idx="1"/>
          </p:nvPr>
        </p:nvSpPr>
        <p:spPr>
          <a:xfrm>
            <a:off x="1600200" y="1447800"/>
            <a:ext cx="8915400" cy="4427055"/>
          </a:xfrm>
        </p:spPr>
        <p:txBody>
          <a:bodyPr>
            <a:normAutofit fontScale="85000" lnSpcReduction="20000"/>
          </a:bodyPr>
          <a:lstStyle/>
          <a:p>
            <a:pPr>
              <a:lnSpc>
                <a:spcPct val="120000"/>
              </a:lnSpc>
            </a:pPr>
            <a:r>
              <a:rPr lang="en-US" dirty="0" smtClean="0">
                <a:ln>
                  <a:solidFill>
                    <a:schemeClr val="tx1"/>
                  </a:solidFill>
                </a:ln>
              </a:rPr>
              <a:t>A retrospective cohort design cannot overcome unmeasured, potentially important confounding variables </a:t>
            </a:r>
            <a:r>
              <a:rPr lang="en-US" sz="2700" dirty="0">
                <a:ln>
                  <a:solidFill>
                    <a:schemeClr val="tx1"/>
                  </a:solidFill>
                </a:ln>
              </a:rPr>
              <a:t>(e.g., more specific indications and contraindications for pre-hospital or FWB transfusion)</a:t>
            </a:r>
            <a:r>
              <a:rPr lang="en-US" sz="3000" dirty="0">
                <a:ln>
                  <a:solidFill>
                    <a:schemeClr val="tx1"/>
                  </a:solidFill>
                </a:ln>
              </a:rPr>
              <a:t>.</a:t>
            </a:r>
            <a:endParaRPr lang="en-US" dirty="0" smtClean="0">
              <a:ln>
                <a:solidFill>
                  <a:schemeClr val="tx1"/>
                </a:solidFill>
              </a:ln>
            </a:endParaRPr>
          </a:p>
          <a:p>
            <a:pPr>
              <a:lnSpc>
                <a:spcPct val="120000"/>
              </a:lnSpc>
            </a:pPr>
            <a:endParaRPr lang="en-US" sz="2000" b="1" dirty="0">
              <a:ln>
                <a:solidFill>
                  <a:schemeClr val="tx1"/>
                </a:solidFill>
              </a:ln>
            </a:endParaRPr>
          </a:p>
          <a:p>
            <a:pPr>
              <a:lnSpc>
                <a:spcPct val="120000"/>
              </a:lnSpc>
            </a:pPr>
            <a:r>
              <a:rPr lang="en-US" dirty="0" smtClean="0">
                <a:ln>
                  <a:solidFill>
                    <a:schemeClr val="tx1"/>
                  </a:solidFill>
                </a:ln>
              </a:rPr>
              <a:t>Missing data values, especially for pre-hospital patient characteristics, diagnostic assessments, injury occurrence and intervention time stamps, and longer-term outcomes </a:t>
            </a:r>
            <a:r>
              <a:rPr lang="en-US" sz="2800" dirty="0">
                <a:ln>
                  <a:solidFill>
                    <a:schemeClr val="tx1"/>
                  </a:solidFill>
                </a:ln>
              </a:rPr>
              <a:t>(including complications)</a:t>
            </a:r>
            <a:r>
              <a:rPr lang="en-US" dirty="0" smtClean="0">
                <a:ln>
                  <a:solidFill>
                    <a:schemeClr val="tx1"/>
                  </a:solidFill>
                </a:ln>
              </a:rPr>
              <a:t> remain a challenge.</a:t>
            </a:r>
          </a:p>
        </p:txBody>
      </p:sp>
      <p:pic>
        <p:nvPicPr>
          <p:cNvPr id="10" name="Picture 9"/>
          <p:cNvPicPr>
            <a:picLocks noChangeAspect="1"/>
          </p:cNvPicPr>
          <p:nvPr/>
        </p:nvPicPr>
        <p:blipFill>
          <a:blip r:embed="rId3"/>
          <a:stretch>
            <a:fillRect/>
          </a:stretch>
        </p:blipFill>
        <p:spPr>
          <a:xfrm>
            <a:off x="1524000" y="6027256"/>
            <a:ext cx="9144000" cy="83074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5074" y="0"/>
            <a:ext cx="1252926" cy="82620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527" r="12644"/>
          <a:stretch/>
        </p:blipFill>
        <p:spPr>
          <a:xfrm>
            <a:off x="1600200" y="76200"/>
            <a:ext cx="1252926" cy="990600"/>
          </a:xfrm>
          <a:prstGeom prst="rect">
            <a:avLst/>
          </a:prstGeom>
        </p:spPr>
      </p:pic>
    </p:spTree>
    <p:extLst>
      <p:ext uri="{BB962C8B-B14F-4D97-AF65-F5344CB8AC3E}">
        <p14:creationId xmlns:p14="http://schemas.microsoft.com/office/powerpoint/2010/main" val="621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10972800" cy="914400"/>
          </a:xfrm>
        </p:spPr>
        <p:txBody>
          <a:bodyPr>
            <a:noAutofit/>
          </a:bodyPr>
          <a:lstStyle/>
          <a:p>
            <a:pPr lvl="0" defTabSz="914400" eaLnBrk="0" fontAlgn="base" hangingPunct="0">
              <a:spcAft>
                <a:spcPct val="0"/>
              </a:spcAft>
            </a:pPr>
            <a:r>
              <a:rPr lang="en-US" sz="6000" b="1" dirty="0" smtClean="0">
                <a:solidFill>
                  <a:srgbClr val="FFFFFF"/>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rPr>
              <a:t>Critical CPG Updates: CSP</a:t>
            </a:r>
            <a:endParaRPr lang="en-US" sz="5400" b="1" dirty="0">
              <a:latin typeface="Arial" panose="020B0604020202020204" pitchFamily="34" charset="0"/>
              <a:cs typeface="Arial" panose="020B0604020202020204" pitchFamily="34" charset="0"/>
            </a:endParaRPr>
          </a:p>
        </p:txBody>
      </p:sp>
      <p:pic>
        <p:nvPicPr>
          <p:cNvPr id="6" name="Treadmill fail video">
            <a:hlinkClick r:id="" action="ppaction://media"/>
            <a:extLst>
              <a:ext uri="{FF2B5EF4-FFF2-40B4-BE49-F238E27FC236}">
                <a16:creationId xmlns="" xmlns:a16="http://schemas.microsoft.com/office/drawing/2014/main" id="{80ABF544-4921-FA4B-A9AC-428C4D0C50D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111" t="14445" r="12223" b="13333"/>
          <a:stretch/>
        </p:blipFill>
        <p:spPr>
          <a:xfrm>
            <a:off x="381000" y="990600"/>
            <a:ext cx="6477000" cy="602348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3352800"/>
            <a:ext cx="3429000" cy="3429000"/>
          </a:xfrm>
          <a:prstGeom prst="rect">
            <a:avLst/>
          </a:prstGeom>
        </p:spPr>
      </p:pic>
      <p:sp>
        <p:nvSpPr>
          <p:cNvPr id="5" name="Title 2"/>
          <p:cNvSpPr txBox="1">
            <a:spLocks/>
          </p:cNvSpPr>
          <p:nvPr/>
        </p:nvSpPr>
        <p:spPr>
          <a:xfrm>
            <a:off x="6705600" y="1524000"/>
            <a:ext cx="5410200" cy="1295400"/>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914400" eaLnBrk="0" fontAlgn="base" hangingPunct="0">
              <a:spcAft>
                <a:spcPct val="0"/>
              </a:spcAft>
            </a:pPr>
            <a:r>
              <a:rPr lang="en-US" sz="3200" b="1" i="1" dirty="0" smtClean="0">
                <a:solidFill>
                  <a:srgbClr val="FFFFFF"/>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rPr>
              <a:t>Thank you Andre, it’s only been 10 years…</a:t>
            </a:r>
          </a:p>
          <a:p>
            <a:pPr algn="r" defTabSz="914400" eaLnBrk="0" fontAlgn="base" hangingPunct="0">
              <a:spcAft>
                <a:spcPct val="0"/>
              </a:spcAft>
            </a:pPr>
            <a:endParaRPr lang="en-US" sz="1000" b="1" i="1" dirty="0" smtClean="0">
              <a:solidFill>
                <a:srgbClr val="FFFFFF"/>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endParaRPr>
          </a:p>
          <a:p>
            <a:pPr algn="r" defTabSz="914400" eaLnBrk="0" fontAlgn="base" hangingPunct="0">
              <a:spcAft>
                <a:spcPct val="0"/>
              </a:spcAft>
            </a:pPr>
            <a:r>
              <a:rPr lang="en-US" sz="3200" b="1" i="1" dirty="0" smtClean="0">
                <a:solidFill>
                  <a:srgbClr val="FFFFFF"/>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rPr>
              <a:t>…as long as there is a plan, </a:t>
            </a:r>
            <a:r>
              <a:rPr lang="en-US" sz="3200" b="1" i="1" dirty="0" smtClean="0">
                <a:solidFill>
                  <a:srgbClr val="FFFF00"/>
                </a:solidFill>
                <a:effectLst>
                  <a:outerShdw blurRad="50800" dist="38100" dir="2700000" algn="tl" rotWithShape="0">
                    <a:srgbClr val="FFFF00">
                      <a:alpha val="80000"/>
                    </a:srgbClr>
                  </a:outerShdw>
                </a:effectLst>
                <a:latin typeface="Arial" panose="020B0604020202020204" pitchFamily="34" charset="0"/>
                <a:ea typeface="+mn-ea"/>
                <a:cs typeface="Arial" panose="020B0604020202020204" pitchFamily="34" charset="0"/>
              </a:rPr>
              <a:t>thank you FDA</a:t>
            </a:r>
            <a:endParaRPr lang="en-US" sz="28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93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6" fill="hold"/>
                                        <p:tgtEl>
                                          <p:spTgt spid="6"/>
                                        </p:tgtEl>
                                      </p:cBhvr>
                                    </p:cmd>
                                  </p:childTnLst>
                                </p:cTn>
                              </p:par>
                              <p:par>
                                <p:cTn id="7" presetID="42" presetClass="entr" presetSubtype="0" fill="hold" nodeType="withEffect">
                                  <p:stCondLst>
                                    <p:cond delay="6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75472">
                <p:cTn id="17" repeatCount="indefinite" fill="hold" display="0">
                  <p:stCondLst>
                    <p:cond delay="indefinite"/>
                  </p:st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effectLst>
                  <a:outerShdw blurRad="38100" dist="38100" dir="2700000" algn="tl">
                    <a:srgbClr val="000000">
                      <a:alpha val="43137"/>
                    </a:srgbClr>
                  </a:outerShdw>
                </a:effectLst>
              </a:rPr>
              <a:t>Frequency matching</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srcRect l="47057" t="24719" r="2500" b="15926"/>
          <a:stretch/>
        </p:blipFill>
        <p:spPr>
          <a:xfrm>
            <a:off x="1371600" y="33130"/>
            <a:ext cx="10080171" cy="6671726"/>
          </a:xfrm>
          <a:prstGeom prst="rect">
            <a:avLst/>
          </a:prstGeom>
        </p:spPr>
      </p:pic>
    </p:spTree>
    <p:extLst>
      <p:ext uri="{BB962C8B-B14F-4D97-AF65-F5344CB8AC3E}">
        <p14:creationId xmlns:p14="http://schemas.microsoft.com/office/powerpoint/2010/main" val="1978635387"/>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Cox regression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Assumed whole blood start time (time-dependent covariate)</a:t>
            </a:r>
          </a:p>
          <a:p>
            <a:pPr lvl="1"/>
            <a:r>
              <a:rPr lang="en-US" dirty="0" smtClean="0"/>
              <a:t>Not available in dataset or after record review</a:t>
            </a:r>
          </a:p>
          <a:p>
            <a:pPr lvl="1"/>
            <a:r>
              <a:rPr lang="en-US" dirty="0" smtClean="0"/>
              <a:t>Assumed  start time= 25</a:t>
            </a:r>
            <a:r>
              <a:rPr lang="en-US" dirty="0"/>
              <a:t>% of the way through their Role 2 length of stay </a:t>
            </a:r>
            <a:endParaRPr lang="en-US" dirty="0" smtClean="0"/>
          </a:p>
          <a:p>
            <a:pPr lvl="1"/>
            <a:r>
              <a:rPr lang="en-US" dirty="0" smtClean="0"/>
              <a:t>Then increased </a:t>
            </a:r>
            <a:r>
              <a:rPr lang="en-US" dirty="0"/>
              <a:t>the assumed </a:t>
            </a:r>
            <a:r>
              <a:rPr lang="en-US" dirty="0" smtClean="0"/>
              <a:t>start-time </a:t>
            </a:r>
            <a:r>
              <a:rPr lang="en-US" dirty="0"/>
              <a:t>in 1% </a:t>
            </a:r>
            <a:r>
              <a:rPr lang="en-US" dirty="0" smtClean="0"/>
              <a:t>increments  </a:t>
            </a:r>
          </a:p>
          <a:p>
            <a:r>
              <a:rPr lang="en-US" dirty="0" smtClean="0"/>
              <a:t>Stratified: matched </a:t>
            </a:r>
            <a:r>
              <a:rPr lang="en-US" dirty="0"/>
              <a:t>groups </a:t>
            </a:r>
            <a:endParaRPr lang="en-US" dirty="0" smtClean="0"/>
          </a:p>
          <a:p>
            <a:r>
              <a:rPr lang="en-US" dirty="0" smtClean="0"/>
              <a:t>Adjustments: severity </a:t>
            </a:r>
            <a:r>
              <a:rPr lang="en-US" dirty="0"/>
              <a:t>of head </a:t>
            </a:r>
            <a:r>
              <a:rPr lang="en-US" dirty="0" smtClean="0"/>
              <a:t>injury, average </a:t>
            </a:r>
            <a:r>
              <a:rPr lang="en-US" dirty="0"/>
              <a:t>hourly transfusion rate of RBC-containing units </a:t>
            </a:r>
            <a:endParaRPr lang="en-US" dirty="0" smtClean="0"/>
          </a:p>
          <a:p>
            <a:r>
              <a:rPr lang="en-US" dirty="0" smtClean="0"/>
              <a:t>Separate </a:t>
            </a:r>
            <a:r>
              <a:rPr lang="en-US" dirty="0"/>
              <a:t>sensitivity </a:t>
            </a:r>
            <a:r>
              <a:rPr lang="en-US" dirty="0" smtClean="0"/>
              <a:t>analysis: restricted </a:t>
            </a:r>
            <a:r>
              <a:rPr lang="en-US" dirty="0"/>
              <a:t>to </a:t>
            </a:r>
            <a:r>
              <a:rPr lang="en-US" dirty="0" smtClean="0"/>
              <a:t>matching </a:t>
            </a:r>
            <a:r>
              <a:rPr lang="en-US" dirty="0"/>
              <a:t>Non-WFWB group patients who </a:t>
            </a:r>
            <a:r>
              <a:rPr lang="en-US" dirty="0" smtClean="0"/>
              <a:t>received platelets</a:t>
            </a:r>
          </a:p>
          <a:p>
            <a:r>
              <a:rPr lang="en-US" dirty="0" smtClean="0"/>
              <a:t>Proportional-hazards </a:t>
            </a:r>
            <a:r>
              <a:rPr lang="en-US" dirty="0"/>
              <a:t>assumption tested using </a:t>
            </a:r>
            <a:r>
              <a:rPr lang="en-US" dirty="0" err="1"/>
              <a:t>Schoenfeld</a:t>
            </a:r>
            <a:r>
              <a:rPr lang="en-US" dirty="0"/>
              <a:t> residuals and log-log plots </a:t>
            </a:r>
          </a:p>
          <a:p>
            <a:endParaRPr lang="en-US" dirty="0"/>
          </a:p>
        </p:txBody>
      </p:sp>
    </p:spTree>
    <p:extLst>
      <p:ext uri="{BB962C8B-B14F-4D97-AF65-F5344CB8AC3E}">
        <p14:creationId xmlns:p14="http://schemas.microsoft.com/office/powerpoint/2010/main" val="252517848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Cox regression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When assuming the </a:t>
            </a:r>
            <a:r>
              <a:rPr lang="en-US" dirty="0"/>
              <a:t>start of WFWB was delayed until WFWB group patients had completed 25% of </a:t>
            </a:r>
            <a:r>
              <a:rPr lang="en-US" dirty="0" smtClean="0"/>
              <a:t>Role </a:t>
            </a:r>
            <a:r>
              <a:rPr lang="en-US" dirty="0"/>
              <a:t>2 stay, the association </a:t>
            </a:r>
            <a:r>
              <a:rPr lang="en-US" dirty="0" smtClean="0"/>
              <a:t>remained </a:t>
            </a:r>
            <a:r>
              <a:rPr lang="en-US" dirty="0"/>
              <a:t>significant </a:t>
            </a:r>
            <a:r>
              <a:rPr lang="en-US" dirty="0" smtClean="0"/>
              <a:t>(HR=0.21</a:t>
            </a:r>
            <a:r>
              <a:rPr lang="en-US" dirty="0"/>
              <a:t>, 95% CI=0.10-0.46, </a:t>
            </a:r>
            <a:r>
              <a:rPr lang="en-US" i="1" dirty="0"/>
              <a:t>P</a:t>
            </a:r>
            <a:r>
              <a:rPr lang="en-US" dirty="0"/>
              <a:t>&lt;0.01</a:t>
            </a:r>
            <a:r>
              <a:rPr lang="en-US" dirty="0" smtClean="0"/>
              <a:t>) </a:t>
            </a:r>
          </a:p>
          <a:p>
            <a:r>
              <a:rPr lang="en-US" dirty="0" smtClean="0"/>
              <a:t>Findings remained consistent until </a:t>
            </a:r>
            <a:r>
              <a:rPr lang="en-US" dirty="0"/>
              <a:t>the assumed WFWB delay was increased to 41</a:t>
            </a:r>
            <a:r>
              <a:rPr lang="en-US" dirty="0" smtClean="0"/>
              <a:t>%</a:t>
            </a:r>
          </a:p>
          <a:p>
            <a:r>
              <a:rPr lang="en-US" dirty="0" smtClean="0"/>
              <a:t>221 </a:t>
            </a:r>
            <a:r>
              <a:rPr lang="en-US" dirty="0"/>
              <a:t>WFWB group patients </a:t>
            </a:r>
            <a:r>
              <a:rPr lang="en-US" dirty="0" smtClean="0"/>
              <a:t>versus 119 </a:t>
            </a:r>
            <a:r>
              <a:rPr lang="en-US" dirty="0"/>
              <a:t>matched Non-WFWB group</a:t>
            </a:r>
            <a:r>
              <a:rPr lang="en-US" baseline="30000" dirty="0"/>
              <a:t> </a:t>
            </a:r>
            <a:r>
              <a:rPr lang="en-US" dirty="0"/>
              <a:t>counterparts who received </a:t>
            </a:r>
            <a:r>
              <a:rPr lang="en-US" dirty="0" smtClean="0"/>
              <a:t>platelets </a:t>
            </a:r>
          </a:p>
          <a:p>
            <a:pPr lvl="1"/>
            <a:r>
              <a:rPr lang="en-US" dirty="0" smtClean="0"/>
              <a:t>6 </a:t>
            </a:r>
            <a:r>
              <a:rPr lang="en-US" dirty="0"/>
              <a:t>hour mortality was still decreased in the WFWB group, though not statistically significant given the smaller sample size </a:t>
            </a:r>
            <a:endParaRPr lang="en-US" dirty="0" smtClean="0"/>
          </a:p>
          <a:p>
            <a:pPr lvl="1"/>
            <a:r>
              <a:rPr lang="en-US" dirty="0" smtClean="0"/>
              <a:t>HR=0.42</a:t>
            </a:r>
            <a:r>
              <a:rPr lang="en-US" dirty="0"/>
              <a:t>, 95% CI=0.14-1.25, </a:t>
            </a:r>
            <a:r>
              <a:rPr lang="en-US" i="1" dirty="0" smtClean="0"/>
              <a:t>P</a:t>
            </a:r>
            <a:r>
              <a:rPr lang="en-US" dirty="0" smtClean="0"/>
              <a:t>=0.118</a:t>
            </a:r>
            <a:endParaRPr lang="en-US" dirty="0"/>
          </a:p>
          <a:p>
            <a:endParaRPr lang="en-US" dirty="0"/>
          </a:p>
        </p:txBody>
      </p:sp>
    </p:spTree>
    <p:extLst>
      <p:ext uri="{BB962C8B-B14F-4D97-AF65-F5344CB8AC3E}">
        <p14:creationId xmlns:p14="http://schemas.microsoft.com/office/powerpoint/2010/main" val="110261211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24200" y="1057342"/>
            <a:ext cx="5791200" cy="5800659"/>
          </a:xfrm>
          <a:prstGeom prst="rect">
            <a:avLst/>
          </a:prstGeom>
        </p:spPr>
      </p:pic>
      <p:sp>
        <p:nvSpPr>
          <p:cNvPr id="2" name="Rectangle 1"/>
          <p:cNvSpPr/>
          <p:nvPr/>
        </p:nvSpPr>
        <p:spPr>
          <a:xfrm>
            <a:off x="2667000" y="990600"/>
            <a:ext cx="6629400" cy="3581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3962400" y="5105400"/>
            <a:ext cx="5105400" cy="1752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124200" y="5334000"/>
            <a:ext cx="914400" cy="152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a:stretch>
            <a:fillRect/>
          </a:stretch>
        </p:blipFill>
        <p:spPr>
          <a:xfrm rot="20730163">
            <a:off x="3017552" y="3568262"/>
            <a:ext cx="6309381" cy="2385591"/>
          </a:xfrm>
          <a:prstGeom prst="rect">
            <a:avLst/>
          </a:prstGeom>
        </p:spPr>
      </p:pic>
      <p:sp>
        <p:nvSpPr>
          <p:cNvPr id="10" name="Title 1"/>
          <p:cNvSpPr txBox="1">
            <a:spLocks noGrp="1"/>
          </p:cNvSpPr>
          <p:nvPr>
            <p:ph type="title"/>
          </p:nvPr>
        </p:nvSpPr>
        <p:spPr>
          <a:xfrm>
            <a:off x="1752600" y="-76200"/>
            <a:ext cx="876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mr-IN" sz="4800" b="1" dirty="0">
                <a:solidFill>
                  <a:srgbClr val="FFFFFF"/>
                </a:solidFill>
                <a:effectLst>
                  <a:outerShdw blurRad="50800" dist="38100" dir="2700000" algn="tl" rotWithShape="0">
                    <a:srgbClr val="FFFF00">
                      <a:alpha val="80000"/>
                    </a:srgbClr>
                  </a:outerShdw>
                </a:effectLst>
              </a:rPr>
              <a:t>…</a:t>
            </a:r>
            <a:r>
              <a:rPr lang="en-US" sz="4800" b="1" dirty="0">
                <a:solidFill>
                  <a:srgbClr val="FFFFFF"/>
                </a:solidFill>
                <a:effectLst>
                  <a:outerShdw blurRad="50800" dist="38100" dir="2700000" algn="tl" rotWithShape="0">
                    <a:srgbClr val="FFFF00">
                      <a:alpha val="80000"/>
                    </a:srgbClr>
                  </a:outerShdw>
                </a:effectLst>
              </a:rPr>
              <a:t>.and Lessons Re-Learned </a:t>
            </a:r>
          </a:p>
        </p:txBody>
      </p:sp>
      <p:pic>
        <p:nvPicPr>
          <p:cNvPr id="12" name="Picture 11"/>
          <p:cNvPicPr>
            <a:picLocks noChangeAspect="1"/>
          </p:cNvPicPr>
          <p:nvPr/>
        </p:nvPicPr>
        <p:blipFill>
          <a:blip r:embed="rId5"/>
          <a:stretch>
            <a:fillRect/>
          </a:stretch>
        </p:blipFill>
        <p:spPr>
          <a:xfrm>
            <a:off x="2819401" y="946728"/>
            <a:ext cx="6726621" cy="5911273"/>
          </a:xfrm>
          <a:prstGeom prst="rect">
            <a:avLst/>
          </a:prstGeom>
        </p:spPr>
      </p:pic>
      <p:pic>
        <p:nvPicPr>
          <p:cNvPr id="11" name="Picture 10"/>
          <p:cNvPicPr>
            <a:picLocks noChangeAspect="1"/>
          </p:cNvPicPr>
          <p:nvPr/>
        </p:nvPicPr>
        <p:blipFill>
          <a:blip r:embed="rId6"/>
          <a:stretch>
            <a:fillRect/>
          </a:stretch>
        </p:blipFill>
        <p:spPr>
          <a:xfrm>
            <a:off x="2133600" y="1143000"/>
            <a:ext cx="8382000" cy="5638800"/>
          </a:xfrm>
          <a:prstGeom prst="rect">
            <a:avLst/>
          </a:prstGeom>
        </p:spPr>
      </p:pic>
    </p:spTree>
    <p:extLst>
      <p:ext uri="{BB962C8B-B14F-4D97-AF65-F5344CB8AC3E}">
        <p14:creationId xmlns:p14="http://schemas.microsoft.com/office/powerpoint/2010/main" val="3796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900"/>
                                        <p:tgtEl>
                                          <p:spTgt spid="2"/>
                                        </p:tgtEl>
                                      </p:cBhvr>
                                    </p:animEffect>
                                    <p:set>
                                      <p:cBhvr>
                                        <p:cTn id="7" dur="1" fill="hold">
                                          <p:stCondLst>
                                            <p:cond delay="899"/>
                                          </p:stCondLst>
                                        </p:cTn>
                                        <p:tgtEl>
                                          <p:spTgt spid="2"/>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900"/>
                                        <p:tgtEl>
                                          <p:spTgt spid="7"/>
                                        </p:tgtEl>
                                      </p:cBhvr>
                                    </p:animEffect>
                                    <p:set>
                                      <p:cBhvr>
                                        <p:cTn id="10" dur="1" fill="hold">
                                          <p:stCondLst>
                                            <p:cond delay="899"/>
                                          </p:stCondLst>
                                        </p:cTn>
                                        <p:tgtEl>
                                          <p:spTgt spid="7"/>
                                        </p:tgtEl>
                                        <p:attrNameLst>
                                          <p:attrName>style.visibility</p:attrName>
                                        </p:attrNameLst>
                                      </p:cBhvr>
                                      <p:to>
                                        <p:strVal val="hidden"/>
                                      </p:to>
                                    </p:set>
                                  </p:childTnLst>
                                </p:cTn>
                              </p:par>
                              <p:par>
                                <p:cTn id="11" presetID="22" presetClass="exit" presetSubtype="1" fill="hold" grpId="0" nodeType="withEffect">
                                  <p:stCondLst>
                                    <p:cond delay="0"/>
                                  </p:stCondLst>
                                  <p:childTnLst>
                                    <p:animEffect transition="out" filter="wipe(up)">
                                      <p:cBhvr>
                                        <p:cTn id="12" dur="900"/>
                                        <p:tgtEl>
                                          <p:spTgt spid="8"/>
                                        </p:tgtEl>
                                      </p:cBhvr>
                                    </p:animEffect>
                                    <p:set>
                                      <p:cBhvr>
                                        <p:cTn id="13" dur="1" fill="hold">
                                          <p:stCondLst>
                                            <p:cond delay="8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68010220"/>
              </p:ext>
            </p:extLst>
          </p:nvPr>
        </p:nvGraphicFramePr>
        <p:xfrm>
          <a:off x="609600" y="1219199"/>
          <a:ext cx="10972800" cy="4743748"/>
        </p:xfrm>
        <a:graphic>
          <a:graphicData uri="http://schemas.openxmlformats.org/drawingml/2006/table">
            <a:tbl>
              <a:tblPr firstRow="1" firstCol="1" bandRow="1"/>
              <a:tblGrid>
                <a:gridCol w="3310759"/>
                <a:gridCol w="2449961"/>
                <a:gridCol w="3291840"/>
                <a:gridCol w="1920240"/>
              </a:tblGrid>
              <a:tr h="655983">
                <a:tc gridSpan="4">
                  <a:txBody>
                    <a:bodyPr/>
                    <a:lstStyle/>
                    <a:p>
                      <a:pPr marL="0" marR="0">
                        <a:lnSpc>
                          <a:spcPct val="115000"/>
                        </a:lnSpc>
                        <a:spcBef>
                          <a:spcPts val="0"/>
                        </a:spcBef>
                        <a:spcAft>
                          <a:spcPts val="0"/>
                        </a:spcAft>
                      </a:pPr>
                      <a:r>
                        <a:rPr lang="en-US" sz="2400" b="0" dirty="0">
                          <a:effectLst/>
                          <a:latin typeface="+mn-lt"/>
                          <a:ea typeface="Calibri" panose="020F0502020204030204" pitchFamily="34" charset="0"/>
                          <a:cs typeface="Times New Roman" panose="02020603050405020304" pitchFamily="18" charset="0"/>
                        </a:rPr>
                        <a:t>Table 1. Definitions of exposure and non-exposure study groups</a:t>
                      </a:r>
                      <a:endParaRPr lang="en-US" sz="2000" b="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630019">
                <a:tc>
                  <a:txBody>
                    <a:bodyPr/>
                    <a:lstStyle/>
                    <a:p>
                      <a:pPr marL="0" marR="0">
                        <a:lnSpc>
                          <a:spcPct val="115000"/>
                        </a:lnSpc>
                        <a:spcBef>
                          <a:spcPts val="0"/>
                        </a:spcBef>
                        <a:spcAft>
                          <a:spcPts val="0"/>
                        </a:spcAft>
                      </a:pPr>
                      <a:r>
                        <a:rPr lang="en-US" sz="2400" b="0" dirty="0">
                          <a:solidFill>
                            <a:sysClr val="windowText" lastClr="000000"/>
                          </a:solidFill>
                          <a:effectLst/>
                          <a:latin typeface="+mn-lt"/>
                          <a:ea typeface="Calibri" panose="020F0502020204030204" pitchFamily="34" charset="0"/>
                          <a:cs typeface="Times New Roman" panose="02020603050405020304" pitchFamily="18" charset="0"/>
                        </a:rPr>
                        <a:t>Name</a:t>
                      </a:r>
                      <a:endParaRPr lang="en-US" sz="20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r>
                        <a:rPr lang="en-US" sz="2400" b="0" dirty="0">
                          <a:solidFill>
                            <a:sysClr val="windowText" lastClr="000000"/>
                          </a:solidFill>
                          <a:effectLst/>
                          <a:latin typeface="+mn-lt"/>
                          <a:ea typeface="Calibri" panose="020F0502020204030204" pitchFamily="34" charset="0"/>
                          <a:cs typeface="Times New Roman" panose="02020603050405020304" pitchFamily="18" charset="0"/>
                        </a:rPr>
                        <a:t>Receipt of warm fresh whole blood?</a:t>
                      </a:r>
                      <a:endParaRPr lang="en-US" sz="20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r>
                        <a:rPr lang="en-US" sz="2400" b="0" dirty="0">
                          <a:solidFill>
                            <a:sysClr val="windowText" lastClr="000000"/>
                          </a:solidFill>
                          <a:effectLst/>
                          <a:latin typeface="+mn-lt"/>
                          <a:ea typeface="Calibri" panose="020F0502020204030204" pitchFamily="34" charset="0"/>
                          <a:cs typeface="Times New Roman" panose="02020603050405020304" pitchFamily="18" charset="0"/>
                        </a:rPr>
                        <a:t>Receipt of plasma, cryoprecipitate, or apheresis-collected platelets?</a:t>
                      </a:r>
                      <a:endParaRPr lang="en-US" sz="20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nSpc>
                          <a:spcPct val="115000"/>
                        </a:lnSpc>
                        <a:spcBef>
                          <a:spcPts val="0"/>
                        </a:spcBef>
                        <a:spcAft>
                          <a:spcPts val="0"/>
                        </a:spcAft>
                      </a:pPr>
                      <a:r>
                        <a:rPr lang="en-US" sz="2400" b="0" dirty="0">
                          <a:solidFill>
                            <a:sysClr val="windowText" lastClr="000000"/>
                          </a:solidFill>
                          <a:effectLst/>
                          <a:latin typeface="+mn-lt"/>
                          <a:ea typeface="Calibri" panose="020F0502020204030204" pitchFamily="34" charset="0"/>
                          <a:cs typeface="Times New Roman" panose="02020603050405020304" pitchFamily="18" charset="0"/>
                        </a:rPr>
                        <a:t>Receipt of red blood cells?</a:t>
                      </a:r>
                      <a:endParaRPr lang="en-US" sz="2000" b="0" dirty="0">
                        <a:solidFill>
                          <a:sysClr val="windowText" lastClr="00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655983">
                <a:tc>
                  <a:txBody>
                    <a:bodyPr/>
                    <a:lstStyle/>
                    <a:p>
                      <a:pPr marL="0" marR="0">
                        <a:lnSpc>
                          <a:spcPct val="115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WFWB group</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Yes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effectLst/>
                          <a:latin typeface="+mn-lt"/>
                          <a:ea typeface="Calibri" panose="020F0502020204030204" pitchFamily="34" charset="0"/>
                          <a:cs typeface="Times New Roman" panose="02020603050405020304" pitchFamily="18" charset="0"/>
                        </a:rPr>
                        <a:t>Possibly</a:t>
                      </a:r>
                      <a:r>
                        <a:rPr lang="en-US" sz="2400" baseline="30000">
                          <a:effectLst/>
                          <a:latin typeface="+mn-lt"/>
                          <a:ea typeface="Calibri" panose="020F0502020204030204" pitchFamily="34" charset="0"/>
                          <a:cs typeface="Times New Roman" panose="02020603050405020304" pitchFamily="18" charset="0"/>
                        </a:rPr>
                        <a:t>a</a:t>
                      </a:r>
                      <a:r>
                        <a:rPr lang="en-US" sz="2400">
                          <a:effectLst/>
                          <a:latin typeface="+mn-lt"/>
                          <a:ea typeface="Calibri" panose="020F0502020204030204" pitchFamily="34" charset="0"/>
                          <a:cs typeface="Times New Roman" panose="02020603050405020304" pitchFamily="18" charset="0"/>
                        </a:rPr>
                        <a:t> </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effectLst/>
                          <a:latin typeface="+mn-lt"/>
                          <a:ea typeface="Calibri" panose="020F0502020204030204" pitchFamily="34" charset="0"/>
                          <a:cs typeface="Times New Roman" panose="02020603050405020304" pitchFamily="18" charset="0"/>
                        </a:rPr>
                        <a:t>Possibly</a:t>
                      </a:r>
                      <a:r>
                        <a:rPr lang="en-US" sz="2400" baseline="30000">
                          <a:effectLst/>
                          <a:latin typeface="+mn-lt"/>
                          <a:ea typeface="Calibri" panose="020F0502020204030204" pitchFamily="34" charset="0"/>
                          <a:cs typeface="Times New Roman" panose="02020603050405020304" pitchFamily="18" charset="0"/>
                        </a:rPr>
                        <a:t>a</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5983">
                <a:tc>
                  <a:txBody>
                    <a:bodyPr/>
                    <a:lstStyle/>
                    <a:p>
                      <a:pPr marL="0" marR="0">
                        <a:lnSpc>
                          <a:spcPct val="115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Non-WFWB group</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effectLst/>
                          <a:latin typeface="+mn-lt"/>
                          <a:ea typeface="Calibri" panose="020F0502020204030204" pitchFamily="34" charset="0"/>
                          <a:cs typeface="Times New Roman" panose="02020603050405020304" pitchFamily="18" charset="0"/>
                        </a:rPr>
                        <a:t>No</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effectLst/>
                          <a:latin typeface="+mn-lt"/>
                          <a:ea typeface="Calibri" panose="020F0502020204030204" pitchFamily="34" charset="0"/>
                          <a:cs typeface="Times New Roman" panose="02020603050405020304" pitchFamily="18" charset="0"/>
                        </a:rPr>
                        <a:t>Possibly</a:t>
                      </a:r>
                      <a:endParaRPr lang="en-US"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Yes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304">
                <a:tc gridSpan="4">
                  <a:txBody>
                    <a:bodyPr/>
                    <a:lstStyle/>
                    <a:p>
                      <a:pPr marL="0" marR="0">
                        <a:lnSpc>
                          <a:spcPct val="115000"/>
                        </a:lnSpc>
                        <a:spcBef>
                          <a:spcPts val="0"/>
                        </a:spcBef>
                        <a:spcAft>
                          <a:spcPts val="0"/>
                        </a:spcAft>
                      </a:pPr>
                      <a:r>
                        <a:rPr lang="en-US" sz="1600" baseline="30000" dirty="0" err="1">
                          <a:effectLst/>
                          <a:latin typeface="+mn-lt"/>
                          <a:ea typeface="Calibri" panose="020F0502020204030204" pitchFamily="34" charset="0"/>
                          <a:cs typeface="Times New Roman" panose="02020603050405020304" pitchFamily="18" charset="0"/>
                        </a:rPr>
                        <a:t>a</a:t>
                      </a:r>
                      <a:r>
                        <a:rPr lang="en-US" sz="1600" dirty="0" err="1">
                          <a:effectLst/>
                          <a:latin typeface="+mn-lt"/>
                          <a:ea typeface="Calibri" panose="020F0502020204030204" pitchFamily="34" charset="0"/>
                          <a:cs typeface="Times New Roman" panose="02020603050405020304" pitchFamily="18" charset="0"/>
                        </a:rPr>
                        <a:t>Thirteen</a:t>
                      </a:r>
                      <a:r>
                        <a:rPr lang="en-US" sz="1600" dirty="0">
                          <a:effectLst/>
                          <a:latin typeface="+mn-lt"/>
                          <a:ea typeface="Calibri" panose="020F0502020204030204" pitchFamily="34" charset="0"/>
                          <a:cs typeface="Times New Roman" panose="02020603050405020304" pitchFamily="18" charset="0"/>
                        </a:rPr>
                        <a:t> of 221 WFWB group recipients received only WFWB and no plasma, cryoprecipitate, apheresis-collected platelets, or red blood cells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86792154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547652" y="0"/>
          <a:ext cx="9120349" cy="6316722"/>
        </p:xfrm>
        <a:graphic>
          <a:graphicData uri="http://schemas.openxmlformats.org/drawingml/2006/table">
            <a:tbl>
              <a:tblPr>
                <a:tableStyleId>{5C22544A-7EE6-4342-B048-85BDC9FD1C3A}</a:tableStyleId>
              </a:tblPr>
              <a:tblGrid>
                <a:gridCol w="5141568"/>
                <a:gridCol w="1558774"/>
                <a:gridCol w="772510"/>
                <a:gridCol w="658136"/>
                <a:gridCol w="989361"/>
              </a:tblGrid>
              <a:tr h="876844">
                <a:tc gridSpan="5">
                  <a:txBody>
                    <a:bodyPr/>
                    <a:lstStyle/>
                    <a:p>
                      <a:pPr algn="ctr" fontAlgn="t"/>
                      <a:r>
                        <a:rPr lang="en-US" sz="2800" b="0" u="none" strike="noStrike" baseline="0" dirty="0" smtClean="0">
                          <a:effectLst/>
                        </a:rPr>
                        <a:t>How is WFWB vs. non-WFWB Associated with Outcomes? </a:t>
                      </a:r>
                    </a:p>
                    <a:p>
                      <a:pPr algn="ctr" fontAlgn="t"/>
                      <a:r>
                        <a:rPr lang="en-US" sz="2400" b="1" u="none" strike="noStrike" baseline="0" dirty="0" smtClean="0">
                          <a:effectLst/>
                        </a:rPr>
                        <a:t>adjusted for matching and severity of head injury</a:t>
                      </a:r>
                      <a:r>
                        <a:rPr lang="en-US" sz="2400" b="1" u="none" strike="noStrike" dirty="0" smtClean="0">
                          <a:effectLst/>
                        </a:rPr>
                        <a:t> </a:t>
                      </a:r>
                      <a:endParaRPr lang="en-US" sz="2400" b="1" i="0" u="none" strike="noStrike" dirty="0">
                        <a:solidFill>
                          <a:srgbClr val="000000"/>
                        </a:solidFill>
                        <a:effectLst/>
                        <a:latin typeface="Times New Roman" panose="02020603050405020304" pitchFamily="18" charset="0"/>
                      </a:endParaRPr>
                    </a:p>
                  </a:txBody>
                  <a:tcPr marL="7620" marR="7620" marT="7620" marB="0"/>
                </a:tc>
                <a:tc hMerge="1">
                  <a:txBody>
                    <a:bodyPr/>
                    <a:lstStyle/>
                    <a:p>
                      <a:pPr algn="ctr" fontAlgn="t"/>
                      <a:endParaRPr lang="en-US" sz="2000" b="1" i="0" u="none" strike="noStrike" dirty="0">
                        <a:solidFill>
                          <a:srgbClr val="000000"/>
                        </a:solidFill>
                        <a:effectLst/>
                        <a:latin typeface="Times New Roman" panose="02020603050405020304" pitchFamily="18" charset="0"/>
                      </a:endParaRPr>
                    </a:p>
                  </a:txBody>
                  <a:tcPr marL="7620" marR="7620" marT="7620" marB="0"/>
                </a:tc>
                <a:tc hMerge="1">
                  <a:txBody>
                    <a:bodyPr/>
                    <a:lstStyle/>
                    <a:p>
                      <a:endParaRPr lang="en-US"/>
                    </a:p>
                  </a:txBody>
                  <a:tcPr/>
                </a:tc>
                <a:tc hMerge="1">
                  <a:txBody>
                    <a:bodyPr/>
                    <a:lstStyle/>
                    <a:p>
                      <a:endParaRPr lang="en-US"/>
                    </a:p>
                  </a:txBody>
                  <a:tcPr/>
                </a:tc>
                <a:tc hMerge="1">
                  <a:txBody>
                    <a:bodyPr/>
                    <a:lstStyle/>
                    <a:p>
                      <a:endParaRPr lang="en-US"/>
                    </a:p>
                  </a:txBody>
                  <a:tcPr/>
                </a:tc>
              </a:tr>
              <a:tr h="647156">
                <a:tc>
                  <a:txBody>
                    <a:bodyPr/>
                    <a:lstStyle/>
                    <a:p>
                      <a:pPr algn="ctr" fontAlgn="ctr"/>
                      <a:r>
                        <a:rPr lang="en-US" sz="3600" b="1" i="0" u="none" strike="noStrike" dirty="0" smtClean="0">
                          <a:solidFill>
                            <a:srgbClr val="000000"/>
                          </a:solidFill>
                          <a:effectLst/>
                          <a:latin typeface="+mn-lt"/>
                        </a:rPr>
                        <a:t>Outcome</a:t>
                      </a:r>
                      <a:endParaRPr lang="en-US" sz="3600" b="1" i="0" u="none" strike="noStrike" dirty="0">
                        <a:solidFill>
                          <a:srgbClr val="000000"/>
                        </a:solidFill>
                        <a:effectLst/>
                        <a:latin typeface="+mn-lt"/>
                      </a:endParaRPr>
                    </a:p>
                  </a:txBody>
                  <a:tcPr marL="7620" marR="7620" marT="7620" marB="0" anchor="ctr"/>
                </a:tc>
                <a:tc>
                  <a:txBody>
                    <a:bodyPr/>
                    <a:lstStyle/>
                    <a:p>
                      <a:pPr algn="l" fontAlgn="ctr"/>
                      <a:r>
                        <a:rPr lang="en-US" sz="2500" b="1" u="none" strike="noStrike" dirty="0">
                          <a:effectLst/>
                          <a:latin typeface="+mn-lt"/>
                        </a:rPr>
                        <a:t>Odds </a:t>
                      </a:r>
                      <a:r>
                        <a:rPr lang="en-US" sz="2500" b="1" u="none" strike="noStrike" dirty="0" smtClean="0">
                          <a:effectLst/>
                          <a:latin typeface="+mn-lt"/>
                        </a:rPr>
                        <a:t>Ratio</a:t>
                      </a:r>
                      <a:endParaRPr lang="en-US" sz="2500" b="1" i="0" u="none" strike="noStrike" dirty="0">
                        <a:solidFill>
                          <a:srgbClr val="000000"/>
                        </a:solidFill>
                        <a:effectLst/>
                        <a:latin typeface="+mn-lt"/>
                      </a:endParaRPr>
                    </a:p>
                  </a:txBody>
                  <a:tcPr marL="7620" marR="7620" marT="7620" marB="0" anchor="ctr"/>
                </a:tc>
                <a:tc gridSpan="2">
                  <a:txBody>
                    <a:bodyPr/>
                    <a:lstStyle/>
                    <a:p>
                      <a:pPr algn="ctr" fontAlgn="ctr"/>
                      <a:r>
                        <a:rPr lang="en-US" sz="2500" b="1" u="none" strike="noStrike" dirty="0">
                          <a:effectLst/>
                          <a:latin typeface="+mn-lt"/>
                        </a:rPr>
                        <a:t>95% </a:t>
                      </a:r>
                      <a:r>
                        <a:rPr lang="en-US" sz="2500" b="1" u="none" strike="noStrike" dirty="0" smtClean="0">
                          <a:effectLst/>
                          <a:latin typeface="+mn-lt"/>
                        </a:rPr>
                        <a:t>Cl</a:t>
                      </a:r>
                      <a:endParaRPr lang="en-US" sz="2500" b="1" i="0" u="none" strike="noStrike" dirty="0">
                        <a:solidFill>
                          <a:srgbClr val="000000"/>
                        </a:solidFill>
                        <a:effectLst/>
                        <a:latin typeface="+mn-lt"/>
                      </a:endParaRPr>
                    </a:p>
                  </a:txBody>
                  <a:tcPr marL="7620" marR="7620" marT="7620" marB="0" anchor="ctr"/>
                </a:tc>
                <a:tc hMerge="1">
                  <a:txBody>
                    <a:bodyPr/>
                    <a:lstStyle/>
                    <a:p>
                      <a:endParaRPr lang="en-US"/>
                    </a:p>
                  </a:txBody>
                  <a:tcPr/>
                </a:tc>
                <a:tc>
                  <a:txBody>
                    <a:bodyPr/>
                    <a:lstStyle/>
                    <a:p>
                      <a:pPr algn="ctr" fontAlgn="ctr"/>
                      <a:r>
                        <a:rPr lang="en-US" sz="2500" b="1" i="1" u="none" strike="noStrike" dirty="0" smtClean="0">
                          <a:effectLst/>
                          <a:latin typeface="+mn-lt"/>
                        </a:rPr>
                        <a:t>P</a:t>
                      </a:r>
                      <a:r>
                        <a:rPr lang="en-US" sz="2500" b="1" u="none" strike="noStrike" dirty="0" smtClean="0">
                          <a:effectLst/>
                          <a:latin typeface="+mn-lt"/>
                        </a:rPr>
                        <a:t> </a:t>
                      </a:r>
                      <a:r>
                        <a:rPr lang="en-US" sz="2500" b="1" u="none" strike="noStrike" dirty="0">
                          <a:effectLst/>
                          <a:latin typeface="+mn-lt"/>
                        </a:rPr>
                        <a:t>value</a:t>
                      </a:r>
                      <a:endParaRPr lang="en-US" sz="2500" b="1" i="0" u="none" strike="noStrike" dirty="0">
                        <a:solidFill>
                          <a:srgbClr val="000000"/>
                        </a:solidFill>
                        <a:effectLst/>
                        <a:latin typeface="+mn-lt"/>
                      </a:endParaRPr>
                    </a:p>
                  </a:txBody>
                  <a:tcPr marL="7620" marR="7620" marT="7620" marB="0" anchor="ctr"/>
                </a:tc>
              </a:tr>
              <a:tr h="550577">
                <a:tc>
                  <a:txBody>
                    <a:bodyPr/>
                    <a:lstStyle/>
                    <a:p>
                      <a:pPr algn="l" fontAlgn="ctr"/>
                      <a:r>
                        <a:rPr lang="en-US" sz="3600" b="1" i="0" u="none" strike="noStrike" baseline="0" dirty="0" smtClean="0">
                          <a:solidFill>
                            <a:srgbClr val="000000"/>
                          </a:solidFill>
                          <a:effectLst/>
                          <a:latin typeface="+mn-lt"/>
                        </a:rPr>
                        <a:t> </a:t>
                      </a:r>
                      <a:r>
                        <a:rPr lang="en-US" sz="3200" b="1" i="0" u="none" strike="noStrike" dirty="0" smtClean="0">
                          <a:solidFill>
                            <a:srgbClr val="000000"/>
                          </a:solidFill>
                          <a:effectLst/>
                          <a:latin typeface="+mn-lt"/>
                        </a:rPr>
                        <a:t>6</a:t>
                      </a:r>
                      <a:r>
                        <a:rPr lang="en-US" sz="3200" b="1" i="0" u="none" strike="noStrike" baseline="0" dirty="0" smtClean="0">
                          <a:solidFill>
                            <a:srgbClr val="000000"/>
                          </a:solidFill>
                          <a:effectLst/>
                          <a:latin typeface="+mn-lt"/>
                        </a:rPr>
                        <a:t> hour mortality </a:t>
                      </a:r>
                      <a:r>
                        <a:rPr lang="en-US" sz="2400" b="0" i="0" u="none" strike="noStrike" baseline="0" dirty="0" smtClean="0">
                          <a:solidFill>
                            <a:srgbClr val="000000"/>
                          </a:solidFill>
                          <a:effectLst/>
                          <a:latin typeface="+mn-lt"/>
                        </a:rPr>
                        <a:t>(7% vs 21%)</a:t>
                      </a:r>
                      <a:endParaRPr lang="en-US" sz="3200" b="1"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effectLst/>
                          <a:latin typeface="+mn-lt"/>
                        </a:rPr>
                        <a:t>0.27</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effectLst/>
                          <a:latin typeface="+mn-lt"/>
                        </a:rPr>
                        <a:t>0.13</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effectLst/>
                          <a:latin typeface="+mn-lt"/>
                        </a:rPr>
                        <a:t>0.58</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a:effectLst/>
                          <a:latin typeface="+mn-lt"/>
                        </a:rPr>
                        <a:t>0.001</a:t>
                      </a:r>
                      <a:endParaRPr lang="en-US" sz="2500" b="0" i="0" u="none" strike="noStrike" dirty="0">
                        <a:solidFill>
                          <a:srgbClr val="000000"/>
                        </a:solidFill>
                        <a:effectLst/>
                        <a:latin typeface="+mn-lt"/>
                      </a:endParaRPr>
                    </a:p>
                  </a:txBody>
                  <a:tcPr marL="7620" marR="7620" marT="7620" marB="0" anchor="ctr"/>
                </a:tc>
              </a:tr>
              <a:tr h="550577">
                <a:tc>
                  <a:txBody>
                    <a:bodyPr/>
                    <a:lstStyle/>
                    <a:p>
                      <a:pPr algn="l" fontAlgn="ctr"/>
                      <a:r>
                        <a:rPr lang="en-US" sz="2400" b="1" i="0" u="none" strike="noStrike" baseline="0" dirty="0" smtClean="0">
                          <a:solidFill>
                            <a:srgbClr val="7030A0"/>
                          </a:solidFill>
                          <a:effectLst/>
                          <a:latin typeface="+mn-lt"/>
                        </a:rPr>
                        <a:t>      Subgroup with severe head injury </a:t>
                      </a:r>
                      <a:endParaRPr lang="en-US" sz="2400" b="1"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0.07</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a:solidFill>
                            <a:srgbClr val="7030A0"/>
                          </a:solidFill>
                          <a:effectLst/>
                          <a:latin typeface="+mn-lt"/>
                        </a:rPr>
                        <a:t>0.004</a:t>
                      </a:r>
                      <a:endParaRPr lang="en-US" sz="2500" b="0" i="0" u="none" strike="noStrike">
                        <a:solidFill>
                          <a:srgbClr val="7030A0"/>
                        </a:solidFill>
                        <a:effectLst/>
                        <a:latin typeface="+mn-lt"/>
                      </a:endParaRPr>
                    </a:p>
                  </a:txBody>
                  <a:tcPr marL="7620" marR="7620" marT="7620" marB="0" anchor="ctr"/>
                </a:tc>
                <a:tc>
                  <a:txBody>
                    <a:bodyPr/>
                    <a:lstStyle/>
                    <a:p>
                      <a:pPr algn="ctr" fontAlgn="ctr"/>
                      <a:r>
                        <a:rPr lang="en-US" sz="2500" u="none" strike="noStrike">
                          <a:solidFill>
                            <a:srgbClr val="7030A0"/>
                          </a:solidFill>
                          <a:effectLst/>
                          <a:latin typeface="+mn-lt"/>
                        </a:rPr>
                        <a:t>1.26</a:t>
                      </a:r>
                      <a:endParaRPr lang="en-US" sz="2500" b="0" i="0" u="none" strike="noStrike">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0.072</a:t>
                      </a:r>
                      <a:endParaRPr lang="en-US" sz="2500" b="0" i="0" u="none" strike="noStrike" dirty="0">
                        <a:solidFill>
                          <a:srgbClr val="7030A0"/>
                        </a:solidFill>
                        <a:effectLst/>
                        <a:latin typeface="+mn-lt"/>
                      </a:endParaRPr>
                    </a:p>
                  </a:txBody>
                  <a:tcPr marL="7620" marR="7620" marT="7620" marB="0" anchor="ctr"/>
                </a:tc>
              </a:tr>
              <a:tr h="451708">
                <a:tc>
                  <a:txBody>
                    <a:bodyPr/>
                    <a:lstStyle/>
                    <a:p>
                      <a:pPr algn="l" fontAlgn="ctr"/>
                      <a:r>
                        <a:rPr lang="en-US" sz="2400" b="0" i="0" u="none" strike="noStrike" dirty="0" smtClean="0">
                          <a:solidFill>
                            <a:srgbClr val="7030A0"/>
                          </a:solidFill>
                          <a:effectLst/>
                          <a:latin typeface="+mn-lt"/>
                        </a:rPr>
                        <a:t>      </a:t>
                      </a:r>
                      <a:r>
                        <a:rPr lang="en-US" sz="2400" b="1" i="0" u="none" strike="noStrike" baseline="0" dirty="0" smtClean="0">
                          <a:solidFill>
                            <a:srgbClr val="7030A0"/>
                          </a:solidFill>
                          <a:effectLst/>
                          <a:latin typeface="+mn-lt"/>
                        </a:rPr>
                        <a:t>Subgroup w/o severe head injury </a:t>
                      </a:r>
                      <a:endParaRPr lang="en-US" sz="2400" b="1"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0.35</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0.15</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0.79</a:t>
                      </a:r>
                      <a:endParaRPr lang="en-US" sz="2500" b="0" i="0" u="none" strike="noStrike" dirty="0">
                        <a:solidFill>
                          <a:srgbClr val="7030A0"/>
                        </a:solidFill>
                        <a:effectLst/>
                        <a:latin typeface="+mn-lt"/>
                      </a:endParaRPr>
                    </a:p>
                  </a:txBody>
                  <a:tcPr marL="7620" marR="7620" marT="7620" marB="0" anchor="ctr"/>
                </a:tc>
                <a:tc>
                  <a:txBody>
                    <a:bodyPr/>
                    <a:lstStyle/>
                    <a:p>
                      <a:pPr algn="ctr" fontAlgn="ctr"/>
                      <a:r>
                        <a:rPr lang="en-US" sz="2500" u="none" strike="noStrike" dirty="0">
                          <a:solidFill>
                            <a:srgbClr val="7030A0"/>
                          </a:solidFill>
                          <a:effectLst/>
                          <a:latin typeface="+mn-lt"/>
                        </a:rPr>
                        <a:t>0.011</a:t>
                      </a:r>
                      <a:endParaRPr lang="en-US" sz="2500" b="0" i="0" u="none" strike="noStrike" dirty="0">
                        <a:solidFill>
                          <a:srgbClr val="7030A0"/>
                        </a:solidFill>
                        <a:effectLst/>
                        <a:latin typeface="+mn-lt"/>
                      </a:endParaRPr>
                    </a:p>
                  </a:txBody>
                  <a:tcPr marL="7620" marR="7620" marT="7620" marB="0" anchor="ctr"/>
                </a:tc>
              </a:tr>
              <a:tr h="451708">
                <a:tc>
                  <a:txBody>
                    <a:bodyPr/>
                    <a:lstStyle/>
                    <a:p>
                      <a:pPr algn="l" fontAlgn="ctr"/>
                      <a:r>
                        <a:rPr lang="en-US" sz="2400" b="1" i="0" u="none" strike="noStrike" dirty="0" smtClean="0">
                          <a:solidFill>
                            <a:srgbClr val="000000"/>
                          </a:solidFill>
                          <a:effectLst/>
                          <a:latin typeface="+mn-lt"/>
                        </a:rPr>
                        <a:t>        Low</a:t>
                      </a:r>
                      <a:r>
                        <a:rPr lang="en-US" sz="2400" b="1" i="0" u="none" strike="noStrike" baseline="0" dirty="0" smtClean="0">
                          <a:solidFill>
                            <a:srgbClr val="000000"/>
                          </a:solidFill>
                          <a:effectLst/>
                          <a:latin typeface="+mn-lt"/>
                        </a:rPr>
                        <a:t> Dose of FWB (</a:t>
                      </a:r>
                      <a:r>
                        <a:rPr lang="en-US" sz="2400" b="1" i="0" u="sng" strike="noStrike" baseline="0" dirty="0" smtClean="0">
                          <a:solidFill>
                            <a:srgbClr val="000000"/>
                          </a:solidFill>
                          <a:effectLst/>
                          <a:latin typeface="+mn-lt"/>
                        </a:rPr>
                        <a:t>&lt;</a:t>
                      </a:r>
                      <a:r>
                        <a:rPr lang="en-US" sz="2400" b="1" i="0" u="none" strike="noStrike" baseline="0" dirty="0" smtClean="0">
                          <a:solidFill>
                            <a:srgbClr val="000000"/>
                          </a:solidFill>
                          <a:effectLst/>
                          <a:latin typeface="+mn-lt"/>
                        </a:rPr>
                        <a:t>33% of all RBCs)</a:t>
                      </a:r>
                      <a:endParaRPr lang="en-US" sz="2400" b="1"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0.54</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0.22</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1.34</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0.18</a:t>
                      </a:r>
                      <a:endParaRPr lang="en-US" sz="2500" b="0" i="0" u="none" strike="noStrike" dirty="0">
                        <a:solidFill>
                          <a:srgbClr val="000000"/>
                        </a:solidFill>
                        <a:effectLst/>
                        <a:latin typeface="+mn-lt"/>
                      </a:endParaRPr>
                    </a:p>
                  </a:txBody>
                  <a:tcPr marL="7620" marR="7620" marT="7620" marB="0" anchor="ctr"/>
                </a:tc>
              </a:tr>
              <a:tr h="451708">
                <a:tc>
                  <a:txBody>
                    <a:bodyPr/>
                    <a:lstStyle/>
                    <a:p>
                      <a:pPr algn="l" fontAlgn="ctr"/>
                      <a:r>
                        <a:rPr lang="en-US" sz="2400" b="1" i="0" u="none" strike="noStrike" dirty="0" smtClean="0">
                          <a:solidFill>
                            <a:srgbClr val="000000"/>
                          </a:solidFill>
                          <a:effectLst/>
                          <a:latin typeface="+mn-lt"/>
                        </a:rPr>
                        <a:t>        </a:t>
                      </a:r>
                      <a:r>
                        <a:rPr lang="en-US" sz="2400" b="1" i="0" u="none" strike="noStrike" baseline="0" dirty="0" smtClean="0">
                          <a:solidFill>
                            <a:srgbClr val="000000"/>
                          </a:solidFill>
                          <a:effectLst/>
                          <a:latin typeface="+mn-lt"/>
                        </a:rPr>
                        <a:t>High Dose FWB (&gt;33% of all RBCs)</a:t>
                      </a:r>
                      <a:endParaRPr lang="en-US" sz="2400" b="1"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0.12</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0.04</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0.38</a:t>
                      </a:r>
                      <a:endParaRPr lang="en-US" sz="2500" b="0" i="0" u="none" strike="noStrike" dirty="0">
                        <a:solidFill>
                          <a:srgbClr val="000000"/>
                        </a:solidFill>
                        <a:effectLst/>
                        <a:latin typeface="+mn-lt"/>
                      </a:endParaRPr>
                    </a:p>
                  </a:txBody>
                  <a:tcPr marL="7620" marR="7620" marT="7620" marB="0" anchor="ctr"/>
                </a:tc>
                <a:tc>
                  <a:txBody>
                    <a:bodyPr/>
                    <a:lstStyle/>
                    <a:p>
                      <a:pPr algn="ctr" fontAlgn="ctr"/>
                      <a:r>
                        <a:rPr lang="en-US" sz="2500" b="0" i="0" u="none" strike="noStrike" dirty="0" smtClean="0">
                          <a:solidFill>
                            <a:srgbClr val="000000"/>
                          </a:solidFill>
                          <a:effectLst/>
                          <a:latin typeface="+mn-lt"/>
                        </a:rPr>
                        <a:t>&lt;0.01</a:t>
                      </a:r>
                      <a:endParaRPr lang="en-US" sz="2500" b="0" i="0" u="none" strike="noStrike" dirty="0">
                        <a:solidFill>
                          <a:srgbClr val="000000"/>
                        </a:solidFill>
                        <a:effectLst/>
                        <a:latin typeface="+mn-lt"/>
                      </a:endParaRPr>
                    </a:p>
                  </a:txBody>
                  <a:tcPr marL="7620" marR="7620" marT="7620" marB="0" anchor="ctr"/>
                </a:tc>
              </a:tr>
              <a:tr h="550577">
                <a:tc>
                  <a:txBody>
                    <a:bodyPr/>
                    <a:lstStyle/>
                    <a:p>
                      <a:pPr algn="l" fontAlgn="ctr"/>
                      <a:r>
                        <a:rPr lang="en-US" sz="2400" b="0" i="0" u="none" strike="noStrike" dirty="0" smtClean="0">
                          <a:solidFill>
                            <a:srgbClr val="00B050"/>
                          </a:solidFill>
                          <a:effectLst/>
                          <a:latin typeface="+mn-lt"/>
                        </a:rPr>
                        <a:t>      </a:t>
                      </a:r>
                      <a:r>
                        <a:rPr lang="en-US" sz="2400" b="1" i="0" u="none" strike="noStrike" dirty="0" smtClean="0">
                          <a:solidFill>
                            <a:srgbClr val="00B050"/>
                          </a:solidFill>
                          <a:effectLst/>
                          <a:latin typeface="+mn-lt"/>
                        </a:rPr>
                        <a:t>Subgroup adjusted</a:t>
                      </a:r>
                      <a:r>
                        <a:rPr lang="en-US" sz="2400" b="1" i="0" u="none" strike="noStrike" baseline="0" dirty="0" smtClean="0">
                          <a:solidFill>
                            <a:srgbClr val="00B050"/>
                          </a:solidFill>
                          <a:effectLst/>
                          <a:latin typeface="+mn-lt"/>
                        </a:rPr>
                        <a:t> for 13 covariates</a:t>
                      </a:r>
                      <a:endParaRPr lang="en-US" sz="2400" b="1"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a:solidFill>
                            <a:srgbClr val="00B050"/>
                          </a:solidFill>
                          <a:effectLst/>
                          <a:latin typeface="+mn-lt"/>
                        </a:rPr>
                        <a:t>0.15</a:t>
                      </a:r>
                      <a:endParaRPr lang="en-US" sz="2500" b="0"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smtClean="0">
                          <a:solidFill>
                            <a:srgbClr val="00B050"/>
                          </a:solidFill>
                          <a:effectLst/>
                          <a:latin typeface="+mn-lt"/>
                        </a:rPr>
                        <a:t>0.03</a:t>
                      </a:r>
                      <a:endParaRPr lang="en-US" sz="2500" b="0"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smtClean="0">
                          <a:solidFill>
                            <a:srgbClr val="00B050"/>
                          </a:solidFill>
                          <a:effectLst/>
                          <a:latin typeface="+mn-lt"/>
                        </a:rPr>
                        <a:t>0.78</a:t>
                      </a:r>
                      <a:endParaRPr lang="en-US" sz="2500" b="0" i="0" u="none" strike="noStrike" dirty="0">
                        <a:solidFill>
                          <a:srgbClr val="00B050"/>
                        </a:solidFill>
                        <a:effectLst/>
                        <a:latin typeface="+mn-lt"/>
                      </a:endParaRPr>
                    </a:p>
                  </a:txBody>
                  <a:tcPr marL="7620" marR="7620" marT="7620" marB="0" anchor="ctr"/>
                </a:tc>
                <a:tc>
                  <a:txBody>
                    <a:bodyPr/>
                    <a:lstStyle/>
                    <a:p>
                      <a:pPr algn="ctr" fontAlgn="ctr"/>
                      <a:r>
                        <a:rPr lang="en-US" sz="2500" u="none" strike="noStrike" dirty="0">
                          <a:solidFill>
                            <a:srgbClr val="00B050"/>
                          </a:solidFill>
                          <a:effectLst/>
                          <a:latin typeface="+mn-lt"/>
                        </a:rPr>
                        <a:t>0.024</a:t>
                      </a:r>
                      <a:endParaRPr lang="en-US" sz="2500" b="0" i="0" u="none" strike="noStrike" dirty="0">
                        <a:solidFill>
                          <a:srgbClr val="00B050"/>
                        </a:solidFill>
                        <a:effectLst/>
                        <a:latin typeface="+mn-lt"/>
                      </a:endParaRPr>
                    </a:p>
                  </a:txBody>
                  <a:tcPr marL="7620" marR="7620" marT="7620" marB="0" anchor="ctr"/>
                </a:tc>
              </a:tr>
              <a:tr h="550577">
                <a:tc>
                  <a:txBody>
                    <a:bodyPr/>
                    <a:lstStyle/>
                    <a:p>
                      <a:pPr algn="l" fontAlgn="ctr"/>
                      <a:endParaRPr lang="en-US" sz="2000" b="0" i="0" u="none" strike="noStrike" dirty="0" smtClean="0">
                        <a:solidFill>
                          <a:srgbClr val="FF0000"/>
                        </a:solidFill>
                        <a:effectLst/>
                        <a:latin typeface="+mn-lt"/>
                      </a:endParaRPr>
                    </a:p>
                    <a:p>
                      <a:pPr algn="l" fontAlgn="ctr"/>
                      <a:r>
                        <a:rPr lang="en-US" sz="2400" b="0" i="0" u="none" strike="noStrike" dirty="0" smtClean="0">
                          <a:solidFill>
                            <a:srgbClr val="FF0000"/>
                          </a:solidFill>
                          <a:effectLst/>
                          <a:latin typeface="+mn-lt"/>
                        </a:rPr>
                        <a:t>  </a:t>
                      </a:r>
                      <a:r>
                        <a:rPr lang="en-US" sz="2400" b="1" i="0" u="none" strike="noStrike" dirty="0" smtClean="0">
                          <a:solidFill>
                            <a:srgbClr val="FF0000"/>
                          </a:solidFill>
                          <a:effectLst/>
                          <a:latin typeface="+mn-lt"/>
                        </a:rPr>
                        <a:t>Sum</a:t>
                      </a:r>
                      <a:r>
                        <a:rPr lang="en-US" sz="2400" b="1" i="0" u="none" strike="noStrike" baseline="0" dirty="0" smtClean="0">
                          <a:solidFill>
                            <a:srgbClr val="FF0000"/>
                          </a:solidFill>
                          <a:effectLst/>
                          <a:latin typeface="+mn-lt"/>
                        </a:rPr>
                        <a:t> total of RBC-containing units  </a:t>
                      </a:r>
                    </a:p>
                    <a:p>
                      <a:pPr algn="l" fontAlgn="ctr"/>
                      <a:r>
                        <a:rPr lang="en-US" sz="2400" b="1" i="0" u="none" strike="noStrike" baseline="0" dirty="0" smtClean="0">
                          <a:solidFill>
                            <a:srgbClr val="FF0000"/>
                          </a:solidFill>
                          <a:effectLst/>
                          <a:latin typeface="+mn-lt"/>
                        </a:rPr>
                        <a:t>   </a:t>
                      </a:r>
                      <a:r>
                        <a:rPr lang="en-US" sz="1800" b="1" i="0" u="none" strike="noStrike" baseline="0" dirty="0" smtClean="0">
                          <a:solidFill>
                            <a:srgbClr val="FF0000"/>
                          </a:solidFill>
                          <a:effectLst/>
                          <a:latin typeface="+mn-lt"/>
                        </a:rPr>
                        <a:t>in those predicted to survive &gt;6 </a:t>
                      </a:r>
                      <a:r>
                        <a:rPr lang="en-US" sz="1800" b="1" i="0" u="none" strike="noStrike" baseline="0" dirty="0" err="1" smtClean="0">
                          <a:solidFill>
                            <a:srgbClr val="FF0000"/>
                          </a:solidFill>
                          <a:effectLst/>
                          <a:latin typeface="+mn-lt"/>
                        </a:rPr>
                        <a:t>hrs</a:t>
                      </a:r>
                      <a:r>
                        <a:rPr lang="en-US" sz="1800" b="1" i="0" u="none" strike="noStrike" baseline="0" dirty="0" smtClean="0">
                          <a:solidFill>
                            <a:srgbClr val="FF0000"/>
                          </a:solidFill>
                          <a:effectLst/>
                          <a:latin typeface="+mn-lt"/>
                        </a:rPr>
                        <a:t> regardless of Rx</a:t>
                      </a:r>
                      <a:endParaRPr lang="en-US" sz="1800" b="1" i="0" u="none" strike="noStrike" dirty="0">
                        <a:solidFill>
                          <a:srgbClr val="FF0000"/>
                        </a:solidFill>
                        <a:effectLst/>
                        <a:latin typeface="+mn-lt"/>
                      </a:endParaRPr>
                    </a:p>
                  </a:txBody>
                  <a:tcPr marL="7620" marR="7620" marT="7620" marB="0" anchor="ctr"/>
                </a:tc>
                <a:tc gridSpan="3">
                  <a:txBody>
                    <a:bodyPr/>
                    <a:lstStyle/>
                    <a:p>
                      <a:pPr algn="ctr" fontAlgn="ctr">
                        <a:lnSpc>
                          <a:spcPct val="80000"/>
                        </a:lnSpc>
                      </a:pPr>
                      <a:endParaRPr lang="en-US" sz="2500" b="0" i="0" u="none" strike="noStrike" dirty="0" smtClean="0">
                        <a:solidFill>
                          <a:srgbClr val="FF0000"/>
                        </a:solidFill>
                        <a:effectLst/>
                        <a:latin typeface="+mn-lt"/>
                      </a:endParaRPr>
                    </a:p>
                    <a:p>
                      <a:pPr algn="ctr" fontAlgn="ctr">
                        <a:lnSpc>
                          <a:spcPct val="80000"/>
                        </a:lnSpc>
                      </a:pPr>
                      <a:r>
                        <a:rPr lang="en-US" sz="2500" b="0" i="0" u="none" strike="noStrike" dirty="0" smtClean="0">
                          <a:solidFill>
                            <a:srgbClr val="FF0000"/>
                          </a:solidFill>
                          <a:effectLst/>
                          <a:latin typeface="+mn-lt"/>
                        </a:rPr>
                        <a:t>Did</a:t>
                      </a:r>
                      <a:r>
                        <a:rPr lang="en-US" sz="2500" b="0" i="0" u="none" strike="noStrike" baseline="0" dirty="0" smtClean="0">
                          <a:solidFill>
                            <a:srgbClr val="FF0000"/>
                          </a:solidFill>
                          <a:effectLst/>
                          <a:latin typeface="+mn-lt"/>
                        </a:rPr>
                        <a:t> not differ, FWB group median=13 </a:t>
                      </a:r>
                      <a:endParaRPr lang="en-US" sz="2500" b="0" i="0" u="none" strike="noStrike" dirty="0">
                        <a:solidFill>
                          <a:srgbClr val="FF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smtClean="0">
                          <a:solidFill>
                            <a:srgbClr val="FF0000"/>
                          </a:solidFill>
                          <a:effectLst/>
                          <a:latin typeface="+mn-lt"/>
                        </a:rPr>
                        <a:t>0.43</a:t>
                      </a:r>
                      <a:endParaRPr lang="en-US" sz="2500" b="0" i="0" u="none" strike="noStrike" dirty="0">
                        <a:solidFill>
                          <a:srgbClr val="FF0000"/>
                        </a:solidFill>
                        <a:effectLst/>
                        <a:latin typeface="+mn-lt"/>
                      </a:endParaRPr>
                    </a:p>
                  </a:txBody>
                  <a:tcPr marL="7620" marR="7620" marT="7620" marB="0" anchor="ctr"/>
                </a:tc>
              </a:tr>
              <a:tr h="550577">
                <a:tc>
                  <a:txBody>
                    <a:bodyPr/>
                    <a:lstStyle/>
                    <a:p>
                      <a:pPr algn="l" fontAlgn="ctr"/>
                      <a:r>
                        <a:rPr lang="en-US" sz="2400" b="1" i="0" u="none" strike="noStrike" dirty="0" smtClean="0">
                          <a:solidFill>
                            <a:srgbClr val="FF0000"/>
                          </a:solidFill>
                          <a:effectLst/>
                          <a:latin typeface="+mn-lt"/>
                        </a:rPr>
                        <a:t>  Sum total of all blood product</a:t>
                      </a:r>
                      <a:r>
                        <a:rPr lang="en-US" sz="2400" b="1" i="0" u="none" strike="noStrike" baseline="0" dirty="0" smtClean="0">
                          <a:solidFill>
                            <a:srgbClr val="FF0000"/>
                          </a:solidFill>
                          <a:effectLst/>
                          <a:latin typeface="+mn-lt"/>
                        </a:rPr>
                        <a:t> units</a:t>
                      </a:r>
                    </a:p>
                    <a:p>
                      <a:pPr algn="l" fontAlgn="ctr"/>
                      <a:r>
                        <a:rPr lang="en-US" sz="2400" b="1" i="0" u="none" strike="noStrike" baseline="0" dirty="0" smtClean="0">
                          <a:solidFill>
                            <a:srgbClr val="FF0000"/>
                          </a:solidFill>
                          <a:effectLst/>
                          <a:latin typeface="+mn-lt"/>
                        </a:rPr>
                        <a:t>   </a:t>
                      </a:r>
                      <a:r>
                        <a:rPr lang="en-US" sz="1800" b="1" i="0" u="none" strike="noStrike" baseline="0" dirty="0" smtClean="0">
                          <a:solidFill>
                            <a:srgbClr val="FF0000"/>
                          </a:solidFill>
                          <a:effectLst/>
                          <a:latin typeface="+mn-lt"/>
                        </a:rPr>
                        <a:t>in those predicted to survive &gt;6 </a:t>
                      </a:r>
                      <a:r>
                        <a:rPr lang="en-US" sz="1800" b="1" i="0" u="none" strike="noStrike" baseline="0" dirty="0" err="1" smtClean="0">
                          <a:solidFill>
                            <a:srgbClr val="FF0000"/>
                          </a:solidFill>
                          <a:effectLst/>
                          <a:latin typeface="+mn-lt"/>
                        </a:rPr>
                        <a:t>hrs</a:t>
                      </a:r>
                      <a:r>
                        <a:rPr lang="en-US" sz="1800" b="1" i="0" u="none" strike="noStrike" baseline="0" dirty="0" smtClean="0">
                          <a:solidFill>
                            <a:srgbClr val="FF0000"/>
                          </a:solidFill>
                          <a:effectLst/>
                          <a:latin typeface="+mn-lt"/>
                        </a:rPr>
                        <a:t> regardless of Rx</a:t>
                      </a:r>
                      <a:endParaRPr lang="en-US" sz="1800" b="1" i="0" u="none" strike="noStrike" dirty="0">
                        <a:solidFill>
                          <a:srgbClr val="FF0000"/>
                        </a:solidFill>
                        <a:effectLst/>
                        <a:latin typeface="+mn-lt"/>
                      </a:endParaRPr>
                    </a:p>
                  </a:txBody>
                  <a:tcPr marL="7620" marR="7620" marT="7620" marB="0" anchor="ctr"/>
                </a:tc>
                <a:tc gridSpan="3">
                  <a:txBody>
                    <a:bodyPr/>
                    <a:lstStyle/>
                    <a:p>
                      <a:pPr algn="ctr" fontAlgn="ctr">
                        <a:lnSpc>
                          <a:spcPct val="80000"/>
                        </a:lnSpc>
                      </a:pPr>
                      <a:r>
                        <a:rPr lang="en-US" sz="2500" b="0" i="0" u="none" strike="noStrike" dirty="0" smtClean="0">
                          <a:solidFill>
                            <a:srgbClr val="FF0000"/>
                          </a:solidFill>
                          <a:effectLst/>
                          <a:latin typeface="+mn-lt"/>
                        </a:rPr>
                        <a:t>Did</a:t>
                      </a:r>
                      <a:r>
                        <a:rPr lang="en-US" sz="2500" b="0" i="0" u="none" strike="noStrike" baseline="0" dirty="0" smtClean="0">
                          <a:solidFill>
                            <a:srgbClr val="FF0000"/>
                          </a:solidFill>
                          <a:effectLst/>
                          <a:latin typeface="+mn-lt"/>
                        </a:rPr>
                        <a:t> not differ, FWB group median=21</a:t>
                      </a:r>
                      <a:endParaRPr lang="en-US" sz="2500" b="0" i="0" u="none" strike="noStrike" dirty="0">
                        <a:solidFill>
                          <a:srgbClr val="FF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hMerge="1">
                  <a:txBody>
                    <a:bodyPr/>
                    <a:lstStyle/>
                    <a:p>
                      <a:pPr algn="ctr" fontAlgn="ctr"/>
                      <a:endParaRPr lang="en-US" sz="2400" b="0" i="0" u="none" strike="noStrike" dirty="0">
                        <a:solidFill>
                          <a:srgbClr val="000000"/>
                        </a:solidFill>
                        <a:effectLst/>
                        <a:latin typeface="+mn-lt"/>
                      </a:endParaRPr>
                    </a:p>
                  </a:txBody>
                  <a:tcPr marL="7620" marR="7620" marT="7620" marB="0" anchor="ctr"/>
                </a:tc>
                <a:tc>
                  <a:txBody>
                    <a:bodyPr/>
                    <a:lstStyle/>
                    <a:p>
                      <a:pPr algn="ctr" fontAlgn="ctr"/>
                      <a:r>
                        <a:rPr lang="en-US" sz="2500" u="none" strike="noStrike" dirty="0" smtClean="0">
                          <a:solidFill>
                            <a:srgbClr val="FF0000"/>
                          </a:solidFill>
                          <a:effectLst/>
                          <a:latin typeface="+mn-lt"/>
                        </a:rPr>
                        <a:t>0.69</a:t>
                      </a:r>
                      <a:endParaRPr lang="en-US" sz="2500" b="0" i="0" u="none" strike="noStrike" dirty="0">
                        <a:solidFill>
                          <a:srgbClr val="FF0000"/>
                        </a:solidFill>
                        <a:effectLst/>
                        <a:latin typeface="+mn-lt"/>
                      </a:endParaRPr>
                    </a:p>
                  </a:txBody>
                  <a:tcPr marL="7620" marR="7620" marT="7620" marB="0" anchor="ctr"/>
                </a:tc>
              </a:tr>
            </a:tbl>
          </a:graphicData>
        </a:graphic>
      </p:graphicFrame>
      <p:sp>
        <p:nvSpPr>
          <p:cNvPr id="2" name="Rectangle 1"/>
          <p:cNvSpPr/>
          <p:nvPr/>
        </p:nvSpPr>
        <p:spPr>
          <a:xfrm>
            <a:off x="1600200" y="1524000"/>
            <a:ext cx="8991600" cy="5334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905000" y="2209800"/>
            <a:ext cx="8686800" cy="8382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905000" y="3124200"/>
            <a:ext cx="8686800" cy="8382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828800" y="4038600"/>
            <a:ext cx="8763000" cy="533400"/>
          </a:xfrm>
          <a:prstGeom prst="rect">
            <a:avLst/>
          </a:prstGeom>
          <a:noFill/>
          <a:ln w="47625">
            <a:solidFill>
              <a:srgbClr val="FF0F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600200" y="4724400"/>
            <a:ext cx="8991600" cy="1600200"/>
          </a:xfrm>
          <a:prstGeom prst="rect">
            <a:avLst/>
          </a:prstGeom>
          <a:noFill/>
          <a:ln w="476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20199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mponent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67408"/>
            <a:ext cx="4017888" cy="1656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Image result for low titer o whole blood"/>
          <p:cNvPicPr>
            <a:picLocks noChangeAspect="1" noChangeArrowheads="1"/>
          </p:cNvPicPr>
          <p:nvPr/>
        </p:nvPicPr>
        <p:blipFill rotWithShape="1">
          <a:blip r:embed="rId4">
            <a:extLst>
              <a:ext uri="{28A0092B-C50C-407E-A947-70E740481C1C}">
                <a14:useLocalDpi xmlns:a14="http://schemas.microsoft.com/office/drawing/2010/main" val="0"/>
              </a:ext>
            </a:extLst>
          </a:blip>
          <a:srcRect l="17391" t="12884" r="18340" b="27756"/>
          <a:stretch/>
        </p:blipFill>
        <p:spPr bwMode="auto">
          <a:xfrm>
            <a:off x="1752601" y="3647880"/>
            <a:ext cx="2061075" cy="2997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ext Box 5"/>
          <p:cNvSpPr txBox="1">
            <a:spLocks noChangeArrowheads="1"/>
          </p:cNvSpPr>
          <p:nvPr/>
        </p:nvSpPr>
        <p:spPr bwMode="auto">
          <a:xfrm>
            <a:off x="5867400" y="1400679"/>
            <a:ext cx="5240418" cy="2656209"/>
          </a:xfrm>
          <a:prstGeom prst="rect">
            <a:avLst/>
          </a:prstGeom>
          <a:noFill/>
          <a:ln w="19050">
            <a:solidFill>
              <a:srgbClr val="B61212"/>
            </a:solidFill>
            <a:round/>
            <a:headEnd/>
            <a:tailEnd/>
          </a:ln>
          <a:effectLst>
            <a:softEdge rad="12700"/>
          </a:effectLst>
        </p:spPr>
        <p:txBody>
          <a:bodyPr wrap="square" lIns="67500" tIns="35100" rIns="67500" bIns="35100">
            <a:spAutoFit/>
          </a:bodyPr>
          <a:lstStyle/>
          <a:p>
            <a:pPr>
              <a:buClr>
                <a:srgbClr val="FFE701"/>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b="1" u="sng" dirty="0">
                <a:solidFill>
                  <a:srgbClr val="FFFF00"/>
                </a:solidFill>
                <a:latin typeface="Arial" pitchFamily="34" charset="0"/>
              </a:rPr>
              <a:t>Component Therapy:</a:t>
            </a:r>
            <a:r>
              <a:rPr lang="en-GB" sz="2800" b="1" i="1" dirty="0">
                <a:solidFill>
                  <a:srgbClr val="FFFF00"/>
                </a:solidFill>
                <a:latin typeface="Arial" pitchFamily="34" charset="0"/>
              </a:rPr>
              <a:t> </a:t>
            </a:r>
          </a:p>
          <a:p>
            <a:pPr>
              <a:buClr>
                <a:srgbClr val="FFE701"/>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680 mL</a:t>
            </a:r>
            <a:r>
              <a:rPr lang="en-GB" sz="2800" u="sng" dirty="0">
                <a:solidFill>
                  <a:prstClr val="white"/>
                </a:solidFill>
                <a:latin typeface="Arial" pitchFamily="34" charset="0"/>
              </a:rPr>
              <a:t> </a:t>
            </a:r>
            <a:r>
              <a:rPr lang="en-GB" sz="2800" i="1" dirty="0">
                <a:solidFill>
                  <a:prstClr val="white"/>
                </a:solidFill>
                <a:latin typeface="Arial" pitchFamily="34" charset="0"/>
              </a:rPr>
              <a:t>RBC unit + PLT </a:t>
            </a:r>
          </a:p>
          <a:p>
            <a:pPr>
              <a:buClr>
                <a:srgbClr val="FFE701"/>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unit + FFP unit + </a:t>
            </a:r>
            <a:r>
              <a:rPr lang="en-GB" sz="2800" i="1" dirty="0" err="1">
                <a:solidFill>
                  <a:prstClr val="white"/>
                </a:solidFill>
                <a:latin typeface="Arial" pitchFamily="34" charset="0"/>
              </a:rPr>
              <a:t>Cryo</a:t>
            </a:r>
            <a:r>
              <a:rPr lang="en-GB" sz="2800" i="1" dirty="0">
                <a:solidFill>
                  <a:prstClr val="white"/>
                </a:solidFill>
                <a:latin typeface="Arial" pitchFamily="34" charset="0"/>
              </a:rPr>
              <a:t> unit</a:t>
            </a:r>
          </a:p>
          <a:p>
            <a:pPr marL="600075" lvl="1" indent="-257175" defTabSz="342900">
              <a:buClr>
                <a:prstClr val="white"/>
              </a:buClr>
              <a:buSzPct val="100000"/>
              <a:buFontTx/>
              <a:buBlip>
                <a:blip r:embed="rId5"/>
              </a:buBlip>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RBC concentration: 29%</a:t>
            </a:r>
          </a:p>
          <a:p>
            <a:pPr marL="600075" lvl="1" indent="-257175" defTabSz="342900">
              <a:buClr>
                <a:prstClr val="white"/>
              </a:buClr>
              <a:buSzPct val="100000"/>
              <a:buFontTx/>
              <a:buBlip>
                <a:blip r:embed="rId5"/>
              </a:buBlip>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Platelets: 80,000</a:t>
            </a:r>
          </a:p>
          <a:p>
            <a:pPr marL="600075" lvl="1" indent="-257175" defTabSz="342900">
              <a:buClr>
                <a:prstClr val="white"/>
              </a:buClr>
              <a:buSzPct val="100000"/>
              <a:buFontTx/>
              <a:buBlip>
                <a:blip r:embed="rId5"/>
              </a:buBlip>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Coagulation factors: 65%</a:t>
            </a:r>
          </a:p>
        </p:txBody>
      </p:sp>
      <p:sp>
        <p:nvSpPr>
          <p:cNvPr id="10" name="Text Box 6"/>
          <p:cNvSpPr txBox="1">
            <a:spLocks noChangeArrowheads="1"/>
          </p:cNvSpPr>
          <p:nvPr/>
        </p:nvSpPr>
        <p:spPr bwMode="auto">
          <a:xfrm>
            <a:off x="4114800" y="4090342"/>
            <a:ext cx="6096000" cy="2555447"/>
          </a:xfrm>
          <a:prstGeom prst="rect">
            <a:avLst/>
          </a:prstGeom>
          <a:noFill/>
          <a:ln w="19050">
            <a:solidFill>
              <a:srgbClr val="B61212"/>
            </a:solidFill>
            <a:round/>
            <a:headEnd/>
            <a:tailEnd/>
          </a:ln>
          <a:effectLst>
            <a:softEdge rad="12700"/>
          </a:effectLst>
        </p:spPr>
        <p:txBody>
          <a:bodyPr lIns="67500" tIns="35100" rIns="67500" bIns="35100"/>
          <a:lstStyle>
            <a:lvl1pPr marL="341313" indent="-341313" defTabSz="457200"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cs typeface="ＭＳ Ｐゴシック" charset="0"/>
              </a:defRPr>
            </a:lvl1pPr>
            <a:lvl2pPr marL="37931725" indent="-37474525" defTabSz="457200"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charset="0"/>
                <a:ea typeface="ＭＳ Ｐゴシック" charset="0"/>
              </a:defRPr>
            </a:lvl9pPr>
          </a:lstStyle>
          <a:p>
            <a:pPr eaLnBrk="1" hangingPunct="1">
              <a:buClr>
                <a:prstClr val="white"/>
              </a:buClr>
              <a:buSzPct val="100000"/>
              <a:defRPr/>
            </a:pPr>
            <a:r>
              <a:rPr lang="en-GB" sz="2800" b="1" u="sng" dirty="0">
                <a:solidFill>
                  <a:srgbClr val="FFFF00"/>
                </a:solidFill>
              </a:rPr>
              <a:t>Whole Blood:</a:t>
            </a:r>
            <a:r>
              <a:rPr lang="en-GB" sz="2800" b="1" dirty="0">
                <a:solidFill>
                  <a:srgbClr val="FFFF00"/>
                </a:solidFill>
              </a:rPr>
              <a:t> </a:t>
            </a:r>
          </a:p>
          <a:p>
            <a:pPr eaLnBrk="1" hangingPunct="1">
              <a:buClr>
                <a:prstClr val="white"/>
              </a:buClr>
              <a:buSzPct val="100000"/>
              <a:defRPr/>
            </a:pPr>
            <a:r>
              <a:rPr lang="en-GB" sz="2800" dirty="0">
                <a:solidFill>
                  <a:prstClr val="white"/>
                </a:solidFill>
              </a:rPr>
              <a:t>500 mL, </a:t>
            </a:r>
            <a:r>
              <a:rPr lang="en-GB" sz="2800" i="1" dirty="0">
                <a:solidFill>
                  <a:prstClr val="white"/>
                </a:solidFill>
                <a:latin typeface="Arial" pitchFamily="34" charset="0"/>
              </a:rPr>
              <a:t>single WB unit</a:t>
            </a:r>
          </a:p>
          <a:p>
            <a:pPr marL="300038" lvl="1" indent="-214313" eaLnBrk="1" hangingPunct="1">
              <a:buClr>
                <a:prstClr val="white"/>
              </a:buClr>
              <a:buSzPct val="100000"/>
              <a:buFontTx/>
              <a:buBlip>
                <a:blip r:embed="rId5"/>
              </a:buBlip>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RBC concentration: 38-50%</a:t>
            </a:r>
          </a:p>
          <a:p>
            <a:pPr marL="300038" lvl="1" indent="-214313" eaLnBrk="1" hangingPunct="1">
              <a:buClr>
                <a:prstClr val="white"/>
              </a:buClr>
              <a:buSzPct val="100000"/>
              <a:buFontTx/>
              <a:buBlip>
                <a:blip r:embed="rId5"/>
              </a:buBlip>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Platelets: 150,000-400,000 </a:t>
            </a:r>
          </a:p>
          <a:p>
            <a:pPr marL="300038" lvl="1" indent="-214313" eaLnBrk="1" hangingPunct="1">
              <a:buClr>
                <a:prstClr val="white"/>
              </a:buClr>
              <a:buSzPct val="100000"/>
              <a:buFontTx/>
              <a:buBlip>
                <a:blip r:embed="rId5"/>
              </a:buBlip>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GB" sz="2800" i="1" dirty="0">
                <a:solidFill>
                  <a:prstClr val="white"/>
                </a:solidFill>
                <a:latin typeface="Arial" pitchFamily="34" charset="0"/>
              </a:rPr>
              <a:t>Coagulation factors: 100%</a:t>
            </a:r>
          </a:p>
        </p:txBody>
      </p:sp>
      <p:sp>
        <p:nvSpPr>
          <p:cNvPr id="8" name="Title 1"/>
          <p:cNvSpPr>
            <a:spLocks noGrp="1"/>
          </p:cNvSpPr>
          <p:nvPr>
            <p:ph type="title"/>
          </p:nvPr>
        </p:nvSpPr>
        <p:spPr>
          <a:xfrm>
            <a:off x="1447800" y="76200"/>
            <a:ext cx="9220200" cy="1066800"/>
          </a:xfrm>
        </p:spPr>
        <p:txBody>
          <a:bodyPr>
            <a:noAutofit/>
          </a:bodyPr>
          <a:lstStyle/>
          <a:p>
            <a:r>
              <a:rPr lang="en-US" sz="4000" b="1" dirty="0">
                <a:effectLst>
                  <a:outerShdw blurRad="50800" dist="38100" dir="2700000" algn="tl" rotWithShape="0">
                    <a:srgbClr val="FFFF00">
                      <a:alpha val="80000"/>
                    </a:srgbClr>
                  </a:outerShdw>
                </a:effectLst>
              </a:rPr>
              <a:t>Component Therapy vs. Whole Blood</a:t>
            </a:r>
          </a:p>
        </p:txBody>
      </p:sp>
    </p:spTree>
    <p:extLst>
      <p:ext uri="{BB962C8B-B14F-4D97-AF65-F5344CB8AC3E}">
        <p14:creationId xmlns:p14="http://schemas.microsoft.com/office/powerpoint/2010/main" val="13365574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1" y="57997"/>
            <a:ext cx="7893161" cy="25365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dk1"/>
          </a:lnRef>
          <a:fillRef idx="3">
            <a:schemeClr val="dk1"/>
          </a:fillRef>
          <a:effectRef idx="3">
            <a:schemeClr val="dk1"/>
          </a:effectRef>
          <a:fontRef idx="minor">
            <a:schemeClr val="lt1"/>
          </a:fontRef>
        </p:style>
      </p:pic>
      <p:pic>
        <p:nvPicPr>
          <p:cNvPr id="6758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3801" y="1828801"/>
            <a:ext cx="2236221" cy="36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8801" y="2743201"/>
            <a:ext cx="4210615" cy="4010297"/>
          </a:xfrm>
          <a:prstGeom prst="rect">
            <a:avLst/>
          </a:prstGeom>
          <a:ln>
            <a:noFill/>
          </a:ln>
          <a:effectLst>
            <a:outerShdw blurRad="190500" algn="tl" rotWithShape="0">
              <a:srgbClr val="000000">
                <a:alpha val="70000"/>
              </a:srgbClr>
            </a:outerShdw>
          </a:effectLst>
        </p:spPr>
        <p:style>
          <a:lnRef idx="0">
            <a:schemeClr val="dk1"/>
          </a:lnRef>
          <a:fillRef idx="3">
            <a:schemeClr val="dk1"/>
          </a:fillRef>
          <a:effectRef idx="3">
            <a:schemeClr val="dk1"/>
          </a:effectRef>
          <a:fontRef idx="minor">
            <a:schemeClr val="lt1"/>
          </a:fontRef>
        </p:style>
      </p:pic>
      <p:sp>
        <p:nvSpPr>
          <p:cNvPr id="2" name="TextBox 1"/>
          <p:cNvSpPr txBox="1"/>
          <p:nvPr/>
        </p:nvSpPr>
        <p:spPr>
          <a:xfrm>
            <a:off x="3886201" y="2971800"/>
            <a:ext cx="199125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rPr>
              <a:t>WHOLE BLOOD</a:t>
            </a:r>
          </a:p>
        </p:txBody>
      </p:sp>
      <p:sp>
        <p:nvSpPr>
          <p:cNvPr id="7" name="object 8"/>
          <p:cNvSpPr txBox="1"/>
          <p:nvPr/>
        </p:nvSpPr>
        <p:spPr>
          <a:xfrm>
            <a:off x="6372226" y="2895601"/>
            <a:ext cx="4143375" cy="1284967"/>
          </a:xfrm>
          <a:prstGeom prst="rect">
            <a:avLst/>
          </a:prstGeom>
          <a:ln w="63500">
            <a:solidFill>
              <a:srgbClr val="FF0000"/>
            </a:solidFill>
          </a:ln>
        </p:spPr>
        <p:txBody>
          <a:bodyPr vert="horz" wrap="square" lIns="0" tIns="53340" rIns="0" bIns="0" rtlCol="0">
            <a:spAutoFit/>
          </a:bodyPr>
          <a:lstStyle/>
          <a:p>
            <a:pPr marL="356235" marR="344170" indent="5715" algn="ctr">
              <a:lnSpc>
                <a:spcPts val="3200"/>
              </a:lnSpc>
              <a:spcBef>
                <a:spcPts val="420"/>
              </a:spcBef>
            </a:pPr>
            <a:r>
              <a:rPr sz="2800" dirty="0">
                <a:solidFill>
                  <a:prstClr val="white"/>
                </a:solidFill>
                <a:latin typeface="Gill Sans MT"/>
                <a:cs typeface="Gill Sans MT"/>
              </a:rPr>
              <a:t>100 WB </a:t>
            </a:r>
            <a:r>
              <a:rPr sz="2800" spc="-5" dirty="0">
                <a:solidFill>
                  <a:prstClr val="white"/>
                </a:solidFill>
                <a:latin typeface="Gill Sans MT"/>
                <a:cs typeface="Gill Sans MT"/>
              </a:rPr>
              <a:t>patients  </a:t>
            </a:r>
            <a:r>
              <a:rPr sz="2800" spc="-10" dirty="0">
                <a:solidFill>
                  <a:prstClr val="white"/>
                </a:solidFill>
                <a:latin typeface="Gill Sans MT"/>
                <a:cs typeface="Gill Sans MT"/>
              </a:rPr>
              <a:t>(Fresh,Type-Specific) </a:t>
            </a:r>
            <a:r>
              <a:rPr sz="2800" dirty="0">
                <a:solidFill>
                  <a:prstClr val="white"/>
                </a:solidFill>
                <a:latin typeface="Gill Sans MT"/>
                <a:cs typeface="Gill Sans MT"/>
              </a:rPr>
              <a:t>vs  254 CT</a:t>
            </a:r>
            <a:r>
              <a:rPr sz="2800" spc="-95" dirty="0">
                <a:solidFill>
                  <a:prstClr val="white"/>
                </a:solidFill>
                <a:latin typeface="Gill Sans MT"/>
                <a:cs typeface="Gill Sans MT"/>
              </a:rPr>
              <a:t> </a:t>
            </a:r>
            <a:r>
              <a:rPr sz="2800" spc="-10" dirty="0">
                <a:solidFill>
                  <a:prstClr val="white"/>
                </a:solidFill>
                <a:latin typeface="Gill Sans MT"/>
                <a:cs typeface="Gill Sans MT"/>
              </a:rPr>
              <a:t>controls</a:t>
            </a:r>
            <a:endParaRPr sz="2800" dirty="0">
              <a:solidFill>
                <a:prstClr val="white"/>
              </a:solidFill>
              <a:latin typeface="Gill Sans MT"/>
              <a:cs typeface="Gill Sans MT"/>
            </a:endParaRPr>
          </a:p>
        </p:txBody>
      </p:sp>
      <p:sp>
        <p:nvSpPr>
          <p:cNvPr id="8" name="object 47"/>
          <p:cNvSpPr txBox="1"/>
          <p:nvPr/>
        </p:nvSpPr>
        <p:spPr>
          <a:xfrm>
            <a:off x="6372226" y="4762501"/>
            <a:ext cx="4143375" cy="1687641"/>
          </a:xfrm>
          <a:prstGeom prst="rect">
            <a:avLst/>
          </a:prstGeom>
          <a:ln w="63500">
            <a:solidFill>
              <a:srgbClr val="FF0000"/>
            </a:solidFill>
          </a:ln>
        </p:spPr>
        <p:txBody>
          <a:bodyPr vert="horz" wrap="square" lIns="0" tIns="20320" rIns="0" bIns="0" rtlCol="0">
            <a:spAutoFit/>
          </a:bodyPr>
          <a:lstStyle/>
          <a:p>
            <a:pPr marL="127635">
              <a:lnSpc>
                <a:spcPts val="3279"/>
              </a:lnSpc>
              <a:spcBef>
                <a:spcPts val="160"/>
              </a:spcBef>
            </a:pPr>
            <a:r>
              <a:rPr sz="2800" spc="-5" dirty="0">
                <a:solidFill>
                  <a:prstClr val="white"/>
                </a:solidFill>
                <a:latin typeface="Gill Sans MT"/>
                <a:cs typeface="Gill Sans MT"/>
              </a:rPr>
              <a:t>7.4 </a:t>
            </a:r>
            <a:r>
              <a:rPr sz="2800" dirty="0">
                <a:solidFill>
                  <a:prstClr val="white"/>
                </a:solidFill>
                <a:latin typeface="Gill Sans MT"/>
                <a:cs typeface="Gill Sans MT"/>
              </a:rPr>
              <a:t>vs </a:t>
            </a:r>
            <a:r>
              <a:rPr sz="2800" spc="-5" dirty="0">
                <a:solidFill>
                  <a:prstClr val="white"/>
                </a:solidFill>
                <a:latin typeface="Gill Sans MT"/>
                <a:cs typeface="Gill Sans MT"/>
              </a:rPr>
              <a:t>9.3 </a:t>
            </a:r>
            <a:r>
              <a:rPr sz="2800" dirty="0">
                <a:solidFill>
                  <a:prstClr val="white"/>
                </a:solidFill>
                <a:latin typeface="Gill Sans MT"/>
                <a:cs typeface="Gill Sans MT"/>
              </a:rPr>
              <a:t>L </a:t>
            </a:r>
            <a:r>
              <a:rPr sz="2800" spc="-5" dirty="0">
                <a:solidFill>
                  <a:prstClr val="white"/>
                </a:solidFill>
                <a:latin typeface="Gill Sans MT"/>
                <a:cs typeface="Gill Sans MT"/>
              </a:rPr>
              <a:t>Blood</a:t>
            </a:r>
            <a:r>
              <a:rPr sz="2800" spc="-55" dirty="0">
                <a:solidFill>
                  <a:prstClr val="white"/>
                </a:solidFill>
                <a:latin typeface="Gill Sans MT"/>
                <a:cs typeface="Gill Sans MT"/>
              </a:rPr>
              <a:t> </a:t>
            </a:r>
            <a:r>
              <a:rPr sz="2800" spc="-10" dirty="0">
                <a:solidFill>
                  <a:prstClr val="white"/>
                </a:solidFill>
                <a:latin typeface="Gill Sans MT"/>
                <a:cs typeface="Gill Sans MT"/>
              </a:rPr>
              <a:t>Product</a:t>
            </a:r>
            <a:endParaRPr sz="2800" dirty="0">
              <a:solidFill>
                <a:prstClr val="white"/>
              </a:solidFill>
              <a:latin typeface="Gill Sans MT"/>
              <a:cs typeface="Gill Sans MT"/>
            </a:endParaRPr>
          </a:p>
          <a:p>
            <a:pPr marL="597535" marR="102870" indent="-495300">
              <a:lnSpc>
                <a:spcPts val="3200"/>
              </a:lnSpc>
              <a:spcBef>
                <a:spcPts val="155"/>
              </a:spcBef>
            </a:pPr>
            <a:r>
              <a:rPr sz="2800" spc="-5" dirty="0">
                <a:solidFill>
                  <a:prstClr val="white"/>
                </a:solidFill>
                <a:latin typeface="Gill Sans MT"/>
                <a:cs typeface="Gill Sans MT"/>
              </a:rPr>
              <a:t>1.7 </a:t>
            </a:r>
            <a:r>
              <a:rPr sz="2800" dirty="0">
                <a:solidFill>
                  <a:prstClr val="white"/>
                </a:solidFill>
                <a:latin typeface="Gill Sans MT"/>
                <a:cs typeface="Gill Sans MT"/>
              </a:rPr>
              <a:t>vs </a:t>
            </a:r>
            <a:r>
              <a:rPr sz="2800" spc="-5" dirty="0">
                <a:solidFill>
                  <a:prstClr val="white"/>
                </a:solidFill>
                <a:latin typeface="Gill Sans MT"/>
                <a:cs typeface="Gill Sans MT"/>
              </a:rPr>
              <a:t>2.5 </a:t>
            </a:r>
            <a:r>
              <a:rPr sz="2800" dirty="0">
                <a:solidFill>
                  <a:prstClr val="white"/>
                </a:solidFill>
                <a:latin typeface="Gill Sans MT"/>
                <a:cs typeface="Gill Sans MT"/>
              </a:rPr>
              <a:t>L </a:t>
            </a:r>
            <a:r>
              <a:rPr sz="2800" spc="-10" dirty="0">
                <a:solidFill>
                  <a:prstClr val="white"/>
                </a:solidFill>
                <a:latin typeface="Gill Sans MT"/>
                <a:cs typeface="Gill Sans MT"/>
              </a:rPr>
              <a:t>citrate/additive  </a:t>
            </a:r>
            <a:r>
              <a:rPr sz="2800" spc="5" dirty="0">
                <a:solidFill>
                  <a:prstClr val="white"/>
                </a:solidFill>
                <a:latin typeface="Gill Sans MT"/>
                <a:cs typeface="Gill Sans MT"/>
              </a:rPr>
              <a:t>Survival </a:t>
            </a:r>
            <a:r>
              <a:rPr sz="2800" dirty="0">
                <a:solidFill>
                  <a:prstClr val="white"/>
                </a:solidFill>
                <a:latin typeface="Gill Sans MT"/>
                <a:cs typeface="Gill Sans MT"/>
              </a:rPr>
              <a:t>95% vs</a:t>
            </a:r>
            <a:r>
              <a:rPr sz="2800" spc="-75" dirty="0">
                <a:solidFill>
                  <a:prstClr val="white"/>
                </a:solidFill>
                <a:latin typeface="Gill Sans MT"/>
                <a:cs typeface="Gill Sans MT"/>
              </a:rPr>
              <a:t> </a:t>
            </a:r>
            <a:r>
              <a:rPr sz="2800" dirty="0">
                <a:solidFill>
                  <a:prstClr val="white"/>
                </a:solidFill>
                <a:latin typeface="Gill Sans MT"/>
                <a:cs typeface="Gill Sans MT"/>
              </a:rPr>
              <a:t>82%</a:t>
            </a:r>
          </a:p>
          <a:p>
            <a:pPr marL="368935">
              <a:lnSpc>
                <a:spcPts val="3120"/>
              </a:lnSpc>
            </a:pPr>
            <a:r>
              <a:rPr sz="2800" spc="-5" dirty="0">
                <a:solidFill>
                  <a:prstClr val="white"/>
                </a:solidFill>
                <a:latin typeface="Gill Sans MT"/>
                <a:cs typeface="Gill Sans MT"/>
              </a:rPr>
              <a:t>OR </a:t>
            </a:r>
            <a:r>
              <a:rPr sz="2800" dirty="0">
                <a:solidFill>
                  <a:prstClr val="white"/>
                </a:solidFill>
                <a:latin typeface="Gill Sans MT"/>
                <a:cs typeface="Gill Sans MT"/>
              </a:rPr>
              <a:t>WB </a:t>
            </a:r>
            <a:r>
              <a:rPr sz="2800" spc="-5" dirty="0">
                <a:solidFill>
                  <a:prstClr val="white"/>
                </a:solidFill>
                <a:latin typeface="Gill Sans MT"/>
                <a:cs typeface="Gill Sans MT"/>
              </a:rPr>
              <a:t>12.4</a:t>
            </a:r>
            <a:r>
              <a:rPr sz="2800" spc="-390" dirty="0">
                <a:solidFill>
                  <a:prstClr val="white"/>
                </a:solidFill>
                <a:latin typeface="Gill Sans MT"/>
                <a:cs typeface="Gill Sans MT"/>
              </a:rPr>
              <a:t> </a:t>
            </a:r>
            <a:r>
              <a:rPr sz="2800" spc="-5" dirty="0">
                <a:solidFill>
                  <a:prstClr val="white"/>
                </a:solidFill>
                <a:latin typeface="Gill Sans MT"/>
                <a:cs typeface="Gill Sans MT"/>
              </a:rPr>
              <a:t>(p=0.001)</a:t>
            </a:r>
            <a:endParaRPr sz="2800" dirty="0">
              <a:solidFill>
                <a:prstClr val="white"/>
              </a:solidFill>
              <a:latin typeface="Gill Sans MT"/>
              <a:cs typeface="Gill Sans MT"/>
            </a:endParaRPr>
          </a:p>
        </p:txBody>
      </p:sp>
    </p:spTree>
    <p:extLst>
      <p:ext uri="{BB962C8B-B14F-4D97-AF65-F5344CB8AC3E}">
        <p14:creationId xmlns:p14="http://schemas.microsoft.com/office/powerpoint/2010/main" val="28217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47800" y="76200"/>
            <a:ext cx="9220200" cy="838200"/>
          </a:xfrm>
        </p:spPr>
        <p:txBody>
          <a:bodyPr>
            <a:noAutofit/>
          </a:bodyPr>
          <a:lstStyle/>
          <a:p>
            <a:r>
              <a:rPr lang="en-US" sz="4000" b="1" dirty="0">
                <a:effectLst>
                  <a:outerShdw blurRad="50800" dist="38100" dir="2700000" algn="tl" rotWithShape="0">
                    <a:srgbClr val="FFFF00">
                      <a:alpha val="80000"/>
                    </a:srgbClr>
                  </a:outerShdw>
                </a:effectLst>
              </a:rPr>
              <a:t>RBC’s vs. Whole Blood</a:t>
            </a:r>
          </a:p>
        </p:txBody>
      </p:sp>
      <p:pic>
        <p:nvPicPr>
          <p:cNvPr id="5" name="17196D4F9D844B4B8AD448BC8A8F4109@sct-15-20-156-4-msonline-outlook-e70ad.templateTenant" descr="17196D4F9D844B4B8AD448BC8A8F4109@sct-15-20-156-4-msonline-outlook-e70ad"/>
          <p:cNvPicPr>
            <a:picLocks noChangeAspect="1" noChangeArrowheads="1"/>
          </p:cNvPicPr>
          <p:nvPr/>
        </p:nvPicPr>
        <p:blipFill>
          <a:blip r:embed="rId2">
            <a:extLst>
              <a:ext uri="{28A0092B-C50C-407E-A947-70E740481C1C}">
                <a14:useLocalDpi xmlns:a14="http://schemas.microsoft.com/office/drawing/2010/main" val="0"/>
              </a:ext>
            </a:extLst>
          </a:blip>
          <a:srcRect t="44136" r="69" b="21721"/>
          <a:stretch>
            <a:fillRect/>
          </a:stretch>
        </p:blipFill>
        <p:spPr bwMode="auto">
          <a:xfrm>
            <a:off x="1625290" y="1828800"/>
            <a:ext cx="886522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2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124" y="99865"/>
            <a:ext cx="2584076" cy="2584076"/>
          </a:xfrm>
          <a:prstGeom prst="rect">
            <a:avLst/>
          </a:prstGeom>
        </p:spPr>
      </p:pic>
      <p:sp>
        <p:nvSpPr>
          <p:cNvPr id="8" name="Content Placeholder 2"/>
          <p:cNvSpPr txBox="1">
            <a:spLocks/>
          </p:cNvSpPr>
          <p:nvPr/>
        </p:nvSpPr>
        <p:spPr>
          <a:xfrm>
            <a:off x="1676400" y="4576316"/>
            <a:ext cx="8686800" cy="20856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en-US" sz="2000" b="1" dirty="0">
              <a:solidFill>
                <a:srgbClr val="FFFF00"/>
              </a:solidFill>
            </a:endParaRPr>
          </a:p>
        </p:txBody>
      </p:sp>
      <p:pic>
        <p:nvPicPr>
          <p:cNvPr id="9" name="Picture 8">
            <a:extLst>
              <a:ext uri="{FF2B5EF4-FFF2-40B4-BE49-F238E27FC236}">
                <a16:creationId xmlns:a16="http://schemas.microsoft.com/office/drawing/2014/main" xmlns="" id="{8E5882FD-E29E-924D-8C52-2DDC8ECC0987}"/>
              </a:ext>
            </a:extLst>
          </p:cNvPr>
          <p:cNvPicPr>
            <a:picLocks noChangeAspect="1"/>
          </p:cNvPicPr>
          <p:nvPr/>
        </p:nvPicPr>
        <p:blipFill rotWithShape="1">
          <a:blip r:embed="rId4">
            <a:extLst>
              <a:ext uri="{28A0092B-C50C-407E-A947-70E740481C1C}">
                <a14:useLocalDpi xmlns:a14="http://schemas.microsoft.com/office/drawing/2010/main" val="0"/>
              </a:ext>
            </a:extLst>
          </a:blip>
          <a:srcRect l="1464" r="2385"/>
          <a:stretch/>
        </p:blipFill>
        <p:spPr>
          <a:xfrm>
            <a:off x="2819400" y="99865"/>
            <a:ext cx="8991600" cy="2626934"/>
          </a:xfrm>
          <a:prstGeom prst="rect">
            <a:avLst/>
          </a:prstGeom>
        </p:spPr>
        <p:style>
          <a:lnRef idx="0">
            <a:schemeClr val="dk1"/>
          </a:lnRef>
          <a:fillRef idx="3">
            <a:schemeClr val="dk1"/>
          </a:fillRef>
          <a:effectRef idx="3">
            <a:schemeClr val="dk1"/>
          </a:effectRef>
          <a:fontRef idx="minor">
            <a:schemeClr val="lt1"/>
          </a:fontRef>
        </p:style>
      </p:pic>
      <p:pic>
        <p:nvPicPr>
          <p:cNvPr id="10" name="Picture 9">
            <a:extLst>
              <a:ext uri="{FF2B5EF4-FFF2-40B4-BE49-F238E27FC236}">
                <a16:creationId xmlns:a16="http://schemas.microsoft.com/office/drawing/2014/main" xmlns="" id="{69A27616-7A98-954B-AB1D-982F94173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609600"/>
            <a:ext cx="2712788" cy="560426"/>
          </a:xfrm>
          <a:prstGeom prst="rect">
            <a:avLst/>
          </a:prstGeom>
        </p:spPr>
      </p:pic>
      <p:sp>
        <p:nvSpPr>
          <p:cNvPr id="11" name="TextBox 2"/>
          <p:cNvSpPr txBox="1">
            <a:spLocks noChangeArrowheads="1"/>
          </p:cNvSpPr>
          <p:nvPr/>
        </p:nvSpPr>
        <p:spPr bwMode="auto">
          <a:xfrm>
            <a:off x="609600" y="3437692"/>
            <a:ext cx="9023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0128"/>
              </a:buClr>
              <a:buSzPct val="75000"/>
              <a:buChar char="•"/>
              <a:defRPr sz="3200">
                <a:solidFill>
                  <a:schemeClr val="tx1"/>
                </a:solidFill>
                <a:latin typeface="Times New Roman" panose="02020603050405020304" pitchFamily="18" charset="0"/>
              </a:defRPr>
            </a:lvl1pPr>
            <a:lvl2pPr marL="742950" indent="-285750">
              <a:spcBef>
                <a:spcPct val="20000"/>
              </a:spcBef>
              <a:buClr>
                <a:srgbClr val="FC0128"/>
              </a:buClr>
              <a:buSzPct val="75000"/>
              <a:buChar char="•"/>
              <a:defRPr sz="2800">
                <a:solidFill>
                  <a:schemeClr val="tx1"/>
                </a:solidFill>
                <a:latin typeface="Times New Roman" panose="02020603050405020304" pitchFamily="18" charset="0"/>
              </a:defRPr>
            </a:lvl2pPr>
            <a:lvl3pPr marL="1143000" indent="-228600">
              <a:spcBef>
                <a:spcPct val="20000"/>
              </a:spcBef>
              <a:buClr>
                <a:srgbClr val="FC0128"/>
              </a:buClr>
              <a:buSzPct val="65000"/>
              <a:buChar char="•"/>
              <a:defRPr sz="2400">
                <a:solidFill>
                  <a:srgbClr val="FE9B03"/>
                </a:solidFill>
                <a:latin typeface="Times New Roman" panose="02020603050405020304" pitchFamily="18" charset="0"/>
              </a:defRPr>
            </a:lvl3pPr>
            <a:lvl4pPr marL="1600200" indent="-228600">
              <a:spcBef>
                <a:spcPct val="20000"/>
              </a:spcBef>
              <a:buClr>
                <a:srgbClr val="FC0128"/>
              </a:buClr>
              <a:buSzPct val="100000"/>
              <a:buChar char="•"/>
              <a:defRPr sz="2000">
                <a:solidFill>
                  <a:schemeClr val="tx2"/>
                </a:solidFill>
                <a:latin typeface="Times New Roman" panose="02020603050405020304" pitchFamily="18" charset="0"/>
              </a:defRPr>
            </a:lvl4pPr>
            <a:lvl5pPr marL="2057400" indent="-228600">
              <a:spcBef>
                <a:spcPct val="20000"/>
              </a:spcBef>
              <a:buClr>
                <a:srgbClr val="FC0128"/>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sz="4000" b="1" dirty="0" smtClean="0">
                <a:solidFill>
                  <a:prstClr val="white"/>
                </a:solidFill>
                <a:effectLst>
                  <a:outerShdw blurRad="50800" dist="38100" dir="2700000" algn="tl" rotWithShape="0">
                    <a:srgbClr val="FFFF00">
                      <a:alpha val="80000"/>
                    </a:srgbClr>
                  </a:outerShdw>
                </a:effectLst>
              </a:rPr>
              <a:t>Why really transfuse Whole Blood…..</a:t>
            </a:r>
            <a:endParaRPr lang="en-US" altLang="en-US" sz="4000" b="1" dirty="0">
              <a:solidFill>
                <a:srgbClr val="CF0E30"/>
              </a:solidFill>
              <a:latin typeface="Arial" panose="020B0604020202020204" pitchFamily="34" charset="0"/>
              <a:cs typeface="Arial" panose="020B0604020202020204" pitchFamily="34" charset="0"/>
            </a:endParaRPr>
          </a:p>
        </p:txBody>
      </p:sp>
      <p:sp>
        <p:nvSpPr>
          <p:cNvPr id="12" name="TextBox 2"/>
          <p:cNvSpPr txBox="1">
            <a:spLocks noChangeArrowheads="1"/>
          </p:cNvSpPr>
          <p:nvPr/>
        </p:nvSpPr>
        <p:spPr bwMode="auto">
          <a:xfrm>
            <a:off x="2406650" y="4549914"/>
            <a:ext cx="9023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0128"/>
              </a:buClr>
              <a:buSzPct val="75000"/>
              <a:buChar char="•"/>
              <a:defRPr sz="3200">
                <a:solidFill>
                  <a:schemeClr val="tx1"/>
                </a:solidFill>
                <a:latin typeface="Times New Roman" panose="02020603050405020304" pitchFamily="18" charset="0"/>
              </a:defRPr>
            </a:lvl1pPr>
            <a:lvl2pPr marL="742950" indent="-285750">
              <a:spcBef>
                <a:spcPct val="20000"/>
              </a:spcBef>
              <a:buClr>
                <a:srgbClr val="FC0128"/>
              </a:buClr>
              <a:buSzPct val="75000"/>
              <a:buChar char="•"/>
              <a:defRPr sz="2800">
                <a:solidFill>
                  <a:schemeClr val="tx1"/>
                </a:solidFill>
                <a:latin typeface="Times New Roman" panose="02020603050405020304" pitchFamily="18" charset="0"/>
              </a:defRPr>
            </a:lvl2pPr>
            <a:lvl3pPr marL="1143000" indent="-228600">
              <a:spcBef>
                <a:spcPct val="20000"/>
              </a:spcBef>
              <a:buClr>
                <a:srgbClr val="FC0128"/>
              </a:buClr>
              <a:buSzPct val="65000"/>
              <a:buChar char="•"/>
              <a:defRPr sz="2400">
                <a:solidFill>
                  <a:srgbClr val="FE9B03"/>
                </a:solidFill>
                <a:latin typeface="Times New Roman" panose="02020603050405020304" pitchFamily="18" charset="0"/>
              </a:defRPr>
            </a:lvl3pPr>
            <a:lvl4pPr marL="1600200" indent="-228600">
              <a:spcBef>
                <a:spcPct val="20000"/>
              </a:spcBef>
              <a:buClr>
                <a:srgbClr val="FC0128"/>
              </a:buClr>
              <a:buSzPct val="100000"/>
              <a:buChar char="•"/>
              <a:defRPr sz="2000">
                <a:solidFill>
                  <a:schemeClr val="tx2"/>
                </a:solidFill>
                <a:latin typeface="Times New Roman" panose="02020603050405020304" pitchFamily="18" charset="0"/>
              </a:defRPr>
            </a:lvl4pPr>
            <a:lvl5pPr marL="2057400" indent="-228600">
              <a:spcBef>
                <a:spcPct val="20000"/>
              </a:spcBef>
              <a:buClr>
                <a:srgbClr val="FC0128"/>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FC0128"/>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4000" b="1" dirty="0">
                <a:solidFill>
                  <a:srgbClr val="FFFF00"/>
                </a:solidFill>
                <a:effectLst>
                  <a:outerShdw blurRad="50800" dist="38100" dir="2700000" algn="tl" rotWithShape="0">
                    <a:srgbClr val="FFFF00">
                      <a:alpha val="80000"/>
                    </a:srgbClr>
                  </a:outerShdw>
                </a:effectLst>
              </a:rPr>
              <a:t>y</a:t>
            </a:r>
            <a:r>
              <a:rPr lang="en-US" altLang="en-US" sz="4000" b="1" dirty="0" smtClean="0">
                <a:solidFill>
                  <a:srgbClr val="FFFF00"/>
                </a:solidFill>
                <a:effectLst>
                  <a:outerShdw blurRad="50800" dist="38100" dir="2700000" algn="tl" rotWithShape="0">
                    <a:srgbClr val="FFFF00">
                      <a:alpha val="80000"/>
                    </a:srgbClr>
                  </a:outerShdw>
                </a:effectLst>
              </a:rPr>
              <a:t>ou only have to see the results once</a:t>
            </a:r>
            <a:endParaRPr lang="en-US" alt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53057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1"/>
            <a:ext cx="11545725" cy="800219"/>
          </a:xfrm>
          <a:prstGeom prst="rect">
            <a:avLst/>
          </a:prstGeom>
          <a:noFill/>
        </p:spPr>
        <p:txBody>
          <a:bodyPr wrap="none" rtlCol="0">
            <a:spAutoFit/>
          </a:bodyPr>
          <a:lstStyle/>
          <a:p>
            <a:pPr algn="ctr" eaLnBrk="1" hangingPunct="1"/>
            <a:r>
              <a:rPr lang="en-US" sz="4600" b="1" dirty="0" smtClean="0">
                <a:solidFill>
                  <a:srgbClr val="FFFFFF"/>
                </a:solidFill>
                <a:latin typeface="Arial" pitchFamily="34" charset="0"/>
              </a:rPr>
              <a:t>What’s New In Hemostatic Resuscitation</a:t>
            </a:r>
            <a:endParaRPr lang="en-US" sz="4600" b="1" dirty="0">
              <a:solidFill>
                <a:srgbClr val="FFFFFF"/>
              </a:solidFill>
              <a:latin typeface="Arial" pitchFamily="34" charset="0"/>
            </a:endParaRPr>
          </a:p>
        </p:txBody>
      </p:sp>
      <p:sp>
        <p:nvSpPr>
          <p:cNvPr id="5" name="TextBox 4"/>
          <p:cNvSpPr txBox="1"/>
          <p:nvPr/>
        </p:nvSpPr>
        <p:spPr>
          <a:xfrm>
            <a:off x="1676401" y="1357730"/>
            <a:ext cx="9114047" cy="4832092"/>
          </a:xfrm>
          <a:prstGeom prst="rect">
            <a:avLst/>
          </a:prstGeom>
          <a:noFill/>
        </p:spPr>
        <p:txBody>
          <a:bodyPr wrap="square" rtlCol="0">
            <a:spAutoFit/>
          </a:bodyPr>
          <a:lstStyle/>
          <a:p>
            <a:pPr marL="457200" indent="-457200" eaLnBrk="1" hangingPunct="1">
              <a:lnSpc>
                <a:spcPct val="200000"/>
              </a:lnSpc>
              <a:buFont typeface="Wingdings" panose="05000000000000000000" pitchFamily="2" charset="2"/>
              <a:buChar char="Ø"/>
            </a:pPr>
            <a:r>
              <a:rPr lang="en-US" sz="3600" b="1" dirty="0" smtClean="0">
                <a:solidFill>
                  <a:schemeClr val="bg2">
                    <a:lumMod val="25000"/>
                  </a:schemeClr>
                </a:solidFill>
                <a:latin typeface="Arial" pitchFamily="34" charset="0"/>
              </a:rPr>
              <a:t>DCR CPG</a:t>
            </a:r>
          </a:p>
          <a:p>
            <a:pPr marL="457200" indent="-457200" eaLnBrk="1" hangingPunct="1">
              <a:lnSpc>
                <a:spcPct val="200000"/>
              </a:lnSpc>
              <a:buFont typeface="Wingdings" panose="05000000000000000000" pitchFamily="2" charset="2"/>
              <a:buChar char="Ø"/>
            </a:pPr>
            <a:r>
              <a:rPr lang="en-US" sz="3600" b="1" dirty="0" smtClean="0">
                <a:solidFill>
                  <a:srgbClr val="FFFFFF"/>
                </a:solidFill>
                <a:latin typeface="Arial" pitchFamily="34" charset="0"/>
              </a:rPr>
              <a:t>Blood </a:t>
            </a:r>
            <a:r>
              <a:rPr lang="en-US" sz="3600" b="1" dirty="0">
                <a:solidFill>
                  <a:srgbClr val="FFFFFF"/>
                </a:solidFill>
                <a:latin typeface="Arial" pitchFamily="34" charset="0"/>
              </a:rPr>
              <a:t>u</a:t>
            </a:r>
            <a:r>
              <a:rPr lang="en-US" sz="3600" b="1" dirty="0" smtClean="0">
                <a:solidFill>
                  <a:srgbClr val="FFFFFF"/>
                </a:solidFill>
                <a:latin typeface="Arial" pitchFamily="34" charset="0"/>
              </a:rPr>
              <a:t>se in Combat Zone</a:t>
            </a:r>
          </a:p>
          <a:p>
            <a:pPr marL="457200" indent="-457200" eaLnBrk="1" hangingPunct="1">
              <a:lnSpc>
                <a:spcPct val="200000"/>
              </a:lnSpc>
              <a:buFont typeface="Wingdings" panose="05000000000000000000" pitchFamily="2" charset="2"/>
              <a:buChar char="Ø"/>
            </a:pPr>
            <a:r>
              <a:rPr lang="en-US" sz="3600" b="1" dirty="0" smtClean="0">
                <a:solidFill>
                  <a:schemeClr val="bg2">
                    <a:lumMod val="25000"/>
                  </a:schemeClr>
                </a:solidFill>
                <a:latin typeface="Arial" pitchFamily="34" charset="0"/>
              </a:rPr>
              <a:t>Fresh Whole Blood outcomes</a:t>
            </a:r>
          </a:p>
          <a:p>
            <a:pPr marL="457200" indent="-457200" eaLnBrk="1" hangingPunct="1">
              <a:lnSpc>
                <a:spcPct val="200000"/>
              </a:lnSpc>
              <a:buFont typeface="Wingdings" panose="05000000000000000000" pitchFamily="2" charset="2"/>
              <a:buChar char="Ø"/>
            </a:pPr>
            <a:r>
              <a:rPr lang="en-US" sz="3600" b="1" dirty="0">
                <a:solidFill>
                  <a:schemeClr val="bg2">
                    <a:lumMod val="25000"/>
                  </a:schemeClr>
                </a:solidFill>
                <a:latin typeface="Arial" pitchFamily="34" charset="0"/>
              </a:rPr>
              <a:t>It’s </a:t>
            </a:r>
            <a:r>
              <a:rPr lang="en-US" sz="3600" b="1" i="1" dirty="0">
                <a:solidFill>
                  <a:schemeClr val="bg2">
                    <a:lumMod val="25000"/>
                  </a:schemeClr>
                </a:solidFill>
                <a:latin typeface="Arial" pitchFamily="34" charset="0"/>
              </a:rPr>
              <a:t>(all)</a:t>
            </a:r>
            <a:r>
              <a:rPr lang="en-US" sz="3600" b="1" dirty="0">
                <a:solidFill>
                  <a:schemeClr val="bg2">
                    <a:lumMod val="25000"/>
                  </a:schemeClr>
                </a:solidFill>
                <a:latin typeface="Arial" pitchFamily="34" charset="0"/>
              </a:rPr>
              <a:t> about </a:t>
            </a:r>
            <a:r>
              <a:rPr lang="en-US" sz="3600" b="1" dirty="0" smtClean="0">
                <a:solidFill>
                  <a:schemeClr val="bg2">
                    <a:lumMod val="25000"/>
                  </a:schemeClr>
                </a:solidFill>
                <a:latin typeface="Arial" pitchFamily="34" charset="0"/>
              </a:rPr>
              <a:t>time</a:t>
            </a:r>
            <a:endParaRPr lang="en-US" sz="3600" b="1" dirty="0">
              <a:solidFill>
                <a:schemeClr val="bg2">
                  <a:lumMod val="25000"/>
                </a:schemeClr>
              </a:solidFill>
              <a:latin typeface="Arial" pitchFamily="34" charset="0"/>
            </a:endParaRPr>
          </a:p>
          <a:p>
            <a:pPr marL="457200" indent="-457200" eaLnBrk="1" hangingPunct="1">
              <a:lnSpc>
                <a:spcPct val="200000"/>
              </a:lnSpc>
              <a:buFont typeface="Wingdings" panose="05000000000000000000" pitchFamily="2" charset="2"/>
              <a:buChar char="Ø"/>
            </a:pPr>
            <a:endParaRPr lang="en-US" sz="1000" b="1" dirty="0">
              <a:solidFill>
                <a:srgbClr val="FFFFFF"/>
              </a:solidFill>
              <a:latin typeface="Arial" pitchFamily="34" charset="0"/>
            </a:endParaRPr>
          </a:p>
        </p:txBody>
      </p:sp>
    </p:spTree>
    <p:extLst>
      <p:ext uri="{BB962C8B-B14F-4D97-AF65-F5344CB8AC3E}">
        <p14:creationId xmlns:p14="http://schemas.microsoft.com/office/powerpoint/2010/main" val="413193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238" y="1371600"/>
            <a:ext cx="7376762" cy="5364918"/>
          </a:xfrm>
          <a:prstGeom prst="rect">
            <a:avLst/>
          </a:prstGeom>
        </p:spPr>
      </p:pic>
      <p:sp>
        <p:nvSpPr>
          <p:cNvPr id="3" name="Footer Placeholder 2"/>
          <p:cNvSpPr>
            <a:spLocks noGrp="1"/>
          </p:cNvSpPr>
          <p:nvPr>
            <p:ph type="ftr" sz="quarter" idx="10"/>
          </p:nvPr>
        </p:nvSpPr>
        <p:spPr/>
        <p:txBody>
          <a:bodyPr/>
          <a:lstStyle/>
          <a:p>
            <a:pPr>
              <a:defRPr/>
            </a:pPr>
            <a:r>
              <a:rPr lang="en-US" smtClean="0"/>
              <a:t>10 September 2013 Pre-decisional FOUO</a:t>
            </a:r>
            <a:endParaRPr lang="en-US"/>
          </a:p>
        </p:txBody>
      </p:sp>
      <p:sp>
        <p:nvSpPr>
          <p:cNvPr id="4" name="Slide Number Placeholder 3"/>
          <p:cNvSpPr>
            <a:spLocks noGrp="1"/>
          </p:cNvSpPr>
          <p:nvPr>
            <p:ph type="sldNum" sz="quarter" idx="11"/>
          </p:nvPr>
        </p:nvSpPr>
        <p:spPr/>
        <p:txBody>
          <a:bodyPr/>
          <a:lstStyle/>
          <a:p>
            <a:pPr>
              <a:defRPr/>
            </a:pPr>
            <a:fld id="{7AD26566-E6FB-4E90-A87B-8146588AD646}" type="slidenum">
              <a:rPr lang="en-US" altLang="en-US" smtClean="0">
                <a:solidFill>
                  <a:prstClr val="black"/>
                </a:solidFill>
              </a:rPr>
              <a:pPr>
                <a:defRPr/>
              </a:pPr>
              <a:t>90</a:t>
            </a:fld>
            <a:endParaRPr lang="en-US" altLang="en-US" dirty="0">
              <a:solidFill>
                <a:prstClr val="black"/>
              </a:solidFill>
            </a:endParaRPr>
          </a:p>
        </p:txBody>
      </p:sp>
      <p:sp>
        <p:nvSpPr>
          <p:cNvPr id="6" name="TextBox 5"/>
          <p:cNvSpPr txBox="1"/>
          <p:nvPr/>
        </p:nvSpPr>
        <p:spPr>
          <a:xfrm>
            <a:off x="4038601" y="3657601"/>
            <a:ext cx="4205639" cy="954107"/>
          </a:xfrm>
          <a:prstGeom prst="rect">
            <a:avLst/>
          </a:prstGeom>
          <a:noFill/>
        </p:spPr>
        <p:txBody>
          <a:bodyPr wrap="none" rtlCol="0">
            <a:spAutoFit/>
          </a:bodyPr>
          <a:lstStyle/>
          <a:p>
            <a:pPr algn="ctr"/>
            <a:r>
              <a:rPr lang="en-US" sz="2800" b="1" dirty="0">
                <a:solidFill>
                  <a:prstClr val="black"/>
                </a:solidFill>
                <a:latin typeface="Calibri" panose="020F0502020204030204" pitchFamily="34" charset="0"/>
                <a:cs typeface="Arial" panose="020B0604020202020204" pitchFamily="34" charset="0"/>
              </a:rPr>
              <a:t>US military survival cohort </a:t>
            </a:r>
          </a:p>
          <a:p>
            <a:pPr algn="ctr"/>
            <a:r>
              <a:rPr lang="en-US" sz="2800" b="1" dirty="0">
                <a:solidFill>
                  <a:prstClr val="black"/>
                </a:solidFill>
                <a:latin typeface="Calibri" panose="020F0502020204030204" pitchFamily="34" charset="0"/>
                <a:cs typeface="Arial" panose="020B0604020202020204" pitchFamily="34" charset="0"/>
              </a:rPr>
              <a:t>n=5,269</a:t>
            </a:r>
          </a:p>
        </p:txBody>
      </p:sp>
      <p:sp>
        <p:nvSpPr>
          <p:cNvPr id="7" name="TextBox 6"/>
          <p:cNvSpPr txBox="1"/>
          <p:nvPr/>
        </p:nvSpPr>
        <p:spPr>
          <a:xfrm>
            <a:off x="1550633" y="268456"/>
            <a:ext cx="6486906" cy="1200329"/>
          </a:xfrm>
          <a:prstGeom prst="rect">
            <a:avLst/>
          </a:prstGeom>
          <a:noFill/>
        </p:spPr>
        <p:txBody>
          <a:bodyPr wrap="square" rtlCol="0">
            <a:spAutoFit/>
          </a:bodyPr>
          <a:lstStyle/>
          <a:p>
            <a:pPr algn="ctr"/>
            <a:r>
              <a:rPr lang="en-US" sz="3600" b="1" dirty="0">
                <a:solidFill>
                  <a:srgbClr val="002060"/>
                </a:solidFill>
                <a:latin typeface="Calibri" panose="020F0502020204030204" pitchFamily="34" charset="0"/>
                <a:cs typeface="Arial" panose="020B0604020202020204" pitchFamily="34" charset="0"/>
              </a:rPr>
              <a:t>&gt;1-1.5hr delay associated with survival between &gt;1 - 24 </a:t>
            </a:r>
            <a:r>
              <a:rPr lang="en-US" sz="3600" b="1" dirty="0" err="1">
                <a:solidFill>
                  <a:srgbClr val="002060"/>
                </a:solidFill>
                <a:latin typeface="Calibri" panose="020F0502020204030204" pitchFamily="34" charset="0"/>
                <a:cs typeface="Arial" panose="020B0604020202020204" pitchFamily="34" charset="0"/>
              </a:rPr>
              <a:t>hrs</a:t>
            </a:r>
            <a:endParaRPr lang="en-US" sz="3600" b="1" dirty="0">
              <a:solidFill>
                <a:srgbClr val="00206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21035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238" y="1371600"/>
            <a:ext cx="7376762" cy="5364918"/>
          </a:xfrm>
          <a:prstGeom prst="rect">
            <a:avLst/>
          </a:prstGeom>
        </p:spPr>
      </p:pic>
      <p:sp>
        <p:nvSpPr>
          <p:cNvPr id="3" name="Footer Placeholder 2"/>
          <p:cNvSpPr>
            <a:spLocks noGrp="1"/>
          </p:cNvSpPr>
          <p:nvPr>
            <p:ph type="ftr" sz="quarter" idx="10"/>
          </p:nvPr>
        </p:nvSpPr>
        <p:spPr/>
        <p:txBody>
          <a:bodyPr/>
          <a:lstStyle/>
          <a:p>
            <a:pPr>
              <a:defRPr/>
            </a:pPr>
            <a:r>
              <a:rPr lang="en-US" smtClean="0">
                <a:solidFill>
                  <a:prstClr val="white">
                    <a:tint val="75000"/>
                  </a:prstClr>
                </a:solidFill>
              </a:rPr>
              <a:t>10 September 2013 Pre-decisional FOUO</a:t>
            </a:r>
            <a:endParaRPr lang="en-US">
              <a:solidFill>
                <a:prstClr val="white">
                  <a:tint val="75000"/>
                </a:prstClr>
              </a:solidFill>
            </a:endParaRPr>
          </a:p>
        </p:txBody>
      </p:sp>
      <p:sp>
        <p:nvSpPr>
          <p:cNvPr id="4" name="Slide Number Placeholder 3"/>
          <p:cNvSpPr>
            <a:spLocks noGrp="1"/>
          </p:cNvSpPr>
          <p:nvPr>
            <p:ph type="sldNum" sz="quarter" idx="11"/>
          </p:nvPr>
        </p:nvSpPr>
        <p:spPr/>
        <p:txBody>
          <a:bodyPr/>
          <a:lstStyle/>
          <a:p>
            <a:pPr>
              <a:defRPr/>
            </a:pPr>
            <a:fld id="{7AD26566-E6FB-4E90-A87B-8146588AD646}" type="slidenum">
              <a:rPr lang="en-US" altLang="en-US" smtClean="0">
                <a:solidFill>
                  <a:prstClr val="white"/>
                </a:solidFill>
              </a:rPr>
              <a:pPr>
                <a:defRPr/>
              </a:pPr>
              <a:t>91</a:t>
            </a:fld>
            <a:endParaRPr lang="en-US" altLang="en-US" dirty="0">
              <a:solidFill>
                <a:prstClr val="white"/>
              </a:solidFill>
            </a:endParaRPr>
          </a:p>
        </p:txBody>
      </p:sp>
      <p:sp>
        <p:nvSpPr>
          <p:cNvPr id="6" name="TextBox 5"/>
          <p:cNvSpPr txBox="1"/>
          <p:nvPr/>
        </p:nvSpPr>
        <p:spPr>
          <a:xfrm>
            <a:off x="3969511" y="3657601"/>
            <a:ext cx="4343818" cy="954107"/>
          </a:xfrm>
          <a:prstGeom prst="rect">
            <a:avLst/>
          </a:prstGeom>
          <a:noFill/>
        </p:spPr>
        <p:txBody>
          <a:bodyPr wrap="none" rtlCol="0">
            <a:spAutoFit/>
          </a:bodyPr>
          <a:lstStyle/>
          <a:p>
            <a:pPr algn="ctr"/>
            <a:r>
              <a:rPr lang="en-US" sz="2800" b="1" dirty="0">
                <a:solidFill>
                  <a:prstClr val="white"/>
                </a:solidFill>
              </a:rPr>
              <a:t>US military survival cohort </a:t>
            </a:r>
          </a:p>
          <a:p>
            <a:pPr algn="ctr"/>
            <a:r>
              <a:rPr lang="en-US" sz="2800" b="1" dirty="0">
                <a:solidFill>
                  <a:prstClr val="white"/>
                </a:solidFill>
              </a:rPr>
              <a:t>n=5,269</a:t>
            </a:r>
          </a:p>
        </p:txBody>
      </p:sp>
      <p:sp>
        <p:nvSpPr>
          <p:cNvPr id="7" name="TextBox 6"/>
          <p:cNvSpPr txBox="1"/>
          <p:nvPr/>
        </p:nvSpPr>
        <p:spPr>
          <a:xfrm>
            <a:off x="1550633" y="268456"/>
            <a:ext cx="6486906" cy="1200329"/>
          </a:xfrm>
          <a:prstGeom prst="rect">
            <a:avLst/>
          </a:prstGeom>
          <a:noFill/>
        </p:spPr>
        <p:txBody>
          <a:bodyPr wrap="square" rtlCol="0">
            <a:spAutoFit/>
          </a:bodyPr>
          <a:lstStyle/>
          <a:p>
            <a:pPr algn="ctr"/>
            <a:r>
              <a:rPr lang="en-US" sz="3600" b="1" dirty="0">
                <a:solidFill>
                  <a:srgbClr val="002060"/>
                </a:solidFill>
              </a:rPr>
              <a:t>&gt;1-1.5hr delay associated with survival between &gt;1 - 24 </a:t>
            </a:r>
            <a:r>
              <a:rPr lang="en-US" sz="3600" b="1" dirty="0" err="1">
                <a:solidFill>
                  <a:srgbClr val="002060"/>
                </a:solidFill>
              </a:rPr>
              <a:t>hrs</a:t>
            </a:r>
            <a:endParaRPr lang="en-US" sz="3600" b="1" dirty="0">
              <a:solidFill>
                <a:srgbClr val="002060"/>
              </a:solidFill>
            </a:endParaRPr>
          </a:p>
        </p:txBody>
      </p:sp>
    </p:spTree>
    <p:extLst>
      <p:ext uri="{BB962C8B-B14F-4D97-AF65-F5344CB8AC3E}">
        <p14:creationId xmlns:p14="http://schemas.microsoft.com/office/powerpoint/2010/main" val="34832117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5957" y="1"/>
            <a:ext cx="9380086" cy="6857998"/>
          </a:xfrm>
          <a:prstGeom prst="rect">
            <a:avLst/>
          </a:prstGeom>
        </p:spPr>
      </p:pic>
      <p:pic>
        <p:nvPicPr>
          <p:cNvPr id="2" name="Picture 1"/>
          <p:cNvPicPr>
            <a:picLocks noChangeAspect="1"/>
          </p:cNvPicPr>
          <p:nvPr/>
        </p:nvPicPr>
        <p:blipFill>
          <a:blip r:embed="rId4"/>
          <a:stretch>
            <a:fillRect/>
          </a:stretch>
        </p:blipFill>
        <p:spPr>
          <a:xfrm>
            <a:off x="1384138" y="0"/>
            <a:ext cx="9423724" cy="6858000"/>
          </a:xfrm>
          <a:prstGeom prst="rect">
            <a:avLst/>
          </a:prstGeom>
        </p:spPr>
      </p:pic>
      <p:pic>
        <p:nvPicPr>
          <p:cNvPr id="4" name="Picture 3"/>
          <p:cNvPicPr>
            <a:picLocks noChangeAspect="1"/>
          </p:cNvPicPr>
          <p:nvPr/>
        </p:nvPicPr>
        <p:blipFill>
          <a:blip r:embed="rId5"/>
          <a:stretch>
            <a:fillRect/>
          </a:stretch>
        </p:blipFill>
        <p:spPr>
          <a:xfrm>
            <a:off x="1405958" y="-16550"/>
            <a:ext cx="9380084" cy="6891100"/>
          </a:xfrm>
          <a:prstGeom prst="rect">
            <a:avLst/>
          </a:prstGeom>
        </p:spPr>
      </p:pic>
    </p:spTree>
    <p:extLst>
      <p:ext uri="{BB962C8B-B14F-4D97-AF65-F5344CB8AC3E}">
        <p14:creationId xmlns:p14="http://schemas.microsoft.com/office/powerpoint/2010/main" val="139028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Black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heme Black Slides" id="{49F768E0-2DFC-4B9A-BF68-005B00512294}" vid="{70057116-1A0B-40B0-AD5B-BB68004BAEB1}"/>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1">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Theme1" id="{66FE83D9-79B4-4BE3-A9E7-DCC76229D5C3}" vid="{C5E978A5-003E-411C-91C6-4DD50707074C}"/>
    </a:ext>
  </a:extLst>
</a:theme>
</file>

<file path=ppt/theme/theme5.xml><?xml version="1.0" encoding="utf-8"?>
<a:theme xmlns:a="http://schemas.openxmlformats.org/drawingml/2006/main" name="1_Theme1">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Theme1" id="{66FE83D9-79B4-4BE3-A9E7-DCC76229D5C3}" vid="{C5E978A5-003E-411C-91C6-4DD50707074C}"/>
    </a:ext>
  </a:extLst>
</a:theme>
</file>

<file path=ppt/theme/theme6.xml><?xml version="1.0" encoding="utf-8"?>
<a:theme xmlns:a="http://schemas.openxmlformats.org/drawingml/2006/main" name="SHORESH">
  <a:themeElements>
    <a:clrScheme name="Custom 3">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SHORESH" id="{7A7219C7-FE0B-445A-8181-DE2D10595F5B}" vid="{86DA585E-DF9D-4EC3-95B4-C0E020DB9BDB}"/>
    </a:ext>
  </a:extLst>
</a:theme>
</file>

<file path=ppt/theme/theme7.xml><?xml version="1.0" encoding="utf-8"?>
<a:theme xmlns:a="http://schemas.openxmlformats.org/drawingml/2006/main" name="2_Theme Black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heme Black Slides" id="{49F768E0-2DFC-4B9A-BF68-005B00512294}" vid="{70057116-1A0B-40B0-AD5B-BB68004BAEB1}"/>
    </a:ext>
  </a:extLst>
</a:theme>
</file>

<file path=ppt/theme/theme8.xml><?xml version="1.0" encoding="utf-8"?>
<a:theme xmlns:a="http://schemas.openxmlformats.org/drawingml/2006/main" name="DHHQ Jabber Brief">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A Presentation Template" id="{6E5CC173-1FE6-463A-ACB4-EF56B29CAFF8}" vid="{913807A9-DA24-4592-86B1-2E72FA8A3000}"/>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39461</TotalTime>
  <Words>6134</Words>
  <Application>Microsoft Macintosh PowerPoint</Application>
  <PresentationFormat>Custom</PresentationFormat>
  <Paragraphs>792</Paragraphs>
  <Slides>92</Slides>
  <Notes>68</Notes>
  <HiddenSlides>1</HiddenSlides>
  <MMClips>3</MMClips>
  <ScaleCrop>false</ScaleCrop>
  <HeadingPairs>
    <vt:vector size="4" baseType="variant">
      <vt:variant>
        <vt:lpstr>Theme</vt:lpstr>
      </vt:variant>
      <vt:variant>
        <vt:i4>8</vt:i4>
      </vt:variant>
      <vt:variant>
        <vt:lpstr>Slide Titles</vt:lpstr>
      </vt:variant>
      <vt:variant>
        <vt:i4>92</vt:i4>
      </vt:variant>
    </vt:vector>
  </HeadingPairs>
  <TitlesOfParts>
    <vt:vector size="100" baseType="lpstr">
      <vt:lpstr>Black</vt:lpstr>
      <vt:lpstr>Theme Black Slides</vt:lpstr>
      <vt:lpstr>Office Theme</vt:lpstr>
      <vt:lpstr>Theme1</vt:lpstr>
      <vt:lpstr>1_Theme1</vt:lpstr>
      <vt:lpstr>SHORESH</vt:lpstr>
      <vt:lpstr>2_Theme Black Slides</vt:lpstr>
      <vt:lpstr>DHHQ Jabber Brief</vt:lpstr>
      <vt:lpstr>What’s New in hemostatic Resuscitation: Military Perspective</vt:lpstr>
      <vt:lpstr>Disclosures</vt:lpstr>
      <vt:lpstr>PowerPoint Presentation</vt:lpstr>
      <vt:lpstr>PowerPoint Presentation</vt:lpstr>
      <vt:lpstr>PowerPoint Presentation</vt:lpstr>
      <vt:lpstr>Critical CPG Updates</vt:lpstr>
      <vt:lpstr>Critical CPG Updates: CSP</vt:lpstr>
      <vt:lpstr>Critical CPG Updates: CSP</vt:lpstr>
      <vt:lpstr>PowerPoint Presentation</vt:lpstr>
      <vt:lpstr>PowerPoint Presentation</vt:lpstr>
      <vt:lpstr>What we know…</vt:lpstr>
      <vt:lpstr>Trauma-Induced Blood Failure</vt:lpstr>
      <vt:lpstr>Trauma-Induced Blood Failure</vt:lpstr>
      <vt:lpstr>PowerPoint Presentation</vt:lpstr>
      <vt:lpstr>PowerPoint Presentation</vt:lpstr>
      <vt:lpstr>PowerPoint Presentation</vt:lpstr>
      <vt:lpstr>PowerPoint Presentation</vt:lpstr>
      <vt:lpstr>PowerPoint Presentation</vt:lpstr>
      <vt:lpstr>PowerPoint Presentation</vt:lpstr>
      <vt:lpstr>Of Historical Interest… </vt:lpstr>
      <vt:lpstr>Of Historical Interest…</vt:lpstr>
      <vt:lpstr>PowerPoint Presentation</vt:lpstr>
      <vt:lpstr>HISTORY OF BLOOD AND WAR</vt:lpstr>
      <vt:lpstr>HISTORY OF BLOOD AND WAR</vt:lpstr>
      <vt:lpstr>HISTORY OF BLOOD AND WAR</vt:lpstr>
      <vt:lpstr>HISTORY OF BLOOD AND WAR</vt:lpstr>
      <vt:lpstr>PowerPoint Presentation</vt:lpstr>
      <vt:lpstr>PowerPoint Presentation</vt:lpstr>
      <vt:lpstr>Not the only lesson re-learned         …it’s been over 60 years…</vt:lpstr>
      <vt:lpstr>….and Re-Learned </vt:lpstr>
      <vt:lpstr>PowerPoint Presentation</vt:lpstr>
      <vt:lpstr>Advanced Resuscitative Care TCCC - 2019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Pre-hospital blood transfusion Large reduction in risk of death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Objective</vt:lpstr>
      <vt:lpstr>Methods</vt:lpstr>
      <vt:lpstr>Methods</vt:lpstr>
      <vt:lpstr>Outcome Measures</vt:lpstr>
      <vt:lpstr>FWB Patient Characteristics</vt:lpstr>
      <vt:lpstr>FWB Patient Characteristics</vt:lpstr>
      <vt:lpstr>PowerPoint Presentation</vt:lpstr>
      <vt:lpstr>Conclusions</vt:lpstr>
      <vt:lpstr>PowerPoint Presentation</vt:lpstr>
      <vt:lpstr>PowerPoint Presentation</vt:lpstr>
      <vt:lpstr>Why 6-hour mortality endpoint?</vt:lpstr>
      <vt:lpstr>Why 6-hour mortality endpoint?</vt:lpstr>
      <vt:lpstr>PowerPoint Presentation</vt:lpstr>
      <vt:lpstr>PowerPoint Presentation</vt:lpstr>
      <vt:lpstr>Death from Hemorrhage -- EARLY</vt:lpstr>
      <vt:lpstr>PowerPoint Presentation</vt:lpstr>
      <vt:lpstr>JTS Data on PFC - Unpublished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vt:lpstr>
      <vt:lpstr>Frequency matching</vt:lpstr>
      <vt:lpstr>Methods- Cox regression</vt:lpstr>
      <vt:lpstr>Cox regression</vt:lpstr>
      <vt:lpstr>….and Lessons Re-Learned </vt:lpstr>
      <vt:lpstr>Exposure</vt:lpstr>
      <vt:lpstr>PowerPoint Presentation</vt:lpstr>
      <vt:lpstr>Component Therapy vs. Whole Blood</vt:lpstr>
      <vt:lpstr>PowerPoint Presentation</vt:lpstr>
      <vt:lpstr>RBC’s vs. Whole Blood</vt:lpstr>
      <vt:lpstr>PowerPoint Presentation</vt:lpstr>
      <vt:lpstr>PowerPoint Presentation</vt:lpstr>
      <vt:lpstr>PowerPoint Presentation</vt:lpstr>
      <vt:lpstr>PowerPoint Presentation</vt:lpstr>
    </vt:vector>
  </TitlesOfParts>
  <Manager/>
  <Company>University of Washington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Report:   CF</dc:title>
  <dc:subject/>
  <dc:creator>R 3</dc:creator>
  <cp:keywords/>
  <dc:description/>
  <cp:lastModifiedBy>Jennifer Gurney</cp:lastModifiedBy>
  <cp:revision>1315</cp:revision>
  <dcterms:created xsi:type="dcterms:W3CDTF">2001-04-08T23:40:12Z</dcterms:created>
  <dcterms:modified xsi:type="dcterms:W3CDTF">2019-06-25T06:47:04Z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2716532</vt:lpwstr>
  </property>
  <property fmtid="{D5CDD505-2E9C-101B-9397-08002B2CF9AE}" pid="3" name="NXPowerLiteSettings">
    <vt:lpwstr>F7000400038000</vt:lpwstr>
  </property>
  <property fmtid="{D5CDD505-2E9C-101B-9397-08002B2CF9AE}" pid="4" name="NXPowerLiteVersion">
    <vt:lpwstr>D7.1.0</vt:lpwstr>
  </property>
</Properties>
</file>