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03" r:id="rId2"/>
    <p:sldId id="271" r:id="rId3"/>
    <p:sldId id="326" r:id="rId4"/>
    <p:sldId id="325" r:id="rId5"/>
    <p:sldId id="258" r:id="rId6"/>
    <p:sldId id="323" r:id="rId7"/>
    <p:sldId id="617" r:id="rId8"/>
    <p:sldId id="327" r:id="rId9"/>
    <p:sldId id="618" r:id="rId10"/>
    <p:sldId id="619" r:id="rId11"/>
    <p:sldId id="622" r:id="rId12"/>
    <p:sldId id="624" r:id="rId13"/>
    <p:sldId id="626" r:id="rId14"/>
    <p:sldId id="620" r:id="rId15"/>
    <p:sldId id="625" r:id="rId16"/>
    <p:sldId id="623" r:id="rId17"/>
    <p:sldId id="305" r:id="rId18"/>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4D2B"/>
    <a:srgbClr val="1D452F"/>
    <a:srgbClr val="1C432F"/>
    <a:srgbClr val="2A4930"/>
    <a:srgbClr val="19402B"/>
    <a:srgbClr val="19482C"/>
    <a:srgbClr val="C10065"/>
    <a:srgbClr val="CC006A"/>
    <a:srgbClr val="4041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2" autoAdjust="0"/>
    <p:restoredTop sz="95994" autoAdjust="0"/>
  </p:normalViewPr>
  <p:slideViewPr>
    <p:cSldViewPr snapToGrid="0" snapToObjects="1">
      <p:cViewPr varScale="1">
        <p:scale>
          <a:sx n="72" d="100"/>
          <a:sy n="72" d="100"/>
        </p:scale>
        <p:origin x="51" y="597"/>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6/25/2019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4634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a:t>http://en.wikipedia.org/wiki/List_of_the_busiest_airports_in_Europe</a:t>
            </a:r>
          </a:p>
          <a:p>
            <a:r>
              <a:rPr lang="fr-BE" baseline="0" noProof="0" dirty="0"/>
              <a:t>There are 4 times more </a:t>
            </a:r>
            <a:r>
              <a:rPr lang="fr-BE" baseline="0" noProof="0" dirty="0" err="1"/>
              <a:t>travellers</a:t>
            </a:r>
            <a:r>
              <a:rPr lang="fr-BE" baseline="0" noProof="0" dirty="0"/>
              <a:t> </a:t>
            </a:r>
            <a:r>
              <a:rPr lang="fr-BE" baseline="0" noProof="0" dirty="0" err="1"/>
              <a:t>transiting</a:t>
            </a:r>
            <a:r>
              <a:rPr lang="fr-BE" baseline="0" noProof="0" dirty="0"/>
              <a:t> by </a:t>
            </a:r>
            <a:r>
              <a:rPr lang="fr-BE" baseline="0" noProof="0" dirty="0" err="1"/>
              <a:t>Olso</a:t>
            </a:r>
            <a:r>
              <a:rPr lang="fr-BE" baseline="0" noProof="0" dirty="0"/>
              <a:t> </a:t>
            </a:r>
            <a:r>
              <a:rPr lang="fr-BE" baseline="0" noProof="0" dirty="0" err="1"/>
              <a:t>Airport</a:t>
            </a:r>
            <a:r>
              <a:rPr lang="fr-BE" baseline="0" noProof="0" dirty="0"/>
              <a:t> </a:t>
            </a:r>
            <a:r>
              <a:rPr lang="fr-BE" baseline="0" noProof="0" dirty="0" err="1"/>
              <a:t>than</a:t>
            </a:r>
            <a:r>
              <a:rPr lang="fr-BE" baseline="0" noProof="0" dirty="0"/>
              <a:t> </a:t>
            </a:r>
            <a:r>
              <a:rPr lang="fr-BE" baseline="0" noProof="0" dirty="0" err="1"/>
              <a:t>there</a:t>
            </a:r>
            <a:r>
              <a:rPr lang="fr-BE" baseline="0" noProof="0" dirty="0"/>
              <a:t> are </a:t>
            </a:r>
            <a:r>
              <a:rPr lang="fr-BE" baseline="0" noProof="0" dirty="0" err="1"/>
              <a:t>inhabitants</a:t>
            </a:r>
            <a:r>
              <a:rPr lang="fr-BE" baseline="0" noProof="0" dirty="0"/>
              <a:t> in </a:t>
            </a:r>
            <a:r>
              <a:rPr lang="fr-BE" baseline="0" noProof="0" dirty="0" err="1"/>
              <a:t>Norway</a:t>
            </a:r>
            <a:r>
              <a:rPr lang="fr-BE" baseline="0" noProof="0" dirty="0"/>
              <a:t> (22M vs 5M)</a:t>
            </a:r>
          </a:p>
          <a:p>
            <a:r>
              <a:rPr lang="fr-BE" baseline="0" noProof="0" dirty="0"/>
              <a:t>In </a:t>
            </a:r>
            <a:r>
              <a:rPr lang="fr-BE" baseline="0" noProof="0" dirty="0" err="1"/>
              <a:t>Switzerland</a:t>
            </a:r>
            <a:r>
              <a:rPr lang="fr-BE" baseline="0" noProof="0" dirty="0"/>
              <a:t> (8M </a:t>
            </a:r>
            <a:r>
              <a:rPr lang="fr-BE" baseline="0" noProof="0" dirty="0" err="1"/>
              <a:t>inhabitants</a:t>
            </a:r>
            <a:r>
              <a:rPr lang="fr-BE" baseline="0" noProof="0" dirty="0"/>
              <a:t>) </a:t>
            </a:r>
            <a:r>
              <a:rPr lang="fr-BE" baseline="0" noProof="0" dirty="0" err="1"/>
              <a:t>there</a:t>
            </a:r>
            <a:r>
              <a:rPr lang="fr-BE" baseline="0" noProof="0" dirty="0"/>
              <a:t> are 44M people </a:t>
            </a:r>
            <a:r>
              <a:rPr lang="fr-BE" baseline="0" noProof="0" dirty="0" err="1"/>
              <a:t>transiting</a:t>
            </a:r>
            <a:r>
              <a:rPr lang="fr-BE" baseline="0" noProof="0" dirty="0"/>
              <a:t> by </a:t>
            </a:r>
            <a:r>
              <a:rPr lang="fr-BE" baseline="0" noProof="0" dirty="0" err="1"/>
              <a:t>Swiss</a:t>
            </a:r>
            <a:r>
              <a:rPr lang="fr-BE" baseline="0" noProof="0" dirty="0"/>
              <a:t> </a:t>
            </a:r>
            <a:r>
              <a:rPr lang="fr-BE" baseline="0" noProof="0" dirty="0" err="1"/>
              <a:t>Airports</a:t>
            </a:r>
            <a:r>
              <a:rPr lang="fr-BE" baseline="0" noProof="0" dirty="0"/>
              <a:t> (5.5 times more </a:t>
            </a:r>
            <a:r>
              <a:rPr lang="fr-BE" baseline="0" noProof="0" dirty="0" err="1"/>
              <a:t>than</a:t>
            </a:r>
            <a:r>
              <a:rPr lang="fr-BE" baseline="0" noProof="0" dirty="0"/>
              <a:t> </a:t>
            </a:r>
            <a:r>
              <a:rPr lang="fr-BE" baseline="0" noProof="0" dirty="0" err="1"/>
              <a:t>nbr</a:t>
            </a:r>
            <a:r>
              <a:rPr lang="fr-BE" baseline="0" noProof="0" dirty="0"/>
              <a:t> of </a:t>
            </a:r>
            <a:r>
              <a:rPr lang="fr-BE" baseline="0" noProof="0" dirty="0" err="1"/>
              <a:t>inhabitants</a:t>
            </a:r>
            <a:r>
              <a:rPr lang="fr-BE" baseline="0" noProof="0" dirty="0"/>
              <a:t>)</a:t>
            </a:r>
            <a:endParaRPr lang="en-US" noProof="0" dirty="0"/>
          </a:p>
        </p:txBody>
      </p:sp>
      <p:sp>
        <p:nvSpPr>
          <p:cNvPr id="4" name="Slide Number Placeholder 3"/>
          <p:cNvSpPr>
            <a:spLocks noGrp="1"/>
          </p:cNvSpPr>
          <p:nvPr>
            <p:ph type="sldNum" sz="quarter" idx="10"/>
          </p:nvPr>
        </p:nvSpPr>
        <p:spPr/>
        <p:txBody>
          <a:bodyPr/>
          <a:lstStyle/>
          <a:p>
            <a:fld id="{EE4ACA03-F5D6-4990-840E-F8D7C94AB58C}" type="slidenum">
              <a:rPr lang="da-DK" smtClean="0"/>
              <a:pPr/>
              <a:t>7</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1348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36233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6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794085"/>
          </a:xfrm>
        </p:spPr>
        <p:txBody>
          <a:bodyPr anchor="t" anchorCtr="0"/>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794085"/>
          </a:xfrm>
        </p:spPr>
        <p:txBody>
          <a:bodyPr anchor="t" anchorCtr="0"/>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
        <p:nvSpPr>
          <p:cNvPr id="10" name="TextBox 9"/>
          <p:cNvSpPr txBox="1"/>
          <p:nvPr userDrawn="1"/>
        </p:nvSpPr>
        <p:spPr>
          <a:xfrm>
            <a:off x="8530492" y="7443012"/>
            <a:ext cx="5287108" cy="261610"/>
          </a:xfrm>
          <a:prstGeom prst="rect">
            <a:avLst/>
          </a:prstGeom>
          <a:noFill/>
        </p:spPr>
        <p:txBody>
          <a:bodyPr wrap="square" rIns="274320" rtlCol="0" anchor="ctr" anchorCtr="0">
            <a:spAutoFit/>
          </a:bodyPr>
          <a:lstStyle/>
          <a:p>
            <a:pPr algn="r"/>
            <a:r>
              <a:rPr lang="en-US" sz="1100" spc="40" baseline="0" dirty="0">
                <a:solidFill>
                  <a:schemeClr val="bg1"/>
                </a:solidFill>
              </a:rPr>
              <a:t>OVPR</a:t>
            </a:r>
          </a:p>
        </p:txBody>
      </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
        <p:nvSpPr>
          <p:cNvPr id="10" name="TextBox 9"/>
          <p:cNvSpPr txBox="1"/>
          <p:nvPr userDrawn="1"/>
        </p:nvSpPr>
        <p:spPr>
          <a:xfrm>
            <a:off x="8530492" y="7443012"/>
            <a:ext cx="5287108" cy="261610"/>
          </a:xfrm>
          <a:prstGeom prst="rect">
            <a:avLst/>
          </a:prstGeom>
          <a:noFill/>
        </p:spPr>
        <p:txBody>
          <a:bodyPr wrap="square" rIns="274320" rtlCol="0" anchor="ctr" anchorCtr="0">
            <a:spAutoFit/>
          </a:bodyPr>
          <a:lstStyle/>
          <a:p>
            <a:pPr algn="r"/>
            <a:r>
              <a:rPr lang="en-US" sz="1100" spc="40" baseline="0" dirty="0">
                <a:solidFill>
                  <a:schemeClr val="bg1"/>
                </a:solidFill>
              </a:rPr>
              <a:t>OVPR</a:t>
            </a:r>
          </a:p>
        </p:txBody>
      </p:sp>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6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6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Green">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7466894"/>
            <a:ext cx="13817600" cy="305506"/>
          </a:xfrm>
          <a:prstGeom prst="rect">
            <a:avLst/>
          </a:prstGeom>
        </p:spPr>
      </p:pic>
      <p:sp>
        <p:nvSpPr>
          <p:cNvPr id="133" name="Title 1"/>
          <p:cNvSpPr txBox="1">
            <a:spLocks/>
          </p:cNvSpPr>
          <p:nvPr userDrawn="1"/>
        </p:nvSpPr>
        <p:spPr>
          <a:xfrm>
            <a:off x="729343" y="3976807"/>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cxnSp>
        <p:nvCxnSpPr>
          <p:cNvPr id="134" name="Straight Connector 133"/>
          <p:cNvCxnSpPr/>
          <p:nvPr userDrawn="1"/>
        </p:nvCxnSpPr>
        <p:spPr>
          <a:xfrm>
            <a:off x="881743" y="5714356"/>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60" name="Picture 2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098518"/>
            <a:ext cx="3520440" cy="78742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1"/>
          <p:cNvSpPr/>
          <p:nvPr userDrawn="1"/>
        </p:nvSpPr>
        <p:spPr bwMode="auto">
          <a:xfrm>
            <a:off x="0" y="1096275"/>
            <a:ext cx="13817600" cy="730849"/>
          </a:xfrm>
          <a:prstGeom prst="rect">
            <a:avLst/>
          </a:prstGeom>
          <a:solidFill>
            <a:schemeClr val="bg1"/>
          </a:solidFill>
          <a:ln w="9525" cap="flat" cmpd="sng" algn="ctr">
            <a:noFill/>
            <a:prstDash val="solid"/>
            <a:round/>
            <a:headEnd type="none" w="med" len="med"/>
            <a:tailEnd type="none" w="med" len="med"/>
          </a:ln>
          <a:effectLst/>
        </p:spPr>
        <p:txBody>
          <a:bodyPr vert="horz" wrap="square" lIns="103632" tIns="51816" rIns="103632" bIns="51816" numCol="1" rtlCol="0" anchor="t" anchorCtr="0" compatLnSpc="1">
            <a:prstTxWarp prst="textNoShape">
              <a:avLst/>
            </a:prstTxWarp>
          </a:bodyPr>
          <a:lstStyle/>
          <a:p>
            <a:pPr algn="ctr" eaLnBrk="0" fontAlgn="base" hangingPunct="0">
              <a:spcBef>
                <a:spcPct val="0"/>
              </a:spcBef>
              <a:spcAft>
                <a:spcPct val="0"/>
              </a:spcAft>
            </a:pPr>
            <a:endParaRPr lang="en-US" sz="1360">
              <a:solidFill>
                <a:srgbClr val="000000"/>
              </a:solidFill>
              <a:latin typeface="Arial" charset="0"/>
              <a:cs typeface="Arial" pitchFamily="34" charset="0"/>
            </a:endParaRPr>
          </a:p>
        </p:txBody>
      </p:sp>
      <p:sp>
        <p:nvSpPr>
          <p:cNvPr id="3" name="Title 1"/>
          <p:cNvSpPr>
            <a:spLocks noGrp="1"/>
          </p:cNvSpPr>
          <p:nvPr>
            <p:ph type="title"/>
          </p:nvPr>
        </p:nvSpPr>
        <p:spPr>
          <a:xfrm>
            <a:off x="690880" y="193377"/>
            <a:ext cx="12848449" cy="1015663"/>
          </a:xfrm>
        </p:spPr>
        <p:txBody>
          <a:bodyPr/>
          <a:lstStyle/>
          <a:p>
            <a:r>
              <a:rPr lang="en-US"/>
              <a:t>Click to edit Master title style</a:t>
            </a:r>
          </a:p>
        </p:txBody>
      </p:sp>
    </p:spTree>
    <p:extLst>
      <p:ext uri="{BB962C8B-B14F-4D97-AF65-F5344CB8AC3E}">
        <p14:creationId xmlns:p14="http://schemas.microsoft.com/office/powerpoint/2010/main" val="28873215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628508" y="619781"/>
            <a:ext cx="12529397" cy="1015663"/>
          </a:xfrm>
          <a:prstGeom prst="rect">
            <a:avLst/>
          </a:prstGeom>
        </p:spPr>
        <p:txBody>
          <a:bodyPr/>
          <a:lstStyle/>
          <a:p>
            <a:r>
              <a:rPr lang="en-US" noProof="0"/>
              <a:t>Click to edit Master title style</a:t>
            </a:r>
          </a:p>
        </p:txBody>
      </p:sp>
      <p:sp>
        <p:nvSpPr>
          <p:cNvPr id="3" name="Content Placeholder 2"/>
          <p:cNvSpPr>
            <a:spLocks noGrp="1"/>
          </p:cNvSpPr>
          <p:nvPr>
            <p:ph idx="1"/>
          </p:nvPr>
        </p:nvSpPr>
        <p:spPr>
          <a:xfrm>
            <a:off x="628074" y="2487883"/>
            <a:ext cx="12561453" cy="201555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7" name="Group 26"/>
          <p:cNvGrpSpPr>
            <a:grpSpLocks/>
          </p:cNvGrpSpPr>
          <p:nvPr userDrawn="1"/>
        </p:nvGrpSpPr>
        <p:grpSpPr bwMode="auto">
          <a:xfrm>
            <a:off x="-3516771" y="2096030"/>
            <a:ext cx="3320062" cy="836612"/>
            <a:chOff x="-1466" y="861"/>
            <a:chExt cx="1384" cy="465"/>
          </a:xfrm>
        </p:grpSpPr>
        <p:pic>
          <p:nvPicPr>
            <p:cNvPr id="8"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 y="1188"/>
              <a:ext cx="300" cy="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Text Box 28"/>
            <p:cNvSpPr txBox="1">
              <a:spLocks noChangeArrowheads="1"/>
            </p:cNvSpPr>
            <p:nvPr/>
          </p:nvSpPr>
          <p:spPr bwMode="auto">
            <a:xfrm>
              <a:off x="-1466" y="861"/>
              <a:ext cx="138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1133" dirty="0">
                  <a:solidFill>
                    <a:srgbClr val="FFFFFF"/>
                  </a:solidFill>
                </a:rPr>
                <a:t>To add pre-formatted bullets please use the increase/decrease indent buttons found in the PowerPoint menu </a:t>
              </a:r>
            </a:p>
          </p:txBody>
        </p:sp>
      </p:grpSp>
      <p:sp>
        <p:nvSpPr>
          <p:cNvPr id="10" name="Rectangle 9"/>
          <p:cNvSpPr/>
          <p:nvPr userDrawn="1"/>
        </p:nvSpPr>
        <p:spPr>
          <a:xfrm>
            <a:off x="1036320" y="7340600"/>
            <a:ext cx="2533227" cy="25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Tree>
    <p:extLst>
      <p:ext uri="{BB962C8B-B14F-4D97-AF65-F5344CB8AC3E}">
        <p14:creationId xmlns:p14="http://schemas.microsoft.com/office/powerpoint/2010/main" val="12491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CSU">
    <p:bg>
      <p:bgPr>
        <a:solidFill>
          <a:schemeClr val="tx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1" hasCustomPrompt="1"/>
          </p:nvPr>
        </p:nvSpPr>
        <p:spPr>
          <a:xfrm>
            <a:off x="992589" y="2695562"/>
            <a:ext cx="11489041" cy="2031325"/>
          </a:xfrm>
        </p:spPr>
        <p:txBody>
          <a:bodyPr wrap="square"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992588" y="5369311"/>
            <a:ext cx="11489042" cy="480131"/>
          </a:xfrm>
        </p:spPr>
        <p:txBody>
          <a:bodyPr wrap="square">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1093857"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pic>
        <p:nvPicPr>
          <p:cNvPr id="77" name="Picture 76"/>
          <p:cNvPicPr>
            <a:picLocks noChangeAspect="1"/>
          </p:cNvPicPr>
          <p:nvPr userDrawn="1"/>
        </p:nvPicPr>
        <p:blipFill rotWithShape="1">
          <a:blip r:embed="rId3"/>
          <a:srcRect l="25093" t="1" r="18656" b="-6709"/>
          <a:stretch/>
        </p:blipFill>
        <p:spPr>
          <a:xfrm rot="16200000" flipH="1">
            <a:off x="-3723198" y="3723199"/>
            <a:ext cx="7772401" cy="32600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UnitID">
    <p:bg>
      <p:bgPr>
        <a:solidFill>
          <a:schemeClr val="tx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pic>
        <p:nvPicPr>
          <p:cNvPr id="77" name="Picture 76"/>
          <p:cNvPicPr>
            <a:picLocks noChangeAspect="1"/>
          </p:cNvPicPr>
          <p:nvPr userDrawn="1"/>
        </p:nvPicPr>
        <p:blipFill rotWithShape="1">
          <a:blip r:embed="rId2"/>
          <a:srcRect l="25093" t="1" r="18656" b="-6709"/>
          <a:stretch/>
        </p:blipFill>
        <p:spPr>
          <a:xfrm rot="16200000" flipH="1">
            <a:off x="-3723198" y="3723199"/>
            <a:ext cx="7772401" cy="326003"/>
          </a:xfrm>
          <a:prstGeom prst="rect">
            <a:avLst/>
          </a:prstGeom>
        </p:spPr>
      </p:pic>
      <p:sp>
        <p:nvSpPr>
          <p:cNvPr id="78" name="Text Placeholder 8"/>
          <p:cNvSpPr>
            <a:spLocks noGrp="1"/>
          </p:cNvSpPr>
          <p:nvPr>
            <p:ph type="body" sz="quarter" idx="11" hasCustomPrompt="1"/>
          </p:nvPr>
        </p:nvSpPr>
        <p:spPr>
          <a:xfrm>
            <a:off x="992589" y="2695562"/>
            <a:ext cx="11489041" cy="2031325"/>
          </a:xfrm>
        </p:spPr>
        <p:txBody>
          <a:bodyPr wrap="square"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79" name="Text Placeholder 10"/>
          <p:cNvSpPr>
            <a:spLocks noGrp="1"/>
          </p:cNvSpPr>
          <p:nvPr>
            <p:ph type="body" sz="quarter" idx="12" hasCustomPrompt="1"/>
          </p:nvPr>
        </p:nvSpPr>
        <p:spPr>
          <a:xfrm>
            <a:off x="992588" y="5369311"/>
            <a:ext cx="11489042" cy="480131"/>
          </a:xfrm>
        </p:spPr>
        <p:txBody>
          <a:bodyPr wrap="square">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4" name="Straight Connector 153"/>
          <p:cNvCxnSpPr/>
          <p:nvPr userDrawn="1"/>
        </p:nvCxnSpPr>
        <p:spPr>
          <a:xfrm>
            <a:off x="1093857"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
        <p:nvSpPr>
          <p:cNvPr id="3" name="TextBox 2"/>
          <p:cNvSpPr txBox="1"/>
          <p:nvPr userDrawn="1"/>
        </p:nvSpPr>
        <p:spPr>
          <a:xfrm>
            <a:off x="8530492" y="7443012"/>
            <a:ext cx="5287108" cy="261610"/>
          </a:xfrm>
          <a:prstGeom prst="rect">
            <a:avLst/>
          </a:prstGeom>
          <a:noFill/>
        </p:spPr>
        <p:txBody>
          <a:bodyPr wrap="square" rIns="274320" rtlCol="0" anchor="ctr" anchorCtr="0">
            <a:spAutoFit/>
          </a:bodyPr>
          <a:lstStyle/>
          <a:p>
            <a:pPr algn="r"/>
            <a:r>
              <a:rPr lang="en-US" sz="1100" spc="40" baseline="0" dirty="0">
                <a:solidFill>
                  <a:schemeClr val="bg1"/>
                </a:solidFill>
              </a:rPr>
              <a:t>OVPR</a:t>
            </a:r>
          </a:p>
        </p:txBody>
      </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
        <p:nvSpPr>
          <p:cNvPr id="11" name="TextBox 10"/>
          <p:cNvSpPr txBox="1"/>
          <p:nvPr userDrawn="1"/>
        </p:nvSpPr>
        <p:spPr>
          <a:xfrm>
            <a:off x="8530492" y="7443012"/>
            <a:ext cx="5287108" cy="261610"/>
          </a:xfrm>
          <a:prstGeom prst="rect">
            <a:avLst/>
          </a:prstGeom>
          <a:noFill/>
        </p:spPr>
        <p:txBody>
          <a:bodyPr wrap="square" rIns="274320" rtlCol="0" anchor="ctr" anchorCtr="0">
            <a:spAutoFit/>
          </a:bodyPr>
          <a:lstStyle/>
          <a:p>
            <a:pPr algn="r"/>
            <a:r>
              <a:rPr lang="en-US" sz="1100" spc="40" baseline="0" dirty="0">
                <a:solidFill>
                  <a:schemeClr val="bg1"/>
                </a:solidFill>
              </a:rPr>
              <a:t>OVPR</a:t>
            </a:r>
          </a:p>
        </p:txBody>
      </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513344"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2513344"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3" name="Picture 82"/>
          <p:cNvPicPr>
            <a:picLocks noChangeAspect="1"/>
          </p:cNvPicPr>
          <p:nvPr userDrawn="1"/>
        </p:nvPicPr>
        <p:blipFill>
          <a:blip r:embed="rId2"/>
          <a:stretch>
            <a:fillRect/>
          </a:stretch>
        </p:blipFill>
        <p:spPr>
          <a:xfrm>
            <a:off x="0" y="7466894"/>
            <a:ext cx="13817600" cy="305506"/>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a:t>
            </a:r>
            <a:r>
              <a:rPr lang="en-US"/>
              <a:t>Goes Here.”</a:t>
            </a:r>
            <a:endParaRPr lang="en-US" dirty="0"/>
          </a:p>
        </p:txBody>
      </p:sp>
      <p:pic>
        <p:nvPicPr>
          <p:cNvPr id="129" name="Picture 128"/>
          <p:cNvPicPr>
            <a:picLocks noChangeAspect="1"/>
          </p:cNvPicPr>
          <p:nvPr userDrawn="1"/>
        </p:nvPicPr>
        <p:blipFill>
          <a:blip r:embed="rId2"/>
          <a:stretch>
            <a:fillRect/>
          </a:stretch>
        </p:blipFill>
        <p:spPr>
          <a:xfrm>
            <a:off x="0" y="7466894"/>
            <a:ext cx="13817600" cy="305506"/>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pic>
        <p:nvPicPr>
          <p:cNvPr id="131" name="Picture 130"/>
          <p:cNvPicPr>
            <a:picLocks noChangeAspect="1"/>
          </p:cNvPicPr>
          <p:nvPr userDrawn="1"/>
        </p:nvPicPr>
        <p:blipFill>
          <a:blip r:embed="rId2"/>
          <a:stretch>
            <a:fillRect/>
          </a:stretch>
        </p:blipFill>
        <p:spPr>
          <a:xfrm>
            <a:off x="0" y="7466894"/>
            <a:ext cx="13817600" cy="305506"/>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4" r:id="rId3"/>
    <p:sldLayoutId id="2147483695" r:id="rId4"/>
    <p:sldLayoutId id="2147483649" r:id="rId5"/>
    <p:sldLayoutId id="2147483666" r:id="rId6"/>
    <p:sldLayoutId id="2147483668" r:id="rId7"/>
    <p:sldLayoutId id="2147483687" r:id="rId8"/>
    <p:sldLayoutId id="2147483688" r:id="rId9"/>
    <p:sldLayoutId id="2147483669" r:id="rId10"/>
    <p:sldLayoutId id="2147483650" r:id="rId11"/>
    <p:sldLayoutId id="2147483686" r:id="rId12"/>
    <p:sldLayoutId id="2147483661" r:id="rId13"/>
    <p:sldLayoutId id="2147483680" r:id="rId14"/>
    <p:sldLayoutId id="2147483670" r:id="rId15"/>
    <p:sldLayoutId id="2147483682" r:id="rId16"/>
    <p:sldLayoutId id="2147483681" r:id="rId17"/>
    <p:sldLayoutId id="2147483691" r:id="rId18"/>
    <p:sldLayoutId id="2147483692" r:id="rId19"/>
    <p:sldLayoutId id="2147483693" r:id="rId20"/>
    <p:sldLayoutId id="2147483697" r:id="rId21"/>
    <p:sldLayoutId id="2147483698" r:id="rId22"/>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8075" y="1824704"/>
            <a:ext cx="12561453" cy="2708434"/>
          </a:xfrm>
        </p:spPr>
        <p:txBody>
          <a:bodyPr/>
          <a:lstStyle/>
          <a:p>
            <a:r>
              <a:rPr lang="en-US" sz="4800" b="1" dirty="0"/>
              <a:t>DEBATE</a:t>
            </a:r>
            <a:endParaRPr lang="en-US" sz="4800" dirty="0"/>
          </a:p>
          <a:p>
            <a:r>
              <a:rPr lang="en-US" sz="3800" dirty="0"/>
              <a:t>Does the benefit of PRT for outweigh the effects on platelet count and function for severely bleeding patients?</a:t>
            </a:r>
            <a:br>
              <a:rPr lang="en-US" sz="4000" dirty="0"/>
            </a:br>
            <a:endParaRPr lang="en-US" sz="4000" dirty="0"/>
          </a:p>
        </p:txBody>
      </p:sp>
      <p:sp>
        <p:nvSpPr>
          <p:cNvPr id="3" name="Text Placeholder 2"/>
          <p:cNvSpPr>
            <a:spLocks noGrp="1"/>
          </p:cNvSpPr>
          <p:nvPr>
            <p:ph type="body" sz="quarter" idx="12"/>
          </p:nvPr>
        </p:nvSpPr>
        <p:spPr>
          <a:xfrm>
            <a:off x="628074" y="5369311"/>
            <a:ext cx="12561452" cy="1415772"/>
          </a:xfrm>
        </p:spPr>
        <p:txBody>
          <a:bodyPr/>
          <a:lstStyle/>
          <a:p>
            <a:pPr>
              <a:lnSpc>
                <a:spcPct val="100000"/>
              </a:lnSpc>
              <a:spcBef>
                <a:spcPts val="0"/>
              </a:spcBef>
              <a:spcAft>
                <a:spcPts val="0"/>
              </a:spcAft>
            </a:pPr>
            <a:r>
              <a:rPr lang="en-US" dirty="0"/>
              <a:t>Heather Pidcoke, MD, MSCI, PhD</a:t>
            </a:r>
          </a:p>
          <a:p>
            <a:pPr>
              <a:lnSpc>
                <a:spcPct val="100000"/>
              </a:lnSpc>
              <a:spcBef>
                <a:spcPts val="0"/>
              </a:spcBef>
              <a:spcAft>
                <a:spcPts val="0"/>
              </a:spcAft>
            </a:pPr>
            <a:r>
              <a:rPr lang="en-US" dirty="0"/>
              <a:t>Chief Medical Research Officer, OVPR</a:t>
            </a:r>
          </a:p>
          <a:p>
            <a:pPr>
              <a:lnSpc>
                <a:spcPct val="100000"/>
              </a:lnSpc>
              <a:spcBef>
                <a:spcPts val="0"/>
              </a:spcBef>
              <a:spcAft>
                <a:spcPts val="0"/>
              </a:spcAft>
            </a:pPr>
            <a:r>
              <a:rPr lang="en-US" dirty="0"/>
              <a:t>Associate Director, Research, TMI</a:t>
            </a:r>
          </a:p>
          <a:p>
            <a:pPr>
              <a:lnSpc>
                <a:spcPct val="100000"/>
              </a:lnSpc>
              <a:spcBef>
                <a:spcPts val="0"/>
              </a:spcBef>
              <a:spcAft>
                <a:spcPts val="0"/>
              </a:spcAft>
            </a:pPr>
            <a:r>
              <a:rPr lang="en-US" dirty="0"/>
              <a:t>Colorado State University</a:t>
            </a:r>
          </a:p>
          <a:p>
            <a:pPr>
              <a:lnSpc>
                <a:spcPct val="100000"/>
              </a:lnSpc>
              <a:spcBef>
                <a:spcPts val="0"/>
              </a:spcBef>
              <a:spcAft>
                <a:spcPts val="0"/>
              </a:spcAft>
            </a:pPr>
            <a:r>
              <a:rPr lang="en-US" dirty="0"/>
              <a:t>H.Pidcoke@Colostate.edu</a:t>
            </a:r>
            <a:endParaRPr lang="en-US" dirty="0">
              <a:highlight>
                <a:srgbClr val="C0C0C0"/>
              </a:highlight>
            </a:endParaRPr>
          </a:p>
        </p:txBody>
      </p:sp>
    </p:spTree>
    <p:extLst>
      <p:ext uri="{BB962C8B-B14F-4D97-AF65-F5344CB8AC3E}">
        <p14:creationId xmlns:p14="http://schemas.microsoft.com/office/powerpoint/2010/main" val="1458084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84048"/>
            <a:ext cx="12561453" cy="1538883"/>
          </a:xfrm>
        </p:spPr>
        <p:txBody>
          <a:bodyPr/>
          <a:lstStyle/>
          <a:p>
            <a:r>
              <a:rPr lang="en-US" sz="4400" dirty="0"/>
              <a:t>How does it compare to donor variability?</a:t>
            </a:r>
            <a:br>
              <a:rPr lang="en-US" sz="4400" dirty="0"/>
            </a:br>
            <a:r>
              <a:rPr lang="en-US" sz="4400" dirty="0"/>
              <a:t>1 Hour</a:t>
            </a:r>
          </a:p>
        </p:txBody>
      </p:sp>
      <p:grpSp>
        <p:nvGrpSpPr>
          <p:cNvPr id="12" name="Group 11">
            <a:extLst>
              <a:ext uri="{FF2B5EF4-FFF2-40B4-BE49-F238E27FC236}">
                <a16:creationId xmlns:a16="http://schemas.microsoft.com/office/drawing/2014/main" id="{70631CA4-C71A-4366-8E95-B13AE125E9C4}"/>
              </a:ext>
            </a:extLst>
          </p:cNvPr>
          <p:cNvGrpSpPr/>
          <p:nvPr/>
        </p:nvGrpSpPr>
        <p:grpSpPr>
          <a:xfrm>
            <a:off x="182312" y="2103120"/>
            <a:ext cx="13452975" cy="4572000"/>
            <a:chOff x="119429" y="1549195"/>
            <a:chExt cx="13452975" cy="4572000"/>
          </a:xfrm>
        </p:grpSpPr>
        <p:pic>
          <p:nvPicPr>
            <p:cNvPr id="9" name="Picture 8">
              <a:extLst>
                <a:ext uri="{FF2B5EF4-FFF2-40B4-BE49-F238E27FC236}">
                  <a16:creationId xmlns:a16="http://schemas.microsoft.com/office/drawing/2014/main" id="{DC75E97D-A023-407E-BD68-AF84A3754C89}"/>
                </a:ext>
              </a:extLst>
            </p:cNvPr>
            <p:cNvPicPr>
              <a:picLocks noChangeAspect="1"/>
            </p:cNvPicPr>
            <p:nvPr/>
          </p:nvPicPr>
          <p:blipFill>
            <a:blip r:embed="rId2"/>
            <a:stretch>
              <a:fillRect/>
            </a:stretch>
          </p:blipFill>
          <p:spPr>
            <a:xfrm>
              <a:off x="119429" y="1549195"/>
              <a:ext cx="6721841" cy="4572000"/>
            </a:xfrm>
            <a:prstGeom prst="rect">
              <a:avLst/>
            </a:prstGeom>
          </p:spPr>
        </p:pic>
        <p:pic>
          <p:nvPicPr>
            <p:cNvPr id="8" name="Picture 7">
              <a:extLst>
                <a:ext uri="{FF2B5EF4-FFF2-40B4-BE49-F238E27FC236}">
                  <a16:creationId xmlns:a16="http://schemas.microsoft.com/office/drawing/2014/main" id="{34737ED0-C1A7-4109-BCD9-0F63FDDBD6AD}"/>
                </a:ext>
              </a:extLst>
            </p:cNvPr>
            <p:cNvPicPr>
              <a:picLocks noChangeAspect="1"/>
            </p:cNvPicPr>
            <p:nvPr/>
          </p:nvPicPr>
          <p:blipFill>
            <a:blip r:embed="rId3"/>
            <a:stretch>
              <a:fillRect/>
            </a:stretch>
          </p:blipFill>
          <p:spPr>
            <a:xfrm>
              <a:off x="6841270" y="1549195"/>
              <a:ext cx="6731134" cy="4572000"/>
            </a:xfrm>
            <a:prstGeom prst="rect">
              <a:avLst/>
            </a:prstGeom>
          </p:spPr>
        </p:pic>
      </p:grpSp>
      <p:sp>
        <p:nvSpPr>
          <p:cNvPr id="13" name="Rectangle 12">
            <a:extLst>
              <a:ext uri="{FF2B5EF4-FFF2-40B4-BE49-F238E27FC236}">
                <a16:creationId xmlns:a16="http://schemas.microsoft.com/office/drawing/2014/main" id="{C19708B0-A134-48A5-A9B8-68786E0B2B73}"/>
              </a:ext>
            </a:extLst>
          </p:cNvPr>
          <p:cNvSpPr/>
          <p:nvPr/>
        </p:nvSpPr>
        <p:spPr>
          <a:xfrm>
            <a:off x="11061408" y="829700"/>
            <a:ext cx="2393334" cy="707886"/>
          </a:xfrm>
          <a:prstGeom prst="rect">
            <a:avLst/>
          </a:prstGeom>
        </p:spPr>
        <p:txBody>
          <a:bodyPr wrap="square">
            <a:spAutoFit/>
          </a:bodyPr>
          <a:lstStyle/>
          <a:p>
            <a:pPr algn="ctr"/>
            <a:r>
              <a:rPr lang="en-US" dirty="0"/>
              <a:t>Kindly shared by Dr. Ray Goodrich</a:t>
            </a:r>
          </a:p>
        </p:txBody>
      </p:sp>
    </p:spTree>
    <p:extLst>
      <p:ext uri="{BB962C8B-B14F-4D97-AF65-F5344CB8AC3E}">
        <p14:creationId xmlns:p14="http://schemas.microsoft.com/office/powerpoint/2010/main" val="871660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84048"/>
            <a:ext cx="12561453" cy="1538883"/>
          </a:xfrm>
        </p:spPr>
        <p:txBody>
          <a:bodyPr/>
          <a:lstStyle/>
          <a:p>
            <a:r>
              <a:rPr lang="en-US" sz="4400" dirty="0"/>
              <a:t>How does it compare to donor variability?</a:t>
            </a:r>
            <a:br>
              <a:rPr lang="en-US" sz="4400" dirty="0"/>
            </a:br>
            <a:r>
              <a:rPr lang="en-US" sz="4400" dirty="0"/>
              <a:t>24 hours</a:t>
            </a:r>
          </a:p>
        </p:txBody>
      </p:sp>
      <p:sp>
        <p:nvSpPr>
          <p:cNvPr id="6" name="Rectangle 5">
            <a:extLst>
              <a:ext uri="{FF2B5EF4-FFF2-40B4-BE49-F238E27FC236}">
                <a16:creationId xmlns:a16="http://schemas.microsoft.com/office/drawing/2014/main" id="{81FDC748-1467-42F5-8F98-09023620FE7C}"/>
              </a:ext>
            </a:extLst>
          </p:cNvPr>
          <p:cNvSpPr/>
          <p:nvPr/>
        </p:nvSpPr>
        <p:spPr>
          <a:xfrm>
            <a:off x="11061408" y="829700"/>
            <a:ext cx="2393334" cy="707886"/>
          </a:xfrm>
          <a:prstGeom prst="rect">
            <a:avLst/>
          </a:prstGeom>
        </p:spPr>
        <p:txBody>
          <a:bodyPr wrap="square">
            <a:spAutoFit/>
          </a:bodyPr>
          <a:lstStyle/>
          <a:p>
            <a:pPr algn="ctr"/>
            <a:r>
              <a:rPr lang="en-US" dirty="0"/>
              <a:t>Kindly shared by Dr. Ray Goodrich</a:t>
            </a:r>
          </a:p>
        </p:txBody>
      </p:sp>
      <p:pic>
        <p:nvPicPr>
          <p:cNvPr id="3" name="Picture 2">
            <a:extLst>
              <a:ext uri="{FF2B5EF4-FFF2-40B4-BE49-F238E27FC236}">
                <a16:creationId xmlns:a16="http://schemas.microsoft.com/office/drawing/2014/main" id="{A68CAB3D-6849-412E-A6D6-BC14136D198F}"/>
              </a:ext>
            </a:extLst>
          </p:cNvPr>
          <p:cNvPicPr>
            <a:picLocks noChangeAspect="1"/>
          </p:cNvPicPr>
          <p:nvPr/>
        </p:nvPicPr>
        <p:blipFill>
          <a:blip r:embed="rId2"/>
          <a:stretch>
            <a:fillRect/>
          </a:stretch>
        </p:blipFill>
        <p:spPr>
          <a:xfrm>
            <a:off x="118872" y="2103120"/>
            <a:ext cx="6726625" cy="4572000"/>
          </a:xfrm>
          <a:prstGeom prst="rect">
            <a:avLst/>
          </a:prstGeom>
        </p:spPr>
      </p:pic>
      <p:pic>
        <p:nvPicPr>
          <p:cNvPr id="4" name="Picture 3">
            <a:extLst>
              <a:ext uri="{FF2B5EF4-FFF2-40B4-BE49-F238E27FC236}">
                <a16:creationId xmlns:a16="http://schemas.microsoft.com/office/drawing/2014/main" id="{4B2D4686-0F83-4680-8311-A8B6E7D41090}"/>
              </a:ext>
            </a:extLst>
          </p:cNvPr>
          <p:cNvPicPr>
            <a:picLocks noChangeAspect="1"/>
          </p:cNvPicPr>
          <p:nvPr/>
        </p:nvPicPr>
        <p:blipFill>
          <a:blip r:embed="rId3"/>
          <a:stretch>
            <a:fillRect/>
          </a:stretch>
        </p:blipFill>
        <p:spPr>
          <a:xfrm>
            <a:off x="6903720" y="2103120"/>
            <a:ext cx="6731133" cy="4572000"/>
          </a:xfrm>
          <a:prstGeom prst="rect">
            <a:avLst/>
          </a:prstGeom>
        </p:spPr>
      </p:pic>
    </p:spTree>
    <p:extLst>
      <p:ext uri="{BB962C8B-B14F-4D97-AF65-F5344CB8AC3E}">
        <p14:creationId xmlns:p14="http://schemas.microsoft.com/office/powerpoint/2010/main" val="28201211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61349AC-E583-4A40-9EA4-B7FD2982173B}"/>
              </a:ext>
            </a:extLst>
          </p:cNvPr>
          <p:cNvSpPr>
            <a:spLocks noGrp="1"/>
          </p:cNvSpPr>
          <p:nvPr>
            <p:ph type="title"/>
          </p:nvPr>
        </p:nvSpPr>
        <p:spPr>
          <a:xfrm>
            <a:off x="1190346" y="868964"/>
            <a:ext cx="3858731" cy="2163890"/>
          </a:xfrm>
        </p:spPr>
        <p:txBody>
          <a:bodyPr/>
          <a:lstStyle/>
          <a:p>
            <a:r>
              <a:rPr lang="en-US" sz="4400" dirty="0"/>
              <a:t>Is it necessary to mitigate the deficit?</a:t>
            </a:r>
          </a:p>
        </p:txBody>
      </p:sp>
      <p:pic>
        <p:nvPicPr>
          <p:cNvPr id="4" name="Picture 3">
            <a:extLst>
              <a:ext uri="{FF2B5EF4-FFF2-40B4-BE49-F238E27FC236}">
                <a16:creationId xmlns:a16="http://schemas.microsoft.com/office/drawing/2014/main" id="{2EBD7E68-C8AF-4CE6-A624-F6498EE181B9}"/>
              </a:ext>
            </a:extLst>
          </p:cNvPr>
          <p:cNvPicPr>
            <a:picLocks noChangeAspect="1"/>
          </p:cNvPicPr>
          <p:nvPr/>
        </p:nvPicPr>
        <p:blipFill>
          <a:blip r:embed="rId2"/>
          <a:stretch>
            <a:fillRect/>
          </a:stretch>
        </p:blipFill>
        <p:spPr>
          <a:xfrm>
            <a:off x="6908800" y="779457"/>
            <a:ext cx="5128591" cy="6213485"/>
          </a:xfrm>
          <a:prstGeom prst="rect">
            <a:avLst/>
          </a:prstGeom>
        </p:spPr>
      </p:pic>
      <p:sp>
        <p:nvSpPr>
          <p:cNvPr id="5" name="Rectangle 4">
            <a:extLst>
              <a:ext uri="{FF2B5EF4-FFF2-40B4-BE49-F238E27FC236}">
                <a16:creationId xmlns:a16="http://schemas.microsoft.com/office/drawing/2014/main" id="{76777E12-5779-4E8B-8DF0-3DC432BDB25A}"/>
              </a:ext>
            </a:extLst>
          </p:cNvPr>
          <p:cNvSpPr/>
          <p:nvPr/>
        </p:nvSpPr>
        <p:spPr>
          <a:xfrm>
            <a:off x="1318906" y="6742321"/>
            <a:ext cx="4553700" cy="276999"/>
          </a:xfrm>
          <a:prstGeom prst="rect">
            <a:avLst/>
          </a:prstGeom>
        </p:spPr>
        <p:txBody>
          <a:bodyPr wrap="square">
            <a:spAutoFit/>
          </a:bodyPr>
          <a:lstStyle/>
          <a:p>
            <a:r>
              <a:rPr lang="en-US" sz="1200" dirty="0">
                <a:solidFill>
                  <a:srgbClr val="000000"/>
                </a:solidFill>
              </a:rPr>
              <a:t>Pidcoke HF, et al. Transfusion. 2013 Jan;53 Suppl 1:137S-149S</a:t>
            </a:r>
          </a:p>
        </p:txBody>
      </p:sp>
    </p:spTree>
    <p:extLst>
      <p:ext uri="{BB962C8B-B14F-4D97-AF65-F5344CB8AC3E}">
        <p14:creationId xmlns:p14="http://schemas.microsoft.com/office/powerpoint/2010/main" val="40968541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61349AC-E583-4A40-9EA4-B7FD2982173B}"/>
              </a:ext>
            </a:extLst>
          </p:cNvPr>
          <p:cNvSpPr>
            <a:spLocks noGrp="1"/>
          </p:cNvSpPr>
          <p:nvPr>
            <p:ph type="title"/>
          </p:nvPr>
        </p:nvSpPr>
        <p:spPr>
          <a:xfrm>
            <a:off x="628076" y="400496"/>
            <a:ext cx="11080220" cy="861774"/>
          </a:xfrm>
        </p:spPr>
        <p:txBody>
          <a:bodyPr/>
          <a:lstStyle/>
          <a:p>
            <a:r>
              <a:rPr lang="en-US" sz="4400" dirty="0"/>
              <a:t>Is it necessary to mitigate the deficit?</a:t>
            </a:r>
          </a:p>
        </p:txBody>
      </p:sp>
      <p:pic>
        <p:nvPicPr>
          <p:cNvPr id="23" name="Picture 22">
            <a:extLst>
              <a:ext uri="{FF2B5EF4-FFF2-40B4-BE49-F238E27FC236}">
                <a16:creationId xmlns:a16="http://schemas.microsoft.com/office/drawing/2014/main" id="{37E6D8E8-03FD-4607-9AF9-18F9EC30A6CA}"/>
              </a:ext>
            </a:extLst>
          </p:cNvPr>
          <p:cNvPicPr>
            <a:picLocks noChangeAspect="1"/>
          </p:cNvPicPr>
          <p:nvPr/>
        </p:nvPicPr>
        <p:blipFill>
          <a:blip r:embed="rId2"/>
          <a:stretch>
            <a:fillRect/>
          </a:stretch>
        </p:blipFill>
        <p:spPr>
          <a:xfrm>
            <a:off x="1435924" y="1996218"/>
            <a:ext cx="10945753" cy="4363059"/>
          </a:xfrm>
          <a:prstGeom prst="rect">
            <a:avLst/>
          </a:prstGeom>
        </p:spPr>
      </p:pic>
      <p:sp>
        <p:nvSpPr>
          <p:cNvPr id="24" name="Rectangle 23">
            <a:extLst>
              <a:ext uri="{FF2B5EF4-FFF2-40B4-BE49-F238E27FC236}">
                <a16:creationId xmlns:a16="http://schemas.microsoft.com/office/drawing/2014/main" id="{325D5FB0-C88B-4404-BA9D-367C54765602}"/>
              </a:ext>
            </a:extLst>
          </p:cNvPr>
          <p:cNvSpPr/>
          <p:nvPr/>
        </p:nvSpPr>
        <p:spPr>
          <a:xfrm>
            <a:off x="8257999" y="6143364"/>
            <a:ext cx="4225796" cy="276999"/>
          </a:xfrm>
          <a:prstGeom prst="rect">
            <a:avLst/>
          </a:prstGeom>
        </p:spPr>
        <p:txBody>
          <a:bodyPr wrap="square">
            <a:spAutoFit/>
          </a:bodyPr>
          <a:lstStyle/>
          <a:p>
            <a:r>
              <a:rPr lang="en-US" sz="1200" dirty="0" err="1">
                <a:solidFill>
                  <a:srgbClr val="000000"/>
                </a:solidFill>
              </a:rPr>
              <a:t>Nussbaumer</a:t>
            </a:r>
            <a:r>
              <a:rPr lang="en-US" sz="1200" dirty="0">
                <a:solidFill>
                  <a:srgbClr val="000000"/>
                </a:solidFill>
              </a:rPr>
              <a:t> W, et al. Vox Sang. 2017 Apr;112(3):249-256</a:t>
            </a:r>
          </a:p>
        </p:txBody>
      </p:sp>
    </p:spTree>
    <p:extLst>
      <p:ext uri="{BB962C8B-B14F-4D97-AF65-F5344CB8AC3E}">
        <p14:creationId xmlns:p14="http://schemas.microsoft.com/office/powerpoint/2010/main" val="9440396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24F341-D0C5-43A7-AE2D-A87CC5F3A73B}"/>
              </a:ext>
            </a:extLst>
          </p:cNvPr>
          <p:cNvPicPr>
            <a:picLocks noChangeAspect="1"/>
          </p:cNvPicPr>
          <p:nvPr/>
        </p:nvPicPr>
        <p:blipFill>
          <a:blip r:embed="rId2"/>
          <a:stretch>
            <a:fillRect/>
          </a:stretch>
        </p:blipFill>
        <p:spPr>
          <a:xfrm>
            <a:off x="7090520" y="990672"/>
            <a:ext cx="5486400" cy="2789436"/>
          </a:xfrm>
          <a:prstGeom prst="rect">
            <a:avLst/>
          </a:prstGeom>
        </p:spPr>
      </p:pic>
      <p:pic>
        <p:nvPicPr>
          <p:cNvPr id="15" name="Picture 14">
            <a:extLst>
              <a:ext uri="{FF2B5EF4-FFF2-40B4-BE49-F238E27FC236}">
                <a16:creationId xmlns:a16="http://schemas.microsoft.com/office/drawing/2014/main" id="{F14495F0-90AB-4BDE-A8A1-C9944FD8BD7D}"/>
              </a:ext>
            </a:extLst>
          </p:cNvPr>
          <p:cNvPicPr>
            <a:picLocks noChangeAspect="1"/>
          </p:cNvPicPr>
          <p:nvPr/>
        </p:nvPicPr>
        <p:blipFill>
          <a:blip r:embed="rId3"/>
          <a:stretch>
            <a:fillRect/>
          </a:stretch>
        </p:blipFill>
        <p:spPr>
          <a:xfrm>
            <a:off x="7090520" y="498441"/>
            <a:ext cx="5486400" cy="414670"/>
          </a:xfrm>
          <a:prstGeom prst="rect">
            <a:avLst/>
          </a:prstGeom>
        </p:spPr>
      </p:pic>
      <p:sp>
        <p:nvSpPr>
          <p:cNvPr id="16" name="Rectangle 15">
            <a:extLst>
              <a:ext uri="{FF2B5EF4-FFF2-40B4-BE49-F238E27FC236}">
                <a16:creationId xmlns:a16="http://schemas.microsoft.com/office/drawing/2014/main" id="{D095BA24-6591-4556-B56C-32A5FF8C09EB}"/>
              </a:ext>
            </a:extLst>
          </p:cNvPr>
          <p:cNvSpPr/>
          <p:nvPr/>
        </p:nvSpPr>
        <p:spPr>
          <a:xfrm>
            <a:off x="8613692" y="960120"/>
            <a:ext cx="1188720" cy="2926080"/>
          </a:xfrm>
          <a:prstGeom prst="rect">
            <a:avLst/>
          </a:prstGeom>
          <a:noFill/>
          <a:ln w="508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B09B28-DD92-45B0-8B33-2D4604B7F755}"/>
              </a:ext>
            </a:extLst>
          </p:cNvPr>
          <p:cNvSpPr/>
          <p:nvPr/>
        </p:nvSpPr>
        <p:spPr>
          <a:xfrm>
            <a:off x="11433092" y="960120"/>
            <a:ext cx="1188720" cy="2926080"/>
          </a:xfrm>
          <a:prstGeom prst="rect">
            <a:avLst/>
          </a:prstGeom>
          <a:noFill/>
          <a:ln w="508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8EFD49C-1898-4FB6-945B-524A24AB771B}"/>
              </a:ext>
            </a:extLst>
          </p:cNvPr>
          <p:cNvPicPr>
            <a:picLocks noChangeAspect="1"/>
          </p:cNvPicPr>
          <p:nvPr/>
        </p:nvPicPr>
        <p:blipFill>
          <a:blip r:embed="rId4"/>
          <a:stretch>
            <a:fillRect/>
          </a:stretch>
        </p:blipFill>
        <p:spPr>
          <a:xfrm>
            <a:off x="3075487" y="4263482"/>
            <a:ext cx="10383699" cy="2572109"/>
          </a:xfrm>
          <a:prstGeom prst="rect">
            <a:avLst/>
          </a:prstGeom>
        </p:spPr>
      </p:pic>
      <p:sp>
        <p:nvSpPr>
          <p:cNvPr id="22" name="Rectangle 21">
            <a:extLst>
              <a:ext uri="{FF2B5EF4-FFF2-40B4-BE49-F238E27FC236}">
                <a16:creationId xmlns:a16="http://schemas.microsoft.com/office/drawing/2014/main" id="{43111DC1-2FF6-4CE5-BE21-DA0F552ACFCA}"/>
              </a:ext>
            </a:extLst>
          </p:cNvPr>
          <p:cNvSpPr/>
          <p:nvPr/>
        </p:nvSpPr>
        <p:spPr>
          <a:xfrm>
            <a:off x="3238788" y="5355135"/>
            <a:ext cx="10220398" cy="462191"/>
          </a:xfrm>
          <a:prstGeom prst="rect">
            <a:avLst/>
          </a:prstGeom>
          <a:noFill/>
          <a:ln w="508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C0CBA0D-2716-4A54-86EF-4326EAFC5055}"/>
              </a:ext>
            </a:extLst>
          </p:cNvPr>
          <p:cNvSpPr/>
          <p:nvPr/>
        </p:nvSpPr>
        <p:spPr>
          <a:xfrm>
            <a:off x="5068248" y="3421630"/>
            <a:ext cx="2085720" cy="400110"/>
          </a:xfrm>
          <a:prstGeom prst="rect">
            <a:avLst/>
          </a:prstGeom>
        </p:spPr>
        <p:txBody>
          <a:bodyPr wrap="square">
            <a:spAutoFit/>
          </a:bodyPr>
          <a:lstStyle/>
          <a:p>
            <a:r>
              <a:rPr lang="en-US" sz="1000" dirty="0"/>
              <a:t>Pidcoke HF, et al. Transfusion. 2013 Jan;53 Suppl 1:137S-149S </a:t>
            </a:r>
          </a:p>
        </p:txBody>
      </p:sp>
      <p:sp>
        <p:nvSpPr>
          <p:cNvPr id="24" name="Rectangle 23">
            <a:extLst>
              <a:ext uri="{FF2B5EF4-FFF2-40B4-BE49-F238E27FC236}">
                <a16:creationId xmlns:a16="http://schemas.microsoft.com/office/drawing/2014/main" id="{4B200433-D494-4500-8A57-5774F435C581}"/>
              </a:ext>
            </a:extLst>
          </p:cNvPr>
          <p:cNvSpPr/>
          <p:nvPr/>
        </p:nvSpPr>
        <p:spPr>
          <a:xfrm>
            <a:off x="976875" y="6323200"/>
            <a:ext cx="2261913" cy="461665"/>
          </a:xfrm>
          <a:prstGeom prst="rect">
            <a:avLst/>
          </a:prstGeom>
        </p:spPr>
        <p:txBody>
          <a:bodyPr wrap="square">
            <a:spAutoFit/>
          </a:bodyPr>
          <a:lstStyle/>
          <a:p>
            <a:r>
              <a:rPr lang="en-US" sz="1200" dirty="0">
                <a:solidFill>
                  <a:srgbClr val="000000"/>
                </a:solidFill>
              </a:rPr>
              <a:t>Getz TM, et al. Transfusion. 2016 Jun;56(6):1320-8</a:t>
            </a:r>
          </a:p>
        </p:txBody>
      </p:sp>
      <p:sp>
        <p:nvSpPr>
          <p:cNvPr id="13" name="Title 1">
            <a:extLst>
              <a:ext uri="{FF2B5EF4-FFF2-40B4-BE49-F238E27FC236}">
                <a16:creationId xmlns:a16="http://schemas.microsoft.com/office/drawing/2014/main" id="{90C9F83D-03C7-40E5-83EF-41A93F4634C0}"/>
              </a:ext>
            </a:extLst>
          </p:cNvPr>
          <p:cNvSpPr>
            <a:spLocks noGrp="1"/>
          </p:cNvSpPr>
          <p:nvPr>
            <p:ph type="title"/>
          </p:nvPr>
        </p:nvSpPr>
        <p:spPr>
          <a:xfrm>
            <a:off x="628076" y="358397"/>
            <a:ext cx="5284287" cy="2215991"/>
          </a:xfrm>
        </p:spPr>
        <p:txBody>
          <a:bodyPr/>
          <a:lstStyle/>
          <a:p>
            <a:r>
              <a:rPr lang="en-US" sz="4400" dirty="0"/>
              <a:t>Is it possible to mitigate the deficit? Storage in PAS</a:t>
            </a:r>
          </a:p>
        </p:txBody>
      </p:sp>
    </p:spTree>
    <p:extLst>
      <p:ext uri="{BB962C8B-B14F-4D97-AF65-F5344CB8AC3E}">
        <p14:creationId xmlns:p14="http://schemas.microsoft.com/office/powerpoint/2010/main" val="18792508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A046-5CF9-484C-A685-A1FD23935D0B}"/>
              </a:ext>
            </a:extLst>
          </p:cNvPr>
          <p:cNvSpPr>
            <a:spLocks noGrp="1"/>
          </p:cNvSpPr>
          <p:nvPr>
            <p:ph type="title"/>
          </p:nvPr>
        </p:nvSpPr>
        <p:spPr>
          <a:xfrm>
            <a:off x="872711" y="358397"/>
            <a:ext cx="3542995" cy="2215991"/>
          </a:xfrm>
        </p:spPr>
        <p:txBody>
          <a:bodyPr/>
          <a:lstStyle/>
          <a:p>
            <a:r>
              <a:rPr lang="en-US" sz="4400" dirty="0"/>
              <a:t>Is it possible to mitigate the deficit?</a:t>
            </a:r>
          </a:p>
        </p:txBody>
      </p:sp>
      <p:sp>
        <p:nvSpPr>
          <p:cNvPr id="4" name="Rectangle 3">
            <a:extLst>
              <a:ext uri="{FF2B5EF4-FFF2-40B4-BE49-F238E27FC236}">
                <a16:creationId xmlns:a16="http://schemas.microsoft.com/office/drawing/2014/main" id="{71F17663-DF8B-4390-A9DD-B77FD4C24ABB}"/>
              </a:ext>
            </a:extLst>
          </p:cNvPr>
          <p:cNvSpPr/>
          <p:nvPr/>
        </p:nvSpPr>
        <p:spPr>
          <a:xfrm>
            <a:off x="8730554" y="6203668"/>
            <a:ext cx="4563440" cy="417935"/>
          </a:xfrm>
          <a:prstGeom prst="rect">
            <a:avLst/>
          </a:prstGeom>
        </p:spPr>
        <p:txBody>
          <a:bodyPr wrap="square">
            <a:spAutoFit/>
          </a:bodyPr>
          <a:lstStyle/>
          <a:p>
            <a:r>
              <a:rPr lang="en-CA" sz="2116" dirty="0"/>
              <a:t>* n= 8 replicates ±SD, (p &lt; 0.01) </a:t>
            </a:r>
          </a:p>
        </p:txBody>
      </p:sp>
      <p:graphicFrame>
        <p:nvGraphicFramePr>
          <p:cNvPr id="5" name="Object 4">
            <a:extLst>
              <a:ext uri="{FF2B5EF4-FFF2-40B4-BE49-F238E27FC236}">
                <a16:creationId xmlns:a16="http://schemas.microsoft.com/office/drawing/2014/main" id="{9D9A1C83-2AB5-4B8C-908A-2E54CB600D21}"/>
              </a:ext>
            </a:extLst>
          </p:cNvPr>
          <p:cNvGraphicFramePr>
            <a:graphicFrameLocks noChangeAspect="1"/>
          </p:cNvGraphicFramePr>
          <p:nvPr>
            <p:extLst/>
          </p:nvPr>
        </p:nvGraphicFramePr>
        <p:xfrm>
          <a:off x="6218074" y="262554"/>
          <a:ext cx="5507849" cy="3946173"/>
        </p:xfrm>
        <a:graphic>
          <a:graphicData uri="http://schemas.openxmlformats.org/presentationml/2006/ole">
            <mc:AlternateContent xmlns:mc="http://schemas.openxmlformats.org/markup-compatibility/2006">
              <mc:Choice xmlns:v="urn:schemas-microsoft-com:vml" Requires="v">
                <p:oleObj spid="_x0000_s2089" name="Prism 7" r:id="rId3" imgW="3450100" imgH="2783164" progId="Prism7.Document">
                  <p:embed/>
                </p:oleObj>
              </mc:Choice>
              <mc:Fallback>
                <p:oleObj name="Prism 7" r:id="rId3" imgW="3450100" imgH="2783164" progId="Prism7.Document">
                  <p:embed/>
                  <p:pic>
                    <p:nvPicPr>
                      <p:cNvPr id="5" name="Object 4">
                        <a:extLst>
                          <a:ext uri="{FF2B5EF4-FFF2-40B4-BE49-F238E27FC236}">
                            <a16:creationId xmlns:a16="http://schemas.microsoft.com/office/drawing/2014/main" id="{9D9A1C83-2AB5-4B8C-908A-2E54CB600D21}"/>
                          </a:ext>
                        </a:extLst>
                      </p:cNvPr>
                      <p:cNvPicPr/>
                      <p:nvPr/>
                    </p:nvPicPr>
                    <p:blipFill>
                      <a:blip r:embed="rId4"/>
                      <a:stretch>
                        <a:fillRect/>
                      </a:stretch>
                    </p:blipFill>
                    <p:spPr>
                      <a:xfrm>
                        <a:off x="6218074" y="262554"/>
                        <a:ext cx="5507849" cy="394617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888E99A5-E285-4BCF-BD22-C1C37DFA39D5}"/>
              </a:ext>
            </a:extLst>
          </p:cNvPr>
          <p:cNvSpPr/>
          <p:nvPr/>
        </p:nvSpPr>
        <p:spPr>
          <a:xfrm>
            <a:off x="9032386" y="3926559"/>
            <a:ext cx="893193" cy="464423"/>
          </a:xfrm>
          <a:prstGeom prst="rect">
            <a:avLst/>
          </a:prstGeom>
        </p:spPr>
        <p:txBody>
          <a:bodyPr wrap="none">
            <a:spAutoFit/>
          </a:bodyPr>
          <a:lstStyle/>
          <a:p>
            <a:r>
              <a:rPr lang="en-CA" sz="2418" dirty="0"/>
              <a:t>30% </a:t>
            </a:r>
          </a:p>
        </p:txBody>
      </p:sp>
      <p:sp>
        <p:nvSpPr>
          <p:cNvPr id="7" name="Rectangle 6">
            <a:extLst>
              <a:ext uri="{FF2B5EF4-FFF2-40B4-BE49-F238E27FC236}">
                <a16:creationId xmlns:a16="http://schemas.microsoft.com/office/drawing/2014/main" id="{A1B7831F-270F-420D-9C47-072E33B4312E}"/>
              </a:ext>
            </a:extLst>
          </p:cNvPr>
          <p:cNvSpPr/>
          <p:nvPr/>
        </p:nvSpPr>
        <p:spPr>
          <a:xfrm>
            <a:off x="9934369" y="3945750"/>
            <a:ext cx="893193" cy="464423"/>
          </a:xfrm>
          <a:prstGeom prst="rect">
            <a:avLst/>
          </a:prstGeom>
        </p:spPr>
        <p:txBody>
          <a:bodyPr wrap="none">
            <a:spAutoFit/>
          </a:bodyPr>
          <a:lstStyle/>
          <a:p>
            <a:r>
              <a:rPr lang="en-CA" sz="2418" dirty="0"/>
              <a:t>50% </a:t>
            </a:r>
          </a:p>
        </p:txBody>
      </p:sp>
      <p:sp>
        <p:nvSpPr>
          <p:cNvPr id="8" name="Rectangle 7">
            <a:extLst>
              <a:ext uri="{FF2B5EF4-FFF2-40B4-BE49-F238E27FC236}">
                <a16:creationId xmlns:a16="http://schemas.microsoft.com/office/drawing/2014/main" id="{6190B3E5-D498-4A84-A955-D5DBEFC33583}"/>
              </a:ext>
            </a:extLst>
          </p:cNvPr>
          <p:cNvSpPr/>
          <p:nvPr/>
        </p:nvSpPr>
        <p:spPr>
          <a:xfrm>
            <a:off x="10777745" y="3945750"/>
            <a:ext cx="893193" cy="464423"/>
          </a:xfrm>
          <a:prstGeom prst="rect">
            <a:avLst/>
          </a:prstGeom>
        </p:spPr>
        <p:txBody>
          <a:bodyPr wrap="none">
            <a:spAutoFit/>
          </a:bodyPr>
          <a:lstStyle/>
          <a:p>
            <a:r>
              <a:rPr lang="en-CA" sz="2418" dirty="0"/>
              <a:t>70% </a:t>
            </a:r>
          </a:p>
        </p:txBody>
      </p:sp>
      <p:sp>
        <p:nvSpPr>
          <p:cNvPr id="9" name="Rectangle 8">
            <a:extLst>
              <a:ext uri="{FF2B5EF4-FFF2-40B4-BE49-F238E27FC236}">
                <a16:creationId xmlns:a16="http://schemas.microsoft.com/office/drawing/2014/main" id="{8E70CC67-9A6C-4CEF-AA1C-FE03CB289D7B}"/>
              </a:ext>
            </a:extLst>
          </p:cNvPr>
          <p:cNvSpPr/>
          <p:nvPr/>
        </p:nvSpPr>
        <p:spPr>
          <a:xfrm>
            <a:off x="8730554" y="4320511"/>
            <a:ext cx="3886898" cy="836511"/>
          </a:xfrm>
          <a:prstGeom prst="rect">
            <a:avLst/>
          </a:prstGeom>
        </p:spPr>
        <p:txBody>
          <a:bodyPr wrap="none">
            <a:spAutoFit/>
          </a:bodyPr>
          <a:lstStyle/>
          <a:p>
            <a:r>
              <a:rPr lang="en-CA" sz="2418" dirty="0"/>
              <a:t>Blood replacement&amp;</a:t>
            </a:r>
          </a:p>
          <a:p>
            <a:pPr algn="ctr"/>
            <a:r>
              <a:rPr lang="en-CA" sz="2418" dirty="0"/>
              <a:t> ± </a:t>
            </a:r>
            <a:r>
              <a:rPr lang="en-US" sz="2418" dirty="0"/>
              <a:t>RiaSTAP suppl.</a:t>
            </a:r>
            <a:endParaRPr lang="en-CA" sz="2418" dirty="0"/>
          </a:p>
        </p:txBody>
      </p:sp>
      <p:sp>
        <p:nvSpPr>
          <p:cNvPr id="10" name="Rectangle 9">
            <a:extLst>
              <a:ext uri="{FF2B5EF4-FFF2-40B4-BE49-F238E27FC236}">
                <a16:creationId xmlns:a16="http://schemas.microsoft.com/office/drawing/2014/main" id="{A804D634-3986-4DCE-965D-A74B0C59DBEA}"/>
              </a:ext>
            </a:extLst>
          </p:cNvPr>
          <p:cNvSpPr/>
          <p:nvPr/>
        </p:nvSpPr>
        <p:spPr>
          <a:xfrm rot="18627701">
            <a:off x="6109137" y="4585774"/>
            <a:ext cx="1893467" cy="464423"/>
          </a:xfrm>
          <a:prstGeom prst="rect">
            <a:avLst/>
          </a:prstGeom>
        </p:spPr>
        <p:txBody>
          <a:bodyPr wrap="none">
            <a:spAutoFit/>
          </a:bodyPr>
          <a:lstStyle/>
          <a:p>
            <a:r>
              <a:rPr lang="en-CA" sz="2418" dirty="0"/>
              <a:t>PI-treatment</a:t>
            </a:r>
          </a:p>
        </p:txBody>
      </p:sp>
      <p:sp>
        <p:nvSpPr>
          <p:cNvPr id="11" name="Rectangle 10">
            <a:extLst>
              <a:ext uri="{FF2B5EF4-FFF2-40B4-BE49-F238E27FC236}">
                <a16:creationId xmlns:a16="http://schemas.microsoft.com/office/drawing/2014/main" id="{3CF6F846-BF42-4E46-AABA-FC79A5E9FCF0}"/>
              </a:ext>
            </a:extLst>
          </p:cNvPr>
          <p:cNvSpPr/>
          <p:nvPr/>
        </p:nvSpPr>
        <p:spPr>
          <a:xfrm rot="18716180">
            <a:off x="7179535" y="4428046"/>
            <a:ext cx="1780680" cy="464423"/>
          </a:xfrm>
          <a:prstGeom prst="rect">
            <a:avLst/>
          </a:prstGeom>
        </p:spPr>
        <p:txBody>
          <a:bodyPr wrap="none">
            <a:spAutoFit/>
          </a:bodyPr>
          <a:lstStyle/>
          <a:p>
            <a:r>
              <a:rPr lang="en-CA" sz="2418" dirty="0"/>
              <a:t> ± RiaSTAP</a:t>
            </a:r>
          </a:p>
        </p:txBody>
      </p:sp>
      <p:sp>
        <p:nvSpPr>
          <p:cNvPr id="12" name="Left Brace 11">
            <a:extLst>
              <a:ext uri="{FF2B5EF4-FFF2-40B4-BE49-F238E27FC236}">
                <a16:creationId xmlns:a16="http://schemas.microsoft.com/office/drawing/2014/main" id="{E8BD7A20-03F5-49BC-9802-6E9708CEDC5B}"/>
              </a:ext>
            </a:extLst>
          </p:cNvPr>
          <p:cNvSpPr/>
          <p:nvPr/>
        </p:nvSpPr>
        <p:spPr>
          <a:xfrm rot="16200000">
            <a:off x="9485303" y="3276178"/>
            <a:ext cx="523677" cy="4401235"/>
          </a:xfrm>
          <a:prstGeom prst="leftBrace">
            <a:avLst>
              <a:gd name="adj1" fmla="val 11277"/>
              <a:gd name="adj2" fmla="val 43525"/>
            </a:avLst>
          </a:prstGeom>
          <a:ln w="63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sz="2418" dirty="0"/>
          </a:p>
        </p:txBody>
      </p:sp>
      <p:sp>
        <p:nvSpPr>
          <p:cNvPr id="13" name="Rectangle 12">
            <a:extLst>
              <a:ext uri="{FF2B5EF4-FFF2-40B4-BE49-F238E27FC236}">
                <a16:creationId xmlns:a16="http://schemas.microsoft.com/office/drawing/2014/main" id="{2FD08C04-8A05-49A3-9CF6-FA45EE1102F5}"/>
              </a:ext>
            </a:extLst>
          </p:cNvPr>
          <p:cNvSpPr/>
          <p:nvPr/>
        </p:nvSpPr>
        <p:spPr>
          <a:xfrm>
            <a:off x="8428074" y="5710175"/>
            <a:ext cx="1893467" cy="464423"/>
          </a:xfrm>
          <a:prstGeom prst="rect">
            <a:avLst/>
          </a:prstGeom>
        </p:spPr>
        <p:txBody>
          <a:bodyPr wrap="none">
            <a:spAutoFit/>
          </a:bodyPr>
          <a:lstStyle/>
          <a:p>
            <a:r>
              <a:rPr lang="en-CA" sz="2418" dirty="0"/>
              <a:t>PI-treatment</a:t>
            </a:r>
            <a:endParaRPr lang="en-CA" sz="3022" dirty="0"/>
          </a:p>
        </p:txBody>
      </p:sp>
      <p:sp>
        <p:nvSpPr>
          <p:cNvPr id="15" name="Rectangle 14">
            <a:extLst>
              <a:ext uri="{FF2B5EF4-FFF2-40B4-BE49-F238E27FC236}">
                <a16:creationId xmlns:a16="http://schemas.microsoft.com/office/drawing/2014/main" id="{D538B11F-91C3-4212-94A4-913CB9DC31A2}"/>
              </a:ext>
            </a:extLst>
          </p:cNvPr>
          <p:cNvSpPr/>
          <p:nvPr/>
        </p:nvSpPr>
        <p:spPr>
          <a:xfrm>
            <a:off x="872711" y="3343778"/>
            <a:ext cx="2393334" cy="707886"/>
          </a:xfrm>
          <a:prstGeom prst="rect">
            <a:avLst/>
          </a:prstGeom>
        </p:spPr>
        <p:txBody>
          <a:bodyPr wrap="square">
            <a:spAutoFit/>
          </a:bodyPr>
          <a:lstStyle/>
          <a:p>
            <a:r>
              <a:rPr lang="en-US" dirty="0"/>
              <a:t>Kindly shared by Dr. Dana Devine</a:t>
            </a:r>
          </a:p>
        </p:txBody>
      </p:sp>
      <p:sp>
        <p:nvSpPr>
          <p:cNvPr id="3" name="Rectangle 2">
            <a:extLst>
              <a:ext uri="{FF2B5EF4-FFF2-40B4-BE49-F238E27FC236}">
                <a16:creationId xmlns:a16="http://schemas.microsoft.com/office/drawing/2014/main" id="{77FB7957-7927-4771-ADCE-2B82E4C885E7}"/>
              </a:ext>
            </a:extLst>
          </p:cNvPr>
          <p:cNvSpPr/>
          <p:nvPr/>
        </p:nvSpPr>
        <p:spPr>
          <a:xfrm>
            <a:off x="872711" y="5781523"/>
            <a:ext cx="2958567" cy="461665"/>
          </a:xfrm>
          <a:prstGeom prst="rect">
            <a:avLst/>
          </a:prstGeom>
        </p:spPr>
        <p:txBody>
          <a:bodyPr wrap="none">
            <a:spAutoFit/>
          </a:bodyPr>
          <a:lstStyle/>
          <a:p>
            <a:r>
              <a:rPr lang="en-US" sz="1200" dirty="0" err="1">
                <a:solidFill>
                  <a:srgbClr val="000000"/>
                </a:solidFill>
              </a:rPr>
              <a:t>Arbaeen</a:t>
            </a:r>
            <a:r>
              <a:rPr lang="en-US" sz="1200" dirty="0">
                <a:solidFill>
                  <a:srgbClr val="000000"/>
                </a:solidFill>
              </a:rPr>
              <a:t> AF, et al.</a:t>
            </a:r>
          </a:p>
          <a:p>
            <a:r>
              <a:rPr lang="en-US" sz="1200" dirty="0">
                <a:solidFill>
                  <a:srgbClr val="000000"/>
                </a:solidFill>
              </a:rPr>
              <a:t>Transfusion. 2017 May;57(5):1208-1217.</a:t>
            </a:r>
          </a:p>
        </p:txBody>
      </p:sp>
    </p:spTree>
    <p:extLst>
      <p:ext uri="{BB962C8B-B14F-4D97-AF65-F5344CB8AC3E}">
        <p14:creationId xmlns:p14="http://schemas.microsoft.com/office/powerpoint/2010/main" val="25595564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235131" y="172719"/>
            <a:ext cx="13306697" cy="2213430"/>
          </a:xfrm>
        </p:spPr>
        <p:txBody>
          <a:bodyPr anchor="ctr">
            <a:normAutofit/>
          </a:bodyPr>
          <a:lstStyle/>
          <a:p>
            <a:r>
              <a:rPr lang="en-US" altLang="en-US" sz="5300" b="1" dirty="0"/>
              <a:t>Things I learned in trauma </a:t>
            </a:r>
            <a:r>
              <a:rPr lang="en-US" altLang="en-US" sz="5300" b="1" dirty="0" err="1"/>
              <a:t>kindergarden</a:t>
            </a:r>
            <a:br>
              <a:rPr lang="en-US" altLang="en-US" sz="5300" b="1" dirty="0"/>
            </a:br>
            <a:endParaRPr lang="en-US" altLang="en-US" sz="4000" b="1" dirty="0"/>
          </a:p>
        </p:txBody>
      </p:sp>
      <p:sp>
        <p:nvSpPr>
          <p:cNvPr id="3" name="Rectangle 2">
            <a:extLst>
              <a:ext uri="{FF2B5EF4-FFF2-40B4-BE49-F238E27FC236}">
                <a16:creationId xmlns:a16="http://schemas.microsoft.com/office/drawing/2014/main" id="{8FA3DDA4-A999-4EC2-B825-9BB7BF190C98}"/>
              </a:ext>
            </a:extLst>
          </p:cNvPr>
          <p:cNvSpPr/>
          <p:nvPr/>
        </p:nvSpPr>
        <p:spPr>
          <a:xfrm>
            <a:off x="1275805" y="2043595"/>
            <a:ext cx="11265990" cy="4832092"/>
          </a:xfrm>
          <a:prstGeom prst="rect">
            <a:avLst/>
          </a:prstGeom>
        </p:spPr>
        <p:txBody>
          <a:bodyPr wrap="square">
            <a:spAutoFit/>
          </a:bodyPr>
          <a:lstStyle/>
          <a:p>
            <a:pPr marL="342900" indent="-342900">
              <a:buFont typeface="Arial" panose="020B0604020202020204" pitchFamily="34" charset="0"/>
              <a:buChar char="•"/>
            </a:pPr>
            <a:r>
              <a:rPr lang="en-US" sz="4400" dirty="0"/>
              <a:t>When you are filling an empty tank, something is better than nothing </a:t>
            </a:r>
          </a:p>
          <a:p>
            <a:pPr marL="342900" indent="-342900">
              <a:buFont typeface="Arial" panose="020B0604020202020204" pitchFamily="34" charset="0"/>
              <a:buChar char="•"/>
            </a:pPr>
            <a:r>
              <a:rPr lang="en-US" sz="4400" dirty="0"/>
              <a:t>If the injury is life-threatening, saving the patient’s life is more important than avoiding hepatitis or HIV, but….</a:t>
            </a:r>
          </a:p>
          <a:p>
            <a:pPr marL="342900" indent="-342900">
              <a:buFont typeface="Arial" panose="020B0604020202020204" pitchFamily="34" charset="0"/>
              <a:buChar char="•"/>
            </a:pPr>
            <a:r>
              <a:rPr lang="en-US" sz="4400" dirty="0"/>
              <a:t>Ebola is a whole other story – some things will kill your patient in the short term</a:t>
            </a:r>
          </a:p>
        </p:txBody>
      </p:sp>
    </p:spTree>
    <p:extLst>
      <p:ext uri="{BB962C8B-B14F-4D97-AF65-F5344CB8AC3E}">
        <p14:creationId xmlns:p14="http://schemas.microsoft.com/office/powerpoint/2010/main" val="12649197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05FBB-1EE7-43FD-B4C7-45BF0923E874}"/>
              </a:ext>
            </a:extLst>
          </p:cNvPr>
          <p:cNvPicPr>
            <a:picLocks noChangeAspect="1"/>
          </p:cNvPicPr>
          <p:nvPr/>
        </p:nvPicPr>
        <p:blipFill>
          <a:blip r:embed="rId2"/>
          <a:stretch>
            <a:fillRect/>
          </a:stretch>
        </p:blipFill>
        <p:spPr>
          <a:xfrm>
            <a:off x="5139551" y="1085611"/>
            <a:ext cx="7620000" cy="4705350"/>
          </a:xfrm>
          <a:prstGeom prst="rect">
            <a:avLst/>
          </a:prstGeom>
        </p:spPr>
      </p:pic>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81126"/>
            <a:ext cx="12561453" cy="861774"/>
          </a:xfrm>
        </p:spPr>
        <p:txBody>
          <a:bodyPr/>
          <a:lstStyle/>
          <a:p>
            <a:r>
              <a:rPr lang="en-US" sz="4400" dirty="0">
                <a:solidFill>
                  <a:srgbClr val="1E4D2B"/>
                </a:solidFill>
              </a:rPr>
              <a:t>What are the risks?</a:t>
            </a:r>
          </a:p>
        </p:txBody>
      </p:sp>
      <p:graphicFrame>
        <p:nvGraphicFramePr>
          <p:cNvPr id="12" name="Table 11">
            <a:extLst>
              <a:ext uri="{FF2B5EF4-FFF2-40B4-BE49-F238E27FC236}">
                <a16:creationId xmlns:a16="http://schemas.microsoft.com/office/drawing/2014/main" id="{73134747-4648-4759-941B-E63CBBDD6B77}"/>
              </a:ext>
            </a:extLst>
          </p:cNvPr>
          <p:cNvGraphicFramePr>
            <a:graphicFrameLocks noGrp="1"/>
          </p:cNvGraphicFramePr>
          <p:nvPr>
            <p:extLst>
              <p:ext uri="{D42A27DB-BD31-4B8C-83A1-F6EECF244321}">
                <p14:modId xmlns:p14="http://schemas.microsoft.com/office/powerpoint/2010/main" val="2315663695"/>
              </p:ext>
            </p:extLst>
          </p:nvPr>
        </p:nvGraphicFramePr>
        <p:xfrm>
          <a:off x="5956067" y="381034"/>
          <a:ext cx="7233458" cy="6664716"/>
        </p:xfrm>
        <a:graphic>
          <a:graphicData uri="http://schemas.openxmlformats.org/drawingml/2006/table">
            <a:tbl>
              <a:tblPr/>
              <a:tblGrid>
                <a:gridCol w="119419">
                  <a:extLst>
                    <a:ext uri="{9D8B030D-6E8A-4147-A177-3AD203B41FA5}">
                      <a16:colId xmlns:a16="http://schemas.microsoft.com/office/drawing/2014/main" val="3543912524"/>
                    </a:ext>
                  </a:extLst>
                </a:gridCol>
                <a:gridCol w="870063">
                  <a:extLst>
                    <a:ext uri="{9D8B030D-6E8A-4147-A177-3AD203B41FA5}">
                      <a16:colId xmlns:a16="http://schemas.microsoft.com/office/drawing/2014/main" val="1952604807"/>
                    </a:ext>
                  </a:extLst>
                </a:gridCol>
                <a:gridCol w="2593127">
                  <a:extLst>
                    <a:ext uri="{9D8B030D-6E8A-4147-A177-3AD203B41FA5}">
                      <a16:colId xmlns:a16="http://schemas.microsoft.com/office/drawing/2014/main" val="198263163"/>
                    </a:ext>
                  </a:extLst>
                </a:gridCol>
                <a:gridCol w="1597160">
                  <a:extLst>
                    <a:ext uri="{9D8B030D-6E8A-4147-A177-3AD203B41FA5}">
                      <a16:colId xmlns:a16="http://schemas.microsoft.com/office/drawing/2014/main" val="3632828210"/>
                    </a:ext>
                  </a:extLst>
                </a:gridCol>
                <a:gridCol w="1934270">
                  <a:extLst>
                    <a:ext uri="{9D8B030D-6E8A-4147-A177-3AD203B41FA5}">
                      <a16:colId xmlns:a16="http://schemas.microsoft.com/office/drawing/2014/main" val="2755853349"/>
                    </a:ext>
                  </a:extLst>
                </a:gridCol>
                <a:gridCol w="119419">
                  <a:extLst>
                    <a:ext uri="{9D8B030D-6E8A-4147-A177-3AD203B41FA5}">
                      <a16:colId xmlns:a16="http://schemas.microsoft.com/office/drawing/2014/main" val="3168965106"/>
                    </a:ext>
                  </a:extLst>
                </a:gridCol>
              </a:tblGrid>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657549598"/>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YEAR</a:t>
                      </a:r>
                    </a:p>
                  </a:txBody>
                  <a:tcPr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LOCATION</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FATALITIES</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mn-lt"/>
                        </a:rPr>
                        <a:t>CASE FATALITY RATE (%)</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931815085"/>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1976</a:t>
                      </a:r>
                    </a:p>
                  </a:txBody>
                  <a:tcPr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dirty="0">
                          <a:solidFill>
                            <a:srgbClr val="000000"/>
                          </a:solidFill>
                          <a:effectLst/>
                          <a:latin typeface="+mn-lt"/>
                        </a:rPr>
                        <a:t>280</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88</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079227508"/>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151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460323117"/>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761648087"/>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1979</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22</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57002224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31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4078648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Cote d'Ivoire</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0</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4965760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1995</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254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40671628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68</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48711752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45</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983702146"/>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South Africa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820235841"/>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2000</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224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39152776"/>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82</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20036518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44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55122696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2003</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128</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90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48786708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2003</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29</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978103041"/>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21024722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2005</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787840452"/>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187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08583052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37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96271088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2008</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44</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1266900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863245892"/>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57255820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57</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127985925"/>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29</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mn-lt"/>
                        </a:rPr>
                        <a:t>51</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678428169"/>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49</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74</a:t>
                      </a:r>
                    </a:p>
                  </a:txBody>
                  <a:tcPr marL="2251" marR="2251" marT="2251" marB="0" anchor="b">
                    <a:lnL>
                      <a:noFill/>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84937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Guinea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1607</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62</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9956518"/>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Sierra Leone</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2582</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29</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216762"/>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Liberia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3384</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43</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88188670"/>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Nigeria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8</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40</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07296257"/>
                  </a:ext>
                </a:extLst>
              </a:tr>
              <a:tr h="124227">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Senegal</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0</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0</a:t>
                      </a:r>
                    </a:p>
                  </a:txBody>
                  <a:tcPr marL="2251" marR="2251" marT="2251" marB="0" anchor="b">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50650138"/>
                  </a:ext>
                </a:extLst>
              </a:tr>
              <a:tr h="124227">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effectLst/>
                          <a:latin typeface="+mn-lt"/>
                        </a:rPr>
                        <a:t>United States</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0000"/>
                          </a:solidFill>
                          <a:effectLst/>
                          <a:latin typeface="+mn-lt"/>
                        </a:rPr>
                        <a:t>4 cases, 1 death</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727709211"/>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Spain</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1 case, 0 deaths</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212701232"/>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Mali</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8 cases, 6 deaths</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34959706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110229103"/>
                  </a:ext>
                </a:extLst>
              </a:tr>
            </a:tbl>
          </a:graphicData>
        </a:graphic>
      </p:graphicFrame>
      <p:sp>
        <p:nvSpPr>
          <p:cNvPr id="19" name="Rectangle 18">
            <a:extLst>
              <a:ext uri="{FF2B5EF4-FFF2-40B4-BE49-F238E27FC236}">
                <a16:creationId xmlns:a16="http://schemas.microsoft.com/office/drawing/2014/main" id="{EC3E11CA-2D9B-4CEF-AC4B-97F11E3A40C3}"/>
              </a:ext>
            </a:extLst>
          </p:cNvPr>
          <p:cNvSpPr/>
          <p:nvPr/>
        </p:nvSpPr>
        <p:spPr>
          <a:xfrm>
            <a:off x="5880295" y="1499348"/>
            <a:ext cx="7309233" cy="57204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Peter Piot wearing protective gear in Yambuku, 1976">
            <a:extLst>
              <a:ext uri="{FF2B5EF4-FFF2-40B4-BE49-F238E27FC236}">
                <a16:creationId xmlns:a16="http://schemas.microsoft.com/office/drawing/2014/main" id="{4F200061-5CB2-49FF-BDDE-20EF17907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864" y="2033452"/>
            <a:ext cx="8699873" cy="489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1120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81126"/>
            <a:ext cx="12561453" cy="861774"/>
          </a:xfrm>
        </p:spPr>
        <p:txBody>
          <a:bodyPr/>
          <a:lstStyle/>
          <a:p>
            <a:r>
              <a:rPr lang="en-US" sz="4400" dirty="0"/>
              <a:t>What are the risks?</a:t>
            </a:r>
          </a:p>
        </p:txBody>
      </p:sp>
      <p:graphicFrame>
        <p:nvGraphicFramePr>
          <p:cNvPr id="12" name="Table 11">
            <a:extLst>
              <a:ext uri="{FF2B5EF4-FFF2-40B4-BE49-F238E27FC236}">
                <a16:creationId xmlns:a16="http://schemas.microsoft.com/office/drawing/2014/main" id="{73134747-4648-4759-941B-E63CBBDD6B77}"/>
              </a:ext>
            </a:extLst>
          </p:cNvPr>
          <p:cNvGraphicFramePr>
            <a:graphicFrameLocks noGrp="1"/>
          </p:cNvGraphicFramePr>
          <p:nvPr/>
        </p:nvGraphicFramePr>
        <p:xfrm>
          <a:off x="5956067" y="381034"/>
          <a:ext cx="7233458" cy="6664716"/>
        </p:xfrm>
        <a:graphic>
          <a:graphicData uri="http://schemas.openxmlformats.org/drawingml/2006/table">
            <a:tbl>
              <a:tblPr/>
              <a:tblGrid>
                <a:gridCol w="119419">
                  <a:extLst>
                    <a:ext uri="{9D8B030D-6E8A-4147-A177-3AD203B41FA5}">
                      <a16:colId xmlns:a16="http://schemas.microsoft.com/office/drawing/2014/main" val="3543912524"/>
                    </a:ext>
                  </a:extLst>
                </a:gridCol>
                <a:gridCol w="870063">
                  <a:extLst>
                    <a:ext uri="{9D8B030D-6E8A-4147-A177-3AD203B41FA5}">
                      <a16:colId xmlns:a16="http://schemas.microsoft.com/office/drawing/2014/main" val="1952604807"/>
                    </a:ext>
                  </a:extLst>
                </a:gridCol>
                <a:gridCol w="2593127">
                  <a:extLst>
                    <a:ext uri="{9D8B030D-6E8A-4147-A177-3AD203B41FA5}">
                      <a16:colId xmlns:a16="http://schemas.microsoft.com/office/drawing/2014/main" val="198263163"/>
                    </a:ext>
                  </a:extLst>
                </a:gridCol>
                <a:gridCol w="1597160">
                  <a:extLst>
                    <a:ext uri="{9D8B030D-6E8A-4147-A177-3AD203B41FA5}">
                      <a16:colId xmlns:a16="http://schemas.microsoft.com/office/drawing/2014/main" val="3632828210"/>
                    </a:ext>
                  </a:extLst>
                </a:gridCol>
                <a:gridCol w="1934270">
                  <a:extLst>
                    <a:ext uri="{9D8B030D-6E8A-4147-A177-3AD203B41FA5}">
                      <a16:colId xmlns:a16="http://schemas.microsoft.com/office/drawing/2014/main" val="2755853349"/>
                    </a:ext>
                  </a:extLst>
                </a:gridCol>
                <a:gridCol w="119419">
                  <a:extLst>
                    <a:ext uri="{9D8B030D-6E8A-4147-A177-3AD203B41FA5}">
                      <a16:colId xmlns:a16="http://schemas.microsoft.com/office/drawing/2014/main" val="3168965106"/>
                    </a:ext>
                  </a:extLst>
                </a:gridCol>
              </a:tblGrid>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657549598"/>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YEAR</a:t>
                      </a:r>
                    </a:p>
                  </a:txBody>
                  <a:tcPr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LOCATION</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FATALITIES</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mn-lt"/>
                        </a:rPr>
                        <a:t>CASE FATALITY RATE (%)</a:t>
                      </a:r>
                    </a:p>
                  </a:txBody>
                  <a:tcPr marL="2251" marR="2251" marT="2251"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931815085"/>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1976</a:t>
                      </a:r>
                    </a:p>
                  </a:txBody>
                  <a:tcPr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dirty="0">
                          <a:solidFill>
                            <a:srgbClr val="000000"/>
                          </a:solidFill>
                          <a:effectLst/>
                          <a:latin typeface="+mn-lt"/>
                        </a:rPr>
                        <a:t>280</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88</a:t>
                      </a:r>
                    </a:p>
                  </a:txBody>
                  <a:tcPr marL="2251" marR="2251" marT="2251"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079227508"/>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151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460323117"/>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761648087"/>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1979</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22</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57002224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31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4078648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Cote d'Ivoire</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0</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4965760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1995</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254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40671628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68</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48711752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45</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983702146"/>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1996</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South Africa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820235841"/>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2000</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224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39152776"/>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Gabon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53</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82</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20036518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44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551226963"/>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2003</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128</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90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48786708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2003</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29</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978103041"/>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2004</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Sudan</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210247229"/>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2005</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83</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787840452"/>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187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08583052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2007</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37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25</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96271088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2008</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44</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1266900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2011</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100</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2863245892"/>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17</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71</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57255820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Uganda</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4</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57</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127985925"/>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2012</a:t>
                      </a:r>
                    </a:p>
                  </a:txBody>
                  <a:tcPr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mn-lt"/>
                        </a:rPr>
                        <a:t>29</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mn-lt"/>
                        </a:rPr>
                        <a:t>51</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678428169"/>
                  </a:ext>
                </a:extLst>
              </a:tr>
              <a:tr h="124227">
                <a:tc>
                  <a:txBody>
                    <a:bodyPr/>
                    <a:lstStyle/>
                    <a:p>
                      <a:pPr algn="l" fontAlgn="b"/>
                      <a:r>
                        <a:rPr lang="en-US" sz="1200" b="0"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Democratic Republic of Congo</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49</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mn-lt"/>
                        </a:rPr>
                        <a:t>74</a:t>
                      </a:r>
                    </a:p>
                  </a:txBody>
                  <a:tcPr marL="2251" marR="2251" marT="2251" marB="0" anchor="b">
                    <a:lnL>
                      <a:noFill/>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8493735"/>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Guinea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1607</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62</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9956518"/>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Sierra Leone</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2582</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29</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216762"/>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Liberia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3384</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43</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88188670"/>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Nigeria</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8</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40</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07296257"/>
                  </a:ext>
                </a:extLst>
              </a:tr>
              <a:tr h="124227">
                <a:tc>
                  <a:txBody>
                    <a:bodyPr/>
                    <a:lstStyle/>
                    <a:p>
                      <a:pPr algn="l" fontAlgn="b"/>
                      <a:r>
                        <a:rPr lang="en-US" sz="1200" b="1" i="0" u="none" strike="noStrike">
                          <a:solidFill>
                            <a:srgbClr val="000000"/>
                          </a:solidFill>
                          <a:effectLst/>
                          <a:latin typeface="+mn-lt"/>
                        </a:rPr>
                        <a:t> </a:t>
                      </a:r>
                    </a:p>
                  </a:txBody>
                  <a:tcPr marL="2251" marR="2251" marT="2251" marB="0" anchor="b">
                    <a:lnL>
                      <a:noFill/>
                    </a:lnL>
                    <a:lnR w="19050" cap="flat" cmpd="sng" algn="ctr">
                      <a:solidFill>
                        <a:srgbClr val="C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w="19050" cap="flat" cmpd="sng" algn="ctr">
                      <a:solidFill>
                        <a:srgbClr val="C00000"/>
                      </a:solidFill>
                      <a:prstDash val="solid"/>
                      <a:round/>
                      <a:headEnd type="none" w="med" len="med"/>
                      <a:tailEnd type="none" w="med" len="med"/>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Senegal</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0</a:t>
                      </a:r>
                    </a:p>
                  </a:txBody>
                  <a:tcPr marL="2251" marR="2251" marT="2251" marB="0" anchor="b">
                    <a:lnL>
                      <a:noFill/>
                    </a:lnL>
                    <a:lnR>
                      <a:noFill/>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mn-lt"/>
                        </a:rPr>
                        <a:t>0</a:t>
                      </a:r>
                    </a:p>
                  </a:txBody>
                  <a:tcPr marL="2251" marR="2251" marT="2251" marB="0" anchor="b">
                    <a:lnL>
                      <a:noFill/>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w="19050" cap="flat" cmpd="sng" algn="ctr">
                      <a:solidFill>
                        <a:srgbClr val="C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50650138"/>
                  </a:ext>
                </a:extLst>
              </a:tr>
              <a:tr h="124227">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effectLst/>
                          <a:latin typeface="+mn-lt"/>
                        </a:rPr>
                        <a:t>United States</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dirty="0">
                          <a:solidFill>
                            <a:srgbClr val="000000"/>
                          </a:solidFill>
                          <a:effectLst/>
                          <a:latin typeface="+mn-lt"/>
                        </a:rPr>
                        <a:t>4 cases, 1 death</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w="19050" cap="flat" cmpd="sng" algn="ctr">
                      <a:solidFill>
                        <a:srgbClr val="C00000"/>
                      </a:solidFill>
                      <a:prstDash val="solid"/>
                      <a:round/>
                      <a:headEnd type="none" w="med" len="med"/>
                      <a:tailEnd type="none" w="med" len="med"/>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1727709211"/>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Spain</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1 case, 0 deaths</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212701232"/>
                  </a:ext>
                </a:extLst>
              </a:tr>
              <a:tr h="120834">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dirty="0">
                          <a:solidFill>
                            <a:srgbClr val="000000"/>
                          </a:solidFill>
                          <a:effectLst/>
                          <a:latin typeface="+mn-lt"/>
                        </a:rPr>
                        <a:t>2014</a:t>
                      </a:r>
                    </a:p>
                  </a:txBody>
                  <a:tcPr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Mali</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mn-lt"/>
                        </a:rPr>
                        <a:t>8 cases, 6 deaths</a:t>
                      </a:r>
                    </a:p>
                  </a:txBody>
                  <a:tcPr marL="2251" marR="2251" marT="2251"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349597064"/>
                  </a:ext>
                </a:extLst>
              </a:tr>
              <a:tr h="120834">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mn-lt"/>
                        </a:rPr>
                        <a:t> </a:t>
                      </a:r>
                    </a:p>
                  </a:txBody>
                  <a:tcPr marL="2251" marR="2251" marT="2251" marB="0" anchor="b">
                    <a:lnL>
                      <a:noFill/>
                    </a:lnL>
                    <a:lnR>
                      <a:noFill/>
                    </a:lnR>
                    <a:lnT>
                      <a:noFill/>
                    </a:lnT>
                    <a:lnB>
                      <a:noFill/>
                    </a:lnB>
                    <a:solidFill>
                      <a:srgbClr val="FFFFFF"/>
                    </a:solidFill>
                  </a:tcPr>
                </a:tc>
                <a:tc>
                  <a:txBody>
                    <a:bodyPr/>
                    <a:lstStyle/>
                    <a:p>
                      <a:pPr algn="l" fontAlgn="b"/>
                      <a:r>
                        <a:rPr lang="en-US" sz="1200" b="0" i="0" u="none" strike="noStrike" dirty="0">
                          <a:solidFill>
                            <a:srgbClr val="000000"/>
                          </a:solidFill>
                          <a:effectLst/>
                          <a:latin typeface="+mn-lt"/>
                        </a:rPr>
                        <a:t> </a:t>
                      </a:r>
                    </a:p>
                  </a:txBody>
                  <a:tcPr marL="2251" marR="2251" marT="2251" marB="0" anchor="b">
                    <a:lnL>
                      <a:noFill/>
                    </a:lnL>
                    <a:lnR>
                      <a:noFill/>
                    </a:lnR>
                    <a:lnT>
                      <a:noFill/>
                    </a:lnT>
                    <a:lnB>
                      <a:noFill/>
                    </a:lnB>
                    <a:solidFill>
                      <a:srgbClr val="FFFFFF"/>
                    </a:solidFill>
                  </a:tcPr>
                </a:tc>
                <a:extLst>
                  <a:ext uri="{0D108BD9-81ED-4DB2-BD59-A6C34878D82A}">
                    <a16:rowId xmlns:a16="http://schemas.microsoft.com/office/drawing/2014/main" val="3110229103"/>
                  </a:ext>
                </a:extLst>
              </a:tr>
            </a:tbl>
          </a:graphicData>
        </a:graphic>
      </p:graphicFrame>
      <p:sp>
        <p:nvSpPr>
          <p:cNvPr id="13" name="Rectangle 12">
            <a:extLst>
              <a:ext uri="{FF2B5EF4-FFF2-40B4-BE49-F238E27FC236}">
                <a16:creationId xmlns:a16="http://schemas.microsoft.com/office/drawing/2014/main" id="{4AA61191-209B-437B-94D4-925DB491178E}"/>
              </a:ext>
            </a:extLst>
          </p:cNvPr>
          <p:cNvSpPr/>
          <p:nvPr/>
        </p:nvSpPr>
        <p:spPr>
          <a:xfrm>
            <a:off x="176066" y="4654873"/>
            <a:ext cx="13210524" cy="2582955"/>
          </a:xfrm>
          <a:prstGeom prst="rect">
            <a:avLst/>
          </a:prstGeom>
          <a:solidFill>
            <a:schemeClr val="bg1"/>
          </a:solidFill>
        </p:spPr>
        <p:txBody>
          <a:bodyPr wrap="square">
            <a:noAutofit/>
          </a:bodyPr>
          <a:lstStyle/>
          <a:p>
            <a:r>
              <a:rPr lang="en-US" sz="1750" b="1" dirty="0">
                <a:solidFill>
                  <a:srgbClr val="000000"/>
                </a:solidFill>
              </a:rPr>
              <a:t>Conclusions</a:t>
            </a:r>
            <a:r>
              <a:rPr lang="en-US" sz="1750" dirty="0">
                <a:solidFill>
                  <a:srgbClr val="000000"/>
                </a:solidFill>
              </a:rPr>
              <a:t> </a:t>
            </a:r>
          </a:p>
          <a:p>
            <a:pPr>
              <a:spcAft>
                <a:spcPts val="600"/>
              </a:spcAft>
            </a:pPr>
            <a:r>
              <a:rPr lang="en-US" sz="1750" dirty="0">
                <a:solidFill>
                  <a:srgbClr val="000000"/>
                </a:solidFill>
              </a:rPr>
              <a:t>“Substantial progress has been made during past decades in the understanding of the biology and pathogenesis of Ebola virus infections in vitro and in vivo.” </a:t>
            </a:r>
          </a:p>
          <a:p>
            <a:pPr>
              <a:spcAft>
                <a:spcPts val="600"/>
              </a:spcAft>
            </a:pPr>
            <a:r>
              <a:rPr lang="en-US" sz="1750" dirty="0">
                <a:solidFill>
                  <a:srgbClr val="000000"/>
                </a:solidFill>
              </a:rPr>
              <a:t>“Substantial progress has also been achieved in the development of countermeasures, with rapid diagnostics being implemented in developed settings and with some promising therapeutics and vaccine candidates having entered or being close to entering clinical trials.”</a:t>
            </a:r>
          </a:p>
          <a:p>
            <a:r>
              <a:rPr lang="en-US" sz="1750" dirty="0">
                <a:solidFill>
                  <a:srgbClr val="000000"/>
                </a:solidFill>
              </a:rPr>
              <a:t>“Promising therapeutics and vaccines need to be moved forward into clinical trials, and provision needs to be made for emergencies... …</a:t>
            </a:r>
            <a:r>
              <a:rPr lang="en-US" sz="1750" b="1" dirty="0">
                <a:solidFill>
                  <a:srgbClr val="000000"/>
                </a:solidFill>
              </a:rPr>
              <a:t>we urgently need strategies, financial support, and political will to bring these developments to the populations of endemic areas in equatorial Africa</a:t>
            </a:r>
            <a:r>
              <a:rPr lang="en-US" sz="1750" dirty="0">
                <a:solidFill>
                  <a:srgbClr val="000000"/>
                </a:solidFill>
              </a:rPr>
              <a:t>…”</a:t>
            </a:r>
          </a:p>
        </p:txBody>
      </p:sp>
      <p:pic>
        <p:nvPicPr>
          <p:cNvPr id="15" name="Picture 14">
            <a:extLst>
              <a:ext uri="{FF2B5EF4-FFF2-40B4-BE49-F238E27FC236}">
                <a16:creationId xmlns:a16="http://schemas.microsoft.com/office/drawing/2014/main" id="{CFB70001-856D-45EE-B639-D808DFBC6160}"/>
              </a:ext>
            </a:extLst>
          </p:cNvPr>
          <p:cNvPicPr>
            <a:picLocks noChangeAspect="1"/>
          </p:cNvPicPr>
          <p:nvPr/>
        </p:nvPicPr>
        <p:blipFill>
          <a:blip r:embed="rId2"/>
          <a:stretch>
            <a:fillRect/>
          </a:stretch>
        </p:blipFill>
        <p:spPr>
          <a:xfrm>
            <a:off x="246405" y="1413803"/>
            <a:ext cx="5774885" cy="2887442"/>
          </a:xfrm>
          <a:prstGeom prst="rect">
            <a:avLst/>
          </a:prstGeom>
        </p:spPr>
      </p:pic>
      <p:sp>
        <p:nvSpPr>
          <p:cNvPr id="18" name="Rectangle 17">
            <a:extLst>
              <a:ext uri="{FF2B5EF4-FFF2-40B4-BE49-F238E27FC236}">
                <a16:creationId xmlns:a16="http://schemas.microsoft.com/office/drawing/2014/main" id="{4228C791-8B26-4EDD-80C5-1219969037A7}"/>
              </a:ext>
            </a:extLst>
          </p:cNvPr>
          <p:cNvSpPr/>
          <p:nvPr/>
        </p:nvSpPr>
        <p:spPr>
          <a:xfrm>
            <a:off x="984740" y="2117188"/>
            <a:ext cx="907366" cy="323557"/>
          </a:xfrm>
          <a:prstGeom prst="rect">
            <a:avLst/>
          </a:prstGeom>
          <a:noFill/>
          <a:ln w="444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3E11CA-2D9B-4CEF-AC4B-97F11E3A40C3}"/>
              </a:ext>
            </a:extLst>
          </p:cNvPr>
          <p:cNvSpPr/>
          <p:nvPr/>
        </p:nvSpPr>
        <p:spPr>
          <a:xfrm>
            <a:off x="5880295" y="4674192"/>
            <a:ext cx="7309233" cy="2532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5672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81126"/>
            <a:ext cx="12561453" cy="861774"/>
          </a:xfrm>
        </p:spPr>
        <p:txBody>
          <a:bodyPr/>
          <a:lstStyle/>
          <a:p>
            <a:r>
              <a:rPr lang="en-US" sz="4400" dirty="0"/>
              <a:t>What are the risks?</a:t>
            </a:r>
          </a:p>
        </p:txBody>
      </p:sp>
      <p:sp>
        <p:nvSpPr>
          <p:cNvPr id="3" name="Text Placeholder 2"/>
          <p:cNvSpPr>
            <a:spLocks noGrp="1"/>
          </p:cNvSpPr>
          <p:nvPr>
            <p:ph type="body" sz="quarter" idx="10"/>
          </p:nvPr>
        </p:nvSpPr>
        <p:spPr>
          <a:xfrm>
            <a:off x="628075" y="1139442"/>
            <a:ext cx="8192368" cy="654218"/>
          </a:xfrm>
        </p:spPr>
        <p:txBody>
          <a:bodyPr/>
          <a:lstStyle/>
          <a:p>
            <a:pPr marL="0" indent="0">
              <a:buNone/>
            </a:pPr>
            <a:r>
              <a:rPr lang="en-US" sz="2800" dirty="0"/>
              <a:t>Ebola – evidence for mutation</a:t>
            </a:r>
          </a:p>
        </p:txBody>
      </p:sp>
      <p:pic>
        <p:nvPicPr>
          <p:cNvPr id="4" name="Picture 3">
            <a:extLst>
              <a:ext uri="{FF2B5EF4-FFF2-40B4-BE49-F238E27FC236}">
                <a16:creationId xmlns:a16="http://schemas.microsoft.com/office/drawing/2014/main" id="{636C5024-BE49-4BBF-84D4-21D65DCF6E17}"/>
              </a:ext>
            </a:extLst>
          </p:cNvPr>
          <p:cNvPicPr>
            <a:picLocks noChangeAspect="1"/>
          </p:cNvPicPr>
          <p:nvPr/>
        </p:nvPicPr>
        <p:blipFill>
          <a:blip r:embed="rId2"/>
          <a:stretch>
            <a:fillRect/>
          </a:stretch>
        </p:blipFill>
        <p:spPr>
          <a:xfrm>
            <a:off x="801357" y="2999669"/>
            <a:ext cx="4469117" cy="3760484"/>
          </a:xfrm>
          <a:prstGeom prst="rect">
            <a:avLst/>
          </a:prstGeom>
        </p:spPr>
      </p:pic>
      <p:sp>
        <p:nvSpPr>
          <p:cNvPr id="7" name="Rectangle 6">
            <a:extLst>
              <a:ext uri="{FF2B5EF4-FFF2-40B4-BE49-F238E27FC236}">
                <a16:creationId xmlns:a16="http://schemas.microsoft.com/office/drawing/2014/main" id="{91ED2D1B-C93B-46BA-9F67-A135684388F7}"/>
              </a:ext>
            </a:extLst>
          </p:cNvPr>
          <p:cNvSpPr/>
          <p:nvPr/>
        </p:nvSpPr>
        <p:spPr>
          <a:xfrm>
            <a:off x="989858" y="2240564"/>
            <a:ext cx="4092115" cy="707886"/>
          </a:xfrm>
          <a:prstGeom prst="rect">
            <a:avLst/>
          </a:prstGeom>
        </p:spPr>
        <p:txBody>
          <a:bodyPr wrap="square">
            <a:spAutoFit/>
          </a:bodyPr>
          <a:lstStyle/>
          <a:p>
            <a:pPr algn="ctr"/>
            <a:r>
              <a:rPr lang="en-US" dirty="0">
                <a:solidFill>
                  <a:srgbClr val="000000"/>
                </a:solidFill>
              </a:rPr>
              <a:t>Median-joining haplotype network for the EBOV sequences</a:t>
            </a:r>
          </a:p>
        </p:txBody>
      </p:sp>
      <p:pic>
        <p:nvPicPr>
          <p:cNvPr id="10" name="Picture 9">
            <a:extLst>
              <a:ext uri="{FF2B5EF4-FFF2-40B4-BE49-F238E27FC236}">
                <a16:creationId xmlns:a16="http://schemas.microsoft.com/office/drawing/2014/main" id="{94D4E903-31D5-495B-BAFA-513C97B5B6B9}"/>
              </a:ext>
            </a:extLst>
          </p:cNvPr>
          <p:cNvPicPr>
            <a:picLocks noChangeAspect="1"/>
          </p:cNvPicPr>
          <p:nvPr/>
        </p:nvPicPr>
        <p:blipFill>
          <a:blip r:embed="rId3"/>
          <a:stretch>
            <a:fillRect/>
          </a:stretch>
        </p:blipFill>
        <p:spPr>
          <a:xfrm>
            <a:off x="5617139" y="1185116"/>
            <a:ext cx="7807982" cy="4773751"/>
          </a:xfrm>
          <a:prstGeom prst="rect">
            <a:avLst/>
          </a:prstGeom>
        </p:spPr>
      </p:pic>
    </p:spTree>
    <p:extLst>
      <p:ext uri="{BB962C8B-B14F-4D97-AF65-F5344CB8AC3E}">
        <p14:creationId xmlns:p14="http://schemas.microsoft.com/office/powerpoint/2010/main" val="2383927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91995" y="172719"/>
            <a:ext cx="13433611" cy="1151815"/>
          </a:xfrm>
        </p:spPr>
        <p:txBody>
          <a:bodyPr>
            <a:normAutofit/>
          </a:bodyPr>
          <a:lstStyle/>
          <a:p>
            <a:pPr algn="ctr"/>
            <a:r>
              <a:rPr lang="en-US" altLang="en-US" sz="3173" b="1" dirty="0"/>
              <a:t>Safety of Blood Transfusion is a Global Problem</a:t>
            </a:r>
            <a:br>
              <a:rPr lang="en-US" altLang="en-US" sz="3173" b="1" dirty="0"/>
            </a:br>
            <a:r>
              <a:rPr lang="en-US" altLang="en-US" sz="3173" b="1" dirty="0"/>
              <a:t>~ 5 New Viruses Discovered Each Year</a:t>
            </a:r>
          </a:p>
        </p:txBody>
      </p:sp>
      <p:pic>
        <p:nvPicPr>
          <p:cNvPr id="57" name="Picture 5" descr="Slide 7">
            <a:extLst>
              <a:ext uri="{FF2B5EF4-FFF2-40B4-BE49-F238E27FC236}">
                <a16:creationId xmlns:a16="http://schemas.microsoft.com/office/drawing/2014/main" id="{BACE8056-61CE-472B-8FEE-C49EE5B3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440" y="1813561"/>
            <a:ext cx="8774536" cy="4911725"/>
          </a:xfrm>
          <a:prstGeom prst="rect">
            <a:avLst/>
          </a:prstGeom>
          <a:noFill/>
          <a:ln w="127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9" name="Text Box 3">
            <a:extLst>
              <a:ext uri="{FF2B5EF4-FFF2-40B4-BE49-F238E27FC236}">
                <a16:creationId xmlns:a16="http://schemas.microsoft.com/office/drawing/2014/main" id="{63894735-8762-458F-B92D-75E33C49F97F}"/>
              </a:ext>
            </a:extLst>
          </p:cNvPr>
          <p:cNvSpPr txBox="1">
            <a:spLocks noChangeArrowheads="1"/>
          </p:cNvSpPr>
          <p:nvPr/>
        </p:nvSpPr>
        <p:spPr bwMode="auto">
          <a:xfrm>
            <a:off x="3826716" y="7112944"/>
            <a:ext cx="7022147"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50000"/>
              </a:spcBef>
              <a:spcAft>
                <a:spcPct val="0"/>
              </a:spcAft>
              <a:buFontTx/>
              <a:buNone/>
            </a:pPr>
            <a:r>
              <a:rPr lang="en-US" altLang="en-US" sz="1587" b="1">
                <a:solidFill>
                  <a:srgbClr val="000000"/>
                </a:solidFill>
                <a:latin typeface="Helvetica" pitchFamily="34" charset="0"/>
                <a:cs typeface="Times New Roman" pitchFamily="18" charset="0"/>
              </a:rPr>
              <a:t>Adapted from Morens DM. </a:t>
            </a:r>
            <a:r>
              <a:rPr lang="en-US" altLang="en-US" sz="1587" b="1" i="1">
                <a:solidFill>
                  <a:srgbClr val="000000"/>
                </a:solidFill>
                <a:latin typeface="Helvetica" pitchFamily="34" charset="0"/>
                <a:cs typeface="Times New Roman" pitchFamily="18" charset="0"/>
              </a:rPr>
              <a:t>Nature.</a:t>
            </a:r>
            <a:r>
              <a:rPr lang="en-US" altLang="en-US" sz="1587" b="1">
                <a:solidFill>
                  <a:srgbClr val="000000"/>
                </a:solidFill>
                <a:latin typeface="Helvetica" pitchFamily="34" charset="0"/>
                <a:cs typeface="Times New Roman" pitchFamily="18" charset="0"/>
              </a:rPr>
              <a:t> 2004;430:242–9.</a:t>
            </a:r>
            <a:r>
              <a:rPr lang="en-GB" altLang="en-US" sz="1587" b="1">
                <a:solidFill>
                  <a:srgbClr val="000000"/>
                </a:solidFill>
                <a:latin typeface="Arial" pitchFamily="34" charset="0"/>
                <a:cs typeface="Arial" pitchFamily="34" charset="0"/>
              </a:rPr>
              <a:t> </a:t>
            </a:r>
          </a:p>
        </p:txBody>
      </p:sp>
      <p:sp>
        <p:nvSpPr>
          <p:cNvPr id="60" name="TextBox 7">
            <a:extLst>
              <a:ext uri="{FF2B5EF4-FFF2-40B4-BE49-F238E27FC236}">
                <a16:creationId xmlns:a16="http://schemas.microsoft.com/office/drawing/2014/main" id="{CCAFCF19-6AF3-4AB1-9150-1B19FDC299AB}"/>
              </a:ext>
            </a:extLst>
          </p:cNvPr>
          <p:cNvSpPr txBox="1">
            <a:spLocks noChangeArrowheads="1"/>
          </p:cNvSpPr>
          <p:nvPr/>
        </p:nvSpPr>
        <p:spPr bwMode="auto">
          <a:xfrm>
            <a:off x="9758680" y="6250305"/>
            <a:ext cx="85632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a:solidFill>
                  <a:srgbClr val="000000"/>
                </a:solidFill>
                <a:cs typeface="Arial" pitchFamily="34" charset="0"/>
              </a:rPr>
              <a:t>CHIKV</a:t>
            </a:r>
          </a:p>
        </p:txBody>
      </p:sp>
      <p:sp>
        <p:nvSpPr>
          <p:cNvPr id="61" name="TextBox 8">
            <a:extLst>
              <a:ext uri="{FF2B5EF4-FFF2-40B4-BE49-F238E27FC236}">
                <a16:creationId xmlns:a16="http://schemas.microsoft.com/office/drawing/2014/main" id="{1A68B289-2280-4696-96C5-E415D65A0BD2}"/>
              </a:ext>
            </a:extLst>
          </p:cNvPr>
          <p:cNvSpPr txBox="1">
            <a:spLocks noChangeArrowheads="1"/>
          </p:cNvSpPr>
          <p:nvPr/>
        </p:nvSpPr>
        <p:spPr bwMode="auto">
          <a:xfrm>
            <a:off x="9936798" y="2331720"/>
            <a:ext cx="680314"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a:solidFill>
                  <a:srgbClr val="000000"/>
                </a:solidFill>
                <a:cs typeface="Arial" pitchFamily="34" charset="0"/>
              </a:rPr>
              <a:t>SFTS</a:t>
            </a:r>
          </a:p>
        </p:txBody>
      </p:sp>
      <p:sp>
        <p:nvSpPr>
          <p:cNvPr id="62" name="TextBox 9">
            <a:extLst>
              <a:ext uri="{FF2B5EF4-FFF2-40B4-BE49-F238E27FC236}">
                <a16:creationId xmlns:a16="http://schemas.microsoft.com/office/drawing/2014/main" id="{A3AA6309-A3B0-4649-A8F6-7ED956540134}"/>
              </a:ext>
            </a:extLst>
          </p:cNvPr>
          <p:cNvSpPr txBox="1">
            <a:spLocks noChangeArrowheads="1"/>
          </p:cNvSpPr>
          <p:nvPr/>
        </p:nvSpPr>
        <p:spPr bwMode="auto">
          <a:xfrm>
            <a:off x="8819515" y="1952097"/>
            <a:ext cx="81047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a:solidFill>
                  <a:srgbClr val="000000"/>
                </a:solidFill>
                <a:cs typeface="Arial" pitchFamily="34" charset="0"/>
              </a:rPr>
              <a:t>MERS</a:t>
            </a:r>
          </a:p>
        </p:txBody>
      </p:sp>
      <p:cxnSp>
        <p:nvCxnSpPr>
          <p:cNvPr id="63" name="Straight Connector 62">
            <a:extLst>
              <a:ext uri="{FF2B5EF4-FFF2-40B4-BE49-F238E27FC236}">
                <a16:creationId xmlns:a16="http://schemas.microsoft.com/office/drawing/2014/main" id="{4F95639E-E702-4362-BD8D-075406516415}"/>
              </a:ext>
            </a:extLst>
          </p:cNvPr>
          <p:cNvCxnSpPr/>
          <p:nvPr/>
        </p:nvCxnSpPr>
        <p:spPr>
          <a:xfrm flipH="1">
            <a:off x="7569095" y="2160800"/>
            <a:ext cx="1559877" cy="1500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D661828-3EAD-4D2A-ABA0-5218965ECF7B}"/>
              </a:ext>
            </a:extLst>
          </p:cNvPr>
          <p:cNvCxnSpPr/>
          <p:nvPr/>
        </p:nvCxnSpPr>
        <p:spPr>
          <a:xfrm flipH="1" flipV="1">
            <a:off x="8254577" y="3661305"/>
            <a:ext cx="1504103" cy="258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85D416D-AD84-4714-9CF1-DD4CF27AEEFA}"/>
              </a:ext>
            </a:extLst>
          </p:cNvPr>
          <p:cNvCxnSpPr/>
          <p:nvPr/>
        </p:nvCxnSpPr>
        <p:spPr>
          <a:xfrm flipH="1">
            <a:off x="8605415" y="2540424"/>
            <a:ext cx="1331383" cy="703475"/>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1">
            <a:extLst>
              <a:ext uri="{FF2B5EF4-FFF2-40B4-BE49-F238E27FC236}">
                <a16:creationId xmlns:a16="http://schemas.microsoft.com/office/drawing/2014/main" id="{AE30D8EA-087F-4012-9BE2-1D9009EAFFC6}"/>
              </a:ext>
            </a:extLst>
          </p:cNvPr>
          <p:cNvSpPr txBox="1">
            <a:spLocks noChangeArrowheads="1"/>
          </p:cNvSpPr>
          <p:nvPr/>
        </p:nvSpPr>
        <p:spPr bwMode="auto">
          <a:xfrm>
            <a:off x="4062518" y="6343862"/>
            <a:ext cx="151676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a:solidFill>
                  <a:srgbClr val="000000"/>
                </a:solidFill>
                <a:cs typeface="Arial" pitchFamily="34" charset="0"/>
              </a:rPr>
              <a:t>PLASMODIA</a:t>
            </a:r>
          </a:p>
        </p:txBody>
      </p:sp>
      <p:sp>
        <p:nvSpPr>
          <p:cNvPr id="67" name="TextBox 2">
            <a:extLst>
              <a:ext uri="{FF2B5EF4-FFF2-40B4-BE49-F238E27FC236}">
                <a16:creationId xmlns:a16="http://schemas.microsoft.com/office/drawing/2014/main" id="{DF42A1D9-3727-4673-9C24-A631E27BC3BC}"/>
              </a:ext>
            </a:extLst>
          </p:cNvPr>
          <p:cNvSpPr txBox="1">
            <a:spLocks noChangeArrowheads="1"/>
          </p:cNvSpPr>
          <p:nvPr/>
        </p:nvSpPr>
        <p:spPr bwMode="auto">
          <a:xfrm>
            <a:off x="5903067" y="6669512"/>
            <a:ext cx="199971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dirty="0">
                <a:solidFill>
                  <a:srgbClr val="000000"/>
                </a:solidFill>
                <a:cs typeface="Arial" pitchFamily="34" charset="0"/>
              </a:rPr>
              <a:t>TRYPANOSOMES</a:t>
            </a:r>
          </a:p>
        </p:txBody>
      </p:sp>
      <p:sp>
        <p:nvSpPr>
          <p:cNvPr id="68" name="TextBox 5">
            <a:extLst>
              <a:ext uri="{FF2B5EF4-FFF2-40B4-BE49-F238E27FC236}">
                <a16:creationId xmlns:a16="http://schemas.microsoft.com/office/drawing/2014/main" id="{7A045CE6-71DB-4FD8-A1CD-DF6C96389851}"/>
              </a:ext>
            </a:extLst>
          </p:cNvPr>
          <p:cNvSpPr txBox="1">
            <a:spLocks noChangeArrowheads="1"/>
          </p:cNvSpPr>
          <p:nvPr/>
        </p:nvSpPr>
        <p:spPr bwMode="auto">
          <a:xfrm>
            <a:off x="3583940" y="1952097"/>
            <a:ext cx="111088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40" b="1">
                <a:solidFill>
                  <a:srgbClr val="000000"/>
                </a:solidFill>
                <a:cs typeface="Arial" pitchFamily="34" charset="0"/>
              </a:rPr>
              <a:t>BABESIA</a:t>
            </a:r>
          </a:p>
        </p:txBody>
      </p:sp>
      <p:cxnSp>
        <p:nvCxnSpPr>
          <p:cNvPr id="69" name="Straight Connector 68">
            <a:extLst>
              <a:ext uri="{FF2B5EF4-FFF2-40B4-BE49-F238E27FC236}">
                <a16:creationId xmlns:a16="http://schemas.microsoft.com/office/drawing/2014/main" id="{90BA3716-3E7C-44F1-A34E-4989C82FEF05}"/>
              </a:ext>
            </a:extLst>
          </p:cNvPr>
          <p:cNvCxnSpPr/>
          <p:nvPr/>
        </p:nvCxnSpPr>
        <p:spPr>
          <a:xfrm>
            <a:off x="4717415" y="2369503"/>
            <a:ext cx="489373" cy="755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0234AA4-892C-4D81-A220-C28CF88EF652}"/>
              </a:ext>
            </a:extLst>
          </p:cNvPr>
          <p:cNvCxnSpPr/>
          <p:nvPr/>
        </p:nvCxnSpPr>
        <p:spPr>
          <a:xfrm flipV="1">
            <a:off x="4832562" y="4733608"/>
            <a:ext cx="885190" cy="1610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C75FF0-356A-45C0-9B5D-99AA16E9776C}"/>
              </a:ext>
            </a:extLst>
          </p:cNvPr>
          <p:cNvCxnSpPr/>
          <p:nvPr/>
        </p:nvCxnSpPr>
        <p:spPr>
          <a:xfrm flipV="1">
            <a:off x="5602605" y="4037330"/>
            <a:ext cx="1477116" cy="2306532"/>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10">
            <a:extLst>
              <a:ext uri="{FF2B5EF4-FFF2-40B4-BE49-F238E27FC236}">
                <a16:creationId xmlns:a16="http://schemas.microsoft.com/office/drawing/2014/main" id="{145AEE36-56EE-4E4C-9E2E-C0EC744F9803}"/>
              </a:ext>
            </a:extLst>
          </p:cNvPr>
          <p:cNvSpPr txBox="1">
            <a:spLocks noChangeArrowheads="1"/>
          </p:cNvSpPr>
          <p:nvPr/>
        </p:nvSpPr>
        <p:spPr bwMode="auto">
          <a:xfrm>
            <a:off x="6045201" y="6369051"/>
            <a:ext cx="870751"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267" b="1">
                <a:solidFill>
                  <a:srgbClr val="000000"/>
                </a:solidFill>
                <a:cs typeface="Arial" pitchFamily="34" charset="0"/>
              </a:rPr>
              <a:t>DENV</a:t>
            </a:r>
          </a:p>
        </p:txBody>
      </p:sp>
      <p:sp>
        <p:nvSpPr>
          <p:cNvPr id="73" name="TextBox 14">
            <a:extLst>
              <a:ext uri="{FF2B5EF4-FFF2-40B4-BE49-F238E27FC236}">
                <a16:creationId xmlns:a16="http://schemas.microsoft.com/office/drawing/2014/main" id="{6B325B89-D922-446D-8E1D-F1552C1C20D9}"/>
              </a:ext>
            </a:extLst>
          </p:cNvPr>
          <p:cNvSpPr txBox="1">
            <a:spLocks noChangeArrowheads="1"/>
          </p:cNvSpPr>
          <p:nvPr/>
        </p:nvSpPr>
        <p:spPr bwMode="auto">
          <a:xfrm>
            <a:off x="4490720" y="5095241"/>
            <a:ext cx="862737"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267" b="1">
                <a:solidFill>
                  <a:srgbClr val="262626"/>
                </a:solidFill>
                <a:latin typeface="Arial" pitchFamily="34" charset="0"/>
                <a:cs typeface="Arial" pitchFamily="34" charset="0"/>
              </a:rPr>
              <a:t>ZIKA</a:t>
            </a:r>
          </a:p>
        </p:txBody>
      </p:sp>
      <p:sp>
        <p:nvSpPr>
          <p:cNvPr id="74" name="TextBox 1">
            <a:extLst>
              <a:ext uri="{FF2B5EF4-FFF2-40B4-BE49-F238E27FC236}">
                <a16:creationId xmlns:a16="http://schemas.microsoft.com/office/drawing/2014/main" id="{FA3854F4-5589-49E3-B2E6-003266B7DD19}"/>
              </a:ext>
            </a:extLst>
          </p:cNvPr>
          <p:cNvSpPr txBox="1">
            <a:spLocks noChangeArrowheads="1"/>
          </p:cNvSpPr>
          <p:nvPr/>
        </p:nvSpPr>
        <p:spPr bwMode="auto">
          <a:xfrm>
            <a:off x="5717752" y="4577081"/>
            <a:ext cx="1946367"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267" b="1">
                <a:solidFill>
                  <a:srgbClr val="262626"/>
                </a:solidFill>
                <a:latin typeface="Arial" pitchFamily="34" charset="0"/>
                <a:cs typeface="Arial" pitchFamily="34" charset="0"/>
              </a:rPr>
              <a:t>Yellow Fever</a:t>
            </a:r>
          </a:p>
        </p:txBody>
      </p:sp>
      <p:sp>
        <p:nvSpPr>
          <p:cNvPr id="3" name="Rectangle 2">
            <a:extLst>
              <a:ext uri="{FF2B5EF4-FFF2-40B4-BE49-F238E27FC236}">
                <a16:creationId xmlns:a16="http://schemas.microsoft.com/office/drawing/2014/main" id="{A06ABB09-45E7-43F7-92C9-352A64E5EA0D}"/>
              </a:ext>
            </a:extLst>
          </p:cNvPr>
          <p:cNvSpPr/>
          <p:nvPr/>
        </p:nvSpPr>
        <p:spPr>
          <a:xfrm>
            <a:off x="201821" y="1876498"/>
            <a:ext cx="2039941" cy="1015663"/>
          </a:xfrm>
          <a:prstGeom prst="rect">
            <a:avLst/>
          </a:prstGeom>
        </p:spPr>
        <p:txBody>
          <a:bodyPr wrap="square">
            <a:spAutoFit/>
          </a:bodyPr>
          <a:lstStyle/>
          <a:p>
            <a:pPr algn="ctr"/>
            <a:r>
              <a:rPr lang="en-US" dirty="0"/>
              <a:t>Kindly shared by Dr. Larry </a:t>
            </a:r>
            <a:r>
              <a:rPr lang="en-US" dirty="0" err="1"/>
              <a:t>Corash</a:t>
            </a:r>
            <a:endParaRPr lang="en-US" dirty="0"/>
          </a:p>
        </p:txBody>
      </p:sp>
    </p:spTree>
    <p:extLst>
      <p:ext uri="{BB962C8B-B14F-4D97-AF65-F5344CB8AC3E}">
        <p14:creationId xmlns:p14="http://schemas.microsoft.com/office/powerpoint/2010/main" val="6878816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2245360" y="172720"/>
            <a:ext cx="9636337" cy="777240"/>
          </a:xfrm>
        </p:spPr>
        <p:txBody>
          <a:bodyPr>
            <a:normAutofit fontScale="90000"/>
          </a:bodyPr>
          <a:lstStyle/>
          <a:p>
            <a:pPr algn="l"/>
            <a:r>
              <a:rPr lang="en-US" altLang="en-US" sz="3173" b="1" dirty="0"/>
              <a:t>Emerging Pathogens: Rate of emergence and spread</a:t>
            </a:r>
          </a:p>
        </p:txBody>
      </p:sp>
      <p:sp>
        <p:nvSpPr>
          <p:cNvPr id="164" name="TextBox 11"/>
          <p:cNvSpPr txBox="1">
            <a:spLocks noChangeArrowheads="1"/>
          </p:cNvSpPr>
          <p:nvPr/>
        </p:nvSpPr>
        <p:spPr bwMode="auto">
          <a:xfrm>
            <a:off x="2569795" y="4496977"/>
            <a:ext cx="708663"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360" dirty="0">
                <a:solidFill>
                  <a:srgbClr val="000000"/>
                </a:solidFill>
                <a:latin typeface="+mj-lt"/>
              </a:rPr>
              <a:t>HIV-1 Ab</a:t>
            </a:r>
          </a:p>
        </p:txBody>
      </p:sp>
      <p:sp>
        <p:nvSpPr>
          <p:cNvPr id="165" name="TextBox 12"/>
          <p:cNvSpPr txBox="1">
            <a:spLocks noChangeArrowheads="1"/>
          </p:cNvSpPr>
          <p:nvPr/>
        </p:nvSpPr>
        <p:spPr bwMode="auto">
          <a:xfrm>
            <a:off x="3180981" y="4420746"/>
            <a:ext cx="816218" cy="28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defTabSz="1036290" eaLnBrk="1" fontAlgn="base" hangingPunct="1">
              <a:lnSpc>
                <a:spcPct val="100000"/>
              </a:lnSpc>
              <a:spcBef>
                <a:spcPct val="0"/>
              </a:spcBef>
              <a:spcAft>
                <a:spcPct val="0"/>
              </a:spcAft>
              <a:buClrTx/>
              <a:buNone/>
            </a:pPr>
            <a:r>
              <a:rPr lang="en-US" altLang="en-US" sz="1247" dirty="0">
                <a:solidFill>
                  <a:srgbClr val="000000"/>
                </a:solidFill>
                <a:latin typeface="+mj-lt"/>
              </a:rPr>
              <a:t>HBcALT</a:t>
            </a:r>
          </a:p>
        </p:txBody>
      </p:sp>
      <p:sp>
        <p:nvSpPr>
          <p:cNvPr id="166" name="TextBox 13"/>
          <p:cNvSpPr txBox="1">
            <a:spLocks noChangeArrowheads="1"/>
          </p:cNvSpPr>
          <p:nvPr/>
        </p:nvSpPr>
        <p:spPr bwMode="auto">
          <a:xfrm>
            <a:off x="3593541" y="4589755"/>
            <a:ext cx="83639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defTabSz="1036290" eaLnBrk="1" fontAlgn="base" hangingPunct="1">
              <a:lnSpc>
                <a:spcPct val="100000"/>
              </a:lnSpc>
              <a:spcBef>
                <a:spcPct val="0"/>
              </a:spcBef>
              <a:spcAft>
                <a:spcPct val="0"/>
              </a:spcAft>
              <a:buClrTx/>
              <a:buNone/>
            </a:pPr>
            <a:r>
              <a:rPr lang="en-US" altLang="en-US" sz="1360" dirty="0">
                <a:solidFill>
                  <a:srgbClr val="000000"/>
                </a:solidFill>
                <a:latin typeface="+mj-lt"/>
              </a:rPr>
              <a:t> HTLV</a:t>
            </a:r>
          </a:p>
        </p:txBody>
      </p:sp>
      <p:sp>
        <p:nvSpPr>
          <p:cNvPr id="167" name="TextBox 14"/>
          <p:cNvSpPr txBox="1">
            <a:spLocks noChangeArrowheads="1"/>
          </p:cNvSpPr>
          <p:nvPr/>
        </p:nvSpPr>
        <p:spPr bwMode="auto">
          <a:xfrm>
            <a:off x="3761225" y="4192963"/>
            <a:ext cx="782179"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360" dirty="0">
                <a:solidFill>
                  <a:srgbClr val="000000"/>
                </a:solidFill>
                <a:latin typeface="+mj-lt"/>
              </a:rPr>
              <a:t>HCV 1</a:t>
            </a:r>
          </a:p>
        </p:txBody>
      </p:sp>
      <p:sp>
        <p:nvSpPr>
          <p:cNvPr id="168" name="TextBox 15"/>
          <p:cNvSpPr txBox="1">
            <a:spLocks noChangeArrowheads="1"/>
          </p:cNvSpPr>
          <p:nvPr/>
        </p:nvSpPr>
        <p:spPr bwMode="auto">
          <a:xfrm>
            <a:off x="4675908" y="4250540"/>
            <a:ext cx="947858"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defTabSz="1036290" eaLnBrk="1" fontAlgn="base" hangingPunct="1">
              <a:lnSpc>
                <a:spcPct val="100000"/>
              </a:lnSpc>
              <a:spcBef>
                <a:spcPct val="0"/>
              </a:spcBef>
              <a:spcAft>
                <a:spcPct val="0"/>
              </a:spcAft>
              <a:buClrTx/>
              <a:buNone/>
            </a:pPr>
            <a:r>
              <a:rPr lang="en-US" altLang="en-US" sz="1360" dirty="0">
                <a:solidFill>
                  <a:srgbClr val="000000"/>
                </a:solidFill>
                <a:latin typeface="+mj-lt"/>
              </a:rPr>
              <a:t>HIV-1/2,</a:t>
            </a:r>
          </a:p>
          <a:p>
            <a:pPr defTabSz="1036290" eaLnBrk="1" fontAlgn="base" hangingPunct="1">
              <a:lnSpc>
                <a:spcPct val="100000"/>
              </a:lnSpc>
              <a:spcBef>
                <a:spcPct val="0"/>
              </a:spcBef>
              <a:spcAft>
                <a:spcPct val="0"/>
              </a:spcAft>
              <a:buClrTx/>
              <a:buNone/>
            </a:pPr>
            <a:r>
              <a:rPr lang="en-US" altLang="en-US" sz="1360" dirty="0">
                <a:solidFill>
                  <a:srgbClr val="000000"/>
                </a:solidFill>
                <a:latin typeface="+mj-lt"/>
              </a:rPr>
              <a:t>HCV </a:t>
            </a:r>
          </a:p>
        </p:txBody>
      </p:sp>
      <p:sp>
        <p:nvSpPr>
          <p:cNvPr id="169" name="TextBox 16"/>
          <p:cNvSpPr txBox="1">
            <a:spLocks noChangeArrowheads="1"/>
          </p:cNvSpPr>
          <p:nvPr/>
        </p:nvSpPr>
        <p:spPr bwMode="auto">
          <a:xfrm>
            <a:off x="5458490" y="3988952"/>
            <a:ext cx="1102360"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defTabSz="1036290" eaLnBrk="1" fontAlgn="base" hangingPunct="1">
              <a:lnSpc>
                <a:spcPct val="100000"/>
              </a:lnSpc>
              <a:spcBef>
                <a:spcPct val="0"/>
              </a:spcBef>
              <a:spcAft>
                <a:spcPct val="0"/>
              </a:spcAft>
              <a:buClrTx/>
              <a:buNone/>
            </a:pPr>
            <a:r>
              <a:rPr lang="en-US" altLang="en-US" sz="1360" dirty="0">
                <a:solidFill>
                  <a:srgbClr val="000000"/>
                </a:solidFill>
                <a:latin typeface="+mj-lt"/>
              </a:rPr>
              <a:t>HIV-1 p24</a:t>
            </a:r>
          </a:p>
        </p:txBody>
      </p:sp>
      <p:sp>
        <p:nvSpPr>
          <p:cNvPr id="170" name="TextBox 17"/>
          <p:cNvSpPr txBox="1">
            <a:spLocks noChangeArrowheads="1"/>
          </p:cNvSpPr>
          <p:nvPr/>
        </p:nvSpPr>
        <p:spPr bwMode="auto">
          <a:xfrm>
            <a:off x="5532514" y="3179635"/>
            <a:ext cx="165819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360" dirty="0">
                <a:solidFill>
                  <a:srgbClr val="000000"/>
                </a:solidFill>
                <a:latin typeface="+mj-lt"/>
              </a:rPr>
              <a:t>Widespread Leukoreduction</a:t>
            </a:r>
          </a:p>
        </p:txBody>
      </p:sp>
      <p:sp>
        <p:nvSpPr>
          <p:cNvPr id="171" name="TextBox 18"/>
          <p:cNvSpPr txBox="1">
            <a:spLocks noChangeArrowheads="1"/>
          </p:cNvSpPr>
          <p:nvPr/>
        </p:nvSpPr>
        <p:spPr bwMode="auto">
          <a:xfrm>
            <a:off x="7020448" y="2598850"/>
            <a:ext cx="87326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360" dirty="0">
                <a:solidFill>
                  <a:srgbClr val="000000"/>
                </a:solidFill>
                <a:latin typeface="+mj-lt"/>
              </a:rPr>
              <a:t>HIV-HCV NAT</a:t>
            </a:r>
          </a:p>
        </p:txBody>
      </p:sp>
      <p:sp>
        <p:nvSpPr>
          <p:cNvPr id="172" name="TextBox 19"/>
          <p:cNvSpPr txBox="1">
            <a:spLocks noChangeArrowheads="1"/>
          </p:cNvSpPr>
          <p:nvPr/>
        </p:nvSpPr>
        <p:spPr bwMode="auto">
          <a:xfrm>
            <a:off x="8336422" y="2607075"/>
            <a:ext cx="80203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360" dirty="0">
                <a:solidFill>
                  <a:srgbClr val="000000"/>
                </a:solidFill>
                <a:latin typeface="+mj-lt"/>
              </a:rPr>
              <a:t>T.Cruzi</a:t>
            </a:r>
          </a:p>
        </p:txBody>
      </p:sp>
      <p:sp>
        <p:nvSpPr>
          <p:cNvPr id="173" name="TextBox 20"/>
          <p:cNvSpPr txBox="1">
            <a:spLocks noChangeArrowheads="1"/>
          </p:cNvSpPr>
          <p:nvPr/>
        </p:nvSpPr>
        <p:spPr bwMode="auto">
          <a:xfrm>
            <a:off x="7791792" y="2485414"/>
            <a:ext cx="85894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360" dirty="0">
                <a:solidFill>
                  <a:srgbClr val="000000"/>
                </a:solidFill>
                <a:latin typeface="+mj-lt"/>
              </a:rPr>
              <a:t>WNV NAT</a:t>
            </a:r>
          </a:p>
        </p:txBody>
      </p:sp>
      <p:sp>
        <p:nvSpPr>
          <p:cNvPr id="174" name="Freeform 23"/>
          <p:cNvSpPr>
            <a:spLocks/>
          </p:cNvSpPr>
          <p:nvPr/>
        </p:nvSpPr>
        <p:spPr bwMode="auto">
          <a:xfrm>
            <a:off x="2946647" y="2185091"/>
            <a:ext cx="7972212" cy="3416618"/>
          </a:xfrm>
          <a:custGeom>
            <a:avLst/>
            <a:gdLst>
              <a:gd name="T0" fmla="*/ 0 w 9698899"/>
              <a:gd name="T1" fmla="*/ 114464 h 3699567"/>
              <a:gd name="T2" fmla="*/ 4413 w 9698899"/>
              <a:gd name="T3" fmla="*/ 114464 h 3699567"/>
              <a:gd name="T4" fmla="*/ 9180 w 9698899"/>
              <a:gd name="T5" fmla="*/ 113692 h 3699567"/>
              <a:gd name="T6" fmla="*/ 18005 w 9698899"/>
              <a:gd name="T7" fmla="*/ 110992 h 3699567"/>
              <a:gd name="T8" fmla="*/ 22418 w 9698899"/>
              <a:gd name="T9" fmla="*/ 109449 h 3699567"/>
              <a:gd name="T10" fmla="*/ 31244 w 9698899"/>
              <a:gd name="T11" fmla="*/ 107136 h 3699567"/>
              <a:gd name="T12" fmla="*/ 36364 w 9698899"/>
              <a:gd name="T13" fmla="*/ 104821 h 3699567"/>
              <a:gd name="T14" fmla="*/ 43425 w 9698899"/>
              <a:gd name="T15" fmla="*/ 97493 h 3699567"/>
              <a:gd name="T16" fmla="*/ 51545 w 9698899"/>
              <a:gd name="T17" fmla="*/ 93250 h 3699567"/>
              <a:gd name="T18" fmla="*/ 60724 w 9698899"/>
              <a:gd name="T19" fmla="*/ 83994 h 3699567"/>
              <a:gd name="T20" fmla="*/ 71492 w 9698899"/>
              <a:gd name="T21" fmla="*/ 73579 h 3699567"/>
              <a:gd name="T22" fmla="*/ 77317 w 9698899"/>
              <a:gd name="T23" fmla="*/ 59695 h 3699567"/>
              <a:gd name="T24" fmla="*/ 82259 w 9698899"/>
              <a:gd name="T25" fmla="*/ 51595 h 3699567"/>
              <a:gd name="T26" fmla="*/ 86849 w 9698899"/>
              <a:gd name="T27" fmla="*/ 49281 h 3699567"/>
              <a:gd name="T28" fmla="*/ 95146 w 9698899"/>
              <a:gd name="T29" fmla="*/ 46195 h 3699567"/>
              <a:gd name="T30" fmla="*/ 100618 w 9698899"/>
              <a:gd name="T31" fmla="*/ 43494 h 3699567"/>
              <a:gd name="T32" fmla="*/ 111480 w 9698899"/>
              <a:gd name="T33" fmla="*/ 32023 h 3699567"/>
              <a:gd name="T34" fmla="*/ 123607 w 9698899"/>
              <a:gd name="T35" fmla="*/ 17595 h 3699567"/>
              <a:gd name="T36" fmla="*/ 137501 w 9698899"/>
              <a:gd name="T37" fmla="*/ 0 h 36995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98899" h="3699567">
                <a:moveTo>
                  <a:pt x="0" y="3695416"/>
                </a:moveTo>
                <a:cubicBezTo>
                  <a:pt x="101686" y="3697491"/>
                  <a:pt x="203373" y="3699567"/>
                  <a:pt x="311285" y="3695416"/>
                </a:cubicBezTo>
                <a:cubicBezTo>
                  <a:pt x="419197" y="3691265"/>
                  <a:pt x="487680" y="3689190"/>
                  <a:pt x="647473" y="3670512"/>
                </a:cubicBezTo>
                <a:cubicBezTo>
                  <a:pt x="807266" y="3651834"/>
                  <a:pt x="1114401" y="3606176"/>
                  <a:pt x="1270043" y="3583347"/>
                </a:cubicBezTo>
                <a:cubicBezTo>
                  <a:pt x="1425685" y="3560518"/>
                  <a:pt x="1425685" y="3554292"/>
                  <a:pt x="1581328" y="3533539"/>
                </a:cubicBezTo>
                <a:cubicBezTo>
                  <a:pt x="1736971" y="3512786"/>
                  <a:pt x="2039956" y="3483730"/>
                  <a:pt x="2203899" y="3458826"/>
                </a:cubicBezTo>
                <a:cubicBezTo>
                  <a:pt x="2367842" y="3433922"/>
                  <a:pt x="2421798" y="3435997"/>
                  <a:pt x="2564989" y="3384113"/>
                </a:cubicBezTo>
                <a:cubicBezTo>
                  <a:pt x="2708180" y="3332229"/>
                  <a:pt x="2884576" y="3209783"/>
                  <a:pt x="3063046" y="3147523"/>
                </a:cubicBezTo>
                <a:cubicBezTo>
                  <a:pt x="3241516" y="3085263"/>
                  <a:pt x="3432437" y="3083187"/>
                  <a:pt x="3635810" y="3010550"/>
                </a:cubicBezTo>
                <a:cubicBezTo>
                  <a:pt x="3839183" y="2937913"/>
                  <a:pt x="4283283" y="2711699"/>
                  <a:pt x="4283283" y="2711699"/>
                </a:cubicBezTo>
                <a:cubicBezTo>
                  <a:pt x="4517784" y="2605856"/>
                  <a:pt x="4847747" y="2506239"/>
                  <a:pt x="5042819" y="2375492"/>
                </a:cubicBezTo>
                <a:cubicBezTo>
                  <a:pt x="5237891" y="2244745"/>
                  <a:pt x="5327126" y="2045511"/>
                  <a:pt x="5453715" y="1927216"/>
                </a:cubicBezTo>
                <a:cubicBezTo>
                  <a:pt x="5580304" y="1808921"/>
                  <a:pt x="5690291" y="1721756"/>
                  <a:pt x="5802354" y="1665722"/>
                </a:cubicBezTo>
                <a:cubicBezTo>
                  <a:pt x="5914417" y="1609688"/>
                  <a:pt x="5974599" y="1620065"/>
                  <a:pt x="6126091" y="1591010"/>
                </a:cubicBezTo>
                <a:cubicBezTo>
                  <a:pt x="6277583" y="1561955"/>
                  <a:pt x="6549439" y="1522523"/>
                  <a:pt x="6711307" y="1491393"/>
                </a:cubicBezTo>
                <a:cubicBezTo>
                  <a:pt x="6873175" y="1460263"/>
                  <a:pt x="6905268" y="1480483"/>
                  <a:pt x="7097301" y="1404228"/>
                </a:cubicBezTo>
                <a:cubicBezTo>
                  <a:pt x="7289334" y="1327973"/>
                  <a:pt x="7593238" y="1173221"/>
                  <a:pt x="7863508" y="1033862"/>
                </a:cubicBezTo>
                <a:cubicBezTo>
                  <a:pt x="8133778" y="894503"/>
                  <a:pt x="8413024" y="740383"/>
                  <a:pt x="8718922" y="568073"/>
                </a:cubicBezTo>
                <a:cubicBezTo>
                  <a:pt x="9024820" y="395763"/>
                  <a:pt x="9685410" y="8302"/>
                  <a:pt x="9698899" y="0"/>
                </a:cubicBezTo>
              </a:path>
            </a:pathLst>
          </a:custGeom>
          <a:noFill/>
          <a:ln w="38100" cap="flat" cmpd="sng">
            <a:solidFill>
              <a:srgbClr val="1F497D"/>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1036290" fontAlgn="base">
              <a:spcBef>
                <a:spcPct val="0"/>
              </a:spcBef>
              <a:spcAft>
                <a:spcPct val="0"/>
              </a:spcAft>
            </a:pPr>
            <a:endParaRPr lang="en-US" sz="1360" dirty="0">
              <a:solidFill>
                <a:srgbClr val="000000"/>
              </a:solidFill>
              <a:latin typeface="+mj-lt"/>
              <a:ea typeface="ＭＳ Ｐゴシック" pitchFamily="34" charset="-128"/>
            </a:endParaRPr>
          </a:p>
        </p:txBody>
      </p:sp>
      <p:cxnSp>
        <p:nvCxnSpPr>
          <p:cNvPr id="175" name="Straight Arrow Connector 22"/>
          <p:cNvCxnSpPr>
            <a:cxnSpLocks noChangeShapeType="1"/>
          </p:cNvCxnSpPr>
          <p:nvPr/>
        </p:nvCxnSpPr>
        <p:spPr bwMode="auto">
          <a:xfrm rot="5400000">
            <a:off x="2780178" y="5247954"/>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76" name="Straight Arrow Connector 24"/>
          <p:cNvCxnSpPr>
            <a:cxnSpLocks noChangeShapeType="1"/>
          </p:cNvCxnSpPr>
          <p:nvPr/>
        </p:nvCxnSpPr>
        <p:spPr bwMode="auto">
          <a:xfrm rot="5400000">
            <a:off x="3000562" y="5134816"/>
            <a:ext cx="823696" cy="1545"/>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77" name="Straight Arrow Connector 25"/>
          <p:cNvCxnSpPr>
            <a:cxnSpLocks noChangeShapeType="1"/>
          </p:cNvCxnSpPr>
          <p:nvPr/>
        </p:nvCxnSpPr>
        <p:spPr bwMode="auto">
          <a:xfrm rot="5400000">
            <a:off x="3727544" y="5139700"/>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78" name="Straight Arrow Connector 27"/>
          <p:cNvCxnSpPr>
            <a:cxnSpLocks noChangeShapeType="1"/>
          </p:cNvCxnSpPr>
          <p:nvPr/>
        </p:nvCxnSpPr>
        <p:spPr bwMode="auto">
          <a:xfrm rot="5400000">
            <a:off x="3890850" y="4939484"/>
            <a:ext cx="913127" cy="1545"/>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79" name="Straight Arrow Connector 29"/>
          <p:cNvCxnSpPr>
            <a:cxnSpLocks noChangeShapeType="1"/>
          </p:cNvCxnSpPr>
          <p:nvPr/>
        </p:nvCxnSpPr>
        <p:spPr bwMode="auto">
          <a:xfrm rot="5400000">
            <a:off x="4526629" y="5036151"/>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80" name="Straight Arrow Connector 30"/>
          <p:cNvCxnSpPr>
            <a:cxnSpLocks noChangeShapeType="1"/>
          </p:cNvCxnSpPr>
          <p:nvPr/>
        </p:nvCxnSpPr>
        <p:spPr bwMode="auto">
          <a:xfrm rot="5400000">
            <a:off x="5760533" y="4573222"/>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81" name="Straight Arrow Connector 31"/>
          <p:cNvCxnSpPr>
            <a:cxnSpLocks noChangeShapeType="1"/>
          </p:cNvCxnSpPr>
          <p:nvPr/>
        </p:nvCxnSpPr>
        <p:spPr bwMode="auto">
          <a:xfrm rot="5400000">
            <a:off x="6751921" y="3950643"/>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82" name="Straight Arrow Connector 32"/>
          <p:cNvCxnSpPr>
            <a:cxnSpLocks noChangeShapeType="1"/>
          </p:cNvCxnSpPr>
          <p:nvPr/>
        </p:nvCxnSpPr>
        <p:spPr bwMode="auto">
          <a:xfrm rot="5400000">
            <a:off x="7146300" y="3517634"/>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83" name="Straight Arrow Connector 33"/>
          <p:cNvCxnSpPr>
            <a:cxnSpLocks noChangeShapeType="1"/>
          </p:cNvCxnSpPr>
          <p:nvPr/>
        </p:nvCxnSpPr>
        <p:spPr bwMode="auto">
          <a:xfrm rot="5400000">
            <a:off x="8110147" y="3252270"/>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cxnSp>
        <p:nvCxnSpPr>
          <p:cNvPr id="184" name="Straight Arrow Connector 34"/>
          <p:cNvCxnSpPr>
            <a:cxnSpLocks noChangeShapeType="1"/>
          </p:cNvCxnSpPr>
          <p:nvPr/>
        </p:nvCxnSpPr>
        <p:spPr bwMode="auto">
          <a:xfrm rot="5400000">
            <a:off x="8435547" y="3158133"/>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sp>
        <p:nvSpPr>
          <p:cNvPr id="185" name="Rectangle 184"/>
          <p:cNvSpPr/>
          <p:nvPr/>
        </p:nvSpPr>
        <p:spPr bwMode="auto">
          <a:xfrm>
            <a:off x="10222104" y="1682620"/>
            <a:ext cx="1558478" cy="4362862"/>
          </a:xfrm>
          <a:prstGeom prst="rect">
            <a:avLst/>
          </a:prstGeom>
          <a:solidFill>
            <a:sysClr val="window" lastClr="FFFFFF">
              <a:lumMod val="85000"/>
            </a:sysClr>
          </a:solidFill>
          <a:ln w="9525" cap="flat" cmpd="sng" algn="ctr">
            <a:noFill/>
            <a:prstDash val="solid"/>
            <a:round/>
            <a:headEnd type="none" w="med" len="med"/>
            <a:tailEnd type="none" w="med" len="med"/>
          </a:ln>
          <a:effectLst/>
        </p:spPr>
        <p:txBody>
          <a:bodyPr vert="horz" wrap="square" lIns="103632" tIns="51816" rIns="103632" bIns="51816" numCol="1" rtlCol="0" anchor="t" anchorCtr="0" compatLnSpc="1">
            <a:prstTxWarp prst="textNoShape">
              <a:avLst/>
            </a:prstTxWarp>
          </a:bodyPr>
          <a:lstStyle/>
          <a:p>
            <a:pPr algn="ctr" defTabSz="1036290" eaLnBrk="0" fontAlgn="base" hangingPunct="0">
              <a:spcBef>
                <a:spcPct val="0"/>
              </a:spcBef>
              <a:spcAft>
                <a:spcPct val="0"/>
              </a:spcAft>
              <a:defRPr/>
            </a:pPr>
            <a:endParaRPr lang="en-US" sz="1360" kern="0" dirty="0">
              <a:solidFill>
                <a:srgbClr val="000000"/>
              </a:solidFill>
              <a:latin typeface="+mj-lt"/>
              <a:ea typeface="ＭＳ Ｐゴシック" pitchFamily="34" charset="-128"/>
            </a:endParaRPr>
          </a:p>
        </p:txBody>
      </p:sp>
      <p:sp>
        <p:nvSpPr>
          <p:cNvPr id="186" name="Right Arrow 185"/>
          <p:cNvSpPr/>
          <p:nvPr/>
        </p:nvSpPr>
        <p:spPr bwMode="auto">
          <a:xfrm>
            <a:off x="2599754" y="5748338"/>
            <a:ext cx="9213328" cy="621792"/>
          </a:xfrm>
          <a:prstGeom prst="rightArrow">
            <a:avLst/>
          </a:prstGeom>
          <a:solidFill>
            <a:srgbClr val="F68A33"/>
          </a:solidFill>
          <a:ln w="9525" cap="flat" cmpd="sng" algn="ctr">
            <a:noFill/>
            <a:prstDash val="solid"/>
            <a:round/>
            <a:headEnd type="none" w="med" len="med"/>
            <a:tailEnd type="none" w="med" len="med"/>
          </a:ln>
          <a:effectLst/>
        </p:spPr>
        <p:txBody>
          <a:bodyPr vert="horz" wrap="square" lIns="103632" tIns="51816" rIns="103632" bIns="51816" numCol="1" rtlCol="0" anchor="t" anchorCtr="0" compatLnSpc="1">
            <a:prstTxWarp prst="textNoShape">
              <a:avLst/>
            </a:prstTxWarp>
          </a:bodyPr>
          <a:lstStyle/>
          <a:p>
            <a:pPr algn="ctr" defTabSz="1036290" eaLnBrk="0" fontAlgn="base" hangingPunct="0">
              <a:spcBef>
                <a:spcPct val="0"/>
              </a:spcBef>
              <a:spcAft>
                <a:spcPct val="0"/>
              </a:spcAft>
              <a:defRPr/>
            </a:pPr>
            <a:endParaRPr lang="en-US" sz="1360" kern="0" dirty="0">
              <a:solidFill>
                <a:srgbClr val="000000"/>
              </a:solidFill>
              <a:latin typeface="+mj-lt"/>
              <a:ea typeface="ＭＳ Ｐゴシック" pitchFamily="34" charset="-128"/>
            </a:endParaRPr>
          </a:p>
        </p:txBody>
      </p:sp>
      <p:cxnSp>
        <p:nvCxnSpPr>
          <p:cNvPr id="187" name="Straight Connector 7"/>
          <p:cNvCxnSpPr>
            <a:cxnSpLocks noChangeShapeType="1"/>
          </p:cNvCxnSpPr>
          <p:nvPr/>
        </p:nvCxnSpPr>
        <p:spPr bwMode="auto">
          <a:xfrm>
            <a:off x="2599061" y="1682623"/>
            <a:ext cx="0" cy="4526952"/>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cxnSp>
      <p:sp>
        <p:nvSpPr>
          <p:cNvPr id="188" name="TextBox 35"/>
          <p:cNvSpPr txBox="1">
            <a:spLocks noChangeArrowheads="1"/>
          </p:cNvSpPr>
          <p:nvPr/>
        </p:nvSpPr>
        <p:spPr bwMode="auto">
          <a:xfrm>
            <a:off x="2759786"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1985</a:t>
            </a:r>
          </a:p>
        </p:txBody>
      </p:sp>
      <p:sp>
        <p:nvSpPr>
          <p:cNvPr id="189" name="TextBox 36"/>
          <p:cNvSpPr txBox="1">
            <a:spLocks noChangeArrowheads="1"/>
          </p:cNvSpPr>
          <p:nvPr/>
        </p:nvSpPr>
        <p:spPr bwMode="auto">
          <a:xfrm>
            <a:off x="4042850"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1990</a:t>
            </a:r>
          </a:p>
        </p:txBody>
      </p:sp>
      <p:sp>
        <p:nvSpPr>
          <p:cNvPr id="190" name="TextBox 37"/>
          <p:cNvSpPr txBox="1">
            <a:spLocks noChangeArrowheads="1"/>
          </p:cNvSpPr>
          <p:nvPr/>
        </p:nvSpPr>
        <p:spPr bwMode="auto">
          <a:xfrm>
            <a:off x="5344451"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1995</a:t>
            </a:r>
          </a:p>
        </p:txBody>
      </p:sp>
      <p:sp>
        <p:nvSpPr>
          <p:cNvPr id="191" name="TextBox 38"/>
          <p:cNvSpPr txBox="1">
            <a:spLocks noChangeArrowheads="1"/>
          </p:cNvSpPr>
          <p:nvPr/>
        </p:nvSpPr>
        <p:spPr bwMode="auto">
          <a:xfrm>
            <a:off x="6646052"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2000</a:t>
            </a:r>
          </a:p>
        </p:txBody>
      </p:sp>
      <p:sp>
        <p:nvSpPr>
          <p:cNvPr id="192" name="TextBox 39"/>
          <p:cNvSpPr txBox="1">
            <a:spLocks noChangeArrowheads="1"/>
          </p:cNvSpPr>
          <p:nvPr/>
        </p:nvSpPr>
        <p:spPr bwMode="auto">
          <a:xfrm>
            <a:off x="7947653"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2005</a:t>
            </a:r>
          </a:p>
        </p:txBody>
      </p:sp>
      <p:sp>
        <p:nvSpPr>
          <p:cNvPr id="193" name="TextBox 49"/>
          <p:cNvSpPr txBox="1">
            <a:spLocks noChangeArrowheads="1"/>
          </p:cNvSpPr>
          <p:nvPr/>
        </p:nvSpPr>
        <p:spPr bwMode="auto">
          <a:xfrm>
            <a:off x="1983214" y="5213089"/>
            <a:ext cx="687282"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$100</a:t>
            </a:r>
          </a:p>
        </p:txBody>
      </p:sp>
      <p:sp>
        <p:nvSpPr>
          <p:cNvPr id="194" name="TextBox 51"/>
          <p:cNvSpPr txBox="1">
            <a:spLocks noChangeArrowheads="1"/>
          </p:cNvSpPr>
          <p:nvPr/>
        </p:nvSpPr>
        <p:spPr bwMode="auto">
          <a:xfrm>
            <a:off x="1983214" y="4335095"/>
            <a:ext cx="687282"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$150</a:t>
            </a:r>
          </a:p>
        </p:txBody>
      </p:sp>
      <p:sp>
        <p:nvSpPr>
          <p:cNvPr id="195" name="TextBox 52"/>
          <p:cNvSpPr txBox="1">
            <a:spLocks noChangeArrowheads="1"/>
          </p:cNvSpPr>
          <p:nvPr/>
        </p:nvSpPr>
        <p:spPr bwMode="auto">
          <a:xfrm>
            <a:off x="1983214" y="3467897"/>
            <a:ext cx="687282"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$200</a:t>
            </a:r>
          </a:p>
        </p:txBody>
      </p:sp>
      <p:sp>
        <p:nvSpPr>
          <p:cNvPr id="196" name="TextBox 54"/>
          <p:cNvSpPr txBox="1">
            <a:spLocks noChangeArrowheads="1"/>
          </p:cNvSpPr>
          <p:nvPr/>
        </p:nvSpPr>
        <p:spPr bwMode="auto">
          <a:xfrm>
            <a:off x="1983214" y="2541325"/>
            <a:ext cx="687282"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$250</a:t>
            </a:r>
          </a:p>
        </p:txBody>
      </p:sp>
      <p:sp>
        <p:nvSpPr>
          <p:cNvPr id="198" name="TextBox 70"/>
          <p:cNvSpPr txBox="1">
            <a:spLocks noChangeArrowheads="1"/>
          </p:cNvSpPr>
          <p:nvPr/>
        </p:nvSpPr>
        <p:spPr bwMode="auto">
          <a:xfrm rot="16200000">
            <a:off x="1051719" y="3819918"/>
            <a:ext cx="1767230"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Cost per unit</a:t>
            </a:r>
          </a:p>
        </p:txBody>
      </p:sp>
      <p:sp>
        <p:nvSpPr>
          <p:cNvPr id="199" name="TextBox 3"/>
          <p:cNvSpPr txBox="1">
            <a:spLocks noChangeArrowheads="1"/>
          </p:cNvSpPr>
          <p:nvPr/>
        </p:nvSpPr>
        <p:spPr bwMode="auto">
          <a:xfrm>
            <a:off x="7075472" y="4485678"/>
            <a:ext cx="1628971" cy="4761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247" b="1" dirty="0">
                <a:solidFill>
                  <a:srgbClr val="000000"/>
                </a:solidFill>
                <a:latin typeface="+mj-lt"/>
              </a:rPr>
              <a:t>Bacterial Detection</a:t>
            </a:r>
          </a:p>
          <a:p>
            <a:pPr algn="ctr" defTabSz="1036290" eaLnBrk="1" fontAlgn="base" hangingPunct="1">
              <a:lnSpc>
                <a:spcPct val="100000"/>
              </a:lnSpc>
              <a:spcBef>
                <a:spcPct val="0"/>
              </a:spcBef>
              <a:spcAft>
                <a:spcPct val="0"/>
              </a:spcAft>
              <a:buClrTx/>
              <a:buNone/>
            </a:pPr>
            <a:r>
              <a:rPr lang="en-US" altLang="en-US" sz="1247" b="1" dirty="0">
                <a:solidFill>
                  <a:srgbClr val="000000"/>
                </a:solidFill>
                <a:latin typeface="+mj-lt"/>
              </a:rPr>
              <a:t>AABB Rule 5.1.5.1</a:t>
            </a:r>
          </a:p>
        </p:txBody>
      </p:sp>
      <p:cxnSp>
        <p:nvCxnSpPr>
          <p:cNvPr id="200" name="Straight Arrow Connector 199"/>
          <p:cNvCxnSpPr>
            <a:stCxn id="199" idx="0"/>
          </p:cNvCxnSpPr>
          <p:nvPr/>
        </p:nvCxnSpPr>
        <p:spPr>
          <a:xfrm flipV="1">
            <a:off x="7889958" y="3755892"/>
            <a:ext cx="0" cy="729786"/>
          </a:xfrm>
          <a:prstGeom prst="straightConnector1">
            <a:avLst/>
          </a:prstGeom>
          <a:noFill/>
          <a:ln w="9525" cap="flat" cmpd="sng" algn="ctr">
            <a:solidFill>
              <a:sysClr val="windowText" lastClr="000000"/>
            </a:solidFill>
            <a:prstDash val="solid"/>
            <a:tailEnd type="arrow"/>
          </a:ln>
          <a:effectLst/>
        </p:spPr>
      </p:cxnSp>
      <p:pic>
        <p:nvPicPr>
          <p:cNvPr id="2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008"/>
          <a:stretch/>
        </p:blipFill>
        <p:spPr bwMode="auto">
          <a:xfrm>
            <a:off x="10222103" y="1697984"/>
            <a:ext cx="1544808" cy="304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Content Placeholder 50"/>
          <p:cNvSpPr txBox="1">
            <a:spLocks/>
          </p:cNvSpPr>
          <p:nvPr/>
        </p:nvSpPr>
        <p:spPr>
          <a:xfrm>
            <a:off x="2748132" y="1396161"/>
            <a:ext cx="9326880" cy="512942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173" dirty="0">
              <a:solidFill>
                <a:prstClr val="black">
                  <a:lumMod val="75000"/>
                  <a:lumOff val="25000"/>
                </a:prstClr>
              </a:solidFill>
              <a:latin typeface="+mj-lt"/>
            </a:endParaRPr>
          </a:p>
        </p:txBody>
      </p:sp>
      <p:sp>
        <p:nvSpPr>
          <p:cNvPr id="204" name="TextBox 203"/>
          <p:cNvSpPr txBox="1"/>
          <p:nvPr/>
        </p:nvSpPr>
        <p:spPr>
          <a:xfrm>
            <a:off x="10222109" y="3415729"/>
            <a:ext cx="1544807" cy="1557734"/>
          </a:xfrm>
          <a:prstGeom prst="rect">
            <a:avLst/>
          </a:prstGeom>
          <a:solidFill>
            <a:srgbClr val="3F8DBC"/>
          </a:solidFill>
        </p:spPr>
        <p:txBody>
          <a:bodyPr wrap="square" rtlCol="0">
            <a:spAutoFit/>
          </a:bodyPr>
          <a:lstStyle/>
          <a:p>
            <a:pPr defTabSz="1036290">
              <a:defRPr/>
            </a:pPr>
            <a:r>
              <a:rPr lang="en-US" sz="1587" b="1" kern="0" dirty="0">
                <a:solidFill>
                  <a:prstClr val="white"/>
                </a:solidFill>
                <a:latin typeface="+mj-lt"/>
              </a:rPr>
              <a:t>Yellow Fever</a:t>
            </a:r>
          </a:p>
          <a:p>
            <a:pPr defTabSz="1036290">
              <a:defRPr/>
            </a:pPr>
            <a:r>
              <a:rPr lang="en-US" sz="1587" b="1" kern="0" dirty="0">
                <a:solidFill>
                  <a:prstClr val="white"/>
                </a:solidFill>
                <a:latin typeface="+mj-lt"/>
              </a:rPr>
              <a:t>Chikungunya</a:t>
            </a:r>
          </a:p>
          <a:p>
            <a:pPr defTabSz="1036290">
              <a:defRPr/>
            </a:pPr>
            <a:r>
              <a:rPr lang="en-US" sz="1587" b="1" kern="0" dirty="0">
                <a:solidFill>
                  <a:prstClr val="white"/>
                </a:solidFill>
                <a:latin typeface="+mj-lt"/>
              </a:rPr>
              <a:t>Dengue</a:t>
            </a:r>
          </a:p>
          <a:p>
            <a:pPr defTabSz="1036290">
              <a:defRPr/>
            </a:pPr>
            <a:r>
              <a:rPr lang="en-US" sz="1587" b="1" kern="0" dirty="0">
                <a:solidFill>
                  <a:prstClr val="white"/>
                </a:solidFill>
                <a:latin typeface="+mj-lt"/>
              </a:rPr>
              <a:t>Plasmodium</a:t>
            </a:r>
          </a:p>
          <a:p>
            <a:pPr defTabSz="1036290">
              <a:defRPr/>
            </a:pPr>
            <a:r>
              <a:rPr lang="en-US" sz="1587" b="1" kern="0" dirty="0">
                <a:solidFill>
                  <a:prstClr val="white"/>
                </a:solidFill>
                <a:latin typeface="+mj-lt"/>
              </a:rPr>
              <a:t>SFTS virus</a:t>
            </a:r>
          </a:p>
          <a:p>
            <a:pPr defTabSz="1036290">
              <a:defRPr/>
            </a:pPr>
            <a:r>
              <a:rPr lang="en-US" sz="1587" b="1" kern="0" dirty="0">
                <a:solidFill>
                  <a:prstClr val="white"/>
                </a:solidFill>
                <a:latin typeface="+mj-lt"/>
              </a:rPr>
              <a:t>Others…</a:t>
            </a:r>
          </a:p>
        </p:txBody>
      </p:sp>
      <p:sp>
        <p:nvSpPr>
          <p:cNvPr id="205" name="TextBox 3"/>
          <p:cNvSpPr txBox="1">
            <a:spLocks noChangeArrowheads="1"/>
          </p:cNvSpPr>
          <p:nvPr/>
        </p:nvSpPr>
        <p:spPr bwMode="auto">
          <a:xfrm>
            <a:off x="7607357" y="5078481"/>
            <a:ext cx="1436612" cy="2842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247" b="1" dirty="0">
                <a:solidFill>
                  <a:srgbClr val="000000"/>
                </a:solidFill>
                <a:latin typeface="+mj-lt"/>
              </a:rPr>
              <a:t>Diversion pouch</a:t>
            </a:r>
          </a:p>
        </p:txBody>
      </p:sp>
      <p:cxnSp>
        <p:nvCxnSpPr>
          <p:cNvPr id="206" name="Elbow Connector 205"/>
          <p:cNvCxnSpPr>
            <a:stCxn id="205" idx="3"/>
          </p:cNvCxnSpPr>
          <p:nvPr/>
        </p:nvCxnSpPr>
        <p:spPr bwMode="auto">
          <a:xfrm flipH="1" flipV="1">
            <a:off x="8050328" y="3755885"/>
            <a:ext cx="993641" cy="1464719"/>
          </a:xfrm>
          <a:prstGeom prst="bentConnector4">
            <a:avLst>
              <a:gd name="adj1" fmla="val -23006"/>
              <a:gd name="adj2" fmla="val 54852"/>
            </a:avLst>
          </a:prstGeom>
          <a:solidFill>
            <a:srgbClr val="3F8DBC"/>
          </a:solidFill>
          <a:ln w="9525" cap="flat" cmpd="sng" algn="ctr">
            <a:solidFill>
              <a:sysClr val="windowText" lastClr="000000"/>
            </a:solidFill>
            <a:prstDash val="solid"/>
            <a:round/>
            <a:headEnd type="none" w="med" len="med"/>
            <a:tailEnd type="arrow"/>
          </a:ln>
          <a:effectLst/>
        </p:spPr>
      </p:cxnSp>
      <p:sp>
        <p:nvSpPr>
          <p:cNvPr id="207" name="TextBox 39"/>
          <p:cNvSpPr txBox="1">
            <a:spLocks noChangeArrowheads="1"/>
          </p:cNvSpPr>
          <p:nvPr/>
        </p:nvSpPr>
        <p:spPr bwMode="auto">
          <a:xfrm>
            <a:off x="8988461"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2016</a:t>
            </a:r>
          </a:p>
        </p:txBody>
      </p:sp>
      <p:sp>
        <p:nvSpPr>
          <p:cNvPr id="208" name="TextBox 19"/>
          <p:cNvSpPr txBox="1">
            <a:spLocks noChangeArrowheads="1"/>
          </p:cNvSpPr>
          <p:nvPr/>
        </p:nvSpPr>
        <p:spPr bwMode="auto">
          <a:xfrm>
            <a:off x="8944082" y="2251843"/>
            <a:ext cx="562718"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360" dirty="0">
                <a:solidFill>
                  <a:srgbClr val="000000"/>
                </a:solidFill>
                <a:latin typeface="+mj-lt"/>
              </a:rPr>
              <a:t>Zika</a:t>
            </a:r>
          </a:p>
        </p:txBody>
      </p:sp>
      <p:cxnSp>
        <p:nvCxnSpPr>
          <p:cNvPr id="209" name="Straight Arrow Connector 34"/>
          <p:cNvCxnSpPr>
            <a:cxnSpLocks noChangeShapeType="1"/>
          </p:cNvCxnSpPr>
          <p:nvPr/>
        </p:nvCxnSpPr>
        <p:spPr bwMode="auto">
          <a:xfrm rot="5400000">
            <a:off x="8916299" y="2839053"/>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sp>
        <p:nvSpPr>
          <p:cNvPr id="51" name="TextBox 45"/>
          <p:cNvSpPr txBox="1">
            <a:spLocks noChangeArrowheads="1"/>
          </p:cNvSpPr>
          <p:nvPr/>
        </p:nvSpPr>
        <p:spPr bwMode="auto">
          <a:xfrm>
            <a:off x="2599754" y="7165874"/>
            <a:ext cx="7890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eaLnBrk="1" fontAlgn="base" hangingPunct="1">
              <a:lnSpc>
                <a:spcPct val="100000"/>
              </a:lnSpc>
              <a:spcBef>
                <a:spcPct val="0"/>
              </a:spcBef>
              <a:spcAft>
                <a:spcPct val="0"/>
              </a:spcAft>
              <a:buClrTx/>
              <a:buNone/>
            </a:pPr>
            <a:r>
              <a:rPr lang="en-US" altLang="en-US" sz="1200" dirty="0">
                <a:solidFill>
                  <a:srgbClr val="000000"/>
                </a:solidFill>
                <a:latin typeface="+mn-lt"/>
              </a:rPr>
              <a:t>Custer B, et al. Cost-Effectiveness Analysis: What It Really Means for Transfusion Medicine Decision Making. </a:t>
            </a:r>
            <a:r>
              <a:rPr lang="en-US" altLang="en-US" sz="1200" i="1" dirty="0">
                <a:solidFill>
                  <a:srgbClr val="000000"/>
                </a:solidFill>
                <a:latin typeface="+mn-lt"/>
              </a:rPr>
              <a:t>Transfusion Medicine Reviews</a:t>
            </a:r>
            <a:r>
              <a:rPr lang="en-US" altLang="en-US" sz="1200" dirty="0">
                <a:solidFill>
                  <a:srgbClr val="000000"/>
                </a:solidFill>
                <a:latin typeface="+mn-lt"/>
              </a:rPr>
              <a:t> . 2009;23(1):1-12.</a:t>
            </a:r>
          </a:p>
        </p:txBody>
      </p:sp>
      <p:sp>
        <p:nvSpPr>
          <p:cNvPr id="52" name="TextBox 19"/>
          <p:cNvSpPr txBox="1">
            <a:spLocks noChangeArrowheads="1"/>
          </p:cNvSpPr>
          <p:nvPr/>
        </p:nvSpPr>
        <p:spPr bwMode="auto">
          <a:xfrm>
            <a:off x="9342232" y="1955314"/>
            <a:ext cx="923660"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360" dirty="0">
                <a:solidFill>
                  <a:srgbClr val="000000"/>
                </a:solidFill>
                <a:latin typeface="+mj-lt"/>
              </a:rPr>
              <a:t>Babesia</a:t>
            </a:r>
          </a:p>
        </p:txBody>
      </p:sp>
      <p:cxnSp>
        <p:nvCxnSpPr>
          <p:cNvPr id="53" name="Straight Arrow Connector 34"/>
          <p:cNvCxnSpPr>
            <a:cxnSpLocks noChangeShapeType="1"/>
          </p:cNvCxnSpPr>
          <p:nvPr/>
        </p:nvCxnSpPr>
        <p:spPr bwMode="auto">
          <a:xfrm rot="5400000">
            <a:off x="9482832" y="2542523"/>
            <a:ext cx="593061" cy="4119"/>
          </a:xfrm>
          <a:prstGeom prst="straightConnector1">
            <a:avLst/>
          </a:prstGeom>
          <a:noFill/>
          <a:ln w="28575">
            <a:solidFill>
              <a:srgbClr val="008080"/>
            </a:solidFill>
            <a:round/>
            <a:headEnd/>
            <a:tailEnd type="arrow" w="med" len="med"/>
          </a:ln>
          <a:extLst>
            <a:ext uri="{909E8E84-426E-40DD-AFC4-6F175D3DCCD1}">
              <a14:hiddenFill xmlns:a14="http://schemas.microsoft.com/office/drawing/2010/main">
                <a:noFill/>
              </a14:hiddenFill>
            </a:ext>
          </a:extLst>
        </p:spPr>
      </p:cxnSp>
      <p:sp>
        <p:nvSpPr>
          <p:cNvPr id="54" name="TextBox 39"/>
          <p:cNvSpPr txBox="1">
            <a:spLocks noChangeArrowheads="1"/>
          </p:cNvSpPr>
          <p:nvPr/>
        </p:nvSpPr>
        <p:spPr bwMode="auto">
          <a:xfrm>
            <a:off x="9753341" y="5880579"/>
            <a:ext cx="736735"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defTabSz="1036290" eaLnBrk="1" fontAlgn="base" hangingPunct="1">
              <a:lnSpc>
                <a:spcPct val="100000"/>
              </a:lnSpc>
              <a:spcBef>
                <a:spcPct val="0"/>
              </a:spcBef>
              <a:spcAft>
                <a:spcPct val="0"/>
              </a:spcAft>
              <a:buClrTx/>
              <a:buNone/>
            </a:pPr>
            <a:r>
              <a:rPr lang="en-US" altLang="en-US" sz="1587" b="1" dirty="0">
                <a:solidFill>
                  <a:srgbClr val="FFFFFF"/>
                </a:solidFill>
                <a:latin typeface="+mj-lt"/>
              </a:rPr>
              <a:t>2018</a:t>
            </a:r>
          </a:p>
        </p:txBody>
      </p:sp>
      <p:sp>
        <p:nvSpPr>
          <p:cNvPr id="4" name="TextBox 3"/>
          <p:cNvSpPr txBox="1"/>
          <p:nvPr/>
        </p:nvSpPr>
        <p:spPr>
          <a:xfrm>
            <a:off x="10431703" y="2979434"/>
            <a:ext cx="1186543" cy="441211"/>
          </a:xfrm>
          <a:prstGeom prst="rect">
            <a:avLst/>
          </a:prstGeom>
          <a:noFill/>
        </p:spPr>
        <p:txBody>
          <a:bodyPr wrap="none" rtlCol="0">
            <a:spAutoFit/>
          </a:bodyPr>
          <a:lstStyle/>
          <a:p>
            <a:r>
              <a:rPr lang="en-US" sz="2267" b="1" dirty="0"/>
              <a:t>Future:</a:t>
            </a:r>
          </a:p>
        </p:txBody>
      </p:sp>
      <p:sp>
        <p:nvSpPr>
          <p:cNvPr id="56" name="Text Placeholder 1"/>
          <p:cNvSpPr txBox="1">
            <a:spLocks/>
          </p:cNvSpPr>
          <p:nvPr/>
        </p:nvSpPr>
        <p:spPr>
          <a:xfrm>
            <a:off x="2502004" y="6393029"/>
            <a:ext cx="8459691" cy="4318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b="1" kern="1200">
                <a:solidFill>
                  <a:srgbClr val="F58844"/>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en-US" sz="2040" dirty="0">
                <a:solidFill>
                  <a:schemeClr val="tx2"/>
                </a:solidFill>
              </a:rPr>
              <a:t>New pathogen detection requires time for development and increases costs </a:t>
            </a:r>
            <a:endParaRPr lang="en-US" sz="2040" dirty="0"/>
          </a:p>
        </p:txBody>
      </p:sp>
      <p:sp>
        <p:nvSpPr>
          <p:cNvPr id="58" name="TextBox 54"/>
          <p:cNvSpPr txBox="1">
            <a:spLocks noChangeArrowheads="1"/>
          </p:cNvSpPr>
          <p:nvPr/>
        </p:nvSpPr>
        <p:spPr bwMode="auto">
          <a:xfrm>
            <a:off x="1983214" y="1682626"/>
            <a:ext cx="687282" cy="3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r" defTabSz="1036290" eaLnBrk="1" fontAlgn="base" hangingPunct="1">
              <a:lnSpc>
                <a:spcPct val="100000"/>
              </a:lnSpc>
              <a:spcBef>
                <a:spcPct val="0"/>
              </a:spcBef>
              <a:spcAft>
                <a:spcPct val="0"/>
              </a:spcAft>
              <a:buClrTx/>
              <a:buNone/>
            </a:pPr>
            <a:r>
              <a:rPr lang="en-US" altLang="en-US" sz="1587" b="1" dirty="0">
                <a:solidFill>
                  <a:srgbClr val="000000"/>
                </a:solidFill>
                <a:latin typeface="+mj-lt"/>
              </a:rPr>
              <a:t>$300</a:t>
            </a:r>
          </a:p>
        </p:txBody>
      </p:sp>
      <p:sp>
        <p:nvSpPr>
          <p:cNvPr id="57" name="Rectangle 56">
            <a:extLst>
              <a:ext uri="{FF2B5EF4-FFF2-40B4-BE49-F238E27FC236}">
                <a16:creationId xmlns:a16="http://schemas.microsoft.com/office/drawing/2014/main" id="{D2DE721D-E572-42D6-9208-4022BE43072D}"/>
              </a:ext>
            </a:extLst>
          </p:cNvPr>
          <p:cNvSpPr/>
          <p:nvPr/>
        </p:nvSpPr>
        <p:spPr>
          <a:xfrm>
            <a:off x="78071" y="1547496"/>
            <a:ext cx="2039941" cy="1015663"/>
          </a:xfrm>
          <a:prstGeom prst="rect">
            <a:avLst/>
          </a:prstGeom>
        </p:spPr>
        <p:txBody>
          <a:bodyPr wrap="square">
            <a:spAutoFit/>
          </a:bodyPr>
          <a:lstStyle/>
          <a:p>
            <a:pPr algn="ctr"/>
            <a:r>
              <a:rPr lang="en-US" dirty="0"/>
              <a:t>Kindly shared by Dr. Larry </a:t>
            </a:r>
            <a:r>
              <a:rPr lang="en-US" dirty="0" err="1"/>
              <a:t>Corash</a:t>
            </a:r>
            <a:endParaRPr lang="en-US" dirty="0"/>
          </a:p>
        </p:txBody>
      </p:sp>
    </p:spTree>
    <p:extLst>
      <p:ext uri="{BB962C8B-B14F-4D97-AF65-F5344CB8AC3E}">
        <p14:creationId xmlns:p14="http://schemas.microsoft.com/office/powerpoint/2010/main" val="31834135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3">
            <a:extLst>
              <a:ext uri="{FF2B5EF4-FFF2-40B4-BE49-F238E27FC236}">
                <a16:creationId xmlns:a16="http://schemas.microsoft.com/office/drawing/2014/main" id="{E26E4402-5C2E-4FFB-95C3-C62F48382CFC}"/>
              </a:ext>
            </a:extLst>
          </p:cNvPr>
          <p:cNvSpPr txBox="1">
            <a:spLocks/>
          </p:cNvSpPr>
          <p:nvPr/>
        </p:nvSpPr>
        <p:spPr>
          <a:xfrm>
            <a:off x="410135" y="621632"/>
            <a:ext cx="13090711" cy="54153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1E4D2B"/>
                </a:solidFill>
                <a:latin typeface="+mj-lt"/>
                <a:ea typeface="+mj-ea"/>
                <a:cs typeface="+mj-cs"/>
              </a:rPr>
              <a:t>Increased travel increases the risk of </a:t>
            </a:r>
            <a:r>
              <a:rPr kumimoji="0" lang="en-US" sz="2400" b="1" i="0" u="none" strike="noStrike" kern="1200" cap="none" spc="0" normalizeH="0" baseline="0" noProof="0" dirty="0">
                <a:ln>
                  <a:noFill/>
                </a:ln>
                <a:solidFill>
                  <a:srgbClr val="1E4D2B"/>
                </a:solidFill>
                <a:effectLst/>
                <a:uLnTx/>
                <a:uFillTx/>
                <a:latin typeface="+mj-lt"/>
                <a:ea typeface="+mj-ea"/>
                <a:cs typeface="+mj-cs"/>
              </a:rPr>
              <a:t>emerging pathogens coming to developed countries</a:t>
            </a:r>
            <a:endParaRPr kumimoji="0" lang="en-US" sz="2400" b="1" i="1" u="none" strike="noStrike" kern="1200" cap="none" spc="0" normalizeH="0" baseline="0" noProof="0" dirty="0">
              <a:ln>
                <a:noFill/>
              </a:ln>
              <a:solidFill>
                <a:srgbClr val="1E4D2B"/>
              </a:solidFill>
              <a:effectLst>
                <a:outerShdw blurRad="38100" dist="38100" dir="2700000" algn="tl">
                  <a:srgbClr val="000000">
                    <a:alpha val="43137"/>
                  </a:srgbClr>
                </a:outerShdw>
              </a:effectLst>
              <a:uLnTx/>
              <a:uFillTx/>
              <a:latin typeface="+mj-lt"/>
              <a:ea typeface="+mj-ea"/>
              <a:cs typeface="+mj-cs"/>
            </a:endParaRPr>
          </a:p>
        </p:txBody>
      </p:sp>
      <p:pic>
        <p:nvPicPr>
          <p:cNvPr id="42" name="Picture 1" descr="C:\Users\hpidusb\Pictures\japan airlines .jpg">
            <a:extLst>
              <a:ext uri="{FF2B5EF4-FFF2-40B4-BE49-F238E27FC236}">
                <a16:creationId xmlns:a16="http://schemas.microsoft.com/office/drawing/2014/main" id="{A61F0444-4D7E-4094-A052-7A175A73D942}"/>
              </a:ext>
            </a:extLst>
          </p:cNvPr>
          <p:cNvPicPr>
            <a:picLocks noChangeAspect="1" noChangeArrowheads="1"/>
          </p:cNvPicPr>
          <p:nvPr/>
        </p:nvPicPr>
        <p:blipFill>
          <a:blip r:embed="rId3" cstate="print"/>
          <a:srcRect/>
          <a:stretch>
            <a:fillRect/>
          </a:stretch>
        </p:blipFill>
        <p:spPr bwMode="auto">
          <a:xfrm>
            <a:off x="8045222" y="1336022"/>
            <a:ext cx="5350512" cy="2420470"/>
          </a:xfrm>
          <a:prstGeom prst="rect">
            <a:avLst/>
          </a:prstGeom>
          <a:noFill/>
        </p:spPr>
      </p:pic>
      <p:sp>
        <p:nvSpPr>
          <p:cNvPr id="4" name="Rectangle 3">
            <a:extLst>
              <a:ext uri="{FF2B5EF4-FFF2-40B4-BE49-F238E27FC236}">
                <a16:creationId xmlns:a16="http://schemas.microsoft.com/office/drawing/2014/main" id="{FAE7F6BE-72B1-468D-A5D2-6B6FB1A2F7CB}"/>
              </a:ext>
            </a:extLst>
          </p:cNvPr>
          <p:cNvSpPr/>
          <p:nvPr/>
        </p:nvSpPr>
        <p:spPr>
          <a:xfrm>
            <a:off x="8663078" y="4437383"/>
            <a:ext cx="4114800" cy="584775"/>
          </a:xfrm>
          <a:prstGeom prst="rect">
            <a:avLst/>
          </a:prstGeom>
        </p:spPr>
        <p:txBody>
          <a:bodyPr wrap="square">
            <a:spAutoFit/>
          </a:bodyPr>
          <a:lstStyle/>
          <a:p>
            <a:pPr algn="ctr"/>
            <a:r>
              <a:rPr lang="en-US" sz="1600" b="1" dirty="0">
                <a:solidFill>
                  <a:srgbClr val="000000"/>
                </a:solidFill>
                <a:latin typeface="Arial" panose="020B0604020202020204" pitchFamily="34" charset="0"/>
              </a:rPr>
              <a:t>“Over the last 40 years global air travel has almost increased eight fold”</a:t>
            </a:r>
          </a:p>
        </p:txBody>
      </p:sp>
      <p:pic>
        <p:nvPicPr>
          <p:cNvPr id="3076" name="Picture 4" descr="Image result for increase in global travel">
            <a:extLst>
              <a:ext uri="{FF2B5EF4-FFF2-40B4-BE49-F238E27FC236}">
                <a16:creationId xmlns:a16="http://schemas.microsoft.com/office/drawing/2014/main" id="{A125F505-FD5E-4C8D-A0C4-B4E9C5952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66" y="1336022"/>
            <a:ext cx="6614307" cy="49659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crease in global travel">
            <a:extLst>
              <a:ext uri="{FF2B5EF4-FFF2-40B4-BE49-F238E27FC236}">
                <a16:creationId xmlns:a16="http://schemas.microsoft.com/office/drawing/2014/main" id="{35EBD8D0-7E3B-45A1-8AD1-B5D936B3D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66" y="1336022"/>
            <a:ext cx="7202502" cy="54562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8C9386-DD45-483C-88AF-FED453644078}"/>
              </a:ext>
            </a:extLst>
          </p:cNvPr>
          <p:cNvSpPr/>
          <p:nvPr/>
        </p:nvSpPr>
        <p:spPr>
          <a:xfrm>
            <a:off x="8663078" y="5686528"/>
            <a:ext cx="4114800" cy="830997"/>
          </a:xfrm>
          <a:prstGeom prst="rect">
            <a:avLst/>
          </a:prstGeom>
        </p:spPr>
        <p:txBody>
          <a:bodyPr wrap="square">
            <a:spAutoFit/>
          </a:bodyPr>
          <a:lstStyle/>
          <a:p>
            <a:r>
              <a:rPr lang="en-US" sz="1600" b="1" dirty="0">
                <a:solidFill>
                  <a:srgbClr val="000000"/>
                </a:solidFill>
              </a:rPr>
              <a:t>“RPKs (revenue passenger kilometers) are projected to increase by a factor of 6 by 2029 from their 1990 values”</a:t>
            </a:r>
          </a:p>
        </p:txBody>
      </p:sp>
      <p:sp>
        <p:nvSpPr>
          <p:cNvPr id="2" name="Rectangle 1">
            <a:extLst>
              <a:ext uri="{FF2B5EF4-FFF2-40B4-BE49-F238E27FC236}">
                <a16:creationId xmlns:a16="http://schemas.microsoft.com/office/drawing/2014/main" id="{EE0D6FB4-B557-4BDA-B9A1-796919BA7E97}"/>
              </a:ext>
            </a:extLst>
          </p:cNvPr>
          <p:cNvSpPr/>
          <p:nvPr/>
        </p:nvSpPr>
        <p:spPr>
          <a:xfrm>
            <a:off x="8441003" y="6964613"/>
            <a:ext cx="4792239" cy="276999"/>
          </a:xfrm>
          <a:prstGeom prst="rect">
            <a:avLst/>
          </a:prstGeom>
        </p:spPr>
        <p:txBody>
          <a:bodyPr wrap="square">
            <a:spAutoFit/>
          </a:bodyPr>
          <a:lstStyle/>
          <a:p>
            <a:r>
              <a:rPr lang="en-US" sz="1200" dirty="0">
                <a:solidFill>
                  <a:srgbClr val="000000"/>
                </a:solidFill>
              </a:rPr>
              <a:t> http://www.bitsofscience.org/graph-global-air-travel-increase-6848/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2090632" y="172719"/>
            <a:ext cx="9636337" cy="7438316"/>
          </a:xfrm>
        </p:spPr>
        <p:txBody>
          <a:bodyPr anchor="ctr">
            <a:normAutofit/>
          </a:bodyPr>
          <a:lstStyle/>
          <a:p>
            <a:pPr algn="ctr"/>
            <a:r>
              <a:rPr lang="en-US" altLang="en-US" sz="6000" b="1" dirty="0"/>
              <a:t>Infectious disease vectors?</a:t>
            </a:r>
            <a:br>
              <a:rPr lang="en-US" altLang="en-US" sz="6000" b="1" dirty="0"/>
            </a:br>
            <a:br>
              <a:rPr lang="en-US" altLang="en-US" sz="6000" b="1" dirty="0"/>
            </a:br>
            <a:r>
              <a:rPr lang="en-US" altLang="en-US" sz="6000" b="1" dirty="0"/>
              <a:t> </a:t>
            </a:r>
            <a:r>
              <a:rPr lang="en-US" altLang="en-US" sz="6000" b="1" dirty="0" err="1"/>
              <a:t>Fuggettaboutit</a:t>
            </a:r>
            <a:r>
              <a:rPr lang="en-US" altLang="en-US" sz="6000" b="1" dirty="0"/>
              <a:t>… </a:t>
            </a:r>
            <a:br>
              <a:rPr lang="en-US" altLang="en-US" sz="6000" b="1" dirty="0"/>
            </a:br>
            <a:br>
              <a:rPr lang="en-US" altLang="en-US" sz="6000" b="1" dirty="0"/>
            </a:br>
            <a:r>
              <a:rPr lang="en-US" altLang="en-US" sz="6000" b="1" dirty="0"/>
              <a:t>We don’t have time</a:t>
            </a:r>
          </a:p>
        </p:txBody>
      </p:sp>
    </p:spTree>
    <p:extLst>
      <p:ext uri="{BB962C8B-B14F-4D97-AF65-F5344CB8AC3E}">
        <p14:creationId xmlns:p14="http://schemas.microsoft.com/office/powerpoint/2010/main" val="33782593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97" y="220448"/>
            <a:ext cx="12561453" cy="738664"/>
          </a:xfrm>
        </p:spPr>
        <p:txBody>
          <a:bodyPr/>
          <a:lstStyle/>
          <a:p>
            <a:r>
              <a:rPr lang="en-US" sz="3600" dirty="0"/>
              <a:t>PRT reduces platelet count &amp; efficacy – effect?</a:t>
            </a:r>
          </a:p>
        </p:txBody>
      </p:sp>
      <p:sp>
        <p:nvSpPr>
          <p:cNvPr id="11" name="Content Placeholder 11">
            <a:extLst>
              <a:ext uri="{FF2B5EF4-FFF2-40B4-BE49-F238E27FC236}">
                <a16:creationId xmlns:a16="http://schemas.microsoft.com/office/drawing/2014/main" id="{F7C7D08A-BE72-4CC5-A69C-EB47151D8659}"/>
              </a:ext>
            </a:extLst>
          </p:cNvPr>
          <p:cNvSpPr txBox="1">
            <a:spLocks/>
          </p:cNvSpPr>
          <p:nvPr/>
        </p:nvSpPr>
        <p:spPr>
          <a:xfrm>
            <a:off x="372498" y="1838022"/>
            <a:ext cx="5437634" cy="1041486"/>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469 patients, 567 transfusions</a:t>
            </a:r>
          </a:p>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51% (control) v 54% (PRT)</a:t>
            </a:r>
          </a:p>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non-inferiority p= 0.012 (3% diff ≥ Gr2)</a:t>
            </a:r>
          </a:p>
        </p:txBody>
      </p:sp>
      <p:sp>
        <p:nvSpPr>
          <p:cNvPr id="12" name="Text Placeholder 13">
            <a:extLst>
              <a:ext uri="{FF2B5EF4-FFF2-40B4-BE49-F238E27FC236}">
                <a16:creationId xmlns:a16="http://schemas.microsoft.com/office/drawing/2014/main" id="{F21BBE55-F2E9-4961-A0CE-8E6DAAAF1BC7}"/>
              </a:ext>
            </a:extLst>
          </p:cNvPr>
          <p:cNvSpPr txBox="1">
            <a:spLocks/>
          </p:cNvSpPr>
          <p:nvPr/>
        </p:nvSpPr>
        <p:spPr>
          <a:xfrm>
            <a:off x="372497" y="1104137"/>
            <a:ext cx="6166018" cy="894156"/>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3600" u="sng" dirty="0" err="1">
                <a:solidFill>
                  <a:srgbClr val="000000"/>
                </a:solidFill>
              </a:rPr>
              <a:t>Mirasol</a:t>
            </a:r>
            <a:endParaRPr lang="en-US" sz="3600" u="sng" dirty="0">
              <a:solidFill>
                <a:srgbClr val="000000"/>
              </a:solidFill>
            </a:endParaRPr>
          </a:p>
        </p:txBody>
      </p:sp>
      <p:sp>
        <p:nvSpPr>
          <p:cNvPr id="13" name="Content Placeholder 14">
            <a:extLst>
              <a:ext uri="{FF2B5EF4-FFF2-40B4-BE49-F238E27FC236}">
                <a16:creationId xmlns:a16="http://schemas.microsoft.com/office/drawing/2014/main" id="{D247499F-D81D-4F8D-BC98-1955475EE523}"/>
              </a:ext>
            </a:extLst>
          </p:cNvPr>
          <p:cNvSpPr txBox="1">
            <a:spLocks/>
          </p:cNvSpPr>
          <p:nvPr/>
        </p:nvSpPr>
        <p:spPr>
          <a:xfrm>
            <a:off x="6716034" y="1838022"/>
            <a:ext cx="6166016" cy="4114800"/>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518156" indent="-518156">
              <a:buFont typeface="Arial" panose="020B0604020202020204" pitchFamily="34" charset="0"/>
              <a:buChar char="•"/>
            </a:pPr>
            <a:endParaRPr lang="en-US" sz="2800" dirty="0">
              <a:solidFill>
                <a:srgbClr val="000000"/>
              </a:solidFill>
              <a:highlight>
                <a:srgbClr val="FFFF00"/>
              </a:highlight>
            </a:endParaRPr>
          </a:p>
        </p:txBody>
      </p:sp>
      <p:sp>
        <p:nvSpPr>
          <p:cNvPr id="14" name="Text Placeholder 15">
            <a:extLst>
              <a:ext uri="{FF2B5EF4-FFF2-40B4-BE49-F238E27FC236}">
                <a16:creationId xmlns:a16="http://schemas.microsoft.com/office/drawing/2014/main" id="{6B8EAE29-1B80-44DF-BCF6-2FFC88980755}"/>
              </a:ext>
            </a:extLst>
          </p:cNvPr>
          <p:cNvSpPr txBox="1">
            <a:spLocks/>
          </p:cNvSpPr>
          <p:nvPr/>
        </p:nvSpPr>
        <p:spPr>
          <a:xfrm>
            <a:off x="6985788" y="1104137"/>
            <a:ext cx="5896263" cy="894156"/>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3600" u="sng" dirty="0">
                <a:solidFill>
                  <a:srgbClr val="000000"/>
                </a:solidFill>
              </a:rPr>
              <a:t>Intercept</a:t>
            </a:r>
          </a:p>
        </p:txBody>
      </p:sp>
      <p:graphicFrame>
        <p:nvGraphicFramePr>
          <p:cNvPr id="3" name="Table 2">
            <a:extLst>
              <a:ext uri="{FF2B5EF4-FFF2-40B4-BE49-F238E27FC236}">
                <a16:creationId xmlns:a16="http://schemas.microsoft.com/office/drawing/2014/main" id="{1B5852BC-1C59-491B-99A1-B1D0782DEFF2}"/>
              </a:ext>
            </a:extLst>
          </p:cNvPr>
          <p:cNvGraphicFramePr>
            <a:graphicFrameLocks noGrp="1"/>
          </p:cNvGraphicFramePr>
          <p:nvPr>
            <p:extLst>
              <p:ext uri="{D42A27DB-BD31-4B8C-83A1-F6EECF244321}">
                <p14:modId xmlns:p14="http://schemas.microsoft.com/office/powerpoint/2010/main" val="906576350"/>
              </p:ext>
            </p:extLst>
          </p:nvPr>
        </p:nvGraphicFramePr>
        <p:xfrm>
          <a:off x="350266" y="3187207"/>
          <a:ext cx="6228828" cy="2302415"/>
        </p:xfrm>
        <a:graphic>
          <a:graphicData uri="http://schemas.openxmlformats.org/drawingml/2006/table">
            <a:tbl>
              <a:tblPr firstRow="1" firstCol="1" bandRow="1">
                <a:tableStyleId>{5C22544A-7EE6-4342-B048-85BDC9FD1C3A}</a:tableStyleId>
              </a:tblPr>
              <a:tblGrid>
                <a:gridCol w="2858358">
                  <a:extLst>
                    <a:ext uri="{9D8B030D-6E8A-4147-A177-3AD203B41FA5}">
                      <a16:colId xmlns:a16="http://schemas.microsoft.com/office/drawing/2014/main" val="2669986816"/>
                    </a:ext>
                  </a:extLst>
                </a:gridCol>
                <a:gridCol w="693195">
                  <a:extLst>
                    <a:ext uri="{9D8B030D-6E8A-4147-A177-3AD203B41FA5}">
                      <a16:colId xmlns:a16="http://schemas.microsoft.com/office/drawing/2014/main" val="2053570866"/>
                    </a:ext>
                  </a:extLst>
                </a:gridCol>
                <a:gridCol w="721002">
                  <a:extLst>
                    <a:ext uri="{9D8B030D-6E8A-4147-A177-3AD203B41FA5}">
                      <a16:colId xmlns:a16="http://schemas.microsoft.com/office/drawing/2014/main" val="3807511609"/>
                    </a:ext>
                  </a:extLst>
                </a:gridCol>
                <a:gridCol w="1011246">
                  <a:extLst>
                    <a:ext uri="{9D8B030D-6E8A-4147-A177-3AD203B41FA5}">
                      <a16:colId xmlns:a16="http://schemas.microsoft.com/office/drawing/2014/main" val="1048220592"/>
                    </a:ext>
                  </a:extLst>
                </a:gridCol>
                <a:gridCol w="945027">
                  <a:extLst>
                    <a:ext uri="{9D8B030D-6E8A-4147-A177-3AD203B41FA5}">
                      <a16:colId xmlns:a16="http://schemas.microsoft.com/office/drawing/2014/main" val="2580320205"/>
                    </a:ext>
                  </a:extLst>
                </a:gridCol>
              </a:tblGrid>
              <a:tr h="373846">
                <a:tc>
                  <a:txBody>
                    <a:bodyPr/>
                    <a:lstStyle/>
                    <a:p>
                      <a:pPr marL="0" marR="0">
                        <a:lnSpc>
                          <a:spcPct val="100000"/>
                        </a:lnSpc>
                        <a:spcBef>
                          <a:spcPts val="0"/>
                        </a:spcBef>
                        <a:spcAft>
                          <a:spcPts val="0"/>
                        </a:spcAft>
                      </a:pPr>
                      <a:r>
                        <a:rPr kumimoji="0" lang="en-GB" altLang="en-US" sz="1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Transfusion requirement</a:t>
                      </a:r>
                      <a:endParaRPr lang="en-US" sz="1400" b="1"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solidFill>
                            <a:srgbClr val="000000"/>
                          </a:solidFill>
                          <a:effectLst/>
                        </a:rPr>
                        <a:t> </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solidFill>
                            <a:srgbClr val="000000"/>
                          </a:solidFill>
                          <a:effectLst/>
                        </a:rPr>
                        <a:t>Control</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a:solidFill>
                            <a:srgbClr val="000000"/>
                          </a:solidFill>
                          <a:effectLst/>
                        </a:rPr>
                        <a:t>Intervention</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 </a:t>
                      </a:r>
                      <a:r>
                        <a:rPr lang="en-US" sz="1600" dirty="0">
                          <a:solidFill>
                            <a:srgbClr val="000000"/>
                          </a:solidFill>
                          <a:effectLst/>
                        </a:rPr>
                        <a:t>p</a:t>
                      </a:r>
                      <a:endParaRPr lang="en-US"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50862785"/>
                  </a:ext>
                </a:extLst>
              </a:tr>
              <a:tr h="384712">
                <a:tc>
                  <a:txBody>
                    <a:bodyPr/>
                    <a:lstStyle/>
                    <a:p>
                      <a:pPr marL="0" marR="0">
                        <a:lnSpc>
                          <a:spcPct val="100000"/>
                        </a:lnSpc>
                        <a:spcBef>
                          <a:spcPts val="0"/>
                        </a:spcBef>
                        <a:spcAft>
                          <a:spcPts val="0"/>
                        </a:spcAft>
                      </a:pPr>
                      <a:r>
                        <a:rPr lang="en-US" sz="1200" dirty="0">
                          <a:solidFill>
                            <a:srgbClr val="000000"/>
                          </a:solidFill>
                          <a:effectLst/>
                        </a:rPr>
                        <a:t>No. of transfusion episodes</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a:solidFill>
                            <a:srgbClr val="000000"/>
                          </a:solidFill>
                          <a:effectLst/>
                        </a:rPr>
                        <a:t> </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a:solidFill>
                            <a:srgbClr val="000000"/>
                          </a:solidFill>
                          <a:effectLst/>
                        </a:rPr>
                        <a:t>279 </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a:solidFill>
                            <a:srgbClr val="000000"/>
                          </a:solidFill>
                          <a:effectLst/>
                        </a:rPr>
                        <a:t>277 </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solidFill>
                            <a:srgbClr val="000000"/>
                          </a:solidFill>
                          <a:effectLst/>
                        </a:rPr>
                        <a:t> </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345748874"/>
                  </a:ext>
                </a:extLst>
              </a:tr>
              <a:tr h="384712">
                <a:tc>
                  <a:txBody>
                    <a:bodyPr/>
                    <a:lstStyle/>
                    <a:p>
                      <a:pPr marL="0" marR="0">
                        <a:lnSpc>
                          <a:spcPct val="100000"/>
                        </a:lnSpc>
                        <a:spcBef>
                          <a:spcPts val="0"/>
                        </a:spcBef>
                        <a:spcAft>
                          <a:spcPts val="0"/>
                        </a:spcAft>
                      </a:pPr>
                      <a:r>
                        <a:rPr lang="en-US" sz="1200" dirty="0">
                          <a:solidFill>
                            <a:srgbClr val="000000"/>
                          </a:solidFill>
                          <a:effectLst/>
                        </a:rPr>
                        <a:t>No. of red cell transfusions </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a:solidFill>
                            <a:srgbClr val="000000"/>
                          </a:solidFill>
                          <a:effectLst/>
                        </a:rPr>
                        <a:t>median (IQR)</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4 </a:t>
                      </a:r>
                    </a:p>
                    <a:p>
                      <a:pPr marL="0" marR="0" algn="ctr">
                        <a:lnSpc>
                          <a:spcPct val="100000"/>
                        </a:lnSpc>
                        <a:spcBef>
                          <a:spcPts val="0"/>
                        </a:spcBef>
                        <a:spcAft>
                          <a:spcPts val="0"/>
                        </a:spcAft>
                      </a:pPr>
                      <a:r>
                        <a:rPr lang="en-US" sz="1200" dirty="0">
                          <a:solidFill>
                            <a:srgbClr val="000000"/>
                          </a:solidFill>
                          <a:effectLst/>
                        </a:rPr>
                        <a:t>(2-7)</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4 </a:t>
                      </a:r>
                    </a:p>
                    <a:p>
                      <a:pPr marL="0" marR="0" algn="ctr">
                        <a:lnSpc>
                          <a:spcPct val="100000"/>
                        </a:lnSpc>
                        <a:spcBef>
                          <a:spcPts val="0"/>
                        </a:spcBef>
                        <a:spcAft>
                          <a:spcPts val="0"/>
                        </a:spcAft>
                      </a:pPr>
                      <a:r>
                        <a:rPr lang="en-US" sz="1200" dirty="0">
                          <a:solidFill>
                            <a:srgbClr val="000000"/>
                          </a:solidFill>
                          <a:effectLst/>
                        </a:rPr>
                        <a:t>(2-6)</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0.135</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49654835"/>
                  </a:ext>
                </a:extLst>
              </a:tr>
              <a:tr h="384712">
                <a:tc>
                  <a:txBody>
                    <a:bodyPr/>
                    <a:lstStyle/>
                    <a:p>
                      <a:pPr marL="0" marR="0">
                        <a:lnSpc>
                          <a:spcPct val="100000"/>
                        </a:lnSpc>
                        <a:spcBef>
                          <a:spcPts val="0"/>
                        </a:spcBef>
                        <a:spcAft>
                          <a:spcPts val="0"/>
                        </a:spcAft>
                      </a:pPr>
                      <a:r>
                        <a:rPr lang="en-US" sz="1200">
                          <a:solidFill>
                            <a:srgbClr val="000000"/>
                          </a:solidFill>
                          <a:effectLst/>
                        </a:rPr>
                        <a:t>No. of plasma transfusions</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a:solidFill>
                            <a:srgbClr val="000000"/>
                          </a:solidFill>
                          <a:effectLst/>
                        </a:rPr>
                        <a:t>median (IQR)</a:t>
                      </a:r>
                      <a:endParaRPr lang="en-US" sz="120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0 </a:t>
                      </a:r>
                    </a:p>
                    <a:p>
                      <a:pPr marL="0" marR="0" algn="ctr">
                        <a:lnSpc>
                          <a:spcPct val="100000"/>
                        </a:lnSpc>
                        <a:spcBef>
                          <a:spcPts val="0"/>
                        </a:spcBef>
                        <a:spcAft>
                          <a:spcPts val="0"/>
                        </a:spcAft>
                      </a:pPr>
                      <a:r>
                        <a:rPr lang="en-US" sz="1200" dirty="0">
                          <a:solidFill>
                            <a:srgbClr val="000000"/>
                          </a:solidFill>
                          <a:effectLst/>
                        </a:rPr>
                        <a:t>(0-0)</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0 </a:t>
                      </a:r>
                    </a:p>
                    <a:p>
                      <a:pPr marL="0" marR="0" algn="ctr">
                        <a:lnSpc>
                          <a:spcPct val="100000"/>
                        </a:lnSpc>
                        <a:spcBef>
                          <a:spcPts val="0"/>
                        </a:spcBef>
                        <a:spcAft>
                          <a:spcPts val="0"/>
                        </a:spcAft>
                      </a:pPr>
                      <a:r>
                        <a:rPr lang="en-US" sz="1200" dirty="0">
                          <a:solidFill>
                            <a:srgbClr val="000000"/>
                          </a:solidFill>
                          <a:effectLst/>
                        </a:rPr>
                        <a:t>(0-0)</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0.842</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2070330"/>
                  </a:ext>
                </a:extLst>
              </a:tr>
              <a:tr h="384712">
                <a:tc>
                  <a:txBody>
                    <a:bodyPr/>
                    <a:lstStyle/>
                    <a:p>
                      <a:pPr marL="0" marR="0">
                        <a:lnSpc>
                          <a:spcPct val="100000"/>
                        </a:lnSpc>
                        <a:spcBef>
                          <a:spcPts val="0"/>
                        </a:spcBef>
                        <a:spcAft>
                          <a:spcPts val="0"/>
                        </a:spcAft>
                      </a:pPr>
                      <a:r>
                        <a:rPr lang="en-US" sz="1200" dirty="0">
                          <a:solidFill>
                            <a:srgbClr val="000000"/>
                          </a:solidFill>
                          <a:effectLst/>
                        </a:rPr>
                        <a:t>No. of PLT transfusions per transfusion episode</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solidFill>
                            <a:srgbClr val="000000"/>
                          </a:solidFill>
                          <a:effectLst/>
                        </a:rPr>
                        <a:t>median (IQR)</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4 </a:t>
                      </a:r>
                    </a:p>
                    <a:p>
                      <a:pPr marL="0" marR="0" algn="ctr">
                        <a:lnSpc>
                          <a:spcPct val="100000"/>
                        </a:lnSpc>
                        <a:spcBef>
                          <a:spcPts val="0"/>
                        </a:spcBef>
                        <a:spcAft>
                          <a:spcPts val="0"/>
                        </a:spcAft>
                      </a:pPr>
                      <a:r>
                        <a:rPr lang="en-US" sz="1200" dirty="0">
                          <a:solidFill>
                            <a:srgbClr val="000000"/>
                          </a:solidFill>
                          <a:effectLst/>
                        </a:rPr>
                        <a:t>(2-7)</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5 </a:t>
                      </a:r>
                    </a:p>
                    <a:p>
                      <a:pPr marL="0" marR="0" algn="ctr">
                        <a:lnSpc>
                          <a:spcPct val="100000"/>
                        </a:lnSpc>
                        <a:spcBef>
                          <a:spcPts val="0"/>
                        </a:spcBef>
                        <a:spcAft>
                          <a:spcPts val="0"/>
                        </a:spcAft>
                      </a:pPr>
                      <a:r>
                        <a:rPr lang="en-US" sz="1200" dirty="0">
                          <a:solidFill>
                            <a:srgbClr val="000000"/>
                          </a:solidFill>
                          <a:effectLst/>
                        </a:rPr>
                        <a:t>(2.5-7.5)</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solidFill>
                            <a:srgbClr val="000000"/>
                          </a:solidFill>
                          <a:effectLst/>
                        </a:rPr>
                        <a:t>0.328</a:t>
                      </a:r>
                      <a:endParaRPr lang="en-U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109989272"/>
                  </a:ext>
                </a:extLst>
              </a:tr>
              <a:tr h="389721">
                <a:tc>
                  <a:txBody>
                    <a:bodyPr/>
                    <a:lstStyle/>
                    <a:p>
                      <a:pPr marL="0" marR="0" algn="l" rtl="0" eaLnBrk="1" fontAlgn="t" latinLnBrk="0" hangingPunct="1">
                        <a:lnSpc>
                          <a:spcPct val="100000"/>
                        </a:lnSpc>
                        <a:spcBef>
                          <a:spcPts val="0"/>
                        </a:spcBef>
                        <a:spcAft>
                          <a:spcPts val="0"/>
                        </a:spcAft>
                      </a:pPr>
                      <a:r>
                        <a:rPr lang="en-US" sz="1200" b="1" i="0" u="none" strike="noStrike" kern="1200" dirty="0">
                          <a:solidFill>
                            <a:srgbClr val="000000"/>
                          </a:solidFill>
                          <a:effectLst/>
                          <a:latin typeface="Arial" panose="020B0604020202020204" pitchFamily="34" charset="0"/>
                        </a:rPr>
                        <a:t>PLT transfusion interval </a:t>
                      </a:r>
                      <a:endParaRPr lang="en-US" sz="1200" b="0" i="0" u="none" strike="noStrike" dirty="0">
                        <a:solidFill>
                          <a:srgbClr val="000000"/>
                        </a:solidFill>
                        <a:effectLst/>
                        <a:latin typeface="Arial" panose="020B0604020202020204" pitchFamily="34" charset="0"/>
                      </a:endParaRPr>
                    </a:p>
                  </a:txBody>
                  <a:tcPr marL="68580" marR="68580" marT="4763" marB="0" anchor="ctr"/>
                </a:tc>
                <a:tc>
                  <a:txBody>
                    <a:bodyPr/>
                    <a:lstStyle/>
                    <a:p>
                      <a:pPr marL="0" marR="0" algn="l"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mean h </a:t>
                      </a:r>
                      <a:r>
                        <a:rPr lang="en-US" sz="1100" b="0" i="0" u="none" strike="noStrike" kern="1200" dirty="0">
                          <a:solidFill>
                            <a:srgbClr val="000000"/>
                          </a:solidFill>
                          <a:effectLst/>
                          <a:latin typeface="Arial" panose="020B0604020202020204" pitchFamily="34" charset="0"/>
                        </a:rPr>
                        <a:t>(95% CI) </a:t>
                      </a:r>
                      <a:endParaRPr lang="en-US" sz="1100" b="0" i="0" u="none" strike="noStrike" dirty="0">
                        <a:solidFill>
                          <a:srgbClr val="000000"/>
                        </a:solidFill>
                        <a:effectLst/>
                        <a:latin typeface="Arial" panose="020B0604020202020204" pitchFamily="34" charset="0"/>
                      </a:endParaRPr>
                    </a:p>
                  </a:txBody>
                  <a:tcPr marL="68580" marR="68580" marT="4763" marB="0" anchor="ctr"/>
                </a:tc>
                <a:tc>
                  <a:txBody>
                    <a:bodyPr/>
                    <a:lstStyle/>
                    <a:p>
                      <a:pPr marL="0" marR="0" algn="ctr"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83</a:t>
                      </a:r>
                    </a:p>
                    <a:p>
                      <a:pPr marL="0" marR="0" algn="ctr"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(77-91) </a:t>
                      </a:r>
                      <a:endParaRPr lang="en-US" sz="1200" b="0" i="0" u="none" strike="noStrike" dirty="0">
                        <a:solidFill>
                          <a:srgbClr val="000000"/>
                        </a:solidFill>
                        <a:effectLst/>
                        <a:latin typeface="Arial" panose="020B0604020202020204" pitchFamily="34" charset="0"/>
                      </a:endParaRPr>
                    </a:p>
                  </a:txBody>
                  <a:tcPr marL="68580" marR="68580" marT="4763" marB="0" anchor="ctr"/>
                </a:tc>
                <a:tc>
                  <a:txBody>
                    <a:bodyPr/>
                    <a:lstStyle/>
                    <a:p>
                      <a:pPr marL="0" marR="0" algn="ctr"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71 </a:t>
                      </a:r>
                    </a:p>
                    <a:p>
                      <a:pPr marL="0" marR="0" algn="ctr"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(67-77)</a:t>
                      </a:r>
                      <a:endParaRPr lang="en-US" sz="1200" b="0" i="0" u="none" strike="noStrike" dirty="0">
                        <a:solidFill>
                          <a:srgbClr val="000000"/>
                        </a:solidFill>
                        <a:effectLst/>
                        <a:latin typeface="Arial" panose="020B0604020202020204" pitchFamily="34" charset="0"/>
                      </a:endParaRPr>
                    </a:p>
                  </a:txBody>
                  <a:tcPr marL="68580" marR="68580" marT="4763" marB="0" anchor="ctr"/>
                </a:tc>
                <a:tc>
                  <a:txBody>
                    <a:bodyPr/>
                    <a:lstStyle/>
                    <a:p>
                      <a:pPr marL="0" marR="0" algn="ctr" rtl="0" eaLnBrk="1" fontAlgn="t" latinLnBrk="0" hangingPunct="1">
                        <a:lnSpc>
                          <a:spcPct val="100000"/>
                        </a:lnSpc>
                        <a:spcBef>
                          <a:spcPts val="0"/>
                        </a:spcBef>
                        <a:spcAft>
                          <a:spcPts val="0"/>
                        </a:spcAft>
                      </a:pPr>
                      <a:r>
                        <a:rPr lang="en-US" sz="1200" b="0" i="0" u="none" strike="noStrike" kern="1200" dirty="0">
                          <a:solidFill>
                            <a:srgbClr val="000000"/>
                          </a:solidFill>
                          <a:effectLst/>
                          <a:latin typeface="Arial" panose="020B0604020202020204" pitchFamily="34" charset="0"/>
                        </a:rPr>
                        <a:t>0.002</a:t>
                      </a:r>
                      <a:endParaRPr lang="en-US" sz="1200" b="0" i="0" u="none" strike="noStrike" dirty="0">
                        <a:solidFill>
                          <a:srgbClr val="000000"/>
                        </a:solidFill>
                        <a:effectLst/>
                        <a:latin typeface="Arial" panose="020B0604020202020204" pitchFamily="34" charset="0"/>
                      </a:endParaRPr>
                    </a:p>
                  </a:txBody>
                  <a:tcPr marL="68580" marR="68580" marT="4763" marB="0" anchor="ctr"/>
                </a:tc>
                <a:extLst>
                  <a:ext uri="{0D108BD9-81ED-4DB2-BD59-A6C34878D82A}">
                    <a16:rowId xmlns:a16="http://schemas.microsoft.com/office/drawing/2014/main" val="365966410"/>
                  </a:ext>
                </a:extLst>
              </a:tr>
            </a:tbl>
          </a:graphicData>
        </a:graphic>
      </p:graphicFrame>
      <p:sp>
        <p:nvSpPr>
          <p:cNvPr id="5" name="Rectangle 4">
            <a:extLst>
              <a:ext uri="{FF2B5EF4-FFF2-40B4-BE49-F238E27FC236}">
                <a16:creationId xmlns:a16="http://schemas.microsoft.com/office/drawing/2014/main" id="{C0447293-B132-4FF9-9B70-F0EB975E808B}"/>
              </a:ext>
            </a:extLst>
          </p:cNvPr>
          <p:cNvSpPr/>
          <p:nvPr/>
        </p:nvSpPr>
        <p:spPr>
          <a:xfrm>
            <a:off x="253904" y="5608682"/>
            <a:ext cx="5043159" cy="276999"/>
          </a:xfrm>
          <a:prstGeom prst="rect">
            <a:avLst/>
          </a:prstGeom>
        </p:spPr>
        <p:txBody>
          <a:bodyPr wrap="square">
            <a:spAutoFit/>
          </a:bodyPr>
          <a:lstStyle/>
          <a:p>
            <a:r>
              <a:rPr lang="en-US" sz="1200" dirty="0">
                <a:solidFill>
                  <a:srgbClr val="000000"/>
                </a:solidFill>
              </a:rPr>
              <a:t>van der Meer </a:t>
            </a:r>
            <a:r>
              <a:rPr lang="en-US" sz="1200" dirty="0" err="1">
                <a:solidFill>
                  <a:srgbClr val="000000"/>
                </a:solidFill>
              </a:rPr>
              <a:t>PF,et</a:t>
            </a:r>
            <a:r>
              <a:rPr lang="en-US" sz="1200" dirty="0">
                <a:solidFill>
                  <a:srgbClr val="000000"/>
                </a:solidFill>
              </a:rPr>
              <a:t> al. Blood. 2018 Jul 12;132(2):223-231</a:t>
            </a:r>
          </a:p>
        </p:txBody>
      </p:sp>
      <p:sp>
        <p:nvSpPr>
          <p:cNvPr id="9" name="Rectangle 8">
            <a:extLst>
              <a:ext uri="{FF2B5EF4-FFF2-40B4-BE49-F238E27FC236}">
                <a16:creationId xmlns:a16="http://schemas.microsoft.com/office/drawing/2014/main" id="{23D0D31E-58B3-49BD-B681-407E8578AC2D}"/>
              </a:ext>
            </a:extLst>
          </p:cNvPr>
          <p:cNvSpPr/>
          <p:nvPr/>
        </p:nvSpPr>
        <p:spPr>
          <a:xfrm>
            <a:off x="8252317" y="6951730"/>
            <a:ext cx="4223323" cy="276999"/>
          </a:xfrm>
          <a:prstGeom prst="rect">
            <a:avLst/>
          </a:prstGeom>
        </p:spPr>
        <p:txBody>
          <a:bodyPr wrap="square">
            <a:spAutoFit/>
          </a:bodyPr>
          <a:lstStyle/>
          <a:p>
            <a:r>
              <a:rPr lang="en-US" sz="1200" dirty="0">
                <a:solidFill>
                  <a:srgbClr val="000000"/>
                </a:solidFill>
              </a:rPr>
              <a:t>McCullough J, et al. Blood. 2004 Sep 1;104(5):1534-41 </a:t>
            </a:r>
          </a:p>
        </p:txBody>
      </p:sp>
      <p:sp>
        <p:nvSpPr>
          <p:cNvPr id="17" name="Content Placeholder 11">
            <a:extLst>
              <a:ext uri="{FF2B5EF4-FFF2-40B4-BE49-F238E27FC236}">
                <a16:creationId xmlns:a16="http://schemas.microsoft.com/office/drawing/2014/main" id="{E0C8BA37-B2C4-4D45-95DB-260E5621EA1E}"/>
              </a:ext>
            </a:extLst>
          </p:cNvPr>
          <p:cNvSpPr txBox="1">
            <a:spLocks/>
          </p:cNvSpPr>
          <p:nvPr/>
        </p:nvSpPr>
        <p:spPr>
          <a:xfrm>
            <a:off x="7436853" y="1838022"/>
            <a:ext cx="5964313" cy="1041486"/>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645 patients, 4719 transfusions</a:t>
            </a:r>
          </a:p>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58.5% (control) v 57.5% (PRT) </a:t>
            </a:r>
          </a:p>
          <a:p>
            <a:pPr marL="518156" indent="-518156">
              <a:lnSpc>
                <a:spcPct val="100000"/>
              </a:lnSpc>
              <a:spcBef>
                <a:spcPts val="0"/>
              </a:spcBef>
              <a:spcAft>
                <a:spcPts val="0"/>
              </a:spcAft>
              <a:buFont typeface="Arial" panose="020B0604020202020204" pitchFamily="34" charset="0"/>
              <a:buChar char="•"/>
            </a:pPr>
            <a:r>
              <a:rPr lang="en-US" sz="2000" dirty="0">
                <a:solidFill>
                  <a:srgbClr val="000000"/>
                </a:solidFill>
              </a:rPr>
              <a:t>non-inferiority p=0.01 (1% diff ≥ Gr2)</a:t>
            </a:r>
          </a:p>
        </p:txBody>
      </p:sp>
      <p:pic>
        <p:nvPicPr>
          <p:cNvPr id="19" name="Picture 18">
            <a:extLst>
              <a:ext uri="{FF2B5EF4-FFF2-40B4-BE49-F238E27FC236}">
                <a16:creationId xmlns:a16="http://schemas.microsoft.com/office/drawing/2014/main" id="{65D16C0B-02D0-4BDA-8A59-A68D50469EB0}"/>
              </a:ext>
            </a:extLst>
          </p:cNvPr>
          <p:cNvPicPr>
            <a:picLocks noChangeAspect="1"/>
          </p:cNvPicPr>
          <p:nvPr/>
        </p:nvPicPr>
        <p:blipFill>
          <a:blip r:embed="rId2"/>
          <a:stretch>
            <a:fillRect/>
          </a:stretch>
        </p:blipFill>
        <p:spPr>
          <a:xfrm>
            <a:off x="7436853" y="2863190"/>
            <a:ext cx="5381786" cy="4091685"/>
          </a:xfrm>
          <a:prstGeom prst="rect">
            <a:avLst/>
          </a:prstGeom>
        </p:spPr>
      </p:pic>
      <p:sp>
        <p:nvSpPr>
          <p:cNvPr id="20" name="Rectangle 19">
            <a:extLst>
              <a:ext uri="{FF2B5EF4-FFF2-40B4-BE49-F238E27FC236}">
                <a16:creationId xmlns:a16="http://schemas.microsoft.com/office/drawing/2014/main" id="{A38D06F5-E151-431D-BE7C-8FA175577159}"/>
              </a:ext>
            </a:extLst>
          </p:cNvPr>
          <p:cNvSpPr/>
          <p:nvPr/>
        </p:nvSpPr>
        <p:spPr>
          <a:xfrm>
            <a:off x="265320" y="3908732"/>
            <a:ext cx="6398719" cy="438735"/>
          </a:xfrm>
          <a:prstGeom prst="rect">
            <a:avLst/>
          </a:prstGeom>
          <a:noFill/>
          <a:ln w="444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2F8054-1649-417A-8451-D9171583BB43}"/>
              </a:ext>
            </a:extLst>
          </p:cNvPr>
          <p:cNvSpPr/>
          <p:nvPr/>
        </p:nvSpPr>
        <p:spPr>
          <a:xfrm>
            <a:off x="7436852" y="6195724"/>
            <a:ext cx="5381787" cy="699193"/>
          </a:xfrm>
          <a:prstGeom prst="rect">
            <a:avLst/>
          </a:prstGeom>
          <a:noFill/>
          <a:ln w="444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6213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3524</TotalTime>
  <Words>1233</Words>
  <Application>Microsoft Office PowerPoint</Application>
  <PresentationFormat>Custom</PresentationFormat>
  <Paragraphs>586</Paragraphs>
  <Slides>17</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MS PGothic</vt:lpstr>
      <vt:lpstr>Arial</vt:lpstr>
      <vt:lpstr>Calibri</vt:lpstr>
      <vt:lpstr>Century Gothic</vt:lpstr>
      <vt:lpstr>Franklin Gothic Book</vt:lpstr>
      <vt:lpstr>Helvetica</vt:lpstr>
      <vt:lpstr>Times</vt:lpstr>
      <vt:lpstr>Times New Roman</vt:lpstr>
      <vt:lpstr>Office Theme</vt:lpstr>
      <vt:lpstr>Prism 7</vt:lpstr>
      <vt:lpstr>PowerPoint Presentation</vt:lpstr>
      <vt:lpstr>What are the risks?</vt:lpstr>
      <vt:lpstr>What are the risks?</vt:lpstr>
      <vt:lpstr>What are the risks?</vt:lpstr>
      <vt:lpstr>Safety of Blood Transfusion is a Global Problem ~ 5 New Viruses Discovered Each Year</vt:lpstr>
      <vt:lpstr>Emerging Pathogens: Rate of emergence and spread</vt:lpstr>
      <vt:lpstr>PowerPoint Presentation</vt:lpstr>
      <vt:lpstr>Infectious disease vectors?   Fuggettaboutit…   We don’t have time</vt:lpstr>
      <vt:lpstr>PRT reduces platelet count &amp; efficacy – effect?</vt:lpstr>
      <vt:lpstr>How does it compare to donor variability? 1 Hour</vt:lpstr>
      <vt:lpstr>How does it compare to donor variability? 24 hours</vt:lpstr>
      <vt:lpstr>Is it necessary to mitigate the deficit?</vt:lpstr>
      <vt:lpstr>Is it necessary to mitigate the deficit?</vt:lpstr>
      <vt:lpstr>Is it possible to mitigate the deficit? Storage in PAS</vt:lpstr>
      <vt:lpstr>Is it possible to mitigate the deficit?</vt:lpstr>
      <vt:lpstr>Things I learned in trauma kindergarden </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Pidcoke,Heather</cp:lastModifiedBy>
  <cp:revision>345</cp:revision>
  <dcterms:created xsi:type="dcterms:W3CDTF">2015-06-30T23:05:53Z</dcterms:created>
  <dcterms:modified xsi:type="dcterms:W3CDTF">2019-06-26T06:33:25Z</dcterms:modified>
</cp:coreProperties>
</file>