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</p:sldMasterIdLst>
  <p:notesMasterIdLst>
    <p:notesMasterId r:id="rId12"/>
  </p:notes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57"/>
  </p:normalViewPr>
  <p:slideViewPr>
    <p:cSldViewPr>
      <p:cViewPr varScale="1">
        <p:scale>
          <a:sx n="138" d="100"/>
          <a:sy n="138" d="100"/>
        </p:scale>
        <p:origin x="880" y="1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962593516209477"/>
          <c:y val="0.26923076923076922"/>
          <c:w val="0.79551122194513713"/>
          <c:h val="0.51153846153846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'ISS &amp; Platelets'!$J$2</c:f>
              <c:strCache>
                <c:ptCount val="1"/>
                <c:pt idx="0">
                  <c:v>&gt; 400</c:v>
                </c:pt>
              </c:strCache>
            </c:strRef>
          </c:tx>
          <c:spPr>
            <a:solidFill>
              <a:srgbClr val="9999FF"/>
            </a:solidFill>
            <a:ln w="29663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'ISS &amp; Platelets'!$I$3:$I$7</c:f>
              <c:strCache>
                <c:ptCount val="5"/>
                <c:pt idx="0">
                  <c:v>ISS 5-9</c:v>
                </c:pt>
                <c:pt idx="1">
                  <c:v>ISS 10-15</c:v>
                </c:pt>
                <c:pt idx="2">
                  <c:v>ISS 16-20</c:v>
                </c:pt>
                <c:pt idx="3">
                  <c:v>ISS 21-25</c:v>
                </c:pt>
                <c:pt idx="4">
                  <c:v>ISS&gt;25</c:v>
                </c:pt>
              </c:strCache>
            </c:strRef>
          </c:cat>
          <c:val>
            <c:numRef>
              <c:f>'ISS &amp; Platelets'!$J$3:$J$7</c:f>
              <c:numCache>
                <c:formatCode>0.0</c:formatCode>
                <c:ptCount val="5"/>
                <c:pt idx="0" formatCode="General">
                  <c:v>0.6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21-44D6-B369-2A969CF04653}"/>
            </c:ext>
          </c:extLst>
        </c:ser>
        <c:ser>
          <c:idx val="1"/>
          <c:order val="1"/>
          <c:tx>
            <c:strRef>
              <c:f>'ISS &amp; Platelets'!$K$2</c:f>
              <c:strCache>
                <c:ptCount val="1"/>
                <c:pt idx="0">
                  <c:v>250-400</c:v>
                </c:pt>
              </c:strCache>
            </c:strRef>
          </c:tx>
          <c:spPr>
            <a:solidFill>
              <a:srgbClr val="993366"/>
            </a:solidFill>
            <a:ln w="29663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'ISS &amp; Platelets'!$I$3:$I$7</c:f>
              <c:strCache>
                <c:ptCount val="5"/>
                <c:pt idx="0">
                  <c:v>ISS 5-9</c:v>
                </c:pt>
                <c:pt idx="1">
                  <c:v>ISS 10-15</c:v>
                </c:pt>
                <c:pt idx="2">
                  <c:v>ISS 16-20</c:v>
                </c:pt>
                <c:pt idx="3">
                  <c:v>ISS 21-25</c:v>
                </c:pt>
                <c:pt idx="4">
                  <c:v>ISS&gt;25</c:v>
                </c:pt>
              </c:strCache>
            </c:strRef>
          </c:cat>
          <c:val>
            <c:numRef>
              <c:f>'ISS &amp; Platelets'!$K$3:$K$7</c:f>
              <c:numCache>
                <c:formatCode>0.0</c:formatCode>
                <c:ptCount val="5"/>
                <c:pt idx="0">
                  <c:v>0.3</c:v>
                </c:pt>
                <c:pt idx="1">
                  <c:v>0.2</c:v>
                </c:pt>
                <c:pt idx="2">
                  <c:v>1.5</c:v>
                </c:pt>
                <c:pt idx="3">
                  <c:v>4.9000000000000004</c:v>
                </c:pt>
                <c:pt idx="4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21-44D6-B369-2A969CF04653}"/>
            </c:ext>
          </c:extLst>
        </c:ser>
        <c:ser>
          <c:idx val="2"/>
          <c:order val="2"/>
          <c:tx>
            <c:strRef>
              <c:f>'ISS &amp; Platelets'!$L$2</c:f>
              <c:strCache>
                <c:ptCount val="1"/>
                <c:pt idx="0">
                  <c:v>150-249</c:v>
                </c:pt>
              </c:strCache>
            </c:strRef>
          </c:tx>
          <c:spPr>
            <a:solidFill>
              <a:srgbClr val="FFFFCC"/>
            </a:solidFill>
            <a:ln w="29663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'ISS &amp; Platelets'!$I$3:$I$7</c:f>
              <c:strCache>
                <c:ptCount val="5"/>
                <c:pt idx="0">
                  <c:v>ISS 5-9</c:v>
                </c:pt>
                <c:pt idx="1">
                  <c:v>ISS 10-15</c:v>
                </c:pt>
                <c:pt idx="2">
                  <c:v>ISS 16-20</c:v>
                </c:pt>
                <c:pt idx="3">
                  <c:v>ISS 21-25</c:v>
                </c:pt>
                <c:pt idx="4">
                  <c:v>ISS&gt;25</c:v>
                </c:pt>
              </c:strCache>
            </c:strRef>
          </c:cat>
          <c:val>
            <c:numRef>
              <c:f>'ISS &amp; Platelets'!$L$3:$L$7</c:f>
              <c:numCache>
                <c:formatCode>0.0</c:formatCode>
                <c:ptCount val="5"/>
                <c:pt idx="0">
                  <c:v>0.3</c:v>
                </c:pt>
                <c:pt idx="1">
                  <c:v>1.2</c:v>
                </c:pt>
                <c:pt idx="2">
                  <c:v>4.3</c:v>
                </c:pt>
                <c:pt idx="3">
                  <c:v>9.1</c:v>
                </c:pt>
                <c:pt idx="4">
                  <c:v>28.4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21-44D6-B369-2A969CF04653}"/>
            </c:ext>
          </c:extLst>
        </c:ser>
        <c:ser>
          <c:idx val="3"/>
          <c:order val="3"/>
          <c:tx>
            <c:strRef>
              <c:f>'ISS &amp; Platelets'!$M$2</c:f>
              <c:strCache>
                <c:ptCount val="1"/>
                <c:pt idx="0">
                  <c:v>100-149</c:v>
                </c:pt>
              </c:strCache>
            </c:strRef>
          </c:tx>
          <c:spPr>
            <a:solidFill>
              <a:srgbClr val="CCFFFF"/>
            </a:solidFill>
            <a:ln w="29663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'ISS &amp; Platelets'!$I$3:$I$7</c:f>
              <c:strCache>
                <c:ptCount val="5"/>
                <c:pt idx="0">
                  <c:v>ISS 5-9</c:v>
                </c:pt>
                <c:pt idx="1">
                  <c:v>ISS 10-15</c:v>
                </c:pt>
                <c:pt idx="2">
                  <c:v>ISS 16-20</c:v>
                </c:pt>
                <c:pt idx="3">
                  <c:v>ISS 21-25</c:v>
                </c:pt>
                <c:pt idx="4">
                  <c:v>ISS&gt;25</c:v>
                </c:pt>
              </c:strCache>
            </c:strRef>
          </c:cat>
          <c:val>
            <c:numRef>
              <c:f>'ISS &amp; Platelets'!$M$3:$M$7</c:f>
              <c:numCache>
                <c:formatCode>0.0</c:formatCode>
                <c:ptCount val="5"/>
                <c:pt idx="0">
                  <c:v>0</c:v>
                </c:pt>
                <c:pt idx="1">
                  <c:v>5.6</c:v>
                </c:pt>
                <c:pt idx="2">
                  <c:v>19.2</c:v>
                </c:pt>
                <c:pt idx="3">
                  <c:v>23.1</c:v>
                </c:pt>
                <c:pt idx="4">
                  <c:v>48.1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21-44D6-B369-2A969CF04653}"/>
            </c:ext>
          </c:extLst>
        </c:ser>
        <c:ser>
          <c:idx val="4"/>
          <c:order val="4"/>
          <c:tx>
            <c:strRef>
              <c:f>'ISS &amp; Platelets'!$N$2</c:f>
              <c:strCache>
                <c:ptCount val="1"/>
                <c:pt idx="0">
                  <c:v>50-99</c:v>
                </c:pt>
              </c:strCache>
            </c:strRef>
          </c:tx>
          <c:spPr>
            <a:solidFill>
              <a:srgbClr val="660066"/>
            </a:solidFill>
            <a:ln w="29663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'ISS &amp; Platelets'!$I$3:$I$7</c:f>
              <c:strCache>
                <c:ptCount val="5"/>
                <c:pt idx="0">
                  <c:v>ISS 5-9</c:v>
                </c:pt>
                <c:pt idx="1">
                  <c:v>ISS 10-15</c:v>
                </c:pt>
                <c:pt idx="2">
                  <c:v>ISS 16-20</c:v>
                </c:pt>
                <c:pt idx="3">
                  <c:v>ISS 21-25</c:v>
                </c:pt>
                <c:pt idx="4">
                  <c:v>ISS&gt;25</c:v>
                </c:pt>
              </c:strCache>
            </c:strRef>
          </c:cat>
          <c:val>
            <c:numRef>
              <c:f>'ISS &amp; Platelets'!$N$3:$N$7</c:f>
              <c:numCache>
                <c:formatCode>0.0</c:formatCode>
                <c:ptCount val="5"/>
                <c:pt idx="0">
                  <c:v>0</c:v>
                </c:pt>
                <c:pt idx="1">
                  <c:v>7.4</c:v>
                </c:pt>
                <c:pt idx="2">
                  <c:v>33.299999999999997</c:v>
                </c:pt>
                <c:pt idx="3">
                  <c:v>61.5</c:v>
                </c:pt>
                <c:pt idx="4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21-44D6-B369-2A969CF04653}"/>
            </c:ext>
          </c:extLst>
        </c:ser>
        <c:ser>
          <c:idx val="5"/>
          <c:order val="5"/>
          <c:tx>
            <c:strRef>
              <c:f>'ISS &amp; Platelets'!$O$2</c:f>
              <c:strCache>
                <c:ptCount val="1"/>
                <c:pt idx="0">
                  <c:v>&lt; 50</c:v>
                </c:pt>
              </c:strCache>
            </c:strRef>
          </c:tx>
          <c:spPr>
            <a:solidFill>
              <a:srgbClr val="FF8080"/>
            </a:solidFill>
            <a:ln w="29663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'ISS &amp; Platelets'!$I$3:$I$7</c:f>
              <c:strCache>
                <c:ptCount val="5"/>
                <c:pt idx="0">
                  <c:v>ISS 5-9</c:v>
                </c:pt>
                <c:pt idx="1">
                  <c:v>ISS 10-15</c:v>
                </c:pt>
                <c:pt idx="2">
                  <c:v>ISS 16-20</c:v>
                </c:pt>
                <c:pt idx="3">
                  <c:v>ISS 21-25</c:v>
                </c:pt>
                <c:pt idx="4">
                  <c:v>ISS&gt;25</c:v>
                </c:pt>
              </c:strCache>
            </c:strRef>
          </c:cat>
          <c:val>
            <c:numRef>
              <c:f>'ISS &amp; Platelets'!$O$3:$O$7</c:f>
              <c:numCache>
                <c:formatCode>0.0</c:formatCode>
                <c:ptCount val="5"/>
                <c:pt idx="0">
                  <c:v>11.1</c:v>
                </c:pt>
                <c:pt idx="1">
                  <c:v>10</c:v>
                </c:pt>
                <c:pt idx="2">
                  <c:v>50</c:v>
                </c:pt>
                <c:pt idx="3">
                  <c:v>60</c:v>
                </c:pt>
                <c:pt idx="4">
                  <c:v>93.3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21-44D6-B369-2A969CF046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921792"/>
        <c:axId val="111944448"/>
      </c:barChart>
      <c:catAx>
        <c:axId val="111921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6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Injury Severity Score</a:t>
                </a:r>
              </a:p>
            </c:rich>
          </c:tx>
          <c:layout>
            <c:manualLayout>
              <c:xMode val="edge"/>
              <c:yMode val="edge"/>
              <c:x val="0.39650872817955113"/>
              <c:y val="0.88076923076923075"/>
            </c:manualLayout>
          </c:layout>
          <c:overlay val="0"/>
          <c:spPr>
            <a:noFill/>
            <a:ln w="59327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741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6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4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944448"/>
        <c:scaling>
          <c:orientation val="minMax"/>
        </c:scaling>
        <c:delete val="0"/>
        <c:axPos val="l"/>
        <c:majorGridlines>
          <c:spPr>
            <a:ln w="7416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69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In-hospital mortality %</a:t>
                </a:r>
              </a:p>
            </c:rich>
          </c:tx>
          <c:layout>
            <c:manualLayout>
              <c:xMode val="edge"/>
              <c:yMode val="edge"/>
              <c:x val="2.4937655860349128E-2"/>
              <c:y val="0.27692307692307694"/>
            </c:manualLayout>
          </c:layout>
          <c:overlay val="0"/>
          <c:spPr>
            <a:noFill/>
            <a:ln w="59327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741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6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21792"/>
        <c:crosses val="autoZero"/>
        <c:crossBetween val="between"/>
      </c:valAx>
      <c:spPr>
        <a:solidFill>
          <a:srgbClr val="FFFFFF"/>
        </a:solidFill>
        <a:ln w="29663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4713216957605985"/>
          <c:y val="0.25769230769230766"/>
          <c:w val="0.16708229426433915"/>
          <c:h val="0.43076923076923079"/>
        </c:manualLayout>
      </c:layout>
      <c:overlay val="0"/>
      <c:spPr>
        <a:solidFill>
          <a:srgbClr val="FFFFFF"/>
        </a:solidFill>
        <a:ln w="7416">
          <a:solidFill>
            <a:srgbClr val="000000"/>
          </a:solidFill>
          <a:prstDash val="solid"/>
        </a:ln>
      </c:spPr>
      <c:txPr>
        <a:bodyPr/>
        <a:lstStyle/>
        <a:p>
          <a:pPr>
            <a:defRPr sz="18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7416">
      <a:solidFill>
        <a:srgbClr val="000000"/>
      </a:solidFill>
      <a:prstDash val="solid"/>
    </a:ln>
  </c:spPr>
  <c:txPr>
    <a:bodyPr/>
    <a:lstStyle/>
    <a:p>
      <a:pPr>
        <a:defRPr sz="186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97DAA-9337-436E-B2D2-4423DB496036}" type="datetimeFigureOut">
              <a:rPr lang="en-US" smtClean="0"/>
              <a:t>6/25/19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7F417-BED6-4508-9DB2-7FA89AB3C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8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A4E7251-E34F-4418-A095-1D8469400C73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7F417-BED6-4508-9DB2-7FA89AB3C4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31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10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2BE93-0417-4264-9E67-CD83C221DA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194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CB85F-FD38-449A-B6D4-2D51D9DE66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44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A9D33-260B-4E7C-A05F-C0505882D24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499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944AA-6CE9-4113-9E3D-42E9EBCE2CD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661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DC2CB-808B-4EFB-A96A-FAD8A58939F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66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A6190-B207-4ACA-871E-4FAF68FD328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03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A0555-D41B-490F-A446-4005D3F279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88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CD195-C6BA-4B94-8593-6B15DC6E7B1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10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67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A0DF7-89D8-448E-9FF4-8E7D9602AEA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50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BEFCA-D5E5-4471-B5B5-574E62D27A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99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C955F-6BFD-4D57-B284-454F15C7FE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904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90A7D-4C28-43C7-BC91-B2D531010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10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2BE93-0417-4264-9E67-CD83C221DA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299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CB85F-FD38-449A-B6D4-2D51D9DE66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73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A9D33-260B-4E7C-A05F-C0505882D24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5606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944AA-6CE9-4113-9E3D-42E9EBCE2CD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723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DC2CB-808B-4EFB-A96A-FAD8A58939F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957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A6190-B207-4ACA-871E-4FAF68FD328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50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442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A0555-D41B-490F-A446-4005D3F279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569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CD195-C6BA-4B94-8593-6B15DC6E7B1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30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A0DF7-89D8-448E-9FF4-8E7D9602AEA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897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BEFCA-D5E5-4471-B5B5-574E62D27A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934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C955F-6BFD-4D57-B284-454F15C7FE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8817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90A7D-4C28-43C7-BC91-B2D531010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6796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D98-D3B9-4578-980A-D51824A3EE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A19F9-D43C-462B-B4CB-4173381FAF8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378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00144-F89A-43BB-8E82-B898CBC4AF7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628D5-9936-4ADE-90B9-0A6557ECBF3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2549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8DD93-D273-4CCF-8412-53B9527821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9A7B8-6E3D-4E84-93FC-58D5AD2DABF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97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1B7D-7450-4CDB-B9EC-C96E0CE58D4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58251-E6C5-48F4-8350-660A69C68EE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9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940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BE529-B6FB-4DD6-BC83-70839F0258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A0A2D-F8FC-4E9D-AF15-784CE8A3CB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57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5BDCF-4304-4642-AD41-2C2FEE97A1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EC04-BDEA-4C1E-9302-BDBBB08E473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503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158C-B5E4-43B1-9B12-FD71118343A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915DA-A619-4209-8740-BF5883EF81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276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8BF0C-09EE-4B8F-A984-B643B1784A1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45F22-E237-4E90-B309-9B1E54F3EA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23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CDA49-AA2C-4699-B810-ABDD8215653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9C7BD-A112-41BF-8A1B-816B1D4A68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5947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12FEE-21B8-4846-A4E1-B3CEC6E055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C3FD6-2919-4772-AD49-ACA158DDBB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57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08F20-EF54-478A-890C-550EB4F104B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635B9-75B1-4A31-B309-0B2E83B39A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2773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A7730-FAAA-4E2F-9544-956D6E18CE4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026D-37BA-40F8-A87C-39E50C9D519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9425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05522-3C6E-4F89-9D4D-789848E250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0C7F-A6A0-4F65-9005-39E54F6EC51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9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0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7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7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8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5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FC064-679E-4F32-9CA8-F714E4A82E5F}" type="datetimeFigureOut">
              <a:rPr lang="en-US" smtClean="0"/>
              <a:t>6/25/19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3B2A-46F4-433F-972D-A653F06B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C7C2D-BEB6-479C-AD20-103C9141E9C8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92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C7C2D-BEB6-479C-AD20-103C9141E9C8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0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9B37C4-3776-44F1-A5AF-88A3632116B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0D6313-4C1A-46AF-B7AE-856BFE5788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503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9550"/>
            <a:ext cx="8534400" cy="2438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Do the benefits of pathogen reduction technologies for platelets outweigh their effects on platelet count and function in severely bleeding patients?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57550"/>
            <a:ext cx="6400800" cy="131445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John R. Hess, MD, MPH, FACP, FAAAS</a:t>
            </a:r>
          </a:p>
          <a:p>
            <a:r>
              <a:rPr lang="en-US" dirty="0"/>
              <a:t>Professor of Laboratory Medicine</a:t>
            </a:r>
          </a:p>
          <a:p>
            <a:r>
              <a:rPr lang="en-US" dirty="0"/>
              <a:t> &amp; Hematology</a:t>
            </a:r>
          </a:p>
          <a:p>
            <a:r>
              <a:rPr lang="en-US" dirty="0"/>
              <a:t>U of Washington, Seattle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638550"/>
            <a:ext cx="1365250" cy="1311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73355"/>
            <a:ext cx="1848193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37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918262"/>
              </p:ext>
            </p:extLst>
          </p:nvPr>
        </p:nvGraphicFramePr>
        <p:xfrm>
          <a:off x="42862" y="95250"/>
          <a:ext cx="9042401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8003" name="TextBox 1"/>
          <p:cNvSpPr txBox="1">
            <a:spLocks noChangeArrowheads="1"/>
          </p:cNvSpPr>
          <p:nvPr/>
        </p:nvSpPr>
        <p:spPr bwMode="auto">
          <a:xfrm>
            <a:off x="212725" y="4662487"/>
            <a:ext cx="47968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>
                <a:solidFill>
                  <a:srgbClr val="FFFFFF"/>
                </a:solidFill>
              </a:rPr>
              <a:t>Hess et al.  Transfusion 2009; 49:34-39.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414" y="133350"/>
            <a:ext cx="8935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Relationship of platelet count and injury severity to in-hospital mortality</a:t>
            </a:r>
          </a:p>
          <a:p>
            <a:pPr algn="ctr"/>
            <a:r>
              <a:rPr lang="en-US" sz="2000" b="1" dirty="0"/>
              <a:t>Baltimore Shock-Trauma, 2000-2006, N = 35,322, n = 5,605 with ISS ≥ 16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647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639633"/>
              </p:ext>
            </p:extLst>
          </p:nvPr>
        </p:nvGraphicFramePr>
        <p:xfrm>
          <a:off x="152400" y="861262"/>
          <a:ext cx="8648700" cy="4211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hart" r:id="rId4" imgW="4905527" imgH="3038437" progId="Excel.Chart.8">
                  <p:embed/>
                </p:oleObj>
              </mc:Choice>
              <mc:Fallback>
                <p:oleObj name="Chart" r:id="rId4" imgW="4905527" imgH="303843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61262"/>
                        <a:ext cx="8648700" cy="4211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1" name="Text Box 5"/>
          <p:cNvSpPr txBox="1">
            <a:spLocks noChangeArrowheads="1"/>
          </p:cNvSpPr>
          <p:nvPr/>
        </p:nvSpPr>
        <p:spPr bwMode="auto">
          <a:xfrm>
            <a:off x="1" y="38101"/>
            <a:ext cx="91439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prstClr val="black"/>
                </a:solidFill>
              </a:rPr>
              <a:t>Relationship between admission platelet count and in-hospital mortality – 8 ¼ years of Shock-Trauma admissions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0200" y="4671625"/>
            <a:ext cx="3280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Stansbury et al. Transfusion 2013</a:t>
            </a:r>
          </a:p>
        </p:txBody>
      </p:sp>
    </p:spTree>
    <p:extLst>
      <p:ext uri="{BB962C8B-B14F-4D97-AF65-F5344CB8AC3E}">
        <p14:creationId xmlns:p14="http://schemas.microsoft.com/office/powerpoint/2010/main" val="255307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5301"/>
            <a:ext cx="9144000" cy="281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50" y="-2519"/>
            <a:ext cx="8262550" cy="232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87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6" y="3562350"/>
            <a:ext cx="8935769" cy="1260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2647950"/>
            <a:ext cx="2590799" cy="85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800" y="57150"/>
            <a:ext cx="868151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The efficacy cost of pathogen reduction is high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44% lower platelet recovery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18% lower fibrinogen recovery</a:t>
            </a:r>
          </a:p>
        </p:txBody>
      </p:sp>
    </p:spTree>
    <p:extLst>
      <p:ext uri="{BB962C8B-B14F-4D97-AF65-F5344CB8AC3E}">
        <p14:creationId xmlns:p14="http://schemas.microsoft.com/office/powerpoint/2010/main" val="91113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857250"/>
          </a:xfrm>
        </p:spPr>
        <p:txBody>
          <a:bodyPr/>
          <a:lstStyle/>
          <a:p>
            <a:r>
              <a:rPr lang="en-US" sz="6600" b="1" dirty="0">
                <a:solidFill>
                  <a:schemeClr val="bg1"/>
                </a:solidFill>
              </a:rPr>
              <a:t>Risk is a trade-off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82000" cy="3394472"/>
          </a:xfrm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Platelet Safety vs Efficacy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 Blood from pre-tested donors, appropriately handled, is very safe</a:t>
            </a:r>
          </a:p>
          <a:p>
            <a:pPr lvl="1"/>
            <a:r>
              <a:rPr lang="en-US" sz="3200" dirty="0">
                <a:solidFill>
                  <a:schemeClr val="bg1"/>
                </a:solidFill>
              </a:rPr>
              <a:t> Marginal increases in platelet safety are bought at a high cost in efficacy</a:t>
            </a:r>
          </a:p>
        </p:txBody>
      </p:sp>
    </p:spTree>
    <p:extLst>
      <p:ext uri="{BB962C8B-B14F-4D97-AF65-F5344CB8AC3E}">
        <p14:creationId xmlns:p14="http://schemas.microsoft.com/office/powerpoint/2010/main" val="12778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065"/>
            <a:ext cx="9144000" cy="3439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450" y="3486150"/>
            <a:ext cx="87040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We estimate that universal pathogen reduction of platelet products will result </a:t>
            </a:r>
            <a:r>
              <a:rPr lang="en-US" sz="3200">
                <a:solidFill>
                  <a:schemeClr val="bg1"/>
                </a:solidFill>
              </a:rPr>
              <a:t>in 50 to 500 </a:t>
            </a:r>
            <a:r>
              <a:rPr lang="en-US" sz="3200" dirty="0">
                <a:solidFill>
                  <a:schemeClr val="bg1"/>
                </a:solidFill>
              </a:rPr>
              <a:t>excess trauma deaths a year in the US.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3105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474" y="3105150"/>
            <a:ext cx="4208870" cy="299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04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186</Words>
  <Application>Microsoft Macintosh PowerPoint</Application>
  <PresentationFormat>On-screen Show (16:9)</PresentationFormat>
  <Paragraphs>22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Office Theme</vt:lpstr>
      <vt:lpstr>Default Design</vt:lpstr>
      <vt:lpstr>1_Default Design</vt:lpstr>
      <vt:lpstr>1_Office Theme</vt:lpstr>
      <vt:lpstr>Chart</vt:lpstr>
      <vt:lpstr>Do the benefits of pathogen reduction technologies for platelets outweigh their effects on platelet count and function in severely bleeding patients? </vt:lpstr>
      <vt:lpstr>PowerPoint Presentation</vt:lpstr>
      <vt:lpstr>PowerPoint Presentation</vt:lpstr>
      <vt:lpstr>PowerPoint Presentation</vt:lpstr>
      <vt:lpstr>PowerPoint Presentation</vt:lpstr>
      <vt:lpstr>Risk is a trade-off</vt:lpstr>
      <vt:lpstr>PowerPoint Presentation</vt:lpstr>
    </vt:vector>
  </TitlesOfParts>
  <Company>UW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the benefits of PRT for platelets outweigh the effects on platelet count and function in severely bleeding patients?</dc:title>
  <dc:creator>Hess, John R</dc:creator>
  <cp:lastModifiedBy>Kimberly Martin</cp:lastModifiedBy>
  <cp:revision>21</cp:revision>
  <dcterms:created xsi:type="dcterms:W3CDTF">2019-05-29T20:45:56Z</dcterms:created>
  <dcterms:modified xsi:type="dcterms:W3CDTF">2019-06-25T15:06:29Z</dcterms:modified>
</cp:coreProperties>
</file>