
<file path=[Content_Types].xml><?xml version="1.0" encoding="utf-8"?>
<Types xmlns="http://schemas.openxmlformats.org/package/2006/content-types">
  <Default Extension="png" ContentType="image/png"/>
  <Default Extension="emf" ContentType="image/x-emf"/>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16"/>
  </p:notesMasterIdLst>
  <p:handoutMasterIdLst>
    <p:handoutMasterId r:id="rId17"/>
  </p:handoutMasterIdLst>
  <p:sldIdLst>
    <p:sldId id="512" r:id="rId6"/>
    <p:sldId id="515" r:id="rId7"/>
    <p:sldId id="514" r:id="rId8"/>
    <p:sldId id="498" r:id="rId9"/>
    <p:sldId id="513" r:id="rId10"/>
    <p:sldId id="503" r:id="rId11"/>
    <p:sldId id="508" r:id="rId12"/>
    <p:sldId id="516" r:id="rId13"/>
    <p:sldId id="517" r:id="rId14"/>
    <p:sldId id="258" r:id="rId15"/>
  </p:sldIdLst>
  <p:sldSz cx="9144000" cy="5143500" type="screen16x9"/>
  <p:notesSz cx="6797675" cy="9928225"/>
  <p:defaultTextStyle>
    <a:defPPr>
      <a:defRPr lang="en-GB"/>
    </a:defPPr>
    <a:lvl1pPr algn="l" defTabSz="851942" rtl="0" fontAlgn="base">
      <a:spcBef>
        <a:spcPct val="0"/>
      </a:spcBef>
      <a:spcAft>
        <a:spcPct val="0"/>
      </a:spcAft>
      <a:defRPr sz="1700" kern="1200">
        <a:solidFill>
          <a:schemeClr val="tx1"/>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8E52EB3-C8A1-45DD-8755-F92B7B5455BE}">
          <p14:sldIdLst>
            <p14:sldId id="512"/>
            <p14:sldId id="515"/>
            <p14:sldId id="514"/>
            <p14:sldId id="498"/>
            <p14:sldId id="513"/>
            <p14:sldId id="503"/>
            <p14:sldId id="508"/>
            <p14:sldId id="516"/>
            <p14:sldId id="517"/>
            <p14:sldId id="258"/>
          </p14:sldIdLst>
        </p14:section>
      </p14:sectionLst>
    </p:ext>
    <p:ext uri="{EFAFB233-063F-42B5-8137-9DF3F51BA10A}">
      <p15:sldGuideLst xmlns:p15="http://schemas.microsoft.com/office/powerpoint/2012/main">
        <p15:guide id="1" orient="horz" pos="2041" userDrawn="1">
          <p15:clr>
            <a:srgbClr val="A4A3A4"/>
          </p15:clr>
        </p15:guide>
        <p15:guide id="2" pos="2721" userDrawn="1">
          <p15:clr>
            <a:srgbClr val="A4A3A4"/>
          </p15:clr>
        </p15:guide>
        <p15:guide id="3" orient="horz" pos="1620" userDrawn="1">
          <p15:clr>
            <a:srgbClr val="A4A3A4"/>
          </p15:clr>
        </p15:guide>
        <p15:guide id="4" pos="287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2D"/>
    <a:srgbClr val="FDDD3E"/>
    <a:srgbClr val="13022D"/>
    <a:srgbClr val="120228"/>
    <a:srgbClr val="14022E"/>
    <a:srgbClr val="000000"/>
    <a:srgbClr val="FFFFFF"/>
    <a:srgbClr val="A6A6A6"/>
    <a:srgbClr val="CE2256"/>
    <a:srgbClr val="005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5ADD3-0FAF-42DA-8823-E8E3965068FF}" v="12" dt="2021-02-03T21:27:18.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5340" autoAdjust="0"/>
  </p:normalViewPr>
  <p:slideViewPr>
    <p:cSldViewPr snapToObjects="1">
      <p:cViewPr varScale="1">
        <p:scale>
          <a:sx n="78" d="100"/>
          <a:sy n="78" d="100"/>
        </p:scale>
        <p:origin x="368" y="36"/>
      </p:cViewPr>
      <p:guideLst>
        <p:guide orient="horz" pos="2041"/>
        <p:guide pos="2721"/>
        <p:guide orient="horz" pos="1620"/>
        <p:guide pos="2879"/>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2406"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Spear" userId="hpkSzXED8VhCeHUb6P4VWToHQ5hlLkS2XuVkGbT8C2s=" providerId="None" clId="Web-{58A5ADD3-0FAF-42DA-8823-E8E3965068FF}"/>
    <pc:docChg chg="modSld">
      <pc:chgData name="Abi Spear" userId="hpkSzXED8VhCeHUb6P4VWToHQ5hlLkS2XuVkGbT8C2s=" providerId="None" clId="Web-{58A5ADD3-0FAF-42DA-8823-E8E3965068FF}" dt="2021-02-03T21:28:09.713" v="12"/>
      <pc:docMkLst>
        <pc:docMk/>
      </pc:docMkLst>
      <pc:sldChg chg="addSp modSp">
        <pc:chgData name="Abi Spear" userId="hpkSzXED8VhCeHUb6P4VWToHQ5hlLkS2XuVkGbT8C2s=" providerId="None" clId="Web-{58A5ADD3-0FAF-42DA-8823-E8E3965068FF}" dt="2021-02-03T21:27:18.072" v="11" actId="1076"/>
        <pc:sldMkLst>
          <pc:docMk/>
          <pc:sldMk cId="405506669" sldId="275"/>
        </pc:sldMkLst>
        <pc:spChg chg="add mod">
          <ac:chgData name="Abi Spear" userId="hpkSzXED8VhCeHUb6P4VWToHQ5hlLkS2XuVkGbT8C2s=" providerId="None" clId="Web-{58A5ADD3-0FAF-42DA-8823-E8E3965068FF}" dt="2021-02-03T21:26:34.791" v="2" actId="14100"/>
          <ac:spMkLst>
            <pc:docMk/>
            <pc:sldMk cId="405506669" sldId="275"/>
            <ac:spMk id="2" creationId="{E5F3916A-69C5-4444-9B3B-7F9E90779A05}"/>
          </ac:spMkLst>
        </pc:spChg>
        <pc:spChg chg="add mod">
          <ac:chgData name="Abi Spear" userId="hpkSzXED8VhCeHUb6P4VWToHQ5hlLkS2XuVkGbT8C2s=" providerId="None" clId="Web-{58A5ADD3-0FAF-42DA-8823-E8E3965068FF}" dt="2021-02-03T21:27:18.072" v="11" actId="1076"/>
          <ac:spMkLst>
            <pc:docMk/>
            <pc:sldMk cId="405506669" sldId="275"/>
            <ac:spMk id="29" creationId="{6D0C9617-64F1-47E2-8342-581708FDF101}"/>
          </ac:spMkLst>
        </pc:spChg>
        <pc:spChg chg="add mod">
          <ac:chgData name="Abi Spear" userId="hpkSzXED8VhCeHUb6P4VWToHQ5hlLkS2XuVkGbT8C2s=" providerId="None" clId="Web-{58A5ADD3-0FAF-42DA-8823-E8E3965068FF}" dt="2021-02-03T21:27:02.979" v="10"/>
          <ac:spMkLst>
            <pc:docMk/>
            <pc:sldMk cId="405506669" sldId="275"/>
            <ac:spMk id="30" creationId="{1CE05216-D7CC-4C41-AFCD-1610259816AD}"/>
          </ac:spMkLst>
        </pc:spChg>
      </pc:sldChg>
      <pc:sldChg chg="modNotes">
        <pc:chgData name="Abi Spear" userId="hpkSzXED8VhCeHUb6P4VWToHQ5hlLkS2XuVkGbT8C2s=" providerId="None" clId="Web-{58A5ADD3-0FAF-42DA-8823-E8E3965068FF}" dt="2021-02-03T21:28:09.713" v="12"/>
        <pc:sldMkLst>
          <pc:docMk/>
          <pc:sldMk cId="3153634874"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9EBD1747-407F-43EF-BC75-4B6CAFD225D7}" type="datetime1">
              <a:rPr lang="en-GB" smtClean="0"/>
              <a:t>28/06/2022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a:t>© Crown copyright 2020 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89AD9203-612B-4DA4-921D-5039DF7F7E0C}" type="slidenum">
              <a:rPr lang="en-GB"/>
              <a:pPr>
                <a:defRPr/>
              </a:pPr>
              <a:t>‹#›</a:t>
            </a:fld>
            <a:endParaRPr lang="en-GB"/>
          </a:p>
        </p:txBody>
      </p:sp>
    </p:spTree>
    <p:extLst>
      <p:ext uri="{BB962C8B-B14F-4D97-AF65-F5344CB8AC3E}">
        <p14:creationId xmlns:p14="http://schemas.microsoft.com/office/powerpoint/2010/main" val="32737911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63C7F269-31FF-49BB-A308-19E27FEE6816}" type="datetime1">
              <a:rPr lang="en-GB" smtClean="0"/>
              <a:t>28/06/2022</a:t>
            </a:fld>
            <a:endParaRPr lang="en-GB" dirty="0"/>
          </a:p>
        </p:txBody>
      </p:sp>
      <p:sp>
        <p:nvSpPr>
          <p:cNvPr id="4" name="Slide Image Placeholder 3"/>
          <p:cNvSpPr>
            <a:spLocks noGrp="1" noRot="1" noChangeAspect="1"/>
          </p:cNvSpPr>
          <p:nvPr>
            <p:ph type="sldImg" idx="2"/>
          </p:nvPr>
        </p:nvSpPr>
        <p:spPr>
          <a:xfrm>
            <a:off x="795338" y="742950"/>
            <a:ext cx="520700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a:t>© Crown copyright 2020 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6AC03C9E-463D-47B2-8BF7-CCC2C082E4A8}" type="slidenum">
              <a:rPr lang="en-GB"/>
              <a:pPr>
                <a:defRPr/>
              </a:pPr>
              <a:t>‹#›</a:t>
            </a:fld>
            <a:endParaRPr lang="en-GB" dirty="0"/>
          </a:p>
        </p:txBody>
      </p:sp>
    </p:spTree>
    <p:extLst>
      <p:ext uri="{BB962C8B-B14F-4D97-AF65-F5344CB8AC3E}">
        <p14:creationId xmlns:p14="http://schemas.microsoft.com/office/powerpoint/2010/main" val="4078116230"/>
      </p:ext>
    </p:extLst>
  </p:cSld>
  <p:clrMap bg1="lt1" tx1="dk1" bg2="lt2" tx2="dk2" accent1="accent1" accent2="accent2" accent3="accent3" accent4="accent4" accent5="accent5" accent6="accent6" hlink="hlink" folHlink="folHlink"/>
  <p:hf/>
  <p:notesStyle>
    <a:lvl1pPr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178"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1942"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8703"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5470"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1928" algn="l" defTabSz="852772" rtl="0" eaLnBrk="1" latinLnBrk="0" hangingPunct="1">
      <a:defRPr sz="1100" kern="1200">
        <a:solidFill>
          <a:schemeClr val="tx1"/>
        </a:solidFill>
        <a:latin typeface="+mn-lt"/>
        <a:ea typeface="+mn-ea"/>
        <a:cs typeface="+mn-cs"/>
      </a:defRPr>
    </a:lvl6pPr>
    <a:lvl7pPr marL="2558312" algn="l" defTabSz="852772" rtl="0" eaLnBrk="1" latinLnBrk="0" hangingPunct="1">
      <a:defRPr sz="1100" kern="1200">
        <a:solidFill>
          <a:schemeClr val="tx1"/>
        </a:solidFill>
        <a:latin typeface="+mn-lt"/>
        <a:ea typeface="+mn-ea"/>
        <a:cs typeface="+mn-cs"/>
      </a:defRPr>
    </a:lvl7pPr>
    <a:lvl8pPr marL="2984699" algn="l" defTabSz="852772" rtl="0" eaLnBrk="1" latinLnBrk="0" hangingPunct="1">
      <a:defRPr sz="1100" kern="1200">
        <a:solidFill>
          <a:schemeClr val="tx1"/>
        </a:solidFill>
        <a:latin typeface="+mn-lt"/>
        <a:ea typeface="+mn-ea"/>
        <a:cs typeface="+mn-cs"/>
      </a:defRPr>
    </a:lvl8pPr>
    <a:lvl9pPr marL="3411085" algn="l" defTabSz="8527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name is Abi Spear,</a:t>
            </a:r>
            <a:r>
              <a:rPr lang="en-GB" baseline="0" dirty="0" smtClean="0"/>
              <a:t> I’m a Senior Principal Scientist at the Defence Science and Technology Laboratory and I lead the UK Defence Project in Regenerative Medicine</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a:t>
            </a:fld>
            <a:endParaRPr lang="en-GB" dirty="0"/>
          </a:p>
        </p:txBody>
      </p:sp>
    </p:spTree>
    <p:extLst>
      <p:ext uri="{BB962C8B-B14F-4D97-AF65-F5344CB8AC3E}">
        <p14:creationId xmlns:p14="http://schemas.microsoft.com/office/powerpoint/2010/main" val="408345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Dstl is an executive agency</a:t>
            </a:r>
            <a:r>
              <a:rPr lang="en-GB" baseline="0" dirty="0" smtClean="0"/>
              <a:t> of the UK Ministry of Defence. We’re based at a number of sites around the UK but our </a:t>
            </a:r>
            <a:r>
              <a:rPr lang="en-GB" baseline="0" dirty="0" err="1" smtClean="0"/>
              <a:t>Headquaters</a:t>
            </a:r>
            <a:r>
              <a:rPr lang="en-GB" baseline="0" dirty="0" smtClean="0"/>
              <a:t> is at </a:t>
            </a:r>
            <a:r>
              <a:rPr lang="en-GB" baseline="0" dirty="0" err="1" smtClean="0"/>
              <a:t>Porton</a:t>
            </a:r>
            <a:r>
              <a:rPr lang="en-GB" baseline="0" dirty="0" smtClean="0"/>
              <a:t> Down near Salisbury. We deliver science and technology solutions to our Customers and Stakeholders across the whole spectrum of science and technology and steward a range of strategic capabilities for the UK. We partner extensively in order to deliver this. We have our own internal research capability and carry out research internally at Dstl where this is required due to the fact that we have unique or critical capability but otherwise we collaborate with and fund experts in academic and industry.</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2</a:t>
            </a:fld>
            <a:endParaRPr lang="en-GB" dirty="0"/>
          </a:p>
        </p:txBody>
      </p:sp>
    </p:spTree>
    <p:extLst>
      <p:ext uri="{BB962C8B-B14F-4D97-AF65-F5344CB8AC3E}">
        <p14:creationId xmlns:p14="http://schemas.microsoft.com/office/powerpoint/2010/main" val="151117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heard</a:t>
            </a:r>
            <a:r>
              <a:rPr lang="en-GB" baseline="0" dirty="0" smtClean="0"/>
              <a:t> through this conference about the past, the present and a bit of back to the future. But this session is now firmly about the future – next generation and generation after next capabilities in blood component science. Although some of it not as far away as you might think.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3</a:t>
            </a:fld>
            <a:endParaRPr lang="en-GB" dirty="0"/>
          </a:p>
        </p:txBody>
      </p:sp>
    </p:spTree>
    <p:extLst>
      <p:ext uri="{BB962C8B-B14F-4D97-AF65-F5344CB8AC3E}">
        <p14:creationId xmlns:p14="http://schemas.microsoft.com/office/powerpoint/2010/main" val="339163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I said I lead the Tissue Engineering and Regenerative Medicine project at Dstl. At</a:t>
            </a:r>
            <a:r>
              <a:rPr lang="en-GB" baseline="0" dirty="0" smtClean="0"/>
              <a:t> its most basic definition tissue engineering and regenerative medicine aim to replace tissue lost as a result of disease or injury. And I think as you guys will all know it’s been one of those ‘hot topics’ right around the world for the last 10 years. In 2013 the then-UK Government designated it as one of it’s ‘Eight Great Technologies’ – technologies that were singled out for particular investment. Regenerative medicine is most typically associated with particular techniques and news stories, not all of them positive, mainly centred around stem cell therapy and growing replacement organs in the lab.</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4</a:t>
            </a:fld>
            <a:endParaRPr lang="en-GB" dirty="0"/>
          </a:p>
        </p:txBody>
      </p:sp>
    </p:spTree>
    <p:extLst>
      <p:ext uri="{BB962C8B-B14F-4D97-AF65-F5344CB8AC3E}">
        <p14:creationId xmlns:p14="http://schemas.microsoft.com/office/powerpoint/2010/main" val="4568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was clear from these definitions and from the sustained interest and investment in the area that it held great promise for the treatment of personnel injured</a:t>
            </a:r>
            <a:r>
              <a:rPr lang="en-GB" baseline="0" dirty="0" smtClean="0"/>
              <a:t> in combat. But it wasn’t necessarily clear how UK MOD should engage. It’s a vast area where our involvement could easily have become piecemeal and unfocussed. There was already a good deal of activity in academia and industry which it was important to harness and either build on as necessary, or close gaps of relevance to Defence medical research requirements. So we carried out an evidence-based scoping study which considered how and where we should focus our effort, which we published open access. The resultant project, which has now been running for about four years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5</a:t>
            </a:fld>
            <a:endParaRPr lang="en-GB" dirty="0"/>
          </a:p>
        </p:txBody>
      </p:sp>
    </p:spTree>
    <p:extLst>
      <p:ext uri="{BB962C8B-B14F-4D97-AF65-F5344CB8AC3E}">
        <p14:creationId xmlns:p14="http://schemas.microsoft.com/office/powerpoint/2010/main" val="249004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a:t>Uncontrolled copy when printed</a:t>
            </a:r>
            <a:endParaRPr lang="en-GB" dirty="0"/>
          </a:p>
        </p:txBody>
      </p:sp>
      <p:sp>
        <p:nvSpPr>
          <p:cNvPr id="5" name="Date Placeholder 4"/>
          <p:cNvSpPr>
            <a:spLocks noGrp="1"/>
          </p:cNvSpPr>
          <p:nvPr>
            <p:ph type="dt" idx="11"/>
          </p:nvPr>
        </p:nvSpPr>
        <p:spPr/>
        <p:txBody>
          <a:bodyPr/>
          <a:lstStyle/>
          <a:p>
            <a:pPr>
              <a:defRPr/>
            </a:pPr>
            <a:fld id="{D65CC634-661D-48D9-B6C7-CE0787AC0D64}" type="datetime1">
              <a:rPr lang="en-GB" smtClean="0"/>
              <a:t>28/06/2022</a:t>
            </a:fld>
            <a:endParaRPr lang="en-GB" dirty="0"/>
          </a:p>
        </p:txBody>
      </p:sp>
      <p:sp>
        <p:nvSpPr>
          <p:cNvPr id="6" name="Footer Placeholder 5"/>
          <p:cNvSpPr>
            <a:spLocks noGrp="1"/>
          </p:cNvSpPr>
          <p:nvPr>
            <p:ph type="ftr" sz="quarter" idx="12"/>
          </p:nvPr>
        </p:nvSpPr>
        <p:spPr/>
        <p:txBody>
          <a:bodyPr/>
          <a:lstStyle/>
          <a:p>
            <a:pPr>
              <a:defRPr/>
            </a:pPr>
            <a:r>
              <a:rPr lang="en-GB"/>
              <a:t>© Crown copyright 2020 Dstl</a:t>
            </a:r>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10</a:t>
            </a:fld>
            <a:endParaRPr lang="en-GB" dirty="0"/>
          </a:p>
        </p:txBody>
      </p:sp>
    </p:spTree>
    <p:extLst>
      <p:ext uri="{BB962C8B-B14F-4D97-AF65-F5344CB8AC3E}">
        <p14:creationId xmlns:p14="http://schemas.microsoft.com/office/powerpoint/2010/main" val="407251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hyperlink" Target="https://www.facebook.com/dstlmod/" TargetMode="External"/><Relationship Id="rId3" Type="http://schemas.openxmlformats.org/officeDocument/2006/relationships/hyperlink" Target="https://github.com/dstl" TargetMode="External"/><Relationship Id="rId7" Type="http://schemas.openxmlformats.org/officeDocument/2006/relationships/hyperlink" Target="https://www.linkedin.com/company/dstl/" TargetMode="External"/><Relationship Id="rId12"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11" Type="http://schemas.openxmlformats.org/officeDocument/2006/relationships/hyperlink" Target="https://www.instagram.com/dstlmod" TargetMode="External"/><Relationship Id="rId5" Type="http://schemas.openxmlformats.org/officeDocument/2006/relationships/hyperlink" Target="https://twitter.com/dstlmod" TargetMode="External"/><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hyperlink" Target="https://www.gov.uk/government/organisations/defence-science-and-technology-laboratory" TargetMode="External"/><Relationship Id="rId1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4159990" y="2715394"/>
            <a:ext cx="82402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3967" y="2931790"/>
            <a:ext cx="9144000" cy="682352"/>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400" spc="38" baseline="0" dirty="0">
                <a:solidFill>
                  <a:schemeClr val="tx1"/>
                </a:solidFill>
              </a:defRPr>
            </a:lvl1pPr>
          </a:lstStyle>
          <a:p>
            <a:pPr marL="171450" lvl="0" indent="-171450" algn="ctr" defTabSz="638957" fontAlgn="base">
              <a:lnSpc>
                <a:spcPct val="120000"/>
              </a:lnSpc>
              <a:spcBef>
                <a:spcPts val="225"/>
              </a:spcBef>
              <a:spcAft>
                <a:spcPct val="0"/>
              </a:spcAft>
              <a:buClr>
                <a:srgbClr val="C00000"/>
              </a:buClr>
            </a:pPr>
            <a:r>
              <a:rPr lang="en-US"/>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black">
          <a:xfrm>
            <a:off x="251520" y="4297483"/>
            <a:ext cx="720080" cy="5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8460433" y="4299942"/>
            <a:ext cx="372881"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pic>
        <p:nvPicPr>
          <p:cNvPr id="11" name="Picture 3" descr="The DSTL logo. DSTL - the science inside." title="The DSTL logo"/>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black">
          <a:xfrm>
            <a:off x="3347866" y="987574"/>
            <a:ext cx="2448270" cy="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bwMode="black">
          <a:xfrm>
            <a:off x="0" y="1638837"/>
            <a:ext cx="9144000" cy="916512"/>
          </a:xfrm>
        </p:spPr>
        <p:txBody>
          <a:bodyPr tIns="43200" rIns="360000" bIns="43200" anchor="b" anchorCtr="0">
            <a:normAutofit/>
          </a:bodyPr>
          <a:lstStyle>
            <a:lvl1pPr algn="ctr">
              <a:defRPr sz="3000">
                <a:solidFill>
                  <a:schemeClr val="tx1"/>
                </a:solidFill>
              </a:defRPr>
            </a:lvl1pPr>
          </a:lstStyle>
          <a:p>
            <a:r>
              <a:rPr lang="en-US"/>
              <a:t>Click to edit Master title style</a:t>
            </a:r>
            <a:endParaRPr lang="en-GB" dirty="0"/>
          </a:p>
        </p:txBody>
      </p:sp>
      <p:sp>
        <p:nvSpPr>
          <p:cNvPr id="7" name="Rectangle 6"/>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 name="Footer Placeholder 1"/>
          <p:cNvSpPr>
            <a:spLocks noGrp="1"/>
          </p:cNvSpPr>
          <p:nvPr>
            <p:ph type="ftr" sz="quarter" idx="10"/>
          </p:nvPr>
        </p:nvSpPr>
        <p:spPr/>
        <p:txBody>
          <a:bodyPr/>
          <a:lstStyle/>
          <a:p>
            <a:r>
              <a:rPr lang="en-GB"/>
              <a:t>CLASSIFICATION</a:t>
            </a:r>
            <a:endParaRPr lang="en-GB" dirty="0"/>
          </a:p>
        </p:txBody>
      </p:sp>
      <p:sp>
        <p:nvSpPr>
          <p:cNvPr id="12" name="Slide Number Placeholder 3"/>
          <p:cNvSpPr>
            <a:spLocks noGrp="1"/>
          </p:cNvSpPr>
          <p:nvPr>
            <p:ph type="sldNum" sz="quarter" idx="11"/>
          </p:nvPr>
        </p:nvSpPr>
        <p:spPr>
          <a:xfrm>
            <a:off x="6810154" y="4895733"/>
            <a:ext cx="2057400" cy="211757"/>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6300192" y="4313337"/>
            <a:ext cx="2671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1B9E6D04-37F6-4D9D-99BF-58FDA71A092A}" type="datetime1">
              <a:rPr lang="en-GB" smtClean="0"/>
              <a:t>28/06/2022</a:t>
            </a:fld>
            <a:r>
              <a:rPr lang="en-GB"/>
              <a:t>  </a:t>
            </a:r>
            <a:r>
              <a:rPr lang="en-GB" dirty="0">
                <a:solidFill>
                  <a:srgbClr val="CE2256"/>
                </a:solidFill>
              </a:rPr>
              <a:t>/  </a:t>
            </a:r>
            <a:r>
              <a:rPr lang="en-GB" dirty="0"/>
              <a:t>© Crown copyright  2020  Dstl</a:t>
            </a:r>
          </a:p>
        </p:txBody>
      </p:sp>
    </p:spTree>
    <p:extLst>
      <p:ext uri="{BB962C8B-B14F-4D97-AF65-F5344CB8AC3E}">
        <p14:creationId xmlns:p14="http://schemas.microsoft.com/office/powerpoint/2010/main" val="3343442766"/>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9" name="Content Placeholder 8"/>
          <p:cNvSpPr>
            <a:spLocks noGrp="1"/>
          </p:cNvSpPr>
          <p:nvPr>
            <p:ph sz="quarter" idx="11"/>
          </p:nvPr>
        </p:nvSpPr>
        <p:spPr>
          <a:xfrm>
            <a:off x="734400" y="1131590"/>
            <a:ext cx="7675200" cy="3243428"/>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17846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pic>
        <p:nvPicPr>
          <p:cNvPr id="4" name="Picture 3" descr="The DSTL logo. DSTL - the science inside." title="The DSTL logo"/>
          <p:cNvPicPr>
            <a:picLocks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black">
          <a:xfrm>
            <a:off x="2915816" y="1754082"/>
            <a:ext cx="3312368" cy="588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3556647" y="2865521"/>
            <a:ext cx="2030707" cy="269304"/>
          </a:xfrm>
          <a:prstGeom prst="rect">
            <a:avLst/>
          </a:prstGeom>
          <a:noFill/>
        </p:spPr>
        <p:txBody>
          <a:bodyPr wrap="square" lIns="0" tIns="0" rIns="0" bIns="0" rtlCol="0">
            <a:spAutoFit/>
          </a:bodyPr>
          <a:lstStyle/>
          <a:p>
            <a:pPr marL="0" marR="0" lvl="0" indent="0" algn="ctr" defTabSz="638957" rtl="0" eaLnBrk="1" fontAlgn="base" latinLnBrk="0" hangingPunct="1">
              <a:lnSpc>
                <a:spcPts val="2138"/>
              </a:lnSpc>
              <a:spcBef>
                <a:spcPts val="1800"/>
              </a:spcBef>
              <a:spcAft>
                <a:spcPct val="0"/>
              </a:spcAft>
              <a:buClrTx/>
              <a:buSzTx/>
              <a:buFontTx/>
              <a:buNone/>
              <a:tabLst/>
              <a:defRPr/>
            </a:pPr>
            <a:r>
              <a:rPr lang="en-US" sz="900" dirty="0">
                <a:solidFill>
                  <a:schemeClr val="tx1"/>
                </a:solidFill>
              </a:rPr>
              <a:t>Discover more</a:t>
            </a:r>
            <a:endParaRPr lang="en-GB" sz="900" dirty="0">
              <a:solidFill>
                <a:schemeClr val="tx1"/>
              </a:solidFill>
            </a:endParaRPr>
          </a:p>
        </p:txBody>
      </p:sp>
      <p:grpSp>
        <p:nvGrpSpPr>
          <p:cNvPr id="12" name="Group 11" descr="GitHub logo linking to DSTL's GitHub page" title="GitHub logo"/>
          <p:cNvGrpSpPr/>
          <p:nvPr userDrawn="1"/>
        </p:nvGrpSpPr>
        <p:grpSpPr>
          <a:xfrm>
            <a:off x="5466051" y="3312422"/>
            <a:ext cx="339448" cy="339448"/>
            <a:chOff x="5466051" y="3312422"/>
            <a:chExt cx="339448" cy="339448"/>
          </a:xfrm>
        </p:grpSpPr>
        <p:sp>
          <p:nvSpPr>
            <p:cNvPr id="21" name="Oval 20">
              <a:hlinkClick r:id="rId3"/>
            </p:cNvPr>
            <p:cNvSpPr/>
            <p:nvPr userDrawn="1"/>
          </p:nvSpPr>
          <p:spPr bwMode="black">
            <a:xfrm>
              <a:off x="5466051"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2" name="Picture 21">
              <a:hlinkClick r:id="rId3"/>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black">
            <a:xfrm>
              <a:off x="5544397" y="3400843"/>
              <a:ext cx="175331" cy="175331"/>
            </a:xfrm>
            <a:prstGeom prst="rect">
              <a:avLst/>
            </a:prstGeom>
          </p:spPr>
        </p:pic>
      </p:grpSp>
      <p:sp>
        <p:nvSpPr>
          <p:cNvPr id="26" name="Rectangle 25"/>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grpSp>
        <p:nvGrpSpPr>
          <p:cNvPr id="2" name="Group 1" descr="Twitter logo linking to DSTL's Twitter page" title="Twitter Logo"/>
          <p:cNvGrpSpPr/>
          <p:nvPr userDrawn="1"/>
        </p:nvGrpSpPr>
        <p:grpSpPr>
          <a:xfrm>
            <a:off x="3347864" y="3309248"/>
            <a:ext cx="339448" cy="339448"/>
            <a:chOff x="3347864" y="3309248"/>
            <a:chExt cx="339448" cy="339448"/>
          </a:xfrm>
        </p:grpSpPr>
        <p:sp>
          <p:nvSpPr>
            <p:cNvPr id="13" name="Oval 12">
              <a:hlinkClick r:id="rId5"/>
            </p:cNvPr>
            <p:cNvSpPr/>
            <p:nvPr userDrawn="1"/>
          </p:nvSpPr>
          <p:spPr bwMode="black">
            <a:xfrm>
              <a:off x="3347864" y="3309248"/>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4" name="Picture 23">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53784" y="3420734"/>
              <a:ext cx="149048" cy="125201"/>
            </a:xfrm>
            <a:prstGeom prst="rect">
              <a:avLst/>
            </a:prstGeom>
          </p:spPr>
        </p:pic>
      </p:grpSp>
      <p:grpSp>
        <p:nvGrpSpPr>
          <p:cNvPr id="6" name="Group 5" descr="LinkedIn logo linking to DSTL's LinkedIn page" title="LinkedIn logo"/>
          <p:cNvGrpSpPr/>
          <p:nvPr userDrawn="1"/>
        </p:nvGrpSpPr>
        <p:grpSpPr>
          <a:xfrm>
            <a:off x="3770679" y="3312422"/>
            <a:ext cx="339448" cy="339448"/>
            <a:chOff x="3770679" y="3312422"/>
            <a:chExt cx="339448" cy="339448"/>
          </a:xfrm>
        </p:grpSpPr>
        <p:sp>
          <p:nvSpPr>
            <p:cNvPr id="19" name="Oval 18">
              <a:hlinkClick r:id="rId7"/>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7" name="Picture 26">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79656" y="3401599"/>
              <a:ext cx="135334" cy="140973"/>
            </a:xfrm>
            <a:prstGeom prst="rect">
              <a:avLst/>
            </a:prstGeom>
          </p:spPr>
        </p:pic>
      </p:grpSp>
      <p:grpSp>
        <p:nvGrpSpPr>
          <p:cNvPr id="11" name="Group 10" descr="Gov.UK logo linking to DSTL's Gov.UK page" title="Gov.UK logo"/>
          <p:cNvGrpSpPr/>
          <p:nvPr userDrawn="1"/>
        </p:nvGrpSpPr>
        <p:grpSpPr>
          <a:xfrm>
            <a:off x="5039123" y="3312422"/>
            <a:ext cx="339448" cy="339448"/>
            <a:chOff x="5039123" y="3312422"/>
            <a:chExt cx="339448" cy="339448"/>
          </a:xfrm>
        </p:grpSpPr>
        <p:sp>
          <p:nvSpPr>
            <p:cNvPr id="16" name="Oval 15">
              <a:hlinkClick r:id="rId9"/>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2" name="Picture 41">
              <a:hlinkClick r:id="rId9"/>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118452" y="3417109"/>
              <a:ext cx="180789" cy="142797"/>
            </a:xfrm>
            <a:prstGeom prst="rect">
              <a:avLst/>
            </a:prstGeom>
          </p:spPr>
        </p:pic>
      </p:grpSp>
      <p:grpSp>
        <p:nvGrpSpPr>
          <p:cNvPr id="9" name="Group 8" descr="Instagram logo linking to DSTL's Instagram page" title="Instagram logo"/>
          <p:cNvGrpSpPr/>
          <p:nvPr userDrawn="1"/>
        </p:nvGrpSpPr>
        <p:grpSpPr>
          <a:xfrm>
            <a:off x="4616309" y="3312422"/>
            <a:ext cx="339448" cy="339448"/>
            <a:chOff x="4616309" y="3312422"/>
            <a:chExt cx="339448" cy="339448"/>
          </a:xfrm>
        </p:grpSpPr>
        <p:sp>
          <p:nvSpPr>
            <p:cNvPr id="7" name="Oval 6">
              <a:hlinkClick r:id="rId11"/>
            </p:cNvPr>
            <p:cNvSpPr/>
            <p:nvPr userDrawn="1"/>
          </p:nvSpPr>
          <p:spPr bwMode="black">
            <a:xfrm>
              <a:off x="461630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4" name="Picture 43">
              <a:hlinkClick r:id="rId11"/>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699348" y="3398350"/>
              <a:ext cx="175071" cy="172258"/>
            </a:xfrm>
            <a:prstGeom prst="rect">
              <a:avLst/>
            </a:prstGeom>
          </p:spPr>
        </p:pic>
      </p:grpSp>
      <p:grpSp>
        <p:nvGrpSpPr>
          <p:cNvPr id="8" name="Group 7" descr="Facebook logo linking to DSTL's Facebook page" title="Facebook logo"/>
          <p:cNvGrpSpPr/>
          <p:nvPr userDrawn="1"/>
        </p:nvGrpSpPr>
        <p:grpSpPr>
          <a:xfrm>
            <a:off x="4193495" y="3312422"/>
            <a:ext cx="339448" cy="339448"/>
            <a:chOff x="4193495" y="3312422"/>
            <a:chExt cx="339448" cy="339448"/>
          </a:xfrm>
        </p:grpSpPr>
        <p:sp>
          <p:nvSpPr>
            <p:cNvPr id="10" name="Oval 9">
              <a:hlinkClick r:id="rId13"/>
            </p:cNvPr>
            <p:cNvSpPr/>
            <p:nvPr userDrawn="1"/>
          </p:nvSpPr>
          <p:spPr bwMode="black">
            <a:xfrm>
              <a:off x="4193495"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6" name="Picture 45">
              <a:hlinkClick r:id="rId13"/>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318695" y="3401144"/>
              <a:ext cx="85889" cy="158276"/>
            </a:xfrm>
            <a:prstGeom prst="rect">
              <a:avLst/>
            </a:prstGeom>
          </p:spPr>
        </p:pic>
      </p:grpSp>
      <p:sp>
        <p:nvSpPr>
          <p:cNvPr id="25"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63288326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CLASSIFICATION</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8016121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314553" y="4458036"/>
            <a:ext cx="2513214" cy="685464"/>
          </a:xfrm>
        </p:spPr>
        <p:txBody>
          <a:bodyPr anchor="ctr">
            <a:normAutofit/>
          </a:bodyPr>
          <a:lstStyle>
            <a:lvl1pPr marL="0" indent="0" algn="ctr">
              <a:lnSpc>
                <a:spcPts val="1905"/>
              </a:lnSpc>
              <a:spcAft>
                <a:spcPts val="0"/>
              </a:spcAft>
              <a:buNone/>
              <a:defRPr sz="1270" cap="all" baseline="0">
                <a:solidFill>
                  <a:schemeClr val="bg1"/>
                </a:solidFill>
              </a:defRPr>
            </a:lvl1pPr>
          </a:lstStyle>
          <a:p>
            <a:pPr lvl="0"/>
            <a:r>
              <a:rPr lang="en-US"/>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t>© Crown copyright 2013 Dstl</a:t>
            </a:r>
          </a:p>
        </p:txBody>
      </p:sp>
      <p:sp>
        <p:nvSpPr>
          <p:cNvPr id="4" name="Date Placeholder 3"/>
          <p:cNvSpPr>
            <a:spLocks noGrp="1"/>
          </p:cNvSpPr>
          <p:nvPr>
            <p:ph type="dt" sz="half" idx="14"/>
          </p:nvPr>
        </p:nvSpPr>
        <p:spPr/>
        <p:txBody>
          <a:bodyPr/>
          <a:lstStyle>
            <a:lvl1pPr>
              <a:defRPr/>
            </a:lvl1pPr>
          </a:lstStyle>
          <a:p>
            <a:pPr>
              <a:defRPr/>
            </a:pPr>
            <a:fld id="{C89DEB15-D9FE-4891-A199-A863C22B093A}" type="datetime4">
              <a:rPr lang="en-GB"/>
              <a:pPr>
                <a:defRPr/>
              </a:pPr>
              <a:t>28 June 2022</a:t>
            </a:fld>
            <a:endParaRPr lang="en-GB" dirty="0"/>
          </a:p>
        </p:txBody>
      </p:sp>
    </p:spTree>
    <p:extLst>
      <p:ext uri="{BB962C8B-B14F-4D97-AF65-F5344CB8AC3E}">
        <p14:creationId xmlns:p14="http://schemas.microsoft.com/office/powerpoint/2010/main" val="265368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1" y="1131591"/>
            <a:ext cx="3867151" cy="3239389"/>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normAutofit/>
          </a:bodyPr>
          <a:lstStyle>
            <a:lvl1pPr>
              <a:defRPr sz="2000"/>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17455008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31591"/>
            <a:ext cx="8630716"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70294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42236"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4289252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42236" y="1131589"/>
            <a:ext cx="4140000" cy="3240000"/>
          </a:xfrm>
        </p:spPr>
        <p:txBody>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22" name="Content Placeholder 2"/>
          <p:cNvSpPr>
            <a:spLocks noGrp="1"/>
          </p:cNvSpPr>
          <p:nvPr>
            <p:ph sz="half" idx="11"/>
          </p:nvPr>
        </p:nvSpPr>
        <p:spPr>
          <a:xfrm>
            <a:off x="251520" y="1131589"/>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a:t>CLASSIFICATION</a:t>
            </a:r>
            <a:endParaRPr lang="en-GB" dirty="0"/>
          </a:p>
        </p:txBody>
      </p:sp>
    </p:spTree>
    <p:extLst>
      <p:ext uri="{BB962C8B-B14F-4D97-AF65-F5344CB8AC3E}">
        <p14:creationId xmlns:p14="http://schemas.microsoft.com/office/powerpoint/2010/main" val="29918992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25696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p>
        </p:txBody>
      </p:sp>
      <p:sp>
        <p:nvSpPr>
          <p:cNvPr id="8" name="Picture Placeholder 2"/>
          <p:cNvSpPr>
            <a:spLocks noGrp="1"/>
          </p:cNvSpPr>
          <p:nvPr>
            <p:ph type="pic" idx="1" hasCustomPrompt="1"/>
          </p:nvPr>
        </p:nvSpPr>
        <p:spPr>
          <a:xfrm>
            <a:off x="0" y="758655"/>
            <a:ext cx="9144000" cy="4384843"/>
          </a:xfrm>
        </p:spPr>
        <p:txBody>
          <a:bodyPr rtlCol="0" anchor="t">
            <a:normAutofit/>
          </a:bodyPr>
          <a:lstStyle>
            <a:lvl1pPr marL="0" indent="0" algn="ctr">
              <a:lnSpc>
                <a:spcPct val="150000"/>
              </a:lnSpc>
              <a:spcBef>
                <a:spcPts val="0"/>
              </a:spcBef>
              <a:buNone/>
              <a:defRPr sz="900">
                <a:solidFill>
                  <a:schemeClr val="tx1"/>
                </a:solidFill>
              </a:defRPr>
            </a:lvl1pPr>
            <a:lvl2pPr marL="319789" indent="0">
              <a:buNone/>
              <a:defRPr sz="1950"/>
            </a:lvl2pPr>
            <a:lvl3pPr marL="639579" indent="0">
              <a:buNone/>
              <a:defRPr sz="1650"/>
            </a:lvl3pPr>
            <a:lvl4pPr marL="959368" indent="0">
              <a:buNone/>
              <a:defRPr sz="1425"/>
            </a:lvl4pPr>
            <a:lvl5pPr marL="1279157" indent="0">
              <a:buNone/>
              <a:defRPr sz="1425"/>
            </a:lvl5pPr>
            <a:lvl6pPr marL="1598946" indent="0">
              <a:buNone/>
              <a:defRPr sz="1425"/>
            </a:lvl6pPr>
            <a:lvl7pPr marL="1918734" indent="0">
              <a:buNone/>
              <a:defRPr sz="1425"/>
            </a:lvl7pPr>
            <a:lvl8pPr marL="2238524" indent="0">
              <a:buNone/>
              <a:defRPr sz="1425"/>
            </a:lvl8pPr>
            <a:lvl9pPr marL="2558314" indent="0">
              <a:buNone/>
              <a:defRPr sz="1425"/>
            </a:lvl9pPr>
          </a:lstStyle>
          <a:p>
            <a:pPr lvl="0"/>
            <a:r>
              <a:rPr lang="en-US" noProof="0" dirty="0"/>
              <a:t/>
            </a:r>
            <a:br>
              <a:rPr lang="en-US" noProof="0" dirty="0"/>
            </a:br>
            <a:r>
              <a:rPr lang="en-US" noProof="0" dirty="0"/>
              <a:t/>
            </a:r>
            <a:br>
              <a:rPr lang="en-US" noProof="0" dirty="0"/>
            </a:br>
            <a:r>
              <a:rPr lang="en-US" noProof="0" dirty="0"/>
              <a:t/>
            </a:r>
            <a:br>
              <a:rPr lang="en-US" noProof="0" dirty="0"/>
            </a:br>
            <a:r>
              <a:rPr lang="en-US" noProof="0" dirty="0"/>
              <a:t/>
            </a:r>
            <a:br>
              <a:rPr lang="en-US" noProof="0" dirty="0"/>
            </a:br>
            <a:r>
              <a:rPr lang="en-US" noProof="0" dirty="0"/>
              <a:t/>
            </a:r>
            <a:br>
              <a:rPr lang="en-US" noProof="0" dirty="0"/>
            </a:br>
            <a:r>
              <a:rPr lang="en-US" noProof="0" dirty="0"/>
              <a:t/>
            </a:r>
            <a:br>
              <a:rPr lang="en-US" noProof="0" dirty="0"/>
            </a:br>
            <a:r>
              <a:rPr lang="en-US" noProof="0" dirty="0"/>
              <a:t>Click icon to add picture</a:t>
            </a:r>
            <a:endParaRPr lang="en-GB" noProof="0" dirty="0"/>
          </a:p>
        </p:txBody>
      </p:sp>
      <p:sp>
        <p:nvSpPr>
          <p:cNvPr id="13" name="Text Placeholder 12"/>
          <p:cNvSpPr>
            <a:spLocks noGrp="1"/>
          </p:cNvSpPr>
          <p:nvPr>
            <p:ph type="body" sz="quarter" idx="20" hasCustomPrompt="1"/>
          </p:nvPr>
        </p:nvSpPr>
        <p:spPr>
          <a:xfrm>
            <a:off x="251177" y="4396588"/>
            <a:ext cx="3384551" cy="193899"/>
          </a:xfrm>
        </p:spPr>
        <p:txBody>
          <a:bodyPr lIns="0" tIns="0" rIns="0" bIns="0" anchor="b" anchorCtr="0">
            <a:spAutoFit/>
          </a:bodyPr>
          <a:lstStyle>
            <a:lvl1pPr marL="162000" indent="-162000">
              <a:spcBef>
                <a:spcPts val="0"/>
              </a:spcBef>
              <a:buClr>
                <a:srgbClr val="C00000"/>
              </a:buClr>
              <a:buFont typeface="Wingdings" panose="05000000000000000000" pitchFamily="2" charset="2"/>
              <a:buChar char="§"/>
              <a:defRPr sz="1400">
                <a:solidFill>
                  <a:schemeClr val="tx1"/>
                </a:solidFill>
              </a:defRPr>
            </a:lvl1pPr>
          </a:lstStyle>
          <a:p>
            <a:pPr lvl="0"/>
            <a:r>
              <a:rPr lang="en-US" dirty="0"/>
              <a:t>Enter picture caption here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92196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8" name="Content Placeholder 8"/>
          <p:cNvSpPr>
            <a:spLocks noGrp="1"/>
          </p:cNvSpPr>
          <p:nvPr>
            <p:ph sz="quarter" idx="11"/>
          </p:nvPr>
        </p:nvSpPr>
        <p:spPr>
          <a:xfrm>
            <a:off x="251520"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2"/>
          </p:nvPr>
        </p:nvSpPr>
        <p:spPr>
          <a:xfrm>
            <a:off x="4573523"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8"/>
          <p:cNvSpPr>
            <a:spLocks noGrp="1"/>
          </p:cNvSpPr>
          <p:nvPr>
            <p:ph sz="quarter" idx="13"/>
          </p:nvPr>
        </p:nvSpPr>
        <p:spPr>
          <a:xfrm>
            <a:off x="4573523"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8"/>
          <p:cNvSpPr>
            <a:spLocks noGrp="1"/>
          </p:cNvSpPr>
          <p:nvPr>
            <p:ph sz="quarter" idx="14"/>
          </p:nvPr>
        </p:nvSpPr>
        <p:spPr>
          <a:xfrm>
            <a:off x="251520"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68184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429485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70015"/>
            <a:ext cx="7886700" cy="285792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403649" y="4601371"/>
            <a:ext cx="7478588" cy="274637"/>
          </a:xfrm>
          <a:prstGeom prst="rect">
            <a:avLst/>
          </a:prstGeom>
        </p:spPr>
        <p:txBody>
          <a:bodyPr vert="horz" wrap="square" lIns="91440" tIns="45720" rIns="36000" bIns="45720" rtlCol="0" anchor="ctr">
            <a:normAutofit/>
          </a:bodyPr>
          <a:lstStyle>
            <a:lvl1pPr algn="r">
              <a:defRPr sz="1200" b="1">
                <a:solidFill>
                  <a:schemeClr val="tx1">
                    <a:tint val="75000"/>
                  </a:schemeClr>
                </a:solidFill>
              </a:defRPr>
            </a:lvl1pPr>
          </a:lstStyle>
          <a:p>
            <a:r>
              <a:rPr lang="en-GB"/>
              <a:t>CLASSIFICATION</a:t>
            </a:r>
            <a:endParaRPr lang="en-GB" dirty="0"/>
          </a:p>
        </p:txBody>
      </p:sp>
      <p:sp>
        <p:nvSpPr>
          <p:cNvPr id="9" name="Rectangle 8"/>
          <p:cNvSpPr/>
          <p:nvPr userDrawn="1"/>
        </p:nvSpPr>
        <p:spPr bwMode="hidden">
          <a:xfrm>
            <a:off x="0" y="-672"/>
            <a:ext cx="9144000" cy="755175"/>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endParaRPr lang="en-GB" sz="1275"/>
          </a:p>
        </p:txBody>
      </p:sp>
      <p:pic>
        <p:nvPicPr>
          <p:cNvPr id="10" name="Picture 3"/>
          <p:cNvPicPr>
            <a:picLocks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black">
          <a:xfrm>
            <a:off x="7308305" y="246113"/>
            <a:ext cx="1587841" cy="2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Placeholder 3"/>
          <p:cNvSpPr>
            <a:spLocks noGrp="1"/>
          </p:cNvSpPr>
          <p:nvPr userDrawn="1">
            <p:ph type="title"/>
          </p:nvPr>
        </p:nvSpPr>
        <p:spPr bwMode="black">
          <a:xfrm>
            <a:off x="36256" y="50535"/>
            <a:ext cx="6840000" cy="649007"/>
          </a:xfrm>
          <a:prstGeom prst="rect">
            <a:avLst/>
          </a:prstGeom>
          <a:ln>
            <a:noFill/>
          </a:ln>
        </p:spPr>
        <p:txBody>
          <a:bodyPr vert="horz" lIns="360000" tIns="45720" rIns="91440" bIns="45720" rtlCol="0" anchor="ctr">
            <a:normAutofit/>
          </a:bodyPr>
          <a:lstStyle/>
          <a:p>
            <a:r>
              <a:rPr lang="en-US"/>
              <a:t>Click to edit Master title style</a:t>
            </a:r>
            <a:endParaRPr lang="en-GB" dirty="0"/>
          </a:p>
        </p:txBody>
      </p:sp>
      <p:sp>
        <p:nvSpPr>
          <p:cNvPr id="2" name="Slide Number Placeholder 1"/>
          <p:cNvSpPr>
            <a:spLocks noGrp="1"/>
          </p:cNvSpPr>
          <p:nvPr>
            <p:ph type="sldNum" sz="quarter" idx="4"/>
          </p:nvPr>
        </p:nvSpPr>
        <p:spPr>
          <a:xfrm>
            <a:off x="6821710" y="4375018"/>
            <a:ext cx="2057400" cy="211757"/>
          </a:xfrm>
          <a:prstGeom prst="rect">
            <a:avLst/>
          </a:prstGeom>
        </p:spPr>
        <p:txBody>
          <a:bodyPr vert="horz" lIns="91440" tIns="45720" rIns="91440" bIns="45720" rtlCol="0" anchor="ctr"/>
          <a:lstStyle>
            <a:lvl1pPr algn="r">
              <a:defRPr sz="1200">
                <a:solidFill>
                  <a:schemeClr val="tx1">
                    <a:tint val="75000"/>
                  </a:schemeClr>
                </a:solidFill>
              </a:defRPr>
            </a:lvl1pPr>
          </a:lstStyle>
          <a:p>
            <a:fld id="{41D5E06E-8463-49C0-8B6A-3B9E03BCC454}" type="slidenum">
              <a:rPr lang="en-GB" smtClean="0"/>
              <a:t>‹#›</a:t>
            </a:fld>
            <a:endParaRPr lang="en-GB"/>
          </a:p>
        </p:txBody>
      </p:sp>
    </p:spTree>
    <p:extLst>
      <p:ext uri="{BB962C8B-B14F-4D97-AF65-F5344CB8AC3E}">
        <p14:creationId xmlns:p14="http://schemas.microsoft.com/office/powerpoint/2010/main" val="789725373"/>
      </p:ext>
    </p:extLst>
  </p:cSld>
  <p:clrMap bg1="lt1" tx1="dk1" bg2="lt2" tx2="dk2" accent1="accent1" accent2="accent2" accent3="accent3" accent4="accent4" accent5="accent5" accent6="accent6" hlink="hlink" folHlink="folHlink"/>
  <p:sldLayoutIdLst>
    <p:sldLayoutId id="2147483718" r:id="rId1"/>
    <p:sldLayoutId id="2147483711" r:id="rId2"/>
    <p:sldLayoutId id="2147483699" r:id="rId3"/>
    <p:sldLayoutId id="2147483701" r:id="rId4"/>
    <p:sldLayoutId id="2147483706" r:id="rId5"/>
    <p:sldLayoutId id="2147483703" r:id="rId6"/>
    <p:sldLayoutId id="2147483710" r:id="rId7"/>
    <p:sldLayoutId id="2147483720" r:id="rId8"/>
    <p:sldLayoutId id="2147483719" r:id="rId9"/>
    <p:sldLayoutId id="2147483715" r:id="rId10"/>
    <p:sldLayoutId id="2147483716" r:id="rId11"/>
    <p:sldLayoutId id="2147483717" r:id="rId12"/>
    <p:sldLayoutId id="2147483721" r:id="rId13"/>
  </p:sldLayoutIdLst>
  <p:hf hdr="0" dt="0"/>
  <p:txStyles>
    <p:titleStyle>
      <a:lvl1pPr algn="l" defTabSz="685800" rtl="0" eaLnBrk="1" latinLnBrk="0" hangingPunct="1">
        <a:lnSpc>
          <a:spcPct val="90000"/>
        </a:lnSpc>
        <a:spcBef>
          <a:spcPct val="0"/>
        </a:spcBef>
        <a:buNone/>
        <a:defRPr lang="en-GB" sz="2000" kern="1200" dirty="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webp"/><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29.jpe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web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67" y="2931790"/>
            <a:ext cx="9144000" cy="1512168"/>
          </a:xfrm>
        </p:spPr>
        <p:txBody>
          <a:bodyPr>
            <a:normAutofit/>
          </a:bodyPr>
          <a:lstStyle/>
          <a:p>
            <a:r>
              <a:rPr lang="en-GB" sz="1600" dirty="0" err="1" smtClean="0"/>
              <a:t>Dr.</a:t>
            </a:r>
            <a:r>
              <a:rPr lang="en-GB" sz="1600" dirty="0" smtClean="0"/>
              <a:t> Abi Spear</a:t>
            </a:r>
          </a:p>
          <a:p>
            <a:r>
              <a:rPr lang="en-GB" sz="1600" dirty="0" smtClean="0"/>
              <a:t>Senior Principal Scientist</a:t>
            </a:r>
          </a:p>
          <a:p>
            <a:endParaRPr lang="en-GB" sz="2000" dirty="0"/>
          </a:p>
        </p:txBody>
      </p:sp>
      <p:sp>
        <p:nvSpPr>
          <p:cNvPr id="3" name="Title 2"/>
          <p:cNvSpPr>
            <a:spLocks noGrp="1"/>
          </p:cNvSpPr>
          <p:nvPr>
            <p:ph type="title"/>
          </p:nvPr>
        </p:nvSpPr>
        <p:spPr/>
        <p:txBody>
          <a:bodyPr>
            <a:normAutofit/>
          </a:bodyPr>
          <a:lstStyle/>
          <a:p>
            <a:pPr>
              <a:lnSpc>
                <a:spcPct val="120000"/>
              </a:lnSpc>
            </a:pPr>
            <a:r>
              <a:rPr lang="en-GB" sz="2400" dirty="0" smtClean="0"/>
              <a:t>Tissue Engineering, Regenerative Medicine and Blood</a:t>
            </a:r>
            <a:br>
              <a:rPr lang="en-GB" sz="2400" dirty="0" smtClean="0"/>
            </a:br>
            <a:r>
              <a:rPr lang="en-GB" sz="2000" dirty="0" smtClean="0"/>
              <a:t>What’s the art of the possible?</a:t>
            </a:r>
            <a:endParaRPr lang="en-GB" sz="2000" dirty="0"/>
          </a:p>
        </p:txBody>
      </p:sp>
      <p:sp>
        <p:nvSpPr>
          <p:cNvPr id="4" name="Footer Placeholder 3"/>
          <p:cNvSpPr>
            <a:spLocks noGrp="1"/>
          </p:cNvSpPr>
          <p:nvPr>
            <p:ph type="ftr" sz="quarter" idx="10"/>
          </p:nvPr>
        </p:nvSpPr>
        <p:spPr/>
        <p:txBody>
          <a:bodyPr/>
          <a:lstStyle/>
          <a:p>
            <a:r>
              <a:rPr lang="en-GB" dirty="0" smtClean="0"/>
              <a:t>OFFICIAL</a:t>
            </a:r>
            <a:endParaRPr lang="en-GB" dirty="0"/>
          </a:p>
        </p:txBody>
      </p:sp>
      <p:sp>
        <p:nvSpPr>
          <p:cNvPr id="5" name="Slide Number Placeholder 4"/>
          <p:cNvSpPr>
            <a:spLocks noGrp="1"/>
          </p:cNvSpPr>
          <p:nvPr>
            <p:ph type="sldNum" sz="quarter" idx="11"/>
          </p:nvPr>
        </p:nvSpPr>
        <p:spPr/>
        <p:txBody>
          <a:bodyPr/>
          <a:lstStyle/>
          <a:p>
            <a:fld id="{41D5E06E-8463-49C0-8B6A-3B9E03BCC454}" type="slidenum">
              <a:rPr lang="en-GB" smtClean="0"/>
              <a:pPr/>
              <a:t>1</a:t>
            </a:fld>
            <a:endParaRPr lang="en-GB" dirty="0"/>
          </a:p>
        </p:txBody>
      </p:sp>
      <p:sp>
        <p:nvSpPr>
          <p:cNvPr id="6" name="Date Placeholder 5"/>
          <p:cNvSpPr>
            <a:spLocks noGrp="1"/>
          </p:cNvSpPr>
          <p:nvPr>
            <p:ph type="dt" sz="half" idx="2"/>
          </p:nvPr>
        </p:nvSpPr>
        <p:spPr/>
        <p:txBody>
          <a:bodyPr/>
          <a:lstStyle/>
          <a:p>
            <a:pPr algn="r"/>
            <a:fld id="{1B9E6D04-37F6-4D9D-99BF-58FDA71A092A}" type="datetime1">
              <a:rPr lang="en-GB" smtClean="0"/>
              <a:t>28/06/2022</a:t>
            </a:fld>
            <a:r>
              <a:rPr lang="en-GB" smtClean="0"/>
              <a:t>  </a:t>
            </a:r>
            <a:r>
              <a:rPr lang="en-GB" smtClean="0">
                <a:solidFill>
                  <a:srgbClr val="CE2256"/>
                </a:solidFill>
              </a:rPr>
              <a:t>/  </a:t>
            </a:r>
            <a:r>
              <a:rPr lang="en-GB" smtClean="0"/>
              <a:t>© Crown copyright  2020  Dstl</a:t>
            </a:r>
            <a:endParaRPr lang="en-GB" dirty="0"/>
          </a:p>
        </p:txBody>
      </p:sp>
    </p:spTree>
    <p:extLst>
      <p:ext uri="{BB962C8B-B14F-4D97-AF65-F5344CB8AC3E}">
        <p14:creationId xmlns:p14="http://schemas.microsoft.com/office/powerpoint/2010/main" val="45525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OFFICIAL</a:t>
            </a:r>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t>10</a:t>
            </a:fld>
            <a:endParaRPr lang="en-GB"/>
          </a:p>
        </p:txBody>
      </p:sp>
      <p:sp>
        <p:nvSpPr>
          <p:cNvPr id="4" name="TextBox 3"/>
          <p:cNvSpPr txBox="1"/>
          <p:nvPr/>
        </p:nvSpPr>
        <p:spPr>
          <a:xfrm>
            <a:off x="3419872" y="2499742"/>
            <a:ext cx="3168352" cy="353943"/>
          </a:xfrm>
          <a:prstGeom prst="rect">
            <a:avLst/>
          </a:prstGeom>
          <a:noFill/>
        </p:spPr>
        <p:txBody>
          <a:bodyPr wrap="square" rtlCol="0">
            <a:spAutoFit/>
          </a:bodyPr>
          <a:lstStyle/>
          <a:p>
            <a:pPr>
              <a:buClr>
                <a:schemeClr val="accent1"/>
              </a:buClr>
              <a:buSzPct val="110000"/>
            </a:pPr>
            <a:r>
              <a:rPr lang="en-GB" dirty="0" smtClean="0"/>
              <a:t>amspear@dstl.gov.uk</a:t>
            </a:r>
          </a:p>
        </p:txBody>
      </p:sp>
    </p:spTree>
    <p:extLst>
      <p:ext uri="{BB962C8B-B14F-4D97-AF65-F5344CB8AC3E}">
        <p14:creationId xmlns:p14="http://schemas.microsoft.com/office/powerpoint/2010/main" val="1495437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388216" y="1465537"/>
            <a:ext cx="3865418" cy="2572789"/>
          </a:xfrm>
        </p:spPr>
      </p:pic>
      <p:sp>
        <p:nvSpPr>
          <p:cNvPr id="8" name="Content Placeholder 7"/>
          <p:cNvSpPr>
            <a:spLocks noGrp="1"/>
          </p:cNvSpPr>
          <p:nvPr>
            <p:ph sz="half" idx="2"/>
          </p:nvPr>
        </p:nvSpPr>
        <p:spPr>
          <a:xfrm>
            <a:off x="4742236" y="1419982"/>
            <a:ext cx="4140000" cy="3240000"/>
          </a:xfrm>
        </p:spPr>
        <p:txBody>
          <a:bodyPr/>
          <a:lstStyle/>
          <a:p>
            <a:r>
              <a:rPr lang="en-GB" dirty="0" smtClean="0"/>
              <a:t>Executive agency of the UK Ministry of Defence</a:t>
            </a:r>
          </a:p>
          <a:p>
            <a:r>
              <a:rPr lang="en-GB" dirty="0" smtClean="0"/>
              <a:t>Any S&amp;T </a:t>
            </a:r>
            <a:r>
              <a:rPr lang="en-GB" dirty="0" smtClean="0"/>
              <a:t>of relevance to UK Defence and Security</a:t>
            </a:r>
          </a:p>
          <a:p>
            <a:r>
              <a:rPr lang="en-GB" dirty="0" smtClean="0"/>
              <a:t>Strategic capabilities</a:t>
            </a:r>
          </a:p>
          <a:p>
            <a:r>
              <a:rPr lang="en-GB" dirty="0" smtClean="0"/>
              <a:t>Combination of internal research programmes, collaboration, partnership and funding</a:t>
            </a:r>
            <a:endParaRPr lang="en-GB" dirty="0"/>
          </a:p>
        </p:txBody>
      </p:sp>
      <p:sp>
        <p:nvSpPr>
          <p:cNvPr id="163" name="Title 162"/>
          <p:cNvSpPr>
            <a:spLocks noGrp="1"/>
          </p:cNvSpPr>
          <p:nvPr>
            <p:ph type="title"/>
          </p:nvPr>
        </p:nvSpPr>
        <p:spPr/>
        <p:txBody>
          <a:bodyPr/>
          <a:lstStyle/>
          <a:p>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2</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162" name="Picture 1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1501" y="771550"/>
            <a:ext cx="6272868" cy="4239174"/>
          </a:xfrm>
          <a:prstGeom prst="rect">
            <a:avLst/>
          </a:prstGeom>
        </p:spPr>
      </p:pic>
    </p:spTree>
    <p:extLst>
      <p:ext uri="{BB962C8B-B14F-4D97-AF65-F5344CB8AC3E}">
        <p14:creationId xmlns:p14="http://schemas.microsoft.com/office/powerpoint/2010/main" val="32187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Next generation and generation-after-next</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3</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528" y="987574"/>
            <a:ext cx="3888432" cy="2187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V="1">
            <a:off x="3851920" y="1131590"/>
            <a:ext cx="3312368" cy="158717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84168" y="2216669"/>
            <a:ext cx="2894784" cy="19286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25069" y="2900364"/>
            <a:ext cx="2495550" cy="1838325"/>
          </a:xfrm>
          <a:prstGeom prst="rect">
            <a:avLst/>
          </a:prstGeom>
        </p:spPr>
      </p:pic>
    </p:spTree>
    <p:extLst>
      <p:ext uri="{BB962C8B-B14F-4D97-AF65-F5344CB8AC3E}">
        <p14:creationId xmlns:p14="http://schemas.microsoft.com/office/powerpoint/2010/main" val="3902105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Regenerative Medicine at the Front Line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4</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006" y="1284753"/>
            <a:ext cx="2432292" cy="34388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0191" y="1453759"/>
            <a:ext cx="3456384" cy="13240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9844" y="3178967"/>
            <a:ext cx="1877078" cy="1407808"/>
          </a:xfrm>
          <a:prstGeom prst="rect">
            <a:avLst/>
          </a:prstGeom>
        </p:spPr>
      </p:pic>
      <p:sp>
        <p:nvSpPr>
          <p:cNvPr id="9" name="TextBox 8"/>
          <p:cNvSpPr txBox="1"/>
          <p:nvPr/>
        </p:nvSpPr>
        <p:spPr>
          <a:xfrm>
            <a:off x="251520" y="872900"/>
            <a:ext cx="9419678" cy="307777"/>
          </a:xfrm>
          <a:prstGeom prst="rect">
            <a:avLst/>
          </a:prstGeom>
          <a:noFill/>
        </p:spPr>
        <p:txBody>
          <a:bodyPr wrap="square" rtlCol="0">
            <a:spAutoFit/>
          </a:bodyPr>
          <a:lstStyle/>
          <a:p>
            <a:pPr>
              <a:buClr>
                <a:schemeClr val="accent1"/>
              </a:buClr>
              <a:buSzPct val="110000"/>
            </a:pPr>
            <a:r>
              <a:rPr lang="en-GB" sz="1400" dirty="0">
                <a:solidFill>
                  <a:schemeClr val="accent1"/>
                </a:solidFill>
              </a:rPr>
              <a:t>Tissue Engineering and Regenerative Medicine aim to </a:t>
            </a:r>
            <a:r>
              <a:rPr lang="en-GB" sz="1400" b="1" dirty="0" smtClean="0">
                <a:solidFill>
                  <a:schemeClr val="accent1"/>
                </a:solidFill>
              </a:rPr>
              <a:t>replace </a:t>
            </a:r>
            <a:r>
              <a:rPr lang="en-GB" sz="1400" b="1" dirty="0">
                <a:solidFill>
                  <a:schemeClr val="accent1"/>
                </a:solidFill>
              </a:rPr>
              <a:t>tissue lost as a result of disease or </a:t>
            </a:r>
            <a:r>
              <a:rPr lang="en-GB" sz="1400" b="1" dirty="0" smtClean="0">
                <a:solidFill>
                  <a:schemeClr val="accent1"/>
                </a:solidFill>
              </a:rPr>
              <a:t>injury</a:t>
            </a:r>
            <a:endParaRPr lang="en-GB" sz="1400" b="1" dirty="0">
              <a:solidFill>
                <a:schemeClr val="accent1"/>
              </a:solidFill>
            </a:endParaRPr>
          </a:p>
        </p:txBody>
      </p:sp>
    </p:spTree>
    <p:extLst>
      <p:ext uri="{BB962C8B-B14F-4D97-AF65-F5344CB8AC3E}">
        <p14:creationId xmlns:p14="http://schemas.microsoft.com/office/powerpoint/2010/main" val="1280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5</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sp>
        <p:nvSpPr>
          <p:cNvPr id="6" name="Content Placeholder 1"/>
          <p:cNvSpPr txBox="1">
            <a:spLocks/>
          </p:cNvSpPr>
          <p:nvPr/>
        </p:nvSpPr>
        <p:spPr>
          <a:xfrm>
            <a:off x="395536" y="974466"/>
            <a:ext cx="8352928" cy="4155925"/>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dirty="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600"/>
              </a:spcAft>
            </a:pPr>
            <a:r>
              <a:rPr lang="en-GB" sz="1800" dirty="0" smtClean="0"/>
              <a:t>Holds promise for the treatment of personnel injured in combat. How should UK MOD engage? </a:t>
            </a:r>
          </a:p>
          <a:p>
            <a:pPr lvl="1" fontAlgn="auto">
              <a:spcAft>
                <a:spcPts val="600"/>
              </a:spcAft>
            </a:pPr>
            <a:r>
              <a:rPr lang="en-GB" sz="1700" dirty="0" smtClean="0"/>
              <a:t>Gaps of relevance to Defence Medical research requirements</a:t>
            </a:r>
          </a:p>
          <a:p>
            <a:pPr lvl="1" fontAlgn="auto">
              <a:spcAft>
                <a:spcPts val="600"/>
              </a:spcAft>
            </a:pPr>
            <a:endParaRPr lang="en-GB" sz="1700" dirty="0" smtClean="0"/>
          </a:p>
          <a:p>
            <a:pPr fontAlgn="auto">
              <a:spcAft>
                <a:spcPts val="600"/>
              </a:spcAft>
            </a:pPr>
            <a:r>
              <a:rPr lang="en-GB" sz="1800" dirty="0" smtClean="0"/>
              <a:t>Different to traditional Regenerative Medicine research projects</a:t>
            </a:r>
          </a:p>
          <a:p>
            <a:pPr lvl="1" fontAlgn="auto">
              <a:spcAft>
                <a:spcPts val="600"/>
              </a:spcAft>
            </a:pPr>
            <a:r>
              <a:rPr lang="en-GB" sz="1600" dirty="0" smtClean="0"/>
              <a:t>Outcome rather than tools and techniques</a:t>
            </a:r>
          </a:p>
          <a:p>
            <a:pPr lvl="1" fontAlgn="auto">
              <a:spcAft>
                <a:spcPts val="600"/>
              </a:spcAft>
            </a:pPr>
            <a:r>
              <a:rPr lang="en-GB" sz="1600" dirty="0" smtClean="0"/>
              <a:t>Early after injury</a:t>
            </a:r>
          </a:p>
          <a:p>
            <a:pPr lvl="1" fontAlgn="auto">
              <a:spcAft>
                <a:spcPts val="600"/>
              </a:spcAft>
            </a:pPr>
            <a:r>
              <a:rPr lang="en-GB" sz="1600" dirty="0" smtClean="0"/>
              <a:t>Focussed</a:t>
            </a:r>
          </a:p>
          <a:p>
            <a:pPr fontAlgn="auto">
              <a:spcAft>
                <a:spcPts val="600"/>
              </a:spcAft>
            </a:pPr>
            <a:r>
              <a:rPr lang="en-GB" sz="1800" dirty="0" smtClean="0"/>
              <a:t>Tissue Engineering and Regenerative Medicine aim to </a:t>
            </a:r>
            <a:r>
              <a:rPr lang="en-GB" sz="1800" b="1" dirty="0" smtClean="0"/>
              <a:t>replace tissue lost as a result of disease or injury</a:t>
            </a:r>
          </a:p>
          <a:p>
            <a:pPr lvl="1" fontAlgn="auto">
              <a:spcAft>
                <a:spcPts val="600"/>
              </a:spcAft>
            </a:pPr>
            <a:r>
              <a:rPr lang="en-GB" sz="1600" b="1" dirty="0" smtClean="0"/>
              <a:t>Blood and Extremity Soft Tissue</a:t>
            </a:r>
            <a:endParaRPr lang="en-GB" sz="1600" b="1"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2423218"/>
            <a:ext cx="6480720" cy="1814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37846"/>
            <a:ext cx="475200" cy="612000"/>
          </a:xfrm>
          <a:prstGeom prst="rect">
            <a:avLst/>
          </a:prstGeom>
        </p:spPr>
      </p:pic>
    </p:spTree>
    <p:extLst>
      <p:ext uri="{BB962C8B-B14F-4D97-AF65-F5344CB8AC3E}">
        <p14:creationId xmlns:p14="http://schemas.microsoft.com/office/powerpoint/2010/main" val="39898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Strategy</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6</a:t>
            </a:fld>
            <a:endParaRPr lang="en-GB"/>
          </a:p>
        </p:txBody>
      </p:sp>
      <p:sp>
        <p:nvSpPr>
          <p:cNvPr id="5" name="Footer Placeholder 4"/>
          <p:cNvSpPr>
            <a:spLocks noGrp="1"/>
          </p:cNvSpPr>
          <p:nvPr>
            <p:ph type="ftr" sz="quarter" idx="12"/>
          </p:nvPr>
        </p:nvSpPr>
        <p:spPr/>
        <p:txBody>
          <a:bodyPr/>
          <a:lstStyle/>
          <a:p>
            <a:r>
              <a:rPr lang="en-GB" smtClean="0"/>
              <a:t>CLASSIFICATION</a:t>
            </a:r>
            <a:endParaRPr lang="en-GB" dirty="0"/>
          </a:p>
        </p:txBody>
      </p:sp>
      <p:sp>
        <p:nvSpPr>
          <p:cNvPr id="6" name="Content Placeholder 5"/>
          <p:cNvSpPr>
            <a:spLocks noGrp="1"/>
          </p:cNvSpPr>
          <p:nvPr>
            <p:ph idx="1"/>
          </p:nvPr>
        </p:nvSpPr>
        <p:spPr>
          <a:xfrm>
            <a:off x="251521" y="1131590"/>
            <a:ext cx="7086181" cy="3888431"/>
          </a:xfrm>
        </p:spPr>
        <p:txBody>
          <a:bodyPr>
            <a:normAutofit/>
          </a:bodyPr>
          <a:lstStyle/>
          <a:p>
            <a:pPr marL="0" indent="0">
              <a:buNone/>
            </a:pPr>
            <a:r>
              <a:rPr lang="en-GB" b="1" dirty="0" smtClean="0"/>
              <a:t>Mixed approach: </a:t>
            </a:r>
          </a:p>
          <a:p>
            <a:r>
              <a:rPr lang="en-GB" dirty="0" smtClean="0"/>
              <a:t>External </a:t>
            </a:r>
            <a:r>
              <a:rPr lang="en-GB" dirty="0" smtClean="0"/>
              <a:t>funding and co-funding </a:t>
            </a:r>
            <a:r>
              <a:rPr lang="en-GB" dirty="0" smtClean="0"/>
              <a:t>(DASA, </a:t>
            </a:r>
            <a:r>
              <a:rPr lang="en-GB" dirty="0" smtClean="0"/>
              <a:t>R-Cloud, EPSRC, NC3Rs). </a:t>
            </a:r>
            <a:endParaRPr lang="en-GB" dirty="0"/>
          </a:p>
          <a:p>
            <a:r>
              <a:rPr lang="en-GB" dirty="0" smtClean="0"/>
              <a:t>Collaboration and communication of research requirements</a:t>
            </a:r>
          </a:p>
          <a:p>
            <a:r>
              <a:rPr lang="en-GB" dirty="0" smtClean="0"/>
              <a:t>Includes </a:t>
            </a:r>
            <a:r>
              <a:rPr lang="en-GB" dirty="0" smtClean="0"/>
              <a:t>a requirement to ensure the availability of the most appropriate models to understand relevant injury and test new therapeutic approaches based on these research themes. </a:t>
            </a:r>
          </a:p>
          <a:p>
            <a:pPr lvl="1"/>
            <a:r>
              <a:rPr lang="en-GB" dirty="0" smtClean="0"/>
              <a:t>Internal research and capability development (e.g. prototype shock tube)</a:t>
            </a:r>
            <a:endParaRPr lang="en-GB" dirty="0"/>
          </a:p>
        </p:txBody>
      </p:sp>
      <p:grpSp>
        <p:nvGrpSpPr>
          <p:cNvPr id="17" name="Group 16"/>
          <p:cNvGrpSpPr>
            <a:grpSpLocks noChangeAspect="1"/>
          </p:cNvGrpSpPr>
          <p:nvPr/>
        </p:nvGrpSpPr>
        <p:grpSpPr>
          <a:xfrm>
            <a:off x="7297679" y="776459"/>
            <a:ext cx="1692000" cy="4139173"/>
            <a:chOff x="6545530" y="352468"/>
            <a:chExt cx="2092887" cy="5119867"/>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8653" y="352468"/>
              <a:ext cx="1682789" cy="72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6299" y="2572583"/>
              <a:ext cx="1869231" cy="54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56299" y="1827237"/>
              <a:ext cx="1982118" cy="7200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3752" y="1055454"/>
              <a:ext cx="712499" cy="720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26699" y="3281543"/>
              <a:ext cx="1556986" cy="62279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27580" y="1057431"/>
              <a:ext cx="720000" cy="7200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21479" y="4044836"/>
              <a:ext cx="1600851" cy="792000"/>
            </a:xfrm>
            <a:prstGeom prst="rect">
              <a:avLst/>
            </a:prstGeom>
          </p:spPr>
        </p:pic>
        <p:grpSp>
          <p:nvGrpSpPr>
            <p:cNvPr id="14" name="Group 13"/>
            <p:cNvGrpSpPr>
              <a:grpSpLocks noChangeAspect="1"/>
            </p:cNvGrpSpPr>
            <p:nvPr/>
          </p:nvGrpSpPr>
          <p:grpSpPr>
            <a:xfrm>
              <a:off x="6545530" y="4977335"/>
              <a:ext cx="1980000" cy="495000"/>
              <a:chOff x="5688533" y="4886361"/>
              <a:chExt cx="2880000" cy="720000"/>
            </a:xfrm>
          </p:grpSpPr>
          <p:sp>
            <p:nvSpPr>
              <p:cNvPr id="15" name="Rectangle 14"/>
              <p:cNvSpPr/>
              <p:nvPr/>
            </p:nvSpPr>
            <p:spPr>
              <a:xfrm>
                <a:off x="5688533" y="4886361"/>
                <a:ext cx="2880000"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60541" y="4963318"/>
                <a:ext cx="2743200" cy="581025"/>
              </a:xfrm>
              <a:prstGeom prst="rect">
                <a:avLst/>
              </a:prstGeom>
            </p:spPr>
          </p:pic>
        </p:grpSp>
      </p:grpSp>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0232" y="37846"/>
            <a:ext cx="475200" cy="612000"/>
          </a:xfrm>
          <a:prstGeom prst="rect">
            <a:avLst/>
          </a:prstGeom>
        </p:spPr>
      </p:pic>
      <p:grpSp>
        <p:nvGrpSpPr>
          <p:cNvPr id="21" name="Group 20"/>
          <p:cNvGrpSpPr/>
          <p:nvPr/>
        </p:nvGrpSpPr>
        <p:grpSpPr>
          <a:xfrm>
            <a:off x="1239646" y="1011878"/>
            <a:ext cx="5080675" cy="3574897"/>
            <a:chOff x="993861" y="1340735"/>
            <a:chExt cx="5080675" cy="3574897"/>
          </a:xfrm>
        </p:grpSpPr>
        <p:pic>
          <p:nvPicPr>
            <p:cNvPr id="19" name="Picture 1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201046" y="1446841"/>
              <a:ext cx="1873490" cy="3395276"/>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02819" y="2800738"/>
              <a:ext cx="3015378" cy="2114894"/>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3861" y="1340735"/>
              <a:ext cx="3024336" cy="1355614"/>
            </a:xfrm>
            <a:prstGeom prst="rect">
              <a:avLst/>
            </a:prstGeom>
          </p:spPr>
        </p:pic>
      </p:grpSp>
    </p:spTree>
    <p:extLst>
      <p:ext uri="{BB962C8B-B14F-4D97-AF65-F5344CB8AC3E}">
        <p14:creationId xmlns:p14="http://schemas.microsoft.com/office/powerpoint/2010/main" val="6676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987574"/>
            <a:ext cx="6570189" cy="3816423"/>
          </a:xfrm>
        </p:spPr>
        <p:txBody>
          <a:bodyPr>
            <a:normAutofit/>
          </a:bodyPr>
          <a:lstStyle/>
          <a:p>
            <a:r>
              <a:rPr lang="en-GB" b="1" dirty="0" smtClean="0"/>
              <a:t>Applying the principles of tissue engineering to blood components to improve their performance (e.g. stability) and/or add new capabilities.</a:t>
            </a:r>
          </a:p>
          <a:p>
            <a:r>
              <a:rPr lang="en-GB" dirty="0" smtClean="0"/>
              <a:t>Lab-grown blood components – obviating the need for traditional donation</a:t>
            </a:r>
          </a:p>
          <a:p>
            <a:r>
              <a:rPr lang="en-GB" dirty="0" smtClean="0"/>
              <a:t>Bio-engineering</a:t>
            </a:r>
          </a:p>
        </p:txBody>
      </p:sp>
      <p:sp>
        <p:nvSpPr>
          <p:cNvPr id="3" name="Title 2"/>
          <p:cNvSpPr>
            <a:spLocks noGrp="1"/>
          </p:cNvSpPr>
          <p:nvPr>
            <p:ph type="title"/>
          </p:nvPr>
        </p:nvSpPr>
        <p:spPr/>
        <p:txBody>
          <a:bodyPr/>
          <a:lstStyle/>
          <a:p>
            <a:r>
              <a:rPr lang="en-GB" dirty="0" smtClean="0"/>
              <a:t>Bioengineered Blood components</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7</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59165" y="1295003"/>
            <a:ext cx="2112390" cy="2722908"/>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9142" y="2464228"/>
            <a:ext cx="2304256" cy="237993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37846"/>
            <a:ext cx="475200" cy="612000"/>
          </a:xfrm>
          <a:prstGeom prst="rect">
            <a:avLst/>
          </a:prstGeom>
        </p:spPr>
      </p:pic>
    </p:spTree>
    <p:extLst>
      <p:ext uri="{BB962C8B-B14F-4D97-AF65-F5344CB8AC3E}">
        <p14:creationId xmlns:p14="http://schemas.microsoft.com/office/powerpoint/2010/main" val="11132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Bioengineered </a:t>
            </a:r>
            <a:r>
              <a:rPr lang="en-GB" dirty="0"/>
              <a:t>b</a:t>
            </a:r>
            <a:r>
              <a:rPr lang="en-GB" dirty="0" smtClean="0"/>
              <a:t>lood components</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8</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sp>
        <p:nvSpPr>
          <p:cNvPr id="6" name="Content Placeholder 1"/>
          <p:cNvSpPr>
            <a:spLocks noGrp="1"/>
          </p:cNvSpPr>
          <p:nvPr>
            <p:ph idx="1"/>
          </p:nvPr>
        </p:nvSpPr>
        <p:spPr/>
        <p:txBody>
          <a:bodyPr>
            <a:normAutofit fontScale="85000" lnSpcReduction="20000"/>
          </a:bodyPr>
          <a:lstStyle/>
          <a:p>
            <a:pPr>
              <a:lnSpc>
                <a:spcPct val="110000"/>
              </a:lnSpc>
            </a:pPr>
            <a:r>
              <a:rPr lang="en-GB" b="1" dirty="0" smtClean="0"/>
              <a:t>A variety of small studies funded </a:t>
            </a:r>
            <a:endParaRPr lang="en-GB" b="1" dirty="0" smtClean="0"/>
          </a:p>
          <a:p>
            <a:pPr>
              <a:lnSpc>
                <a:spcPct val="110000"/>
              </a:lnSpc>
            </a:pPr>
            <a:r>
              <a:rPr lang="en-GB" b="1" dirty="0" smtClean="0">
                <a:solidFill>
                  <a:schemeClr val="accent1"/>
                </a:solidFill>
              </a:rPr>
              <a:t>Engineered </a:t>
            </a:r>
            <a:r>
              <a:rPr lang="en-GB" b="1" dirty="0" smtClean="0">
                <a:solidFill>
                  <a:schemeClr val="accent1"/>
                </a:solidFill>
              </a:rPr>
              <a:t>red blood cells </a:t>
            </a:r>
            <a:r>
              <a:rPr lang="en-GB" dirty="0" smtClean="0"/>
              <a:t>– Bristol University</a:t>
            </a:r>
          </a:p>
          <a:p>
            <a:pPr>
              <a:lnSpc>
                <a:spcPct val="110000"/>
              </a:lnSpc>
            </a:pPr>
            <a:r>
              <a:rPr lang="en-GB" b="1" dirty="0" smtClean="0">
                <a:solidFill>
                  <a:schemeClr val="accent1"/>
                </a:solidFill>
              </a:rPr>
              <a:t>Platelets</a:t>
            </a:r>
            <a:r>
              <a:rPr lang="en-GB" dirty="0" smtClean="0"/>
              <a:t> – University of Cambridge</a:t>
            </a:r>
          </a:p>
          <a:p>
            <a:pPr>
              <a:lnSpc>
                <a:spcPct val="110000"/>
              </a:lnSpc>
            </a:pPr>
            <a:r>
              <a:rPr lang="en-GB" b="1" dirty="0" smtClean="0">
                <a:solidFill>
                  <a:schemeClr val="accent1"/>
                </a:solidFill>
              </a:rPr>
              <a:t>Value proposition study for the redistributed manufacture of blood </a:t>
            </a:r>
            <a:r>
              <a:rPr lang="en-GB" b="1" dirty="0" smtClean="0">
                <a:solidFill>
                  <a:schemeClr val="accent1"/>
                </a:solidFill>
              </a:rPr>
              <a:t>components</a:t>
            </a:r>
            <a:r>
              <a:rPr lang="en-GB" dirty="0" smtClean="0"/>
              <a:t> </a:t>
            </a:r>
            <a:r>
              <a:rPr lang="en-GB" dirty="0" smtClean="0"/>
              <a:t>delivered by </a:t>
            </a:r>
            <a:r>
              <a:rPr lang="en-GB" dirty="0" smtClean="0"/>
              <a:t>Redistributed Manufacturing in Healthcare Network+ (</a:t>
            </a:r>
            <a:r>
              <a:rPr lang="en-GB" dirty="0" err="1" smtClean="0"/>
              <a:t>RiHN</a:t>
            </a:r>
            <a:r>
              <a:rPr lang="en-GB" dirty="0" smtClean="0"/>
              <a:t>)</a:t>
            </a:r>
            <a:endParaRPr lang="en-GB" dirty="0" smtClean="0"/>
          </a:p>
          <a:p>
            <a:pPr>
              <a:lnSpc>
                <a:spcPct val="110000"/>
              </a:lnSpc>
            </a:pPr>
            <a:endParaRPr lang="en-GB" dirty="0"/>
          </a:p>
          <a:p>
            <a:pPr>
              <a:lnSpc>
                <a:spcPct val="110000"/>
              </a:lnSpc>
            </a:pPr>
            <a:r>
              <a:rPr lang="en-GB" dirty="0" smtClean="0"/>
              <a:t>Bioengineered / synthetic blood components</a:t>
            </a:r>
          </a:p>
          <a:p>
            <a:pPr>
              <a:lnSpc>
                <a:spcPct val="110000"/>
              </a:lnSpc>
            </a:pPr>
            <a:endParaRPr lang="en-GB" dirty="0"/>
          </a:p>
          <a:p>
            <a:pPr marL="0" indent="0" algn="ctr">
              <a:lnSpc>
                <a:spcPct val="110000"/>
              </a:lnSpc>
              <a:buNone/>
            </a:pPr>
            <a:r>
              <a:rPr lang="en-GB" sz="3200" dirty="0" smtClean="0"/>
              <a:t>How would you design blood?</a:t>
            </a:r>
            <a:endParaRPr lang="en-GB" sz="32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37846"/>
            <a:ext cx="475200" cy="612000"/>
          </a:xfrm>
          <a:prstGeom prst="rect">
            <a:avLst/>
          </a:prstGeom>
        </p:spPr>
      </p:pic>
    </p:spTree>
    <p:extLst>
      <p:ext uri="{BB962C8B-B14F-4D97-AF65-F5344CB8AC3E}">
        <p14:creationId xmlns:p14="http://schemas.microsoft.com/office/powerpoint/2010/main" val="277019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‘Valley of death’</a:t>
            </a:r>
          </a:p>
          <a:p>
            <a:r>
              <a:rPr lang="en-GB" dirty="0" smtClean="0"/>
              <a:t>Specific Defence requirements</a:t>
            </a:r>
          </a:p>
          <a:p>
            <a:r>
              <a:rPr lang="en-GB" dirty="0" smtClean="0"/>
              <a:t>There are challenges!</a:t>
            </a:r>
          </a:p>
          <a:p>
            <a:r>
              <a:rPr lang="en-GB" dirty="0" smtClean="0"/>
              <a:t>Route for exploitation in our context – including relevant models</a:t>
            </a:r>
          </a:p>
          <a:p>
            <a:r>
              <a:rPr lang="en-GB" dirty="0" smtClean="0"/>
              <a:t>Collaboration – including across disciplines, agencies etc.</a:t>
            </a:r>
            <a:endParaRPr lang="en-GB" dirty="0"/>
          </a:p>
        </p:txBody>
      </p:sp>
      <p:sp>
        <p:nvSpPr>
          <p:cNvPr id="3" name="Title 2"/>
          <p:cNvSpPr>
            <a:spLocks noGrp="1"/>
          </p:cNvSpPr>
          <p:nvPr>
            <p:ph type="title"/>
          </p:nvPr>
        </p:nvSpPr>
        <p:spPr/>
        <p:txBody>
          <a:bodyPr/>
          <a:lstStyle/>
          <a:p>
            <a:r>
              <a:rPr lang="en-GB" dirty="0" smtClean="0"/>
              <a:t>Bench science to reality</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9</a:t>
            </a:fld>
            <a:endParaRPr lang="en-GB"/>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1558" y="3105118"/>
            <a:ext cx="3610642" cy="1805322"/>
          </a:xfrm>
          <a:prstGeom prst="rect">
            <a:avLst/>
          </a:prstGeom>
        </p:spPr>
      </p:pic>
    </p:spTree>
    <p:extLst>
      <p:ext uri="{BB962C8B-B14F-4D97-AF65-F5344CB8AC3E}">
        <p14:creationId xmlns:p14="http://schemas.microsoft.com/office/powerpoint/2010/main" val="1238154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resentation1" id="{370B588C-F70F-45A5-BB31-474BFF7DA875}" vid="{1D83BAAF-1948-4825-A723-77BA2FF43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45fef5f-20ce-4a01-844f-e62606f21384">RJSW6R2U7D43-127-2571</_dlc_DocId>
    <_dlc_DocIdUrl xmlns="e45fef5f-20ce-4a01-844f-e62606f21384">
      <Url>http://home/News/_layouts/DocIdRedir.aspx?ID=RJSW6R2U7D43-127-2571</Url>
      <Description>RJSW6R2U7D43-127-2571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1E5B231530A4EA744FFA60C139F4A" ma:contentTypeVersion="1" ma:contentTypeDescription="Create a new document." ma:contentTypeScope="" ma:versionID="a4efe0a812ad387b22bee5409bc4ee9c">
  <xsd:schema xmlns:xsd="http://www.w3.org/2001/XMLSchema" xmlns:xs="http://www.w3.org/2001/XMLSchema" xmlns:p="http://schemas.microsoft.com/office/2006/metadata/properties" xmlns:ns1="http://schemas.microsoft.com/sharepoint/v3" xmlns:ns2="e45fef5f-20ce-4a01-844f-e62606f21384" targetNamespace="http://schemas.microsoft.com/office/2006/metadata/properties" ma:root="true" ma:fieldsID="80ede0743e0cb841f6e543234c7e0e55" ns1:_="" ns2:_="">
    <xsd:import namespace="http://schemas.microsoft.com/sharepoint/v3"/>
    <xsd:import namespace="e45fef5f-20ce-4a01-844f-e62606f2138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fef5f-20ce-4a01-844f-e62606f2138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7EDCB0-008E-401E-B872-986C9240FAA5}">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45fef5f-20ce-4a01-844f-e62606f21384"/>
    <ds:schemaRef ds:uri="http://www.w3.org/XML/1998/namespace"/>
  </ds:schemaRefs>
</ds:datastoreItem>
</file>

<file path=customXml/itemProps2.xml><?xml version="1.0" encoding="utf-8"?>
<ds:datastoreItem xmlns:ds="http://schemas.openxmlformats.org/officeDocument/2006/customXml" ds:itemID="{17ADCBDF-311A-4E52-B6E6-DC40F26B2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5fef5f-20ce-4a01-844f-e62606f21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3A1156-0767-485D-AE32-7BABD3E37692}">
  <ds:schemaRefs>
    <ds:schemaRef ds:uri="http://schemas.microsoft.com/sharepoint/v3/contenttype/forms"/>
  </ds:schemaRefs>
</ds:datastoreItem>
</file>

<file path=customXml/itemProps4.xml><?xml version="1.0" encoding="utf-8"?>
<ds:datastoreItem xmlns:ds="http://schemas.openxmlformats.org/officeDocument/2006/customXml" ds:itemID="{3C414178-5CE3-446A-84AA-179B8D75D5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Dstl PowerPoint Template_1.2</Template>
  <TotalTime>1895</TotalTime>
  <Words>875</Words>
  <Application>Microsoft Office PowerPoint</Application>
  <PresentationFormat>On-screen Show (16:9)</PresentationFormat>
  <Paragraphs>95</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Custom Design</vt:lpstr>
      <vt:lpstr>Tissue Engineering, Regenerative Medicine and Blood What’s the art of the possible?</vt:lpstr>
      <vt:lpstr>PowerPoint Presentation</vt:lpstr>
      <vt:lpstr>Next generation and generation-after-next</vt:lpstr>
      <vt:lpstr>Regenerative Medicine at the Front Line</vt:lpstr>
      <vt:lpstr>PowerPoint Presentation</vt:lpstr>
      <vt:lpstr>Strategy</vt:lpstr>
      <vt:lpstr>Bioengineered Blood components</vt:lpstr>
      <vt:lpstr>Bioengineered blood components</vt:lpstr>
      <vt:lpstr>Bench science to reality</vt:lpstr>
      <vt:lpstr>PowerPoint Presentation</vt:lpstr>
    </vt:vector>
  </TitlesOfParts>
  <Company>Authorised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Regenerative Medicine and the Front Line</dc:title>
  <dc:creator>Spear Abigail M</dc:creator>
  <cp:lastModifiedBy>Spear Abigail M</cp:lastModifiedBy>
  <cp:revision>94</cp:revision>
  <cp:lastPrinted>2019-07-09T10:44:40Z</cp:lastPrinted>
  <dcterms:created xsi:type="dcterms:W3CDTF">2021-02-03T14:43:22Z</dcterms:created>
  <dcterms:modified xsi:type="dcterms:W3CDTF">2022-06-28T15:32:37Z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0x0101002B61E5B231530A4EA744FFA60C139F4A</vt:lpwstr>
  </property>
  <property fmtid="{D5CDD505-2E9C-101B-9397-08002B2CF9AE}" pid="3" name="_dlc_DocIdItemGuid">
    <vt:lpwstr>5f2c302a-6fb2-4683-9a10-124abc0f9280</vt:lpwstr>
  </property>
</Properties>
</file>