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59"/>
  </p:notesMasterIdLst>
  <p:sldIdLst>
    <p:sldId id="256" r:id="rId5"/>
    <p:sldId id="2317" r:id="rId6"/>
    <p:sldId id="2318" r:id="rId7"/>
    <p:sldId id="328" r:id="rId8"/>
    <p:sldId id="321" r:id="rId9"/>
    <p:sldId id="290" r:id="rId10"/>
    <p:sldId id="323" r:id="rId11"/>
    <p:sldId id="325" r:id="rId12"/>
    <p:sldId id="286" r:id="rId13"/>
    <p:sldId id="789" r:id="rId14"/>
    <p:sldId id="318" r:id="rId15"/>
    <p:sldId id="2277" r:id="rId16"/>
    <p:sldId id="258" r:id="rId17"/>
    <p:sldId id="298" r:id="rId18"/>
    <p:sldId id="873" r:id="rId19"/>
    <p:sldId id="874" r:id="rId20"/>
    <p:sldId id="2275" r:id="rId21"/>
    <p:sldId id="2286" r:id="rId22"/>
    <p:sldId id="2301" r:id="rId23"/>
    <p:sldId id="796" r:id="rId24"/>
    <p:sldId id="2283" r:id="rId25"/>
    <p:sldId id="2280" r:id="rId26"/>
    <p:sldId id="798" r:id="rId27"/>
    <p:sldId id="799" r:id="rId28"/>
    <p:sldId id="800" r:id="rId29"/>
    <p:sldId id="2281" r:id="rId30"/>
    <p:sldId id="803" r:id="rId31"/>
    <p:sldId id="804" r:id="rId32"/>
    <p:sldId id="2319" r:id="rId33"/>
    <p:sldId id="2306" r:id="rId34"/>
    <p:sldId id="2321" r:id="rId35"/>
    <p:sldId id="2302" r:id="rId36"/>
    <p:sldId id="2320" r:id="rId37"/>
    <p:sldId id="306" r:id="rId38"/>
    <p:sldId id="2313" r:id="rId39"/>
    <p:sldId id="2298" r:id="rId40"/>
    <p:sldId id="2311" r:id="rId41"/>
    <p:sldId id="2282" r:id="rId42"/>
    <p:sldId id="808" r:id="rId43"/>
    <p:sldId id="2274" r:id="rId44"/>
    <p:sldId id="823" r:id="rId45"/>
    <p:sldId id="833" r:id="rId46"/>
    <p:sldId id="822" r:id="rId47"/>
    <p:sldId id="837" r:id="rId48"/>
    <p:sldId id="866" r:id="rId49"/>
    <p:sldId id="856" r:id="rId50"/>
    <p:sldId id="2294" r:id="rId51"/>
    <p:sldId id="2293" r:id="rId52"/>
    <p:sldId id="853" r:id="rId53"/>
    <p:sldId id="850" r:id="rId54"/>
    <p:sldId id="851" r:id="rId55"/>
    <p:sldId id="848" r:id="rId56"/>
    <p:sldId id="847" r:id="rId57"/>
    <p:sldId id="229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3F6F75-75E5-3E1D-0177-385917F84B9C}" name="Leeper, Christine" initials="LC" userId="S::leepercm@upmc.edu::389853c3-5965-41fb-90e4-e39570804f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7551" autoAdjust="0"/>
  </p:normalViewPr>
  <p:slideViewPr>
    <p:cSldViewPr snapToGrid="0">
      <p:cViewPr varScale="1">
        <p:scale>
          <a:sx n="111" d="100"/>
          <a:sy n="111" d="100"/>
        </p:scale>
        <p:origin x="11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US Centers using LTOWB</a:t>
            </a:r>
          </a:p>
        </c:rich>
      </c:tx>
      <c:layout>
        <c:manualLayout>
          <c:xMode val="edge"/>
          <c:yMode val="edge"/>
          <c:x val="0.31233490277929099"/>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LTOWB Centers</c:v>
                </c:pt>
              </c:strCache>
            </c:strRef>
          </c:tx>
          <c:spPr>
            <a:solidFill>
              <a:schemeClr val="accent1">
                <a:alpha val="85000"/>
              </a:schemeClr>
            </a:solidFill>
            <a:ln w="9525" cap="flat" cmpd="sng" algn="ctr">
              <a:solidFill>
                <a:schemeClr val="lt1">
                  <a:alpha val="50000"/>
                </a:schemeClr>
              </a:solidFill>
              <a:round/>
            </a:ln>
            <a:effectLst/>
          </c:spPr>
          <c:invertIfNegative val="0"/>
          <c:dLbls>
            <c:dLbl>
              <c:idx val="4"/>
              <c:tx>
                <c:rich>
                  <a:bodyPr/>
                  <a:lstStyle/>
                  <a:p>
                    <a:r>
                      <a:rPr lang="en-US"/>
                      <a:t>123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608-7F44-B71E-B9B4916EB263}"/>
                </c:ext>
              </c:extLst>
            </c:dLbl>
            <c:spPr>
              <a:solidFill>
                <a:schemeClr val="tx2">
                  <a:lumMod val="5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4"/>
                <c:pt idx="0">
                  <c:v>2017</c:v>
                </c:pt>
                <c:pt idx="1">
                  <c:v>2018</c:v>
                </c:pt>
                <c:pt idx="2">
                  <c:v>2019</c:v>
                </c:pt>
                <c:pt idx="3">
                  <c:v>2021</c:v>
                </c:pt>
              </c:numCache>
            </c:numRef>
          </c:cat>
          <c:val>
            <c:numRef>
              <c:f>Sheet1!$B$2:$B$6</c:f>
              <c:numCache>
                <c:formatCode>General</c:formatCode>
                <c:ptCount val="4"/>
                <c:pt idx="0">
                  <c:v>2</c:v>
                </c:pt>
                <c:pt idx="1">
                  <c:v>15</c:v>
                </c:pt>
                <c:pt idx="2">
                  <c:v>45</c:v>
                </c:pt>
                <c:pt idx="3">
                  <c:v>123</c:v>
                </c:pt>
              </c:numCache>
            </c:numRef>
          </c:val>
          <c:extLst>
            <c:ext xmlns:c16="http://schemas.microsoft.com/office/drawing/2014/chart" uri="{C3380CC4-5D6E-409C-BE32-E72D297353CC}">
              <c16:uniqueId val="{00000000-E4B8-714C-80D8-C7B1042AD90C}"/>
            </c:ext>
          </c:extLst>
        </c:ser>
        <c:dLbls>
          <c:dLblPos val="inEnd"/>
          <c:showLegendKey val="0"/>
          <c:showVal val="1"/>
          <c:showCatName val="0"/>
          <c:showSerName val="0"/>
          <c:showPercent val="0"/>
          <c:showBubbleSize val="0"/>
        </c:dLbls>
        <c:gapWidth val="65"/>
        <c:axId val="-2013556232"/>
        <c:axId val="-2013560200"/>
      </c:barChart>
      <c:catAx>
        <c:axId val="-20135562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13560200"/>
        <c:crosses val="autoZero"/>
        <c:auto val="1"/>
        <c:lblAlgn val="ctr"/>
        <c:lblOffset val="100"/>
        <c:noMultiLvlLbl val="0"/>
      </c:catAx>
      <c:valAx>
        <c:axId val="-201356020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135562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7T17:55:47.774"/>
    </inkml:context>
    <inkml:brush xml:id="br0">
      <inkml:brushProperty name="width" value="0.03528" units="cm"/>
      <inkml:brushProperty name="height" value="0.03528" units="cm"/>
      <inkml:brushProperty name="color" value="#0070C0"/>
    </inkml:brush>
  </inkml:definitions>
  <inkml:trace contextRef="#ctx0" brushRef="#br0">40 0 24575,'0'55'0,"-4"14"0,0-25 0,-3 7 0,2-19 0,0-5 0,3-1 0,-1 0 0,3-3 0,-4 3 0,2-12 0,-2 6 0,4-6 0,0 4 0,0 2 0,0-1 0,0 1 0,0 0 0,0 0 0,0 0 0,0-1 0,0 2 0,1 2 0,3 4 0,4 5 0,7 3 0,4-1 0,0-2 0,-4-3 0,-2-5 0,-3-2 0,1 1 0,1 3 0,1 3 0,0 0 0,-3-3 0,-3-1 0,1-2 0,-3-1 0,1-3 0,-2-5 0,1 1 0,4 1 0,2 7 0,5 9 0,1 4 0,-1 2 0,-3-4 0,-4-6 0,-3-4 0,-1-2 0,-1-4 0,-2-1 0,-1-4 0,-1 2 0,0-6 0,2 6 0,4-2 0,2 6 0,4 5 0,2 3 0,-1 5 0,1 1 0,-1 0 0,-2-3 0,2-2 0,0-2 0,-3-3 0,-1-1 0,-4-2 0,0-1 0,-1 1 0,1 0 0,1-2 0,-1 0 0,2-1 0,0 0 0,2 5 0,1 4 0,0 1 0,3 4 0,1 4 0,2 4 0,1 1 0,-3-4 0,-3-6 0,-4-5 0,-2-3 0,-1-3 0,-2-4 0,0-3 0,-1 0 0,2 2 0,2 9 0,3 6 0,1 3 0,2-2 0,1-6 0,2-5 0,0-7 0,1-1 0,3-4 0,2 0 0,8-1 0,5-1 0,5 2 0,2 1 0,-3 2 0,0-2 0,-5 0 0,-1 1 0,0 4 0,-2 2 0,0 2 0,0-1 0,0 0 0,4-1 0,-1-1 0,-1-1 0,-2-3 0,-1-1 0,-4-3 0,4-2 0,4 0 0,5 2 0,4 5 0,-3 2 0,-7 2 0,-5 0 0,-1 3 0,-12-7 0,1 4 0,-10-8 0,1-1 0,-1-2 0,0-2 0,0-1 0,3-1 0,5 2 0,7 4 0,13 3 0,8 3 0,5 0 0,0-1 0,-4-2 0,-3-1 0,-3-2 0,-1 0 0,-2 1 0,-2 1 0,-1 0 0,0 1 0,1 0 0,5 1 0,3 4 0,4 3 0,2 0 0,0-1 0,-6-1 0,-3-3 0,-6-2 0,-3 1 0,5-3 0,1 2 0,1 0 0,0-1 0,-1-2 0,-1 0 0,-2 1 0,-3-1 0,-4 3 0,-2 0 0,0 0 0,2 2 0,-7-6 0,3 2 0,-8-5 0,2 2 0,-1-1 0,-2-2 0,6-1 0,-7-1 0,8 0 0,-8 0 0,0 0 0,-1 0 0,-2 0 0,4 3 0,4 1 0,5 4 0,4 3 0,-9-5 0,1 5 0,-11-8 0,-1 3 0,-1-3 0,4 1 0,5-2 0,5 3 0,4 0 0,0-3 0,1 1 0,0-2 0,0 2 0,2 1 0,6 6 0,13 4 0,10 3 0,4 2 0,-7-2 0,-11-4 0,-7-3 0,-13-5 0,0-4 0,-11-1 0,2 0 0,0 0 0,2 0 0,0 0 0,1 1 0,-2 1 0,2 2 0,0 1 0,0 1 0,-1 1 0,1 0 0,4 4 0,2 1 0,3-2 0,4 2 0,-10-7 0,6 5 0,-7 0 0,4 5 0,1 1 0,-6-5 0,-1-10 0,-9-8 0,6-1 0,8 2 0,20 5 0,15 1 0,5 0 0,-4 0 0,-11 0 0,-3 0 0,-3 0 0,1 0 0,-2 0 0,-7 0 0,-3 0 0,0 0 0,-2 0 0,4 0 0,4 0 0,-13 0 0,4 0 0,-11 0 0,5 0 0,3 0 0,2 0 0,-1 0 0,-1 0 0,-3 2 0,-1 1 0,-2-1 0,2 0 0,4 1 0,3 2 0,5 2 0,7 4 0,3-3 0,3-1 0,5-1 0,4-3 0,5 1 0,2-1 0,-1 0 0,1 0 0,0-3 0,-1 0 0,-6 2 0,-8 1 0,-7 3 0,-3 1 0,-3 0 0,-2 4 0,-3 1 0,-1 0 0,-2 2 0,1-4 0,0 0 0,1-3 0,5-5 0,9 0 0,10-2 0,14 0 0,11 0 0,14 0 0,8 0 0,-2 0 0,-9 0 0,-14 0 0,-13 0 0,-13 0 0,-6 0 0,-3 0 0,-3 0 0,1 0 0,0 0 0,0 0 0,4 0 0,0 0 0,1 0 0,2 0 0,-3 0 0,2 0 0,-1 0 0,-2 0 0,0 0 0,2 0 0,6 0 0,4 0 0,3 0 0,-1 0 0,-3 0 0,-6 0 0,-7 0 0,-7 0 0,-7 0 0,-6 2 0,-3 2 0,-3 1 0,3 2 0,4 0 0,6 1 0,10-1 0,8-2 0,7-3 0,7-2 0,1 0 0,3 0 0,1 0 0,1 0 0,4 0 0,5 0 0,8 0 0,3 0 0,4 0 0,4 0 0,2 0 0,8 0 0,3 0 0,-1 0 0,-13 0 0,-15 0 0,-19 0 0,-14 0 0,-5 0 0,-4 0 0,2 0 0,-2 0 0,-2-1 0,2-3 0,-3-4 0,-3 1 0,-4-1 0,-5 0 0,-4 3 0,0 0 0,-1 1 0,1 0 0,2-7 0,-2-41 0,1 32 0,1-27 0,0 47 0,5 0 0,2 0 0,2 0 0,-1 0 0,0 0 0,5 0 0,5 0 0,6 0 0,4 2 0,3 3 0,-4 1 0,-4-1 0,-3-1 0,-3-1 0,3 0 0,-1-1 0,1-2 0,-7 0 0,-6 0 0,-7 1 0,-5 1 0,1 3 0,4 1 0,6 3 0,4 1 0,3 2 0,1 1 0,0 1 0,-3-3 0,-6-4 0,-4-3 0,-2-3 0,-1-1 0,2 0 0,2 4 0,-3-3 0,3 3 0,-1-4 0,8 4 0,-5-3 0,5 5 0,-6-3 0,-2-1 0,2 1 0,26-41 0,2-11 0,-17 27 0,15-22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7T17:55:57.824"/>
    </inkml:context>
    <inkml:brush xml:id="br0">
      <inkml:brushProperty name="width" value="0.025" units="cm"/>
      <inkml:brushProperty name="height" value="0.025" units="cm"/>
      <inkml:brushProperty name="color" value="#0070C0"/>
    </inkml:brush>
  </inkml:definitions>
  <inkml:trace contextRef="#ctx0" brushRef="#br0">1 0 24575,'7'0'0,"1"0"0,1 0 0,0 0 0,-2 0 0,0 0 0,1 0 0,0 0 0,-1 0 0,0 0 0,-1 2 0,-2 0 0,0 1 0,-2 0 0,1 0 0,-1 1 0,-2 2 0,0 0 0,0 0 0,0-2 0,2-1 0,2-1 0,3-2 0,3 0 0,3 0 0,3 0 0,2 0 0,2 0 0,0 0 0,0 0 0,-1 0 0,1 0 0,3 0 0,-9 0 0,3 0 0,-4 0 0,-2 0 0,7 0 0,-6 0 0,1 0 0,-3 0 0,-3 0 0,0 0 0,1 0 0,1 0 0,0 0 0,-1 0 0,1 0 0,1 0 0,3 0 0,2 0 0,-1 0 0,-3 0 0,-3 0 0,2 0 0,6 0 0,-6 0 0,6 0 0,-8 0 0,4 0 0,2 0 0,1 0 0,2 0 0,-3 0 0,0 0 0,-5 0 0,-1 0 0,0 0 0,1 0 0,3 0 0,4 0 0,0 0 0,1 0 0,0 0 0,1 0 0,4 0 0,4 0 0,3 0 0,-1 0 0,-4 0 0,-7 0 0,-6 0 0,-3 0 0,-1 0 0,2 0 0,-3 0 0,1 0 0,-1 0 0,-1 0 0,1 0 0,1 0 0,0 0 0,1 0 0,0 0 0,-1 0 0,1 0 0,2 0 0,2 0 0,4 0 0,1 0 0,3 0 0,-8 0 0,5 0 0,-2 0 0,5 0 0,3 0 0,-1 0 0,-5 0 0,-4 0 0,-4 0 0,-3 0 0,0 0 0,1 0 0,0 0 0,1 0 0,1 0 0,-2 0 0,0 0 0,-2 0 0,-1 0 0,1 0 0,-1 0 0,0 0 0,-2-4 0,0 0 0,-1-1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7T17:59:43.775"/>
    </inkml:context>
    <inkml:brush xml:id="br0">
      <inkml:brushProperty name="width" value="0.025" units="cm"/>
      <inkml:brushProperty name="height" value="0.025" units="cm"/>
      <inkml:brushProperty name="color" value="#E71224"/>
    </inkml:brush>
  </inkml:definitions>
  <inkml:trace contextRef="#ctx0" brushRef="#br0">1 0 24575,'0'7'0,"0"6"0,0 8 0,0 7 0,0 7 0,1 1 0,2 3 0,0 0 0,2-3 0,-2 2 0,2-3 0,3 0 0,0 2 0,3-3 0,1 1 0,2-2 0,0-2 0,1 1 0,0-2 0,2-1 0,-1-3 0,-3-4 0,0 1 0,-5 0 0,0 0 0,-3 0 0,0-4 0,1 4 0,-2 2 0,2 1 0,-1 3 0,-2-4 0,0-2 0,-1 0 0,1-5 0,0 0 0,-1 2 0,-2-8 0,0 7 0,0-4 0,0-2 0,3 3 0,0-9 0,1 0 0,2-1 0,0-2 0,3 0 0,2 3 0,5 1 0,5 5 0,5 3 0,4 4 0,4 5 0,-2 6 0,3 6 0,1 5 0,2-1 0,4 0 0,4-5 0,0-3 0,-5-3 0,-4-4 0,-8 0 0,-4-3 0,-4 0 0,-2-6 0,-1-2 0,-3-5 0,-1-2 0,2 0 0,7 2 0,6 3 0,3 1 0,0 0 0,-4-2 0,0 2 0,-2 0 0,-1-1 0,-3-1 0,-2 1 0,0 2 0,-3 2 0,-2 3 0,-2 0 0,-4-1 0,1 1 0,-1 0 0,0-1 0,2-2 0,-1 1 0,-1-3 0,0-2 0,-2-1 0,3 0 0,0 1 0,1-1 0,3 2 0,-6-6 0,2 1 0,-6-2 0,1 2 0,4-2 0,0 1 0,1 1 0,4 3 0,1 3 0,3 2 0,2 1 0,0-1 0,2 3 0,1 0 0,2 1 0,3-1 0,5 1 0,11 1 0,10 3 0,10 4 0,-2 1 0,-4-1 0,-11-1 0,-9-4 0,-4 0 0,-6-2 0,-1-1 0,0-1 0,-1 1 0,2 1 0,0 2 0,4 0 0,3-1 0,0-2 0,-1 0 0,-6 0 0,-3-1 0,-3-1 0,-2-3 0,0-2 0,-2-1 0,-3 0 0,3 4 0,-8-7 0,7 4 0,-4-4 0,4 2 0,3 1 0,0-1 0,-2-1 0,-1 0 0,-4-3 0,-3 0 0,-3-1 0,-1 0 0,-2 0 0,3 1 0,-4-1 0,3 1 0,-3-3 0,1 1 0,2-2 0,-1 1 0,-1 0 0,0 0 0,-1 2 0,3 0 0,2 1 0,1-1 0,1 2 0,-3-3 0,2 5 0,0-2 0,2 2 0,1 2 0,0-2 0,-2 0 0,1-2 0,0-1 0,0 1 0,1 1 0,-1 1 0,-2-1 0,-1 0 0,-1 0 0,1 1 0,-1 1 0,0 1 0,0 1 0,1 1 0,-1 0 0,1-1 0,0 1 0,2-1 0,-1-1 0,-2-2 0,0-2 0,-2-1 0,2 0 0,0 1 0,0 0 0,2 0 0,-1 3 0,-2-5 0,3 1 0,0-1 0,-2-2 0,5 4 0,-4-2 0,4 4 0,2 0 0,-1 0 0,2 1 0,-1-2 0,1 1 0,-1-1 0,-2 0 0,-3 1 0,-2-1 0,0 1 0,-2 0 0,2 1 0,0 3 0,-2 2 0,1-1 0,1 1 0,0-2 0,2-2 0,-2 0 0,-2-2 0,-3-1 0,-1 0 0,-1-2 0,0 0 0,0-2 0,0-1 0,0-1 0,0 2 0,1 1 0,3 1 0,5 4 0,-1-4 0,4 6 0,-4-5 0,6 4 0,0 1 0,2 1 0,1 0 0,-1-1 0,1-2 0,-2 0 0,0-1 0,0 1 0,1 1 0,0-2 0,-1 0 0,0 0 0,5 0 0,3 1 0,2-1 0,1-1 0,-3 2 0,2-1 0,-1 4 0,1 2 0,3 1 0,3 1 0,1-3 0,4-2 0,1-3 0,-1 0 0,-1-1 0,-6 0 0,-3 0 0,-3 0 0,-1 5 0,-8-6 0,3 3 0,-9-8 0,5 0 0,0 0 0,3-2 0,1-1 0,1-1 0,5 1 0,0 1 0,0 0 0,-1 3 0,-2 1 0,2 0 0,-9-2 0,2-1 0,-10-3 0,4 0 0,11 0 0,12 1 0,11 5 0,5 7 0,-4 3 0,-4 3 0,-2-3 0,-3-4 0,-3-1 0,-6-4 0,-5 1 0,-1-1 0,-8 0 0,6-3 0,-6-1 0,3 0 0,2 1 0,1 3 0,1 3 0,1 0 0,0 0 0,0-2 0,-1-1 0,1 0 0,0 1 0,0 1 0,0-2 0,-1-2 0,-2-3 0,-2-2 0,0 0 0,0 2 0,3 1 0,1-1 0,7 3 0,11-2 0,9 0 0,9 0 0,3-3 0,-1 0 0,-3 2 0,0 3 0,-6 3 0,-6 0 0,-7-1 0,-6-2 0,-12 0 0,2 1 0,-10-1 0,1 1 0,4-1 0,-7 0 0,5 0 0,-7-2 0,1 1 0,-1-1 0,0-1 0,1 1 0,-1-1 0,1 0 0,1 2 0,1-1 0,3 2 0,2 1 0,1-1 0,-1 1 0,1 0 0,-3 0 0,-2-1 0,-1-3 0,-2 0 0,-1 1 0,-3-4 0,-2-51 0,2 36 0,4-37 0,6 53 0,5 0 0,5 0 0,4 1 0,1 2 0,1 2 0,-2 3 0,-4-2 0,0 0 0,-2-1 0,0-1 0,-3 1 0,5 3 0,-11-3 0,6 3 0,-5-2 0,-2-1 0,4 3 0,-5-1 0,2 2 0,0 0 0,-1 2 0,0 1 0,2 2 0,-5-4 0,4 4 0,-10-8 0,5 4 0,-2-3 0,3 0 0,1-1 0,0-1 0,1 0 0,-2 1 0,3 0 0,-6 0 0,4-1 0,-3-2 0,2-1 0,1 1 0,-1 1 0,1 3 0,1 0 0,0-1 0,1 1 0,1 0 0,0 1 0,2-1 0,-1 2 0,5 3 0,-7-2 0,5 3 0,-7-6 0,2 2 0,1 0 0,0 1 0,1 0 0,0-1 0,3 1 0,3 1 0,0 1 0,2 0 0,0-1 0,-1-2 0,1-2 0,0 1 0,0 0 0,-1 0 0,1 1 0,-2-1 0,-1 4 0,0-2 0,1-1 0,2 0 0,0-3 0,0 1 0,-1 0 0,3-2 0,2-1 0,4 0 0,5-1 0,6 2 0,2 0 0,3 1 0,3 2 0,1-2 0,3 2 0,2 1 0,-1-2 0,1 1 0,-4 0 0,-5-1 0,-3 0 0,-8 1 0,-2-3 0,-2 0 0,1 0 0,2 3 0,-1 0 0,1 0 0,3 0 0,1-3 0,-1-1 0,-3-1 0,-4-2 0,-4-1 0,0 0 0,0 0 0,2 3 0,-1 0 0,1 4 0,-9-3 0,1 2 0,-8-3 0,9-1 0,3 0 0,6-2 0,3 0 0,1 0 0,0 0 0,-3 0 0,0 0 0,-13 0 0,0 0 0,-7 0 0,4 0 0,2 0 0,2 0 0,0 0 0,0 0 0,1 0 0,4 0 0,7 0 0,10 0 0,6 0 0,3 0 0,-2 0 0,-3 0 0,-5 0 0,-2 0 0,-6 0 0,-5 0 0,-4 0 0,-7 0 0,-2 0 0,0 0 0,3 0 0,3 0 0,0 0 0,-1 0 0,-3 0 0,-1 0 0,1 0 0,2 0 0,4 0 0,3 0 0,0 0 0,2 4 0,-12-1 0,3 5 0,-11-2 0,1 1 0,-2 1 0,-2 1 0,1 0 0,-2 0 0,1 0 0,4 0 0,5-1 0,4 0 0,2-1 0,2-2 0,1-1 0,-2 0 0,0 3 0,-1-1 0,-2 1 0,1 2 0,-3-1 0,-2 0 0,1-1 0,4-4 0,-4-1 0,7-1 0,-8-1 0,5 0 0,1 0 0,1 0 0,6 0 0,-10 0 0,5 0 0,-10 0 0,1 0 0,1 0 0,-2 0 0,0 0 0,1 0 0,-1 0 0,1 0 0,-1 0 0,-2 0 0,-1 0 0,1 0 0,3 0 0,4 0 0,-3 0 0,4 0 0,-6 0 0,0 0 0,-1 0 0,-2 0 0,-1 0 0,1 0 0,-3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7T17:59:59.241"/>
    </inkml:context>
    <inkml:brush xml:id="br0">
      <inkml:brushProperty name="width" value="0.025" units="cm"/>
      <inkml:brushProperty name="height" value="0.025" units="cm"/>
      <inkml:brushProperty name="color" value="#E71224"/>
    </inkml:brush>
  </inkml:definitions>
  <inkml:trace contextRef="#ctx0" brushRef="#br0">0 1 24575,'10'0'0,"6"0"0,6 0 0,4 2 0,3 1 0,-3 3 0,3 1 0,0-1 0,-1-2 0,-3 0 0,-5-1 0,-5 0 0,-2-1 0,-3-2 0,-1 0 0,1 0 0,0 0 0,1 0 0,-2 0 0,0 0 0,-2 0 0,-2 0 0,1 0 0,-2 0 0,1 0 0,0 0 0,0 0 0,2 0 0,0 0 0,-1 0 0,0 0 0,0 0 0,3 0 0,2 0 0,0 0 0,1 0 0,1 0 0,1 0 0,3 0 0,1 0 0,2 2 0,0 1 0,3-1 0,-9 0 0,6-2 0,-6 0 0,6 0 0,5 0 0,1 0 0,0 0 0,-3 0 0,-3 0 0,0 0 0,0 0 0,-1 0 0,1 0 0,0 0 0,-1 0 0,-1 0 0,-2 0 0,-1 0 0,-2 0 0,1 0 0,-5 0 0,2 0 0,-4 0 0,4 0 0,1-1 0,-1-1 0,-2-1 0,-4-1 0,1 1 0,-3 0 0,3 1 0,-1 2 0,3-1 0,3-1 0,1-3 0,3 0 0,0 0 0,0 1 0,-1 1 0,-3 1 0,-2 2 0,-1 0 0,2 0 0,2 0 0,-1 0 0,0 0 0,-4 0 0,-1 0 0,0 0 0,2 0 0,3 0 0,4 0 0,3 0 0,1 0 0,1 0 0,0 0 0,0 0 0,-2 0 0,-5 0 0,-3 0 0,-5 0 0,-1 0 0,2 0 0,3 0 0,3 0 0,0 0 0,0 0 0,-3 0 0,-3 0 0,-3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52E37-67CD-4110-A21E-EDF6FADB11C7}"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62F85-F1D5-4448-BCBF-DF4CFEA073A0}" type="slidenum">
              <a:rPr lang="en-US" smtClean="0"/>
              <a:t>‹#›</a:t>
            </a:fld>
            <a:endParaRPr lang="en-US"/>
          </a:p>
        </p:txBody>
      </p:sp>
    </p:spTree>
    <p:extLst>
      <p:ext uri="{BB962C8B-B14F-4D97-AF65-F5344CB8AC3E}">
        <p14:creationId xmlns:p14="http://schemas.microsoft.com/office/powerpoint/2010/main" val="427219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2F85-F1D5-4448-BCBF-DF4CFEA073A0}" type="slidenum">
              <a:rPr lang="en-US" smtClean="0"/>
              <a:t>1</a:t>
            </a:fld>
            <a:endParaRPr lang="en-US"/>
          </a:p>
        </p:txBody>
      </p:sp>
    </p:spTree>
    <p:extLst>
      <p:ext uri="{BB962C8B-B14F-4D97-AF65-F5344CB8AC3E}">
        <p14:creationId xmlns:p14="http://schemas.microsoft.com/office/powerpoint/2010/main" val="338953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need to understand this better not only due to the increasing frequency of major hemorrhage in children but also because at preset, children in hemorrhagic shock after injury fare quite poorly. Bleeding is the leading cause of preventable death in pediatric trauma. The 28-day mortality rate for injured children with life threatening hemorrhage is staggering, 36-50%, much higher in comparison to mortality rates in bleeding adult trauma patients.</a:t>
            </a:r>
          </a:p>
        </p:txBody>
      </p:sp>
      <p:sp>
        <p:nvSpPr>
          <p:cNvPr id="4" name="Slide Number Placeholder 3"/>
          <p:cNvSpPr>
            <a:spLocks noGrp="1"/>
          </p:cNvSpPr>
          <p:nvPr>
            <p:ph type="sldNum" sz="quarter" idx="5"/>
          </p:nvPr>
        </p:nvSpPr>
        <p:spPr/>
        <p:txBody>
          <a:bodyPr/>
          <a:lstStyle/>
          <a:p>
            <a:fld id="{44762F85-F1D5-4448-BCBF-DF4CFEA073A0}" type="slidenum">
              <a:rPr lang="en-US" smtClean="0"/>
              <a:t>10</a:t>
            </a:fld>
            <a:endParaRPr lang="en-US"/>
          </a:p>
        </p:txBody>
      </p:sp>
    </p:spTree>
    <p:extLst>
      <p:ext uri="{BB962C8B-B14F-4D97-AF65-F5344CB8AC3E}">
        <p14:creationId xmlns:p14="http://schemas.microsoft.com/office/powerpoint/2010/main" val="259594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due to bleeding occurs quickly. This is time to death in two quality pediatric studies, the first a large national database study by Randy Burd and the second a multicenter prospective observational study by Julie Leonard and colleagues. Death due to hemorrhage is in blue and death due to brain injury is in red. These curves are the inverse of one another but show the same trend, which is that the median time to death for bleeding was around 17 hours and about 90% of the hemorrhagic death has occurred by 24 hours. </a:t>
            </a:r>
          </a:p>
        </p:txBody>
      </p:sp>
      <p:sp>
        <p:nvSpPr>
          <p:cNvPr id="4" name="Slide Number Placeholder 3"/>
          <p:cNvSpPr>
            <a:spLocks noGrp="1"/>
          </p:cNvSpPr>
          <p:nvPr>
            <p:ph type="sldNum" sz="quarter" idx="5"/>
          </p:nvPr>
        </p:nvSpPr>
        <p:spPr/>
        <p:txBody>
          <a:bodyPr/>
          <a:lstStyle/>
          <a:p>
            <a:fld id="{44762F85-F1D5-4448-BCBF-DF4CFEA073A0}" type="slidenum">
              <a:rPr lang="en-US" smtClean="0"/>
              <a:t>11</a:t>
            </a:fld>
            <a:endParaRPr lang="en-US"/>
          </a:p>
        </p:txBody>
      </p:sp>
    </p:spTree>
    <p:extLst>
      <p:ext uri="{BB962C8B-B14F-4D97-AF65-F5344CB8AC3E}">
        <p14:creationId xmlns:p14="http://schemas.microsoft.com/office/powerpoint/2010/main" val="57112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adults, late death is less common in children. In this 2018 study using the national trauma database, children had greater frequency of death in the ED compared to inpatient or beyond 24 hours; pediatric trauma largely lacks the third mode of late death due to the fact that multisystem organ failure and late complications after trauma are much less prevalent than in adults, so importantly, interventions to reduce death have to target the resuscitative phase. </a:t>
            </a:r>
          </a:p>
        </p:txBody>
      </p:sp>
      <p:sp>
        <p:nvSpPr>
          <p:cNvPr id="4" name="Slide Number Placeholder 3"/>
          <p:cNvSpPr>
            <a:spLocks noGrp="1"/>
          </p:cNvSpPr>
          <p:nvPr>
            <p:ph type="sldNum" sz="quarter" idx="5"/>
          </p:nvPr>
        </p:nvSpPr>
        <p:spPr/>
        <p:txBody>
          <a:bodyPr/>
          <a:lstStyle/>
          <a:p>
            <a:fld id="{44762F85-F1D5-4448-BCBF-DF4CFEA073A0}" type="slidenum">
              <a:rPr lang="en-US" smtClean="0"/>
              <a:t>12</a:t>
            </a:fld>
            <a:endParaRPr lang="en-US"/>
          </a:p>
        </p:txBody>
      </p:sp>
    </p:spTree>
    <p:extLst>
      <p:ext uri="{BB962C8B-B14F-4D97-AF65-F5344CB8AC3E}">
        <p14:creationId xmlns:p14="http://schemas.microsoft.com/office/powerpoint/2010/main" val="107498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together, it’s clear that injury impacts many children and is associated with poor outcomes. And despite that, the gaps in knowledge regarding the optimal care of the bleeding pediatric patient are vast.</a:t>
            </a:r>
          </a:p>
        </p:txBody>
      </p:sp>
      <p:sp>
        <p:nvSpPr>
          <p:cNvPr id="4" name="Slide Number Placeholder 3"/>
          <p:cNvSpPr>
            <a:spLocks noGrp="1"/>
          </p:cNvSpPr>
          <p:nvPr>
            <p:ph type="sldNum" sz="quarter" idx="10"/>
          </p:nvPr>
        </p:nvSpPr>
        <p:spPr/>
        <p:txBody>
          <a:bodyPr/>
          <a:lstStyle/>
          <a:p>
            <a:fld id="{44762F85-F1D5-4448-BCBF-DF4CFEA073A0}" type="slidenum">
              <a:rPr lang="en-US" smtClean="0"/>
              <a:t>13</a:t>
            </a:fld>
            <a:endParaRPr lang="en-US"/>
          </a:p>
        </p:txBody>
      </p:sp>
    </p:spTree>
    <p:extLst>
      <p:ext uri="{BB962C8B-B14F-4D97-AF65-F5344CB8AC3E}">
        <p14:creationId xmlns:p14="http://schemas.microsoft.com/office/powerpoint/2010/main" val="390102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highlighted recently when a consensus conference was held to discuss the quality of existing research and determine what pediatric specific recommendations could be made. In short, the strength of the recommendations was universally low, as the quality of literature to establish best clinical practices and to develop recommendations for the care of these patients is lacking.</a:t>
            </a:r>
          </a:p>
        </p:txBody>
      </p:sp>
      <p:sp>
        <p:nvSpPr>
          <p:cNvPr id="4" name="Slide Number Placeholder 3"/>
          <p:cNvSpPr>
            <a:spLocks noGrp="1"/>
          </p:cNvSpPr>
          <p:nvPr>
            <p:ph type="sldNum" sz="quarter" idx="5"/>
          </p:nvPr>
        </p:nvSpPr>
        <p:spPr/>
        <p:txBody>
          <a:bodyPr/>
          <a:lstStyle/>
          <a:p>
            <a:fld id="{44762F85-F1D5-4448-BCBF-DF4CFEA073A0}" type="slidenum">
              <a:rPr lang="en-US" smtClean="0"/>
              <a:t>14</a:t>
            </a:fld>
            <a:endParaRPr lang="en-US"/>
          </a:p>
        </p:txBody>
      </p:sp>
    </p:spTree>
    <p:extLst>
      <p:ext uri="{BB962C8B-B14F-4D97-AF65-F5344CB8AC3E}">
        <p14:creationId xmlns:p14="http://schemas.microsoft.com/office/powerpoint/2010/main" val="204912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the case. It's multifactorial but some contributors are that severe bleeding after injury in children is a relatively low frequency event at any one center, which makes it harder to study and to standardize care across many team members who may see one severe trauma annually. Next, the logistics of pediatric research including parental consent and volume of blood draws among others, can be challenging... there</a:t>
            </a:r>
            <a:r>
              <a:rPr lang="en-US" baseline="0" dirty="0"/>
              <a:t> are </a:t>
            </a:r>
            <a:r>
              <a:rPr lang="en-US" dirty="0"/>
              <a:t>stringent regulations at a local and national level due to children being a vulnerable research population... and there is a lack of funding for pediatric trauma research as compared to other less common childhood diseases.....So.... in the absence of compelling pediatric-specific data, many centers and clinicians across the country are forced to extrapolate from adult data.</a:t>
            </a:r>
          </a:p>
        </p:txBody>
      </p:sp>
      <p:sp>
        <p:nvSpPr>
          <p:cNvPr id="4" name="Slide Number Placeholder 3"/>
          <p:cNvSpPr>
            <a:spLocks noGrp="1"/>
          </p:cNvSpPr>
          <p:nvPr>
            <p:ph type="sldNum" sz="quarter" idx="5"/>
          </p:nvPr>
        </p:nvSpPr>
        <p:spPr/>
        <p:txBody>
          <a:bodyPr/>
          <a:lstStyle/>
          <a:p>
            <a:fld id="{44762F85-F1D5-4448-BCBF-DF4CFEA073A0}" type="slidenum">
              <a:rPr lang="en-US" smtClean="0"/>
              <a:t>15</a:t>
            </a:fld>
            <a:endParaRPr lang="en-US"/>
          </a:p>
        </p:txBody>
      </p:sp>
    </p:spTree>
    <p:extLst>
      <p:ext uri="{BB962C8B-B14F-4D97-AF65-F5344CB8AC3E}">
        <p14:creationId xmlns:p14="http://schemas.microsoft.com/office/powerpoint/2010/main" val="232132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this is problematic as children differ in important ways from adults, ways that are highly relevant in trauma. Children are anatomically unique, they typically have low levels of underlying comorbidity, their vital signs and labs have different normal ranges, and development is ongoing with major physiologic changes happening throughout</a:t>
            </a:r>
            <a:r>
              <a:rPr lang="en-US" baseline="0" dirty="0">
                <a:cs typeface="Calibri"/>
              </a:rPr>
              <a:t> childhood</a:t>
            </a:r>
            <a:r>
              <a:rPr lang="en-US" dirty="0">
                <a:cs typeface="Calibri"/>
              </a:rPr>
              <a:t>. </a:t>
            </a:r>
          </a:p>
        </p:txBody>
      </p:sp>
      <p:sp>
        <p:nvSpPr>
          <p:cNvPr id="4" name="Slide Number Placeholder 3"/>
          <p:cNvSpPr>
            <a:spLocks noGrp="1"/>
          </p:cNvSpPr>
          <p:nvPr>
            <p:ph type="sldNum" sz="quarter" idx="5"/>
          </p:nvPr>
        </p:nvSpPr>
        <p:spPr/>
        <p:txBody>
          <a:bodyPr/>
          <a:lstStyle/>
          <a:p>
            <a:fld id="{44762F85-F1D5-4448-BCBF-DF4CFEA073A0}" type="slidenum">
              <a:rPr lang="en-US" smtClean="0"/>
              <a:t>16</a:t>
            </a:fld>
            <a:endParaRPr lang="en-US"/>
          </a:p>
        </p:txBody>
      </p:sp>
    </p:spTree>
    <p:extLst>
      <p:ext uri="{BB962C8B-B14F-4D97-AF65-F5344CB8AC3E}">
        <p14:creationId xmlns:p14="http://schemas.microsoft.com/office/powerpoint/2010/main" val="2299624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660"/>
              </a:spcBef>
              <a:spcAft>
                <a:spcPts val="0"/>
              </a:spcAft>
              <a:buClrTx/>
              <a:buSzTx/>
              <a:buFontTx/>
              <a:buNone/>
              <a:tabLst/>
              <a:defRPr/>
            </a:pPr>
            <a:r>
              <a:rPr lang="en-US" dirty="0"/>
              <a:t>Children have quantitative and qualitative differences in the hemostatic system as compared to adults at baseline. They have Lower levels of protein C, protein S, coagulation proteins and prothrombin; Lower plasma concentrations of plasminogen,  t-PA and α2-antiplasmin; and Increased concentration of PAI-1. And not only do these factors differ at baseline, but the level and activity are fluctuating throughout childhood as the hemostatic system matures. </a:t>
            </a:r>
            <a:r>
              <a:rPr lang="en-US" b="1" dirty="0"/>
              <a:t>It stands to reason then that these differences may produce a unique response to injury and interventions in children compared to adults.</a:t>
            </a:r>
            <a:r>
              <a:rPr lang="en-US" dirty="0"/>
              <a:t> This has been born out in several studies showing a unique pediatric TIC response, including sex dimorphisms in TEG that appear after puberty, different distribution of fibrinolysis phenotypes in adults versus children, and differences in post-injury endothelial biomarkers. These differences suggest that a pediatric-specific approach to resuscitation may be warranted.</a:t>
            </a:r>
          </a:p>
        </p:txBody>
      </p:sp>
      <p:sp>
        <p:nvSpPr>
          <p:cNvPr id="4" name="Slide Number Placeholder 3"/>
          <p:cNvSpPr>
            <a:spLocks noGrp="1"/>
          </p:cNvSpPr>
          <p:nvPr>
            <p:ph type="sldNum" sz="quarter" idx="5"/>
          </p:nvPr>
        </p:nvSpPr>
        <p:spPr/>
        <p:txBody>
          <a:bodyPr/>
          <a:lstStyle/>
          <a:p>
            <a:fld id="{44762F85-F1D5-4448-BCBF-DF4CFEA073A0}" type="slidenum">
              <a:rPr lang="en-US" smtClean="0"/>
              <a:t>17</a:t>
            </a:fld>
            <a:endParaRPr lang="en-US"/>
          </a:p>
        </p:txBody>
      </p:sp>
    </p:spTree>
    <p:extLst>
      <p:ext uri="{BB962C8B-B14F-4D97-AF65-F5344CB8AC3E}">
        <p14:creationId xmlns:p14="http://schemas.microsoft.com/office/powerpoint/2010/main" val="68570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some of the data we</a:t>
            </a:r>
            <a:r>
              <a:rPr lang="en-US" baseline="0" dirty="0"/>
              <a:t> do have regarding</a:t>
            </a:r>
            <a:r>
              <a:rPr lang="en-US" dirty="0"/>
              <a:t> hemostatic resuscitation strategies for pediatric trauma patients. I’ll address empiric Resuscitation Strategies, timing of resuscitation, and hemostatic adjuncts</a:t>
            </a:r>
          </a:p>
        </p:txBody>
      </p:sp>
      <p:sp>
        <p:nvSpPr>
          <p:cNvPr id="4" name="Slide Number Placeholder 3"/>
          <p:cNvSpPr>
            <a:spLocks noGrp="1"/>
          </p:cNvSpPr>
          <p:nvPr>
            <p:ph type="sldNum" sz="quarter" idx="5"/>
          </p:nvPr>
        </p:nvSpPr>
        <p:spPr/>
        <p:txBody>
          <a:bodyPr/>
          <a:lstStyle/>
          <a:p>
            <a:fld id="{44762F85-F1D5-4448-BCBF-DF4CFEA073A0}" type="slidenum">
              <a:rPr lang="en-US" smtClean="0"/>
              <a:t>18</a:t>
            </a:fld>
            <a:endParaRPr lang="en-US"/>
          </a:p>
        </p:txBody>
      </p:sp>
    </p:spTree>
    <p:extLst>
      <p:ext uri="{BB962C8B-B14F-4D97-AF65-F5344CB8AC3E}">
        <p14:creationId xmlns:p14="http://schemas.microsoft.com/office/powerpoint/2010/main" val="396423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Lest you think this issue has been put to bed, it is far from certainty that a bleeding child will receive blood. Phil, you need to print more t-shirts. The major victory recently was that the ATLS guideline reduced their recommended crystalloid bolus for children in suspected hemorrhagic shock from two down to one before giving blood. These are some multicenter observational data showing that crystalloid use does not decrease mortality or the need for transfusion, but does delay the time to transfusion and had detrimental consequences including volume overload and coagulopathy. One frequent confounding factor in deciding to transfuse is recognition of life threatening hemorrhage in children, which is made challenging by children's superior compensatory mechanisms to preserve blood pressure and look pretty decent right up until they don't. </a:t>
            </a:r>
          </a:p>
        </p:txBody>
      </p:sp>
      <p:sp>
        <p:nvSpPr>
          <p:cNvPr id="4" name="Slide Number Placeholder 3"/>
          <p:cNvSpPr>
            <a:spLocks noGrp="1"/>
          </p:cNvSpPr>
          <p:nvPr>
            <p:ph type="sldNum" sz="quarter" idx="5"/>
          </p:nvPr>
        </p:nvSpPr>
        <p:spPr/>
        <p:txBody>
          <a:bodyPr/>
          <a:lstStyle/>
          <a:p>
            <a:fld id="{44762F85-F1D5-4448-BCBF-DF4CFEA073A0}" type="slidenum">
              <a:rPr lang="en-US" smtClean="0"/>
              <a:t>19</a:t>
            </a:fld>
            <a:endParaRPr lang="en-US"/>
          </a:p>
        </p:txBody>
      </p:sp>
    </p:spTree>
    <p:extLst>
      <p:ext uri="{BB962C8B-B14F-4D97-AF65-F5344CB8AC3E}">
        <p14:creationId xmlns:p14="http://schemas.microsoft.com/office/powerpoint/2010/main" val="86492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the great honor of presenting today. I’m Christine Leeper, trauma surgeon and intensivist at the University of Pittsburgh. While my clinical practice includes mainly adults, my research lab focuses on pediatric trauma, transfusion medicine, and trauma-induced coagulopathy. I’ll be speaking today about the management of hemorrhagic shock in pediatric trauma,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FC382B-CC5D-4731-98AC-770336E6E02F}" type="slidenum">
              <a:rPr lang="en-US" smtClean="0"/>
              <a:t>2</a:t>
            </a:fld>
            <a:endParaRPr lang="en-US"/>
          </a:p>
        </p:txBody>
      </p:sp>
    </p:spTree>
    <p:extLst>
      <p:ext uri="{BB962C8B-B14F-4D97-AF65-F5344CB8AC3E}">
        <p14:creationId xmlns:p14="http://schemas.microsoft.com/office/powerpoint/2010/main" val="199044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Balanced resuscitation is one of the more frequently studied topics. Here are two studies that showed a benefit with high ratio plasma resuscitation. On the left is a prospective multicenter study of 450 children and on the right is an almost 600 patient TQIP study both showing a 24-hour survival benefit to more balanced resuscitation. That's a fine strategy except as Mark stated yesterday, we are not good at balanced resuscitation in pediatric trauma. Children usually have limited IV access; component products, especially plasma and platelets, need to travel from different areas of the hospital, and many pediatric clinicians are not massively transfusing with any regularity so it's unfamiliar and often uncoordinated. In several studies, ratios for pediatric trauma resuscitation were not even close to 1:1, most were somewhere between 1:5 – 1:9.</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4762F85-F1D5-4448-BCBF-DF4CFEA073A0}" type="slidenum">
              <a:rPr lang="en-US" smtClean="0"/>
              <a:t>20</a:t>
            </a:fld>
            <a:endParaRPr lang="en-US"/>
          </a:p>
        </p:txBody>
      </p:sp>
    </p:spTree>
    <p:extLst>
      <p:ext uri="{BB962C8B-B14F-4D97-AF65-F5344CB8AC3E}">
        <p14:creationId xmlns:p14="http://schemas.microsoft.com/office/powerpoint/2010/main" val="3214990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Which brings me to the second option for hemostatic resuscitation, low titer group O whole blood, which I blessedly don’t have to describe at all today. </a:t>
            </a:r>
          </a:p>
        </p:txBody>
      </p:sp>
      <p:sp>
        <p:nvSpPr>
          <p:cNvPr id="4" name="Slide Number Placeholder 3"/>
          <p:cNvSpPr>
            <a:spLocks noGrp="1"/>
          </p:cNvSpPr>
          <p:nvPr>
            <p:ph type="sldNum" sz="quarter" idx="5"/>
          </p:nvPr>
        </p:nvSpPr>
        <p:spPr/>
        <p:txBody>
          <a:bodyPr/>
          <a:lstStyle/>
          <a:p>
            <a:fld id="{44762F85-F1D5-4448-BCBF-DF4CFEA073A0}" type="slidenum">
              <a:rPr lang="en-US" smtClean="0"/>
              <a:t>21</a:t>
            </a:fld>
            <a:endParaRPr lang="en-US"/>
          </a:p>
        </p:txBody>
      </p:sp>
    </p:spTree>
    <p:extLst>
      <p:ext uri="{BB962C8B-B14F-4D97-AF65-F5344CB8AC3E}">
        <p14:creationId xmlns:p14="http://schemas.microsoft.com/office/powerpoint/2010/main" val="633795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an increasing number of adult centers are using whole blood, the number of pediatric centers with a whole blood program is currently somewhere around 12. The most commonly cited reasons for this lag in implementation are a lack of data regarding efficacy, and concerns about safety, supply and wastage.</a:t>
            </a:r>
          </a:p>
        </p:txBody>
      </p:sp>
      <p:sp>
        <p:nvSpPr>
          <p:cNvPr id="4" name="Slide Number Placeholder 3"/>
          <p:cNvSpPr>
            <a:spLocks noGrp="1"/>
          </p:cNvSpPr>
          <p:nvPr>
            <p:ph type="sldNum" sz="quarter" idx="5"/>
          </p:nvPr>
        </p:nvSpPr>
        <p:spPr/>
        <p:txBody>
          <a:bodyPr/>
          <a:lstStyle/>
          <a:p>
            <a:fld id="{44762F85-F1D5-4448-BCBF-DF4CFEA073A0}" type="slidenum">
              <a:rPr lang="en-US" smtClean="0"/>
              <a:t>22</a:t>
            </a:fld>
            <a:endParaRPr lang="en-US"/>
          </a:p>
        </p:txBody>
      </p:sp>
    </p:spTree>
    <p:extLst>
      <p:ext uri="{BB962C8B-B14F-4D97-AF65-F5344CB8AC3E}">
        <p14:creationId xmlns:p14="http://schemas.microsoft.com/office/powerpoint/2010/main" val="2504003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practice at Children's Hospital of Pittsburgh changed from components to whole blood in 2016.  These data are from the first pediatric civilian cohort who received whole blood at our hospital. The</a:t>
            </a:r>
            <a:r>
              <a:rPr lang="en-US" baseline="0" dirty="0"/>
              <a:t> actual mechanics of </a:t>
            </a:r>
            <a:r>
              <a:rPr lang="en-US" dirty="0"/>
              <a:t>transfusing whole</a:t>
            </a:r>
            <a:r>
              <a:rPr lang="en-US" baseline="0" dirty="0"/>
              <a:t> blood are not different from </a:t>
            </a:r>
            <a:r>
              <a:rPr lang="en-US" dirty="0"/>
              <a:t>packed</a:t>
            </a:r>
            <a:r>
              <a:rPr lang="en-US" baseline="0" dirty="0"/>
              <a:t> cells, so it was feasible and acceptable to all providers.</a:t>
            </a:r>
            <a:r>
              <a:rPr lang="en-US" dirty="0"/>
              <a:t> </a:t>
            </a:r>
            <a:r>
              <a:rPr lang="en-US" baseline="0" dirty="0"/>
              <a:t> Not surprisingly, it was</a:t>
            </a:r>
            <a:r>
              <a:rPr lang="en-US" dirty="0"/>
              <a:t> also</a:t>
            </a:r>
            <a:r>
              <a:rPr lang="en-US" baseline="0" dirty="0"/>
              <a:t> logistically simpler and more efficient than trying to acquire multiple products from different locations. This graph shows that the time from patient arrival to balanced resuscitation went from a median of 303 minutes to 15 minutes.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4267D-0FBB-4985-985D-16E80F09EC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316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safety, there have been several pediatric studies showing no major transfusion reactions, no increase in organ failure, or in-hospital complications including kidney injury, sepsis, ARDS or thromboembolic events, and importantly no increased risk of hemolysis amongst non-group</a:t>
            </a:r>
            <a:r>
              <a:rPr lang="en-US" baseline="0" dirty="0"/>
              <a:t> O </a:t>
            </a:r>
            <a:r>
              <a:rPr lang="en-US" dirty="0"/>
              <a:t>versus</a:t>
            </a:r>
            <a:r>
              <a:rPr lang="en-US" baseline="0" dirty="0"/>
              <a:t> </a:t>
            </a:r>
            <a:r>
              <a:rPr lang="en-US" dirty="0"/>
              <a:t>group</a:t>
            </a:r>
            <a:r>
              <a:rPr lang="en-US" baseline="0" dirty="0"/>
              <a:t> O </a:t>
            </a:r>
            <a:r>
              <a:rPr lang="en-US" dirty="0"/>
              <a:t>recipients of whole blood.</a:t>
            </a:r>
          </a:p>
        </p:txBody>
      </p:sp>
      <p:sp>
        <p:nvSpPr>
          <p:cNvPr id="4" name="Slide Number Placeholder 3"/>
          <p:cNvSpPr>
            <a:spLocks noGrp="1"/>
          </p:cNvSpPr>
          <p:nvPr>
            <p:ph type="sldNum" sz="quarter" idx="10"/>
          </p:nvPr>
        </p:nvSpPr>
        <p:spPr/>
        <p:txBody>
          <a:bodyPr/>
          <a:lstStyle/>
          <a:p>
            <a:fld id="{DDFC382B-CC5D-4731-98AC-770336E6E02F}" type="slidenum">
              <a:rPr lang="en-US" smtClean="0"/>
              <a:t>24</a:t>
            </a:fld>
            <a:endParaRPr lang="en-US"/>
          </a:p>
        </p:txBody>
      </p:sp>
    </p:spTree>
    <p:extLst>
      <p:ext uri="{BB962C8B-B14F-4D97-AF65-F5344CB8AC3E}">
        <p14:creationId xmlns:p14="http://schemas.microsoft.com/office/powerpoint/2010/main" val="1773615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You can see I modeled my platelet graphic after Drs Neal and </a:t>
            </a:r>
            <a:r>
              <a:rPr lang="en-US" dirty="0" err="1"/>
              <a:t>Kornblith</a:t>
            </a:r>
            <a:r>
              <a:rPr lang="en-US" dirty="0"/>
              <a:t>. There’s the HMGB-1! No. So these are data are from a small pediatric study looking at surrogate markers of </a:t>
            </a:r>
            <a:r>
              <a:rPr lang="en-US" baseline="0" dirty="0"/>
              <a:t>platelet function in the whole blood recipients compared to room temperature platelet recipients</a:t>
            </a:r>
            <a:r>
              <a:rPr lang="en-US" dirty="0"/>
              <a:t>. Here we showed no</a:t>
            </a:r>
            <a:r>
              <a:rPr lang="en-US" baseline="0" dirty="0"/>
              <a:t> difference in the </a:t>
            </a:r>
            <a:r>
              <a:rPr lang="en-US" dirty="0"/>
              <a:t>pre- and post transfusion platelet count and TEG maximum amplitude, suggesting that cold platelets are working at least as well as room temperature platelets.</a:t>
            </a:r>
          </a:p>
        </p:txBody>
      </p:sp>
      <p:sp>
        <p:nvSpPr>
          <p:cNvPr id="4" name="Slide Number Placeholder 3"/>
          <p:cNvSpPr>
            <a:spLocks noGrp="1"/>
          </p:cNvSpPr>
          <p:nvPr>
            <p:ph type="sldNum" sz="quarter" idx="10"/>
          </p:nvPr>
        </p:nvSpPr>
        <p:spPr/>
        <p:txBody>
          <a:bodyPr/>
          <a:lstStyle/>
          <a:p>
            <a:fld id="{DDFC382B-CC5D-4731-98AC-770336E6E02F}" type="slidenum">
              <a:rPr lang="en-US" smtClean="0"/>
              <a:t>25</a:t>
            </a:fld>
            <a:endParaRPr lang="en-US"/>
          </a:p>
        </p:txBody>
      </p:sp>
    </p:spTree>
    <p:extLst>
      <p:ext uri="{BB962C8B-B14F-4D97-AF65-F5344CB8AC3E}">
        <p14:creationId xmlns:p14="http://schemas.microsoft.com/office/powerpoint/2010/main" val="9988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figures show a comparison of LTOWB recipients to component recipients with outcome measures of shock and trauma-induced coagulopathy. In the panel on the left, serial base deficit were measured pre and post transfusion, showing faster biochemical resolution of shock in the LTOWB group. Similarly on the right, there was lower post-transfusion INR values in the LTOWB group, INR being an assay that I consider to be a generally poor marker of clinical coagulopathy but a reasonably good indicator of global hemostatic dysregulation after injury and a valuable prognostic indicator.</a:t>
            </a:r>
            <a:endParaRPr lang="en-US" i="1" dirty="0">
              <a:cs typeface="Calibri"/>
            </a:endParaRPr>
          </a:p>
        </p:txBody>
      </p:sp>
      <p:sp>
        <p:nvSpPr>
          <p:cNvPr id="4" name="Slide Number Placeholder 3"/>
          <p:cNvSpPr>
            <a:spLocks noGrp="1"/>
          </p:cNvSpPr>
          <p:nvPr>
            <p:ph type="sldNum" sz="quarter" idx="5"/>
          </p:nvPr>
        </p:nvSpPr>
        <p:spPr/>
        <p:txBody>
          <a:bodyPr/>
          <a:lstStyle/>
          <a:p>
            <a:fld id="{44762F85-F1D5-4448-BCBF-DF4CFEA073A0}" type="slidenum">
              <a:rPr lang="en-US" smtClean="0"/>
              <a:t>26</a:t>
            </a:fld>
            <a:endParaRPr lang="en-US"/>
          </a:p>
        </p:txBody>
      </p:sp>
    </p:spTree>
    <p:extLst>
      <p:ext uri="{BB962C8B-B14F-4D97-AF65-F5344CB8AC3E}">
        <p14:creationId xmlns:p14="http://schemas.microsoft.com/office/powerpoint/2010/main" val="1081431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also been shown in a few pediatric studies now, including this one by </a:t>
            </a:r>
            <a:r>
              <a:rPr lang="en-US" dirty="0" err="1"/>
              <a:t>Bellal's</a:t>
            </a:r>
            <a:r>
              <a:rPr lang="en-US" dirty="0"/>
              <a:t> group using the TQIP database, that whole blood recipients receive less of individual products as well as less total volume overall</a:t>
            </a:r>
            <a:r>
              <a:rPr lang="en-US" baseline="0" dirty="0"/>
              <a:t>, therefore </a:t>
            </a:r>
            <a:r>
              <a:rPr lang="en-US" dirty="0"/>
              <a:t>are </a:t>
            </a:r>
            <a:r>
              <a:rPr lang="en-US" baseline="0" dirty="0"/>
              <a:t>exposed to fewer donors </a:t>
            </a:r>
            <a:r>
              <a:rPr lang="en-US" dirty="0"/>
              <a:t>which theoretically could</a:t>
            </a:r>
            <a:r>
              <a:rPr lang="en-US" baseline="0" dirty="0"/>
              <a:t> </a:t>
            </a:r>
            <a:r>
              <a:rPr lang="en-US" dirty="0"/>
              <a:t>reduce transfusion-associated</a:t>
            </a:r>
            <a:r>
              <a:rPr lang="en-US" baseline="0" dirty="0"/>
              <a:t> risks</a:t>
            </a:r>
            <a:r>
              <a:rPr lang="en-US" dirty="0"/>
              <a:t> like</a:t>
            </a:r>
            <a:r>
              <a:rPr lang="en-US" baseline="0" dirty="0"/>
              <a:t> infection</a:t>
            </a:r>
            <a:r>
              <a:rPr lang="en-US" dirty="0"/>
              <a:t> or transfusion</a:t>
            </a:r>
            <a:r>
              <a:rPr lang="en-US" baseline="0" dirty="0"/>
              <a:t> reactions</a:t>
            </a:r>
            <a:r>
              <a:rPr lang="en-US" dirty="0"/>
              <a:t>.</a:t>
            </a:r>
          </a:p>
        </p:txBody>
      </p:sp>
      <p:sp>
        <p:nvSpPr>
          <p:cNvPr id="4" name="Slide Number Placeholder 3"/>
          <p:cNvSpPr>
            <a:spLocks noGrp="1"/>
          </p:cNvSpPr>
          <p:nvPr>
            <p:ph type="sldNum" sz="quarter" idx="10"/>
          </p:nvPr>
        </p:nvSpPr>
        <p:spPr/>
        <p:txBody>
          <a:bodyPr/>
          <a:lstStyle/>
          <a:p>
            <a:fld id="{DDFC382B-CC5D-4731-98AC-770336E6E02F}" type="slidenum">
              <a:rPr lang="en-US" smtClean="0"/>
              <a:t>27</a:t>
            </a:fld>
            <a:endParaRPr lang="en-US"/>
          </a:p>
        </p:txBody>
      </p:sp>
    </p:spTree>
    <p:extLst>
      <p:ext uri="{BB962C8B-B14F-4D97-AF65-F5344CB8AC3E}">
        <p14:creationId xmlns:p14="http://schemas.microsoft.com/office/powerpoint/2010/main" val="2848819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mortality. In adults,</a:t>
            </a:r>
            <a:r>
              <a:rPr lang="en-US" baseline="0" dirty="0"/>
              <a:t> several studies have documented a mortality benefit to LTOWB</a:t>
            </a:r>
            <a:r>
              <a:rPr lang="en-US" dirty="0"/>
              <a:t>. </a:t>
            </a:r>
            <a:r>
              <a:rPr lang="en-US" baseline="0" dirty="0"/>
              <a:t>In </a:t>
            </a:r>
            <a:r>
              <a:rPr lang="en-US" dirty="0"/>
              <a:t>all comers</a:t>
            </a:r>
            <a:r>
              <a:rPr lang="en-US" baseline="0" dirty="0"/>
              <a:t> </a:t>
            </a:r>
            <a:r>
              <a:rPr lang="en-US" dirty="0"/>
              <a:t>in </a:t>
            </a:r>
            <a:r>
              <a:rPr lang="en-US" baseline="0" dirty="0"/>
              <a:t>pediatric </a:t>
            </a:r>
            <a:r>
              <a:rPr lang="en-US" dirty="0"/>
              <a:t>trauma</a:t>
            </a:r>
            <a:r>
              <a:rPr lang="en-US" baseline="0" dirty="0"/>
              <a:t>, there has been no difference </a:t>
            </a:r>
            <a:r>
              <a:rPr lang="en-US" dirty="0"/>
              <a:t>shown to date in</a:t>
            </a:r>
            <a:r>
              <a:rPr lang="en-US" baseline="0" dirty="0"/>
              <a:t> mortality between whole blood and component groups. </a:t>
            </a:r>
            <a:r>
              <a:rPr lang="en-US" dirty="0"/>
              <a:t>However, there do seem to be select populations in which use of whole blood confers a survival advantage, namely children receiving massive transfusion as seen here on the left who had increased survival at both early and late mortality time point. This interestingly is concordant with a recent adult publication on the right, showing a survival advantage in adults at highest risk of mortality. </a:t>
            </a:r>
            <a:endParaRPr lang="en-US" baseline="0" dirty="0"/>
          </a:p>
        </p:txBody>
      </p:sp>
      <p:sp>
        <p:nvSpPr>
          <p:cNvPr id="4" name="Slide Number Placeholder 3"/>
          <p:cNvSpPr>
            <a:spLocks noGrp="1"/>
          </p:cNvSpPr>
          <p:nvPr>
            <p:ph type="sldNum" sz="quarter" idx="10"/>
          </p:nvPr>
        </p:nvSpPr>
        <p:spPr/>
        <p:txBody>
          <a:bodyPr/>
          <a:lstStyle/>
          <a:p>
            <a:fld id="{DDFC382B-CC5D-4731-98AC-770336E6E02F}" type="slidenum">
              <a:rPr lang="en-US" smtClean="0"/>
              <a:t>28</a:t>
            </a:fld>
            <a:endParaRPr lang="en-US"/>
          </a:p>
        </p:txBody>
      </p:sp>
    </p:spTree>
    <p:extLst>
      <p:ext uri="{BB962C8B-B14F-4D97-AF65-F5344CB8AC3E}">
        <p14:creationId xmlns:p14="http://schemas.microsoft.com/office/powerpoint/2010/main" val="2269973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to summarize the transfusion data, these studies suggest the use of whole blood in pediatric trauma is feasible, safe, efficient and has some advantages over component therapy. But I have to emphasize that this is supported largely by single center data, from a single center, plus one TQIP study, plus anecdotal data from other early adopters. And many clinicians site these weaknesses in the data as reason to continue using component therapy as the standard of care…. Next is the timing of resuscitation, meaning is prehospital transfusion in children a safe and worthwhile endeavor.</a:t>
            </a:r>
            <a:endParaRPr lang="en-US" dirty="0"/>
          </a:p>
        </p:txBody>
      </p:sp>
      <p:sp>
        <p:nvSpPr>
          <p:cNvPr id="4" name="Slide Number Placeholder 3"/>
          <p:cNvSpPr>
            <a:spLocks noGrp="1"/>
          </p:cNvSpPr>
          <p:nvPr>
            <p:ph type="sldNum" sz="quarter" idx="5"/>
          </p:nvPr>
        </p:nvSpPr>
        <p:spPr/>
        <p:txBody>
          <a:bodyPr/>
          <a:lstStyle/>
          <a:p>
            <a:fld id="{44762F85-F1D5-4448-BCBF-DF4CFEA073A0}" type="slidenum">
              <a:rPr lang="en-US" smtClean="0"/>
              <a:t>29</a:t>
            </a:fld>
            <a:endParaRPr lang="en-US"/>
          </a:p>
        </p:txBody>
      </p:sp>
    </p:spTree>
    <p:extLst>
      <p:ext uri="{BB962C8B-B14F-4D97-AF65-F5344CB8AC3E}">
        <p14:creationId xmlns:p14="http://schemas.microsoft.com/office/powerpoint/2010/main" val="227922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usually my role at these meetings is to remind folks that children are people too, and I took some inspiration from this parenting book in order to rename my talk, which will from now on be called “Children are People Too: How we Fail Our Children and How We might…save their lives when they are acutely bleeding after injury.</a:t>
            </a:r>
          </a:p>
        </p:txBody>
      </p:sp>
      <p:sp>
        <p:nvSpPr>
          <p:cNvPr id="4" name="Slide Number Placeholder 3"/>
          <p:cNvSpPr>
            <a:spLocks noGrp="1"/>
          </p:cNvSpPr>
          <p:nvPr>
            <p:ph type="sldNum" sz="quarter" idx="5"/>
          </p:nvPr>
        </p:nvSpPr>
        <p:spPr/>
        <p:txBody>
          <a:bodyPr/>
          <a:lstStyle/>
          <a:p>
            <a:fld id="{44762F85-F1D5-4448-BCBF-DF4CFEA073A0}" type="slidenum">
              <a:rPr lang="en-US" smtClean="0"/>
              <a:t>3</a:t>
            </a:fld>
            <a:endParaRPr lang="en-US"/>
          </a:p>
        </p:txBody>
      </p:sp>
    </p:spTree>
    <p:extLst>
      <p:ext uri="{BB962C8B-B14F-4D97-AF65-F5344CB8AC3E}">
        <p14:creationId xmlns:p14="http://schemas.microsoft.com/office/powerpoint/2010/main" val="977080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it may seem intuitive to all of us to start resuscitation as near to the time of injury as possible, there are barriers to a pediatric prehospital blood program. This requires a Robust blood supply, a Mature system with the means to recycle/offload products near expiration, Skilled pediatric providers and Weight-based dosing guidelines, and rapid Intravenous/Intraosseous access which can be a challenge in children</a:t>
            </a:r>
          </a:p>
          <a:p>
            <a:endParaRPr lang="en-US" dirty="0"/>
          </a:p>
        </p:txBody>
      </p:sp>
      <p:sp>
        <p:nvSpPr>
          <p:cNvPr id="4" name="Slide Number Placeholder 3"/>
          <p:cNvSpPr>
            <a:spLocks noGrp="1"/>
          </p:cNvSpPr>
          <p:nvPr>
            <p:ph type="sldNum" sz="quarter" idx="5"/>
          </p:nvPr>
        </p:nvSpPr>
        <p:spPr/>
        <p:txBody>
          <a:bodyPr/>
          <a:lstStyle/>
          <a:p>
            <a:fld id="{44762F85-F1D5-4448-BCBF-DF4CFEA073A0}" type="slidenum">
              <a:rPr lang="en-US" smtClean="0"/>
              <a:t>30</a:t>
            </a:fld>
            <a:endParaRPr lang="en-US"/>
          </a:p>
        </p:txBody>
      </p:sp>
    </p:spTree>
    <p:extLst>
      <p:ext uri="{BB962C8B-B14F-4D97-AF65-F5344CB8AC3E}">
        <p14:creationId xmlns:p14="http://schemas.microsoft.com/office/powerpoint/2010/main" val="3366880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a handful of small studies that contributed to suggesting prehospital transfusion of blood products was feasible and safe, but none was of sufficient size to detect a difference in mortality and had moderate to high degree of bias</a:t>
            </a:r>
          </a:p>
        </p:txBody>
      </p:sp>
      <p:sp>
        <p:nvSpPr>
          <p:cNvPr id="4" name="Slide Number Placeholder 3"/>
          <p:cNvSpPr>
            <a:spLocks noGrp="1"/>
          </p:cNvSpPr>
          <p:nvPr>
            <p:ph type="sldNum" sz="quarter" idx="5"/>
          </p:nvPr>
        </p:nvSpPr>
        <p:spPr/>
        <p:txBody>
          <a:bodyPr/>
          <a:lstStyle/>
          <a:p>
            <a:fld id="{44762F85-F1D5-4448-BCBF-DF4CFEA073A0}" type="slidenum">
              <a:rPr lang="en-US" smtClean="0"/>
              <a:t>31</a:t>
            </a:fld>
            <a:endParaRPr lang="en-US"/>
          </a:p>
        </p:txBody>
      </p:sp>
    </p:spTree>
    <p:extLst>
      <p:ext uri="{BB962C8B-B14F-4D97-AF65-F5344CB8AC3E}">
        <p14:creationId xmlns:p14="http://schemas.microsoft.com/office/powerpoint/2010/main" val="4274110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looked at the State of Pennsylvania trauma system database, and propensity matched children who received blood in the ED to those who received blood prehospital in order to balance some important covariates. After matching, both 24-hour and in-hospital mortality were lower in the prehospital transfusion group. The number needed to transfuse to save one </a:t>
            </a:r>
            <a:r>
              <a:rPr lang="en-US" dirty="0" err="1"/>
              <a:t>childs</a:t>
            </a:r>
            <a:r>
              <a:rPr lang="en-US" dirty="0"/>
              <a:t> life was 5. So while there are barriers to establishing pediatric prehospital programs, I would say this is indeed a worthwhile endeavor.</a:t>
            </a:r>
          </a:p>
        </p:txBody>
      </p:sp>
      <p:sp>
        <p:nvSpPr>
          <p:cNvPr id="4" name="Slide Number Placeholder 3"/>
          <p:cNvSpPr>
            <a:spLocks noGrp="1"/>
          </p:cNvSpPr>
          <p:nvPr>
            <p:ph type="sldNum" sz="quarter" idx="5"/>
          </p:nvPr>
        </p:nvSpPr>
        <p:spPr/>
        <p:txBody>
          <a:bodyPr/>
          <a:lstStyle/>
          <a:p>
            <a:fld id="{44762F85-F1D5-4448-BCBF-DF4CFEA073A0}" type="slidenum">
              <a:rPr lang="en-US" smtClean="0"/>
              <a:t>32</a:t>
            </a:fld>
            <a:endParaRPr lang="en-US"/>
          </a:p>
        </p:txBody>
      </p:sp>
    </p:spTree>
    <p:extLst>
      <p:ext uri="{BB962C8B-B14F-4D97-AF65-F5344CB8AC3E}">
        <p14:creationId xmlns:p14="http://schemas.microsoft.com/office/powerpoint/2010/main" val="2524005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hemostatic adjuncts.</a:t>
            </a:r>
          </a:p>
        </p:txBody>
      </p:sp>
      <p:sp>
        <p:nvSpPr>
          <p:cNvPr id="4" name="Slide Number Placeholder 3"/>
          <p:cNvSpPr>
            <a:spLocks noGrp="1"/>
          </p:cNvSpPr>
          <p:nvPr>
            <p:ph type="sldNum" sz="quarter" idx="5"/>
          </p:nvPr>
        </p:nvSpPr>
        <p:spPr/>
        <p:txBody>
          <a:bodyPr/>
          <a:lstStyle/>
          <a:p>
            <a:fld id="{44762F85-F1D5-4448-BCBF-DF4CFEA073A0}" type="slidenum">
              <a:rPr lang="en-US" smtClean="0"/>
              <a:t>33</a:t>
            </a:fld>
            <a:endParaRPr lang="en-US"/>
          </a:p>
        </p:txBody>
      </p:sp>
    </p:spTree>
    <p:extLst>
      <p:ext uri="{BB962C8B-B14F-4D97-AF65-F5344CB8AC3E}">
        <p14:creationId xmlns:p14="http://schemas.microsoft.com/office/powerpoint/2010/main" val="2187102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adult trauma TXA is Standard of care as supported by data from multiple large RCTs. The use of TXA in injured children is supported entirely by these two studies from military cohorts during the conflicts in Iraq and Afghanistan. The first, in which 66 children received TXA, and the second, in which 59 children received TXA, both showed a mortality benefit after controlling for a variety of important covariates. But as was shown yesterday, these are children with blast injury and high velocity penetrating trauma, which does not reflect the average pediatric civilian trauma cohort.</a:t>
            </a:r>
            <a:endParaRPr lang="en-US" dirty="0">
              <a:cs typeface="Calibri"/>
            </a:endParaRPr>
          </a:p>
        </p:txBody>
      </p:sp>
      <p:sp>
        <p:nvSpPr>
          <p:cNvPr id="4" name="Slide Number Placeholder 3"/>
          <p:cNvSpPr>
            <a:spLocks noGrp="1"/>
          </p:cNvSpPr>
          <p:nvPr>
            <p:ph type="sldNum" sz="quarter" idx="5"/>
          </p:nvPr>
        </p:nvSpPr>
        <p:spPr/>
        <p:txBody>
          <a:bodyPr/>
          <a:lstStyle/>
          <a:p>
            <a:fld id="{44762F85-F1D5-4448-BCBF-DF4CFEA073A0}" type="slidenum">
              <a:rPr lang="en-US" smtClean="0"/>
              <a:t>34</a:t>
            </a:fld>
            <a:endParaRPr lang="en-US"/>
          </a:p>
        </p:txBody>
      </p:sp>
    </p:spTree>
    <p:extLst>
      <p:ext uri="{BB962C8B-B14F-4D97-AF65-F5344CB8AC3E}">
        <p14:creationId xmlns:p14="http://schemas.microsoft.com/office/powerpoint/2010/main" val="788068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there is tremendous variation across centers in terms of dosing, regimens, and eligible children. It’s not been studied in large cohorts, nor in combination with other interventions, specifically whole blood. So it’s hard to take these limited data and make a compelling argument for the use of empiric TXA for children.</a:t>
            </a:r>
          </a:p>
        </p:txBody>
      </p:sp>
      <p:sp>
        <p:nvSpPr>
          <p:cNvPr id="4" name="Slide Number Placeholder 3"/>
          <p:cNvSpPr>
            <a:spLocks noGrp="1"/>
          </p:cNvSpPr>
          <p:nvPr>
            <p:ph type="sldNum" sz="quarter" idx="5"/>
          </p:nvPr>
        </p:nvSpPr>
        <p:spPr/>
        <p:txBody>
          <a:bodyPr/>
          <a:lstStyle/>
          <a:p>
            <a:fld id="{44762F85-F1D5-4448-BCBF-DF4CFEA073A0}" type="slidenum">
              <a:rPr lang="en-US" smtClean="0"/>
              <a:t>35</a:t>
            </a:fld>
            <a:endParaRPr lang="en-US"/>
          </a:p>
        </p:txBody>
      </p:sp>
    </p:spTree>
    <p:extLst>
      <p:ext uri="{BB962C8B-B14F-4D97-AF65-F5344CB8AC3E}">
        <p14:creationId xmlns:p14="http://schemas.microsoft.com/office/powerpoint/2010/main" val="3708153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absence of more robust trauma data, we can draw from the experience of the pediatric craniofacial, cardiac and spine surgeons who use TXA with increased frequency at much higher doses, and reassuringly there is no safety signal in those cohorts. </a:t>
            </a:r>
          </a:p>
        </p:txBody>
      </p:sp>
      <p:sp>
        <p:nvSpPr>
          <p:cNvPr id="4" name="Slide Number Placeholder 3"/>
          <p:cNvSpPr>
            <a:spLocks noGrp="1"/>
          </p:cNvSpPr>
          <p:nvPr>
            <p:ph type="sldNum" sz="quarter" idx="5"/>
          </p:nvPr>
        </p:nvSpPr>
        <p:spPr/>
        <p:txBody>
          <a:bodyPr/>
          <a:lstStyle/>
          <a:p>
            <a:fld id="{44762F85-F1D5-4448-BCBF-DF4CFEA073A0}" type="slidenum">
              <a:rPr lang="en-US" smtClean="0"/>
              <a:t>36</a:t>
            </a:fld>
            <a:endParaRPr lang="en-US"/>
          </a:p>
        </p:txBody>
      </p:sp>
    </p:spTree>
    <p:extLst>
      <p:ext uri="{BB962C8B-B14F-4D97-AF65-F5344CB8AC3E}">
        <p14:creationId xmlns:p14="http://schemas.microsoft.com/office/powerpoint/2010/main" val="666418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use of empiric cryoprecipitate in children, Dr Meltzer used the peds TQIP database to propensity match massively transfused recipients of </a:t>
            </a:r>
            <a:r>
              <a:rPr lang="en-US" dirty="0" err="1"/>
              <a:t>cryo</a:t>
            </a:r>
            <a:r>
              <a:rPr lang="en-US" dirty="0"/>
              <a:t> versus no </a:t>
            </a:r>
            <a:r>
              <a:rPr lang="en-US" dirty="0" err="1"/>
              <a:t>cryo</a:t>
            </a:r>
            <a:r>
              <a:rPr lang="en-US" dirty="0"/>
              <a:t>. This analysis showed that </a:t>
            </a:r>
            <a:r>
              <a:rPr lang="en-US" dirty="0">
                <a:latin typeface="Gill Sans MT"/>
                <a:cs typeface="Times New Roman"/>
              </a:rPr>
              <a:t>Giving cryoprecipitate within the first 4 hours of arrival in addition to component products was associated with lower 24-hour mortality. There were a number of limitations to this study, namely that there were relatively </a:t>
            </a:r>
            <a:r>
              <a:rPr lang="en-US" dirty="0"/>
              <a:t>Small numbers, this was conducted </a:t>
            </a:r>
            <a:r>
              <a:rPr lang="en-US" sz="1800" dirty="0"/>
              <a:t>Prior to the implementation of LTOWB, there was potential for Survival bias, and the analysis failed to account for other hemostatic adjuncts. This single study is not practice changing, but is hypothesis generating.</a:t>
            </a:r>
          </a:p>
        </p:txBody>
      </p:sp>
      <p:sp>
        <p:nvSpPr>
          <p:cNvPr id="4" name="Slide Number Placeholder 3"/>
          <p:cNvSpPr>
            <a:spLocks noGrp="1"/>
          </p:cNvSpPr>
          <p:nvPr>
            <p:ph type="sldNum" sz="quarter" idx="5"/>
          </p:nvPr>
        </p:nvSpPr>
        <p:spPr/>
        <p:txBody>
          <a:bodyPr/>
          <a:lstStyle/>
          <a:p>
            <a:fld id="{44762F85-F1D5-4448-BCBF-DF4CFEA073A0}" type="slidenum">
              <a:rPr lang="en-US" smtClean="0"/>
              <a:t>37</a:t>
            </a:fld>
            <a:endParaRPr lang="en-US"/>
          </a:p>
        </p:txBody>
      </p:sp>
    </p:spTree>
    <p:extLst>
      <p:ext uri="{BB962C8B-B14F-4D97-AF65-F5344CB8AC3E}">
        <p14:creationId xmlns:p14="http://schemas.microsoft.com/office/powerpoint/2010/main" val="1538257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while I can tell you that these are probably good strategies to treat children after injury, we don't have the kind of </a:t>
            </a:r>
            <a:r>
              <a:rPr lang="en-US" dirty="0"/>
              <a:t>high quality, practice changing data</a:t>
            </a:r>
            <a:r>
              <a:rPr lang="en-US" dirty="0">
                <a:cs typeface="Calibri"/>
              </a:rPr>
              <a:t> to support it like we have in adult trauma. Yet.</a:t>
            </a:r>
          </a:p>
        </p:txBody>
      </p:sp>
      <p:sp>
        <p:nvSpPr>
          <p:cNvPr id="4" name="Slide Number Placeholder 3"/>
          <p:cNvSpPr>
            <a:spLocks noGrp="1"/>
          </p:cNvSpPr>
          <p:nvPr>
            <p:ph type="sldNum" sz="quarter" idx="5"/>
          </p:nvPr>
        </p:nvSpPr>
        <p:spPr/>
        <p:txBody>
          <a:bodyPr/>
          <a:lstStyle/>
          <a:p>
            <a:fld id="{44762F85-F1D5-4448-BCBF-DF4CFEA073A0}" type="slidenum">
              <a:rPr lang="en-US" smtClean="0"/>
              <a:t>38</a:t>
            </a:fld>
            <a:endParaRPr lang="en-US"/>
          </a:p>
        </p:txBody>
      </p:sp>
    </p:spTree>
    <p:extLst>
      <p:ext uri="{BB962C8B-B14F-4D97-AF65-F5344CB8AC3E}">
        <p14:creationId xmlns:p14="http://schemas.microsoft.com/office/powerpoint/2010/main" val="72456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That is the goal of our upcoming MATIC-2 trial, which is a </a:t>
            </a:r>
            <a:r>
              <a:rPr lang="en-US" dirty="0"/>
              <a:t>pragmatic, Bayesian, combined non-inferiority/superiority, randomized controlled, multicenter, adaptive platform pediatric trauma resuscitation trial. </a:t>
            </a:r>
            <a:endParaRPr lang="en-US" dirty="0">
              <a:cs typeface="Calibri"/>
            </a:endParaRPr>
          </a:p>
        </p:txBody>
      </p:sp>
      <p:sp>
        <p:nvSpPr>
          <p:cNvPr id="4" name="Slide Number Placeholder 3"/>
          <p:cNvSpPr>
            <a:spLocks noGrp="1"/>
          </p:cNvSpPr>
          <p:nvPr>
            <p:ph type="sldNum" sz="quarter" idx="5"/>
          </p:nvPr>
        </p:nvSpPr>
        <p:spPr/>
        <p:txBody>
          <a:bodyPr/>
          <a:lstStyle/>
          <a:p>
            <a:fld id="{44762F85-F1D5-4448-BCBF-DF4CFEA073A0}" type="slidenum">
              <a:rPr lang="en-US" smtClean="0"/>
              <a:t>39</a:t>
            </a:fld>
            <a:endParaRPr lang="en-US"/>
          </a:p>
        </p:txBody>
      </p:sp>
    </p:spTree>
    <p:extLst>
      <p:ext uri="{BB962C8B-B14F-4D97-AF65-F5344CB8AC3E}">
        <p14:creationId xmlns:p14="http://schemas.microsoft.com/office/powerpoint/2010/main" val="408534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 going to start by briefly addressing the epidemiology of pediatric trauma</a:t>
            </a:r>
          </a:p>
        </p:txBody>
      </p:sp>
      <p:sp>
        <p:nvSpPr>
          <p:cNvPr id="4" name="Slide Number Placeholder 3"/>
          <p:cNvSpPr>
            <a:spLocks noGrp="1"/>
          </p:cNvSpPr>
          <p:nvPr>
            <p:ph type="sldNum" sz="quarter" idx="5"/>
          </p:nvPr>
        </p:nvSpPr>
        <p:spPr/>
        <p:txBody>
          <a:bodyPr/>
          <a:lstStyle/>
          <a:p>
            <a:fld id="{44762F85-F1D5-4448-BCBF-DF4CFEA073A0}" type="slidenum">
              <a:rPr lang="en-US" smtClean="0"/>
              <a:t>4</a:t>
            </a:fld>
            <a:endParaRPr lang="en-US"/>
          </a:p>
        </p:txBody>
      </p:sp>
    </p:spTree>
    <p:extLst>
      <p:ext uri="{BB962C8B-B14F-4D97-AF65-F5344CB8AC3E}">
        <p14:creationId xmlns:p14="http://schemas.microsoft.com/office/powerpoint/2010/main" val="35228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first the general structure of the trial is a platform design. The benefit of a platform design is that you maximize all the time, money and other resources that go into setting up the infrastructure needed to conduct the trial. There can be multiple domains testing different interventions simultaneously. What that means practically is that at any of the analysis checkpoints, one or more of the interventions could be stopped either for efficacy, in which case it becomes the standard of care, or for futility or harm, in which case it is removed from the trial. At that time, the trial doesn't shut down, rather a new therapy or domain can be added and tested.</a:t>
            </a:r>
          </a:p>
        </p:txBody>
      </p:sp>
      <p:sp>
        <p:nvSpPr>
          <p:cNvPr id="4" name="Slide Number Placeholder 3"/>
          <p:cNvSpPr>
            <a:spLocks noGrp="1"/>
          </p:cNvSpPr>
          <p:nvPr>
            <p:ph type="sldNum" sz="quarter" idx="5"/>
          </p:nvPr>
        </p:nvSpPr>
        <p:spPr/>
        <p:txBody>
          <a:bodyPr/>
          <a:lstStyle/>
          <a:p>
            <a:fld id="{44762F85-F1D5-4448-BCBF-DF4CFEA073A0}" type="slidenum">
              <a:rPr lang="en-US" smtClean="0"/>
              <a:t>40</a:t>
            </a:fld>
            <a:endParaRPr lang="en-US"/>
          </a:p>
        </p:txBody>
      </p:sp>
    </p:spTree>
    <p:extLst>
      <p:ext uri="{BB962C8B-B14F-4D97-AF65-F5344CB8AC3E}">
        <p14:creationId xmlns:p14="http://schemas.microsoft.com/office/powerpoint/2010/main" val="2416938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in MATIC2 there will be two domains, a blood product domain randomizing to whole blood or component therapy, and a hemostatic adjunct domain, randomizing to TXA or placebo. </a:t>
            </a:r>
            <a:r>
              <a:rPr lang="en-US" dirty="0">
                <a:cs typeface="Calibri"/>
              </a:rPr>
              <a:t>We'll be enrolling 1,000 subjects at 20 pediatric trauma centers in the US.</a:t>
            </a:r>
            <a:endParaRPr lang="en-US" dirty="0"/>
          </a:p>
        </p:txBody>
      </p:sp>
      <p:sp>
        <p:nvSpPr>
          <p:cNvPr id="4" name="Slide Number Placeholder 3"/>
          <p:cNvSpPr>
            <a:spLocks noGrp="1"/>
          </p:cNvSpPr>
          <p:nvPr>
            <p:ph type="sldNum" sz="quarter" idx="5"/>
          </p:nvPr>
        </p:nvSpPr>
        <p:spPr/>
        <p:txBody>
          <a:bodyPr/>
          <a:lstStyle/>
          <a:p>
            <a:fld id="{44762F85-F1D5-4448-BCBF-DF4CFEA073A0}" type="slidenum">
              <a:rPr lang="en-US" smtClean="0"/>
              <a:t>41</a:t>
            </a:fld>
            <a:endParaRPr lang="en-US"/>
          </a:p>
        </p:txBody>
      </p:sp>
    </p:spTree>
    <p:extLst>
      <p:ext uri="{BB962C8B-B14F-4D97-AF65-F5344CB8AC3E}">
        <p14:creationId xmlns:p14="http://schemas.microsoft.com/office/powerpoint/2010/main" val="3679251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Inclusion criteria are age less than 18 and MTP activation after traumatic injury, and at the behest of the FDA some additional objective criteria, which are hypotension, tachycardia or findings consistent with bleeding.</a:t>
            </a:r>
          </a:p>
        </p:txBody>
      </p:sp>
      <p:sp>
        <p:nvSpPr>
          <p:cNvPr id="4" name="Slide Number Placeholder 3"/>
          <p:cNvSpPr>
            <a:spLocks noGrp="1"/>
          </p:cNvSpPr>
          <p:nvPr>
            <p:ph type="sldNum" sz="quarter" idx="5"/>
          </p:nvPr>
        </p:nvSpPr>
        <p:spPr/>
        <p:txBody>
          <a:bodyPr/>
          <a:lstStyle/>
          <a:p>
            <a:fld id="{44762F85-F1D5-4448-BCBF-DF4CFEA073A0}" type="slidenum">
              <a:rPr lang="en-US" smtClean="0"/>
              <a:t>42</a:t>
            </a:fld>
            <a:endParaRPr lang="en-US"/>
          </a:p>
        </p:txBody>
      </p:sp>
    </p:spTree>
    <p:extLst>
      <p:ext uri="{BB962C8B-B14F-4D97-AF65-F5344CB8AC3E}">
        <p14:creationId xmlns:p14="http://schemas.microsoft.com/office/powerpoint/2010/main" val="1972418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MATIC2 will have a crossover cluster design, meaning randomization occurs at the center level, not the patient level. This will result in 4 clusters containing 5 sites each stratified by center volume that will change assignment after every 250 subjects enrolled. The purpose of this is to minimize waste of blood products and minimize burden on research staff.</a:t>
            </a:r>
            <a:r>
              <a:rPr lang="en-US" dirty="0">
                <a:cs typeface="Calibri"/>
              </a:rPr>
              <a:t> This is depicted visually here, you can see that</a:t>
            </a:r>
            <a:r>
              <a:rPr lang="en-US" dirty="0"/>
              <a:t> the 4 groups  will start with a study assignment, then this will change after 250 subjects are enrolled such that every site will see each combination of study interventions over the course of the trial: whole blood + TXA, whole blood +placebo, components + TXA and components + placebo.</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5D937E8-BDA3-964E-9F15-266C79DFA14F}" type="slidenum">
              <a:rPr lang="en-US" smtClean="0"/>
              <a:t>43</a:t>
            </a:fld>
            <a:endParaRPr lang="en-US"/>
          </a:p>
        </p:txBody>
      </p:sp>
    </p:spTree>
    <p:extLst>
      <p:ext uri="{BB962C8B-B14F-4D97-AF65-F5344CB8AC3E}">
        <p14:creationId xmlns:p14="http://schemas.microsoft.com/office/powerpoint/2010/main" val="2609462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primary outcome is 24-hour mortality, which has been identified as a clinically relevant outcome for trials looking at hemostatic resuscitation interventions. This is </a:t>
            </a:r>
            <a:r>
              <a:rPr lang="en-US" dirty="0" err="1">
                <a:cs typeface="Calibri"/>
              </a:rPr>
              <a:t>consistant</a:t>
            </a:r>
            <a:r>
              <a:rPr lang="en-US" dirty="0">
                <a:cs typeface="Calibri"/>
              </a:rPr>
              <a:t> with the data I showed earlier where most death due to hemorrhage in children occurs early.</a:t>
            </a:r>
          </a:p>
        </p:txBody>
      </p:sp>
      <p:sp>
        <p:nvSpPr>
          <p:cNvPr id="4" name="Slide Number Placeholder 3"/>
          <p:cNvSpPr>
            <a:spLocks noGrp="1"/>
          </p:cNvSpPr>
          <p:nvPr>
            <p:ph type="sldNum" sz="quarter" idx="5"/>
          </p:nvPr>
        </p:nvSpPr>
        <p:spPr/>
        <p:txBody>
          <a:bodyPr/>
          <a:lstStyle/>
          <a:p>
            <a:fld id="{44762F85-F1D5-4448-BCBF-DF4CFEA073A0}" type="slidenum">
              <a:rPr lang="en-US" smtClean="0"/>
              <a:t>44</a:t>
            </a:fld>
            <a:endParaRPr lang="en-US"/>
          </a:p>
        </p:txBody>
      </p:sp>
    </p:spTree>
    <p:extLst>
      <p:ext uri="{BB962C8B-B14F-4D97-AF65-F5344CB8AC3E}">
        <p14:creationId xmlns:p14="http://schemas.microsoft.com/office/powerpoint/2010/main" val="2287744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have other secondary, exploratory and safety outcomes, which are all listed here. Some I'll point out include cumulative survival, the interaction between whole blood and TXA, cause of death, and Alloimmunization rates for Rh negative recipients of Rh positive product.</a:t>
            </a:r>
          </a:p>
        </p:txBody>
      </p:sp>
      <p:sp>
        <p:nvSpPr>
          <p:cNvPr id="4" name="Slide Number Placeholder 3"/>
          <p:cNvSpPr>
            <a:spLocks noGrp="1"/>
          </p:cNvSpPr>
          <p:nvPr>
            <p:ph type="sldNum" sz="quarter" idx="5"/>
          </p:nvPr>
        </p:nvSpPr>
        <p:spPr/>
        <p:txBody>
          <a:bodyPr/>
          <a:lstStyle/>
          <a:p>
            <a:fld id="{44762F85-F1D5-4448-BCBF-DF4CFEA073A0}" type="slidenum">
              <a:rPr lang="en-US" smtClean="0"/>
              <a:t>45</a:t>
            </a:fld>
            <a:endParaRPr lang="en-US"/>
          </a:p>
        </p:txBody>
      </p:sp>
    </p:spTree>
    <p:extLst>
      <p:ext uri="{BB962C8B-B14F-4D97-AF65-F5344CB8AC3E}">
        <p14:creationId xmlns:p14="http://schemas.microsoft.com/office/powerpoint/2010/main" val="1382203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the primary and secondary outcomes, we are planning multiple subgroups analyses to leverage the power of the platform design to detect subsets of patients who may benefit form a given intervention. These will include age, sex, the intersection of those two to assess for hormonal influence, traumatic brain injury, injury mechanism, in shock and/or coagulopathic on admission amongst others.</a:t>
            </a:r>
          </a:p>
        </p:txBody>
      </p:sp>
      <p:sp>
        <p:nvSpPr>
          <p:cNvPr id="4" name="Slide Number Placeholder 3"/>
          <p:cNvSpPr>
            <a:spLocks noGrp="1"/>
          </p:cNvSpPr>
          <p:nvPr>
            <p:ph type="sldNum" sz="quarter" idx="5"/>
          </p:nvPr>
        </p:nvSpPr>
        <p:spPr/>
        <p:txBody>
          <a:bodyPr/>
          <a:lstStyle/>
          <a:p>
            <a:fld id="{44762F85-F1D5-4448-BCBF-DF4CFEA073A0}" type="slidenum">
              <a:rPr lang="en-US" smtClean="0"/>
              <a:t>46</a:t>
            </a:fld>
            <a:endParaRPr lang="en-US"/>
          </a:p>
        </p:txBody>
      </p:sp>
    </p:spTree>
    <p:extLst>
      <p:ext uri="{BB962C8B-B14F-4D97-AF65-F5344CB8AC3E}">
        <p14:creationId xmlns:p14="http://schemas.microsoft.com/office/powerpoint/2010/main" val="3568635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also including a mechanistic aim will include an untargeted </a:t>
            </a:r>
            <a:r>
              <a:rPr lang="en-US" dirty="0" err="1"/>
              <a:t>multiomics</a:t>
            </a:r>
            <a:r>
              <a:rPr lang="en-US" dirty="0"/>
              <a:t> analysis, led by Angelo D’Alessandro and Kirk Hansen, at the University of Colorado, which requires 100 microliters of plasma only and provides comprehensive panels of metabolomics, proteomics and </a:t>
            </a:r>
            <a:r>
              <a:rPr lang="en-US" dirty="0" err="1"/>
              <a:t>lipidomics</a:t>
            </a:r>
            <a:r>
              <a:rPr lang="en-US" dirty="0"/>
              <a:t>. Rapid </a:t>
            </a:r>
            <a:r>
              <a:rPr lang="en-US" dirty="0" err="1"/>
              <a:t>thromboelastography</a:t>
            </a:r>
            <a:r>
              <a:rPr lang="en-US" dirty="0"/>
              <a:t> will also be run in order to get a functional assessment of coagulation as well as fibrinolysis phenotypes which may or may not be relevant to TXA efficacy.</a:t>
            </a:r>
            <a:endParaRPr lang="en-US" dirty="0">
              <a:cs typeface="Calibri"/>
            </a:endParaRPr>
          </a:p>
        </p:txBody>
      </p:sp>
      <p:sp>
        <p:nvSpPr>
          <p:cNvPr id="4" name="Slide Number Placeholder 3"/>
          <p:cNvSpPr>
            <a:spLocks noGrp="1"/>
          </p:cNvSpPr>
          <p:nvPr>
            <p:ph type="sldNum" sz="quarter" idx="5"/>
          </p:nvPr>
        </p:nvSpPr>
        <p:spPr/>
        <p:txBody>
          <a:bodyPr/>
          <a:lstStyle/>
          <a:p>
            <a:fld id="{44762F85-F1D5-4448-BCBF-DF4CFEA073A0}" type="slidenum">
              <a:rPr lang="en-US" smtClean="0"/>
              <a:t>47</a:t>
            </a:fld>
            <a:endParaRPr lang="en-US"/>
          </a:p>
        </p:txBody>
      </p:sp>
    </p:spTree>
    <p:extLst>
      <p:ext uri="{BB962C8B-B14F-4D97-AF65-F5344CB8AC3E}">
        <p14:creationId xmlns:p14="http://schemas.microsoft.com/office/powerpoint/2010/main" val="1672296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conduct a TXA pharmacokinetics analysis, led by Gideon Stitt at the University of Utah, in order to identify optimal dosing in the future. This will require approximately 750 samples from some of the 500 subjects randomized to TXA. And lastly we will be banking excess plasma in a study biorepository led by Dr. Susan Shea for future analyses based on these findings.</a:t>
            </a:r>
          </a:p>
          <a:p>
            <a:endParaRPr lang="en-US" dirty="0">
              <a:cs typeface="Calibri"/>
            </a:endParaRPr>
          </a:p>
        </p:txBody>
      </p:sp>
      <p:sp>
        <p:nvSpPr>
          <p:cNvPr id="4" name="Slide Number Placeholder 3"/>
          <p:cNvSpPr>
            <a:spLocks noGrp="1"/>
          </p:cNvSpPr>
          <p:nvPr>
            <p:ph type="sldNum" sz="quarter" idx="5"/>
          </p:nvPr>
        </p:nvSpPr>
        <p:spPr/>
        <p:txBody>
          <a:bodyPr/>
          <a:lstStyle/>
          <a:p>
            <a:fld id="{44762F85-F1D5-4448-BCBF-DF4CFEA073A0}" type="slidenum">
              <a:rPr lang="en-US" smtClean="0"/>
              <a:t>48</a:t>
            </a:fld>
            <a:endParaRPr lang="en-US"/>
          </a:p>
        </p:txBody>
      </p:sp>
    </p:spTree>
    <p:extLst>
      <p:ext uri="{BB962C8B-B14F-4D97-AF65-F5344CB8AC3E}">
        <p14:creationId xmlns:p14="http://schemas.microsoft.com/office/powerpoint/2010/main" val="359844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MATIC2 will be conducted under Exception for Informed Consent or EFIC, with a single central IRB.</a:t>
            </a:r>
          </a:p>
        </p:txBody>
      </p:sp>
      <p:sp>
        <p:nvSpPr>
          <p:cNvPr id="4" name="Slide Number Placeholder 3"/>
          <p:cNvSpPr>
            <a:spLocks noGrp="1"/>
          </p:cNvSpPr>
          <p:nvPr>
            <p:ph type="sldNum" sz="quarter" idx="5"/>
          </p:nvPr>
        </p:nvSpPr>
        <p:spPr/>
        <p:txBody>
          <a:bodyPr/>
          <a:lstStyle/>
          <a:p>
            <a:fld id="{44762F85-F1D5-4448-BCBF-DF4CFEA073A0}" type="slidenum">
              <a:rPr lang="en-US" smtClean="0"/>
              <a:t>49</a:t>
            </a:fld>
            <a:endParaRPr lang="en-US"/>
          </a:p>
        </p:txBody>
      </p:sp>
    </p:spTree>
    <p:extLst>
      <p:ext uri="{BB962C8B-B14F-4D97-AF65-F5344CB8AC3E}">
        <p14:creationId xmlns:p14="http://schemas.microsoft.com/office/powerpoint/2010/main" val="299468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magnitude of this problem can’t be overstated. From the most recent data, there are 81 million children in the US, representing 22% of our nation’s population. Emergency department visits for trauma account for 25 billion dollars in spending</a:t>
            </a:r>
            <a:r>
              <a:rPr lang="en-US" baseline="0" dirty="0"/>
              <a:t> annually</a:t>
            </a:r>
            <a:r>
              <a:rPr lang="en-US" dirty="0"/>
              <a:t>, and there are over 15,000 pediatric trauma deaths resulting in 802,000 years of life lost each year.</a:t>
            </a:r>
          </a:p>
        </p:txBody>
      </p:sp>
      <p:sp>
        <p:nvSpPr>
          <p:cNvPr id="4" name="Slide Number Placeholder 3"/>
          <p:cNvSpPr>
            <a:spLocks noGrp="1"/>
          </p:cNvSpPr>
          <p:nvPr>
            <p:ph type="sldNum" sz="quarter" idx="5"/>
          </p:nvPr>
        </p:nvSpPr>
        <p:spPr/>
        <p:txBody>
          <a:bodyPr/>
          <a:lstStyle/>
          <a:p>
            <a:fld id="{44762F85-F1D5-4448-BCBF-DF4CFEA073A0}" type="slidenum">
              <a:rPr lang="en-US" smtClean="0"/>
              <a:t>5</a:t>
            </a:fld>
            <a:endParaRPr lang="en-US"/>
          </a:p>
        </p:txBody>
      </p:sp>
    </p:spTree>
    <p:extLst>
      <p:ext uri="{BB962C8B-B14F-4D97-AF65-F5344CB8AC3E}">
        <p14:creationId xmlns:p14="http://schemas.microsoft.com/office/powerpoint/2010/main" val="556266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in the final round of contract negotiation with BARDA, specifically the Rad/</a:t>
            </a:r>
            <a:r>
              <a:rPr lang="en-US" dirty="0" err="1">
                <a:cs typeface="Calibri"/>
              </a:rPr>
              <a:t>Nuc</a:t>
            </a:r>
            <a:r>
              <a:rPr lang="en-US" dirty="0">
                <a:cs typeface="Calibri"/>
              </a:rPr>
              <a:t> division who are interested in trauma resuscitation as well as research in vulnerable populations.</a:t>
            </a:r>
          </a:p>
        </p:txBody>
      </p:sp>
      <p:sp>
        <p:nvSpPr>
          <p:cNvPr id="4" name="Slide Number Placeholder 3"/>
          <p:cNvSpPr>
            <a:spLocks noGrp="1"/>
          </p:cNvSpPr>
          <p:nvPr>
            <p:ph type="sldNum" sz="quarter" idx="5"/>
          </p:nvPr>
        </p:nvSpPr>
        <p:spPr/>
        <p:txBody>
          <a:bodyPr/>
          <a:lstStyle/>
          <a:p>
            <a:fld id="{44762F85-F1D5-4448-BCBF-DF4CFEA073A0}" type="slidenum">
              <a:rPr lang="en-US" smtClean="0"/>
              <a:t>50</a:t>
            </a:fld>
            <a:endParaRPr lang="en-US"/>
          </a:p>
        </p:txBody>
      </p:sp>
    </p:spTree>
    <p:extLst>
      <p:ext uri="{BB962C8B-B14F-4D97-AF65-F5344CB8AC3E}">
        <p14:creationId xmlns:p14="http://schemas.microsoft.com/office/powerpoint/2010/main" val="3467009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proposal is currently under review at BARDA. We anticipate the contract will be for a 5 year duration. The first year will be for site contracts, EFIC activities and IRB approval, then 3.5 years for subject enrollment, then the last 6 months for data cleaning and analysis.</a:t>
            </a:r>
          </a:p>
        </p:txBody>
      </p:sp>
      <p:sp>
        <p:nvSpPr>
          <p:cNvPr id="4" name="Slide Number Placeholder 3"/>
          <p:cNvSpPr>
            <a:spLocks noGrp="1"/>
          </p:cNvSpPr>
          <p:nvPr>
            <p:ph type="sldNum" sz="quarter" idx="5"/>
          </p:nvPr>
        </p:nvSpPr>
        <p:spPr/>
        <p:txBody>
          <a:bodyPr/>
          <a:lstStyle/>
          <a:p>
            <a:fld id="{44762F85-F1D5-4448-BCBF-DF4CFEA073A0}" type="slidenum">
              <a:rPr lang="en-US" smtClean="0"/>
              <a:t>51</a:t>
            </a:fld>
            <a:endParaRPr lang="en-US"/>
          </a:p>
        </p:txBody>
      </p:sp>
    </p:spTree>
    <p:extLst>
      <p:ext uri="{BB962C8B-B14F-4D97-AF65-F5344CB8AC3E}">
        <p14:creationId xmlns:p14="http://schemas.microsoft.com/office/powerpoint/2010/main" val="2524119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 team of PIs leading different components of the trial. Myself and Phil Spinella are leading the CCC, Steve Wisniewski and Abdus Wahed are leading the DCC, and Angelo D'Alessandro is leading the mechanistic effort.</a:t>
            </a:r>
          </a:p>
        </p:txBody>
      </p:sp>
      <p:sp>
        <p:nvSpPr>
          <p:cNvPr id="4" name="Slide Number Placeholder 3"/>
          <p:cNvSpPr>
            <a:spLocks noGrp="1"/>
          </p:cNvSpPr>
          <p:nvPr>
            <p:ph type="sldNum" sz="quarter" idx="5"/>
          </p:nvPr>
        </p:nvSpPr>
        <p:spPr/>
        <p:txBody>
          <a:bodyPr/>
          <a:lstStyle/>
          <a:p>
            <a:fld id="{44762F85-F1D5-4448-BCBF-DF4CFEA073A0}" type="slidenum">
              <a:rPr lang="en-US" smtClean="0"/>
              <a:t>52</a:t>
            </a:fld>
            <a:endParaRPr lang="en-US"/>
          </a:p>
        </p:txBody>
      </p:sp>
    </p:spTree>
    <p:extLst>
      <p:ext uri="{BB962C8B-B14F-4D97-AF65-F5344CB8AC3E}">
        <p14:creationId xmlns:p14="http://schemas.microsoft.com/office/powerpoint/2010/main" val="4051457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the PIs, we have an executive committee that includes Barb Gaines, Kirk Hansen, Cassandra Josephson and </a:t>
            </a:r>
            <a:r>
              <a:rPr lang="en-US" dirty="0"/>
              <a:t>Julie Leonard. Our steering committee is a multidisciplinary group that includes representatives from Trauma Surgery, Transfusion medicine, emergency medicine, critical care, a bioethicist, and patient advocates. We're tremendously grateful also for all the site PIs, clinicians and research teams, and we're really looking forward to getting this done and learning more about optimal resuscitation in pediatric trauma. </a:t>
            </a:r>
            <a:endParaRPr lang="en-US" dirty="0">
              <a:cs typeface="Calibri"/>
            </a:endParaRPr>
          </a:p>
        </p:txBody>
      </p:sp>
      <p:sp>
        <p:nvSpPr>
          <p:cNvPr id="4" name="Slide Number Placeholder 3"/>
          <p:cNvSpPr>
            <a:spLocks noGrp="1"/>
          </p:cNvSpPr>
          <p:nvPr>
            <p:ph type="sldNum" sz="quarter" idx="5"/>
          </p:nvPr>
        </p:nvSpPr>
        <p:spPr/>
        <p:txBody>
          <a:bodyPr/>
          <a:lstStyle/>
          <a:p>
            <a:fld id="{44762F85-F1D5-4448-BCBF-DF4CFEA073A0}" type="slidenum">
              <a:rPr lang="en-US" smtClean="0"/>
              <a:t>53</a:t>
            </a:fld>
            <a:endParaRPr lang="en-US"/>
          </a:p>
        </p:txBody>
      </p:sp>
    </p:spTree>
    <p:extLst>
      <p:ext uri="{BB962C8B-B14F-4D97-AF65-F5344CB8AC3E}">
        <p14:creationId xmlns:p14="http://schemas.microsoft.com/office/powerpoint/2010/main" val="238289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I’d like to acknowledge the tremendous clinical and research teams in Pittsburgh. And I thank you all again for the opportunity to be </a:t>
            </a:r>
            <a:r>
              <a:rPr lang="en-US"/>
              <a:t>here today.. </a:t>
            </a:r>
            <a:endParaRPr lang="en-US" dirty="0"/>
          </a:p>
        </p:txBody>
      </p:sp>
      <p:sp>
        <p:nvSpPr>
          <p:cNvPr id="4" name="Slide Number Placeholder 3"/>
          <p:cNvSpPr>
            <a:spLocks noGrp="1"/>
          </p:cNvSpPr>
          <p:nvPr>
            <p:ph type="sldNum" sz="quarter" idx="5"/>
          </p:nvPr>
        </p:nvSpPr>
        <p:spPr/>
        <p:txBody>
          <a:bodyPr/>
          <a:lstStyle/>
          <a:p>
            <a:fld id="{44762F85-F1D5-4448-BCBF-DF4CFEA073A0}" type="slidenum">
              <a:rPr lang="en-US" smtClean="0"/>
              <a:t>54</a:t>
            </a:fld>
            <a:endParaRPr lang="en-US"/>
          </a:p>
        </p:txBody>
      </p:sp>
    </p:spTree>
    <p:extLst>
      <p:ext uri="{BB962C8B-B14F-4D97-AF65-F5344CB8AC3E}">
        <p14:creationId xmlns:p14="http://schemas.microsoft.com/office/powerpoint/2010/main" val="392109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is what kills children in this country. Depending on the age group, injury accounts for a minimum of 50% up to 86% of the total annual mortality.</a:t>
            </a:r>
          </a:p>
        </p:txBody>
      </p:sp>
      <p:sp>
        <p:nvSpPr>
          <p:cNvPr id="4" name="Slide Number Placeholder 3"/>
          <p:cNvSpPr>
            <a:spLocks noGrp="1"/>
          </p:cNvSpPr>
          <p:nvPr>
            <p:ph type="sldNum" sz="quarter" idx="5"/>
          </p:nvPr>
        </p:nvSpPr>
        <p:spPr/>
        <p:txBody>
          <a:bodyPr/>
          <a:lstStyle/>
          <a:p>
            <a:fld id="{44762F85-F1D5-4448-BCBF-DF4CFEA073A0}" type="slidenum">
              <a:rPr lang="en-US" smtClean="0"/>
              <a:t>6</a:t>
            </a:fld>
            <a:endParaRPr lang="en-US"/>
          </a:p>
        </p:txBody>
      </p:sp>
    </p:spTree>
    <p:extLst>
      <p:ext uri="{BB962C8B-B14F-4D97-AF65-F5344CB8AC3E}">
        <p14:creationId xmlns:p14="http://schemas.microsoft.com/office/powerpoint/2010/main" val="309230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Black children and native American children have disproportionately higher rates of death compared to their white and Asian/pacific islander counterparts. And male children in the US die at a rate twice that of female children</a:t>
            </a:r>
          </a:p>
          <a:p>
            <a:endParaRPr lang="en-US" dirty="0"/>
          </a:p>
        </p:txBody>
      </p:sp>
      <p:sp>
        <p:nvSpPr>
          <p:cNvPr id="4" name="Slide Number Placeholder 3"/>
          <p:cNvSpPr>
            <a:spLocks noGrp="1"/>
          </p:cNvSpPr>
          <p:nvPr>
            <p:ph type="sldNum" sz="quarter" idx="5"/>
          </p:nvPr>
        </p:nvSpPr>
        <p:spPr/>
        <p:txBody>
          <a:bodyPr/>
          <a:lstStyle/>
          <a:p>
            <a:fld id="{44762F85-F1D5-4448-BCBF-DF4CFEA073A0}" type="slidenum">
              <a:rPr lang="en-US" smtClean="0"/>
              <a:t>7</a:t>
            </a:fld>
            <a:endParaRPr lang="en-US"/>
          </a:p>
        </p:txBody>
      </p:sp>
    </p:spTree>
    <p:extLst>
      <p:ext uri="{BB962C8B-B14F-4D97-AF65-F5344CB8AC3E}">
        <p14:creationId xmlns:p14="http://schemas.microsoft.com/office/powerpoint/2010/main" val="136935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age, the middle childhood groups are at a distinct </a:t>
            </a:r>
            <a:r>
              <a:rPr lang="en-US" dirty="0" err="1"/>
              <a:t>ADvantage</a:t>
            </a:r>
            <a:r>
              <a:rPr lang="en-US" dirty="0"/>
              <a:t> compared to the youngest children, who are at higher risk of child abuse, and the adolescent age groups who have the highest death rate. These data span the last two decades, and you can see that the fluctuation in death rates is nearly entirely attributable to changes in the adolescent group, where initial gains in survival due to enhanced motor vehicle safety and injury prevention have been wiped out by distracted driving and a steep rise in penetrating trauma.</a:t>
            </a:r>
          </a:p>
        </p:txBody>
      </p:sp>
      <p:sp>
        <p:nvSpPr>
          <p:cNvPr id="4" name="Slide Number Placeholder 3"/>
          <p:cNvSpPr>
            <a:spLocks noGrp="1"/>
          </p:cNvSpPr>
          <p:nvPr>
            <p:ph type="sldNum" sz="quarter" idx="5"/>
          </p:nvPr>
        </p:nvSpPr>
        <p:spPr/>
        <p:txBody>
          <a:bodyPr/>
          <a:lstStyle/>
          <a:p>
            <a:fld id="{44762F85-F1D5-4448-BCBF-DF4CFEA073A0}" type="slidenum">
              <a:rPr lang="en-US" smtClean="0"/>
              <a:t>8</a:t>
            </a:fld>
            <a:endParaRPr lang="en-US"/>
          </a:p>
        </p:txBody>
      </p:sp>
    </p:spTree>
    <p:extLst>
      <p:ext uri="{BB962C8B-B14F-4D97-AF65-F5344CB8AC3E}">
        <p14:creationId xmlns:p14="http://schemas.microsoft.com/office/powerpoint/2010/main" val="5600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423863" y="704850"/>
            <a:ext cx="6186487"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lstStyle/>
          <a:p>
            <a:r>
              <a:rPr lang="en-US" sz="1000" dirty="0"/>
              <a:t>Speaking of penetrating trauma, this is a now widely circulated figure that shows one way in which we have failed our children, this depicts the 30% increase in firearm related deaths in children between 2019 and 2020, overtaking motor vehicle collisions as the leading cause of trauma mortality with no signs of slowing down. Now more than ever, understanding pediatric trauma is an urgent priority.</a:t>
            </a:r>
          </a:p>
        </p:txBody>
      </p:sp>
    </p:spTree>
    <p:extLst>
      <p:ext uri="{BB962C8B-B14F-4D97-AF65-F5344CB8AC3E}">
        <p14:creationId xmlns:p14="http://schemas.microsoft.com/office/powerpoint/2010/main" val="56362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customXml" Target="../ink/ink4.xml"/><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0515" y="769545"/>
            <a:ext cx="5952765" cy="3263119"/>
          </a:xfrm>
          <a:noFill/>
          <a:ln>
            <a:solidFill>
              <a:schemeClr val="bg1"/>
            </a:solidFill>
          </a:ln>
        </p:spPr>
        <p:txBody>
          <a:bodyPr>
            <a:normAutofit/>
          </a:bodyPr>
          <a:lstStyle/>
          <a:p>
            <a:br>
              <a:rPr lang="en-US" sz="3100" dirty="0"/>
            </a:br>
            <a:r>
              <a:rPr lang="en-US" sz="3100" dirty="0">
                <a:solidFill>
                  <a:schemeClr val="bg1"/>
                </a:solidFill>
              </a:rPr>
              <a:t>Treatment of hemorrhagic shock in children </a:t>
            </a:r>
          </a:p>
        </p:txBody>
      </p:sp>
      <p:sp>
        <p:nvSpPr>
          <p:cNvPr id="3" name="Subtitle 2"/>
          <p:cNvSpPr>
            <a:spLocks noGrp="1"/>
          </p:cNvSpPr>
          <p:nvPr>
            <p:ph type="subTitle" idx="1"/>
          </p:nvPr>
        </p:nvSpPr>
        <p:spPr>
          <a:xfrm>
            <a:off x="790511" y="4392754"/>
            <a:ext cx="5911155" cy="1199683"/>
          </a:xfrm>
        </p:spPr>
        <p:txBody>
          <a:bodyPr vert="horz" lIns="91440" tIns="45720" rIns="91440" bIns="45720" rtlCol="0" anchor="t">
            <a:normAutofit/>
          </a:bodyPr>
          <a:lstStyle/>
          <a:p>
            <a:pPr>
              <a:lnSpc>
                <a:spcPct val="90000"/>
              </a:lnSpc>
            </a:pPr>
            <a:r>
              <a:rPr lang="en-US" sz="1900" dirty="0">
                <a:solidFill>
                  <a:schemeClr val="bg1"/>
                </a:solidFill>
              </a:rPr>
              <a:t>Christine M. Leeper, MD MS</a:t>
            </a:r>
          </a:p>
          <a:p>
            <a:pPr>
              <a:lnSpc>
                <a:spcPct val="90000"/>
              </a:lnSpc>
            </a:pPr>
            <a:r>
              <a:rPr lang="en-US" sz="1900" dirty="0">
                <a:solidFill>
                  <a:schemeClr val="bg1"/>
                </a:solidFill>
              </a:rPr>
              <a:t>Assistant Professor of Surgery and Critical Care</a:t>
            </a:r>
          </a:p>
          <a:p>
            <a:pPr>
              <a:lnSpc>
                <a:spcPct val="90000"/>
              </a:lnSpc>
            </a:pPr>
            <a:r>
              <a:rPr lang="en-US" sz="1900" dirty="0">
                <a:solidFill>
                  <a:schemeClr val="bg1"/>
                </a:solidFill>
              </a:rPr>
              <a:t>University of Pittsburgh</a:t>
            </a:r>
          </a:p>
        </p:txBody>
      </p:sp>
      <p:pic>
        <p:nvPicPr>
          <p:cNvPr id="7" name="Picture 7" descr="Logo, company name&#10;&#10;Description automatically generated">
            <a:extLst>
              <a:ext uri="{FF2B5EF4-FFF2-40B4-BE49-F238E27FC236}">
                <a16:creationId xmlns:a16="http://schemas.microsoft.com/office/drawing/2014/main" id="{FF3B19A4-673E-8109-AC8F-9DF0E1ABBFC7}"/>
              </a:ext>
            </a:extLst>
          </p:cNvPr>
          <p:cNvPicPr>
            <a:picLocks noChangeAspect="1"/>
          </p:cNvPicPr>
          <p:nvPr/>
        </p:nvPicPr>
        <p:blipFill>
          <a:blip r:embed="rId3"/>
          <a:stretch>
            <a:fillRect/>
          </a:stretch>
        </p:blipFill>
        <p:spPr>
          <a:xfrm>
            <a:off x="8129008" y="1883226"/>
            <a:ext cx="3419524" cy="1384906"/>
          </a:xfrm>
          <a:prstGeom prst="rect">
            <a:avLst/>
          </a:prstGeom>
        </p:spPr>
      </p:pic>
      <p:pic>
        <p:nvPicPr>
          <p:cNvPr id="5" name="Picture 5">
            <a:extLst>
              <a:ext uri="{FF2B5EF4-FFF2-40B4-BE49-F238E27FC236}">
                <a16:creationId xmlns:a16="http://schemas.microsoft.com/office/drawing/2014/main" id="{7FEC8B67-EEA3-346F-8685-6BF3384CBC1D}"/>
              </a:ext>
            </a:extLst>
          </p:cNvPr>
          <p:cNvPicPr>
            <a:picLocks noChangeAspect="1"/>
          </p:cNvPicPr>
          <p:nvPr/>
        </p:nvPicPr>
        <p:blipFill>
          <a:blip r:embed="rId4"/>
          <a:stretch>
            <a:fillRect/>
          </a:stretch>
        </p:blipFill>
        <p:spPr>
          <a:xfrm>
            <a:off x="8129008" y="3589867"/>
            <a:ext cx="3419524" cy="1344090"/>
          </a:xfrm>
          <a:prstGeom prst="rect">
            <a:avLst/>
          </a:prstGeom>
        </p:spPr>
      </p:pic>
    </p:spTree>
    <p:extLst>
      <p:ext uri="{BB962C8B-B14F-4D97-AF65-F5344CB8AC3E}">
        <p14:creationId xmlns:p14="http://schemas.microsoft.com/office/powerpoint/2010/main" val="7136721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F3597-809C-974D-AE0C-E9E3B0143CCD}"/>
              </a:ext>
            </a:extLst>
          </p:cNvPr>
          <p:cNvSpPr>
            <a:spLocks noGrp="1"/>
          </p:cNvSpPr>
          <p:nvPr>
            <p:ph type="title"/>
          </p:nvPr>
        </p:nvSpPr>
        <p:spPr/>
        <p:txBody>
          <a:bodyPr/>
          <a:lstStyle/>
          <a:p>
            <a:r>
              <a:rPr lang="en-US" dirty="0"/>
              <a:t>Outcomes</a:t>
            </a:r>
            <a:endParaRPr lang="en-US" b="1" dirty="0"/>
          </a:p>
        </p:txBody>
      </p:sp>
      <p:sp>
        <p:nvSpPr>
          <p:cNvPr id="5" name="Content Placeholder 4">
            <a:extLst>
              <a:ext uri="{FF2B5EF4-FFF2-40B4-BE49-F238E27FC236}">
                <a16:creationId xmlns:a16="http://schemas.microsoft.com/office/drawing/2014/main" id="{AB9D8974-9ED1-004F-AAB8-DEE7CFC9C0AD}"/>
              </a:ext>
            </a:extLst>
          </p:cNvPr>
          <p:cNvSpPr>
            <a:spLocks noGrp="1"/>
          </p:cNvSpPr>
          <p:nvPr>
            <p:ph idx="1"/>
          </p:nvPr>
        </p:nvSpPr>
        <p:spPr>
          <a:xfrm>
            <a:off x="1548812" y="2560877"/>
            <a:ext cx="9094376" cy="3111053"/>
          </a:xfrm>
        </p:spPr>
        <p:txBody>
          <a:bodyPr vert="horz" lIns="91440" tIns="45720" rIns="91440" bIns="45720" rtlCol="0" anchor="t">
            <a:normAutofit/>
          </a:bodyPr>
          <a:lstStyle/>
          <a:p>
            <a:r>
              <a:rPr lang="en-US" sz="2400" dirty="0"/>
              <a:t>Bleeding is the leading cause of </a:t>
            </a:r>
            <a:r>
              <a:rPr lang="en-US" sz="2400" i="1" dirty="0"/>
              <a:t>preventable </a:t>
            </a:r>
            <a:r>
              <a:rPr lang="en-US" sz="2400" dirty="0"/>
              <a:t>death in children </a:t>
            </a:r>
            <a:r>
              <a:rPr lang="en-US" sz="2400" baseline="30000" dirty="0"/>
              <a:t>1-3</a:t>
            </a:r>
          </a:p>
          <a:p>
            <a:pPr lvl="1"/>
            <a:r>
              <a:rPr lang="en-US" sz="2400" dirty="0"/>
              <a:t>2000 preventable pediatric deaths per year in the US due to traumatic bleeding</a:t>
            </a:r>
          </a:p>
          <a:p>
            <a:r>
              <a:rPr lang="en-US" sz="2400" dirty="0"/>
              <a:t>28-day mortality rates in injured children with life threatening hemorrhage range from 36-50% </a:t>
            </a:r>
            <a:r>
              <a:rPr lang="en-US" sz="2400" baseline="30000" dirty="0"/>
              <a:t>4</a:t>
            </a:r>
          </a:p>
          <a:p>
            <a:r>
              <a:rPr lang="en-US" sz="2400" dirty="0"/>
              <a:t>Approximately twice that of injured adults (21-24%) </a:t>
            </a:r>
            <a:r>
              <a:rPr lang="en-US" sz="2400" baseline="30000" dirty="0"/>
              <a:t>5-6</a:t>
            </a:r>
          </a:p>
        </p:txBody>
      </p:sp>
      <p:sp>
        <p:nvSpPr>
          <p:cNvPr id="10" name="TextBox 9">
            <a:extLst>
              <a:ext uri="{FF2B5EF4-FFF2-40B4-BE49-F238E27FC236}">
                <a16:creationId xmlns:a16="http://schemas.microsoft.com/office/drawing/2014/main" id="{669ED9E4-B2D6-4D4A-8280-AD849AF72525}"/>
              </a:ext>
            </a:extLst>
          </p:cNvPr>
          <p:cNvSpPr txBox="1"/>
          <p:nvPr/>
        </p:nvSpPr>
        <p:spPr>
          <a:xfrm>
            <a:off x="211195" y="5893308"/>
            <a:ext cx="8973671" cy="830997"/>
          </a:xfrm>
          <a:prstGeom prst="rect">
            <a:avLst/>
          </a:prstGeom>
          <a:noFill/>
        </p:spPr>
        <p:txBody>
          <a:bodyPr wrap="square">
            <a:spAutoFit/>
          </a:bodyPr>
          <a:lstStyle/>
          <a:p>
            <a:r>
              <a:rPr lang="en-US" sz="800">
                <a:latin typeface="Calibri" panose="020F0502020204030204" pitchFamily="34" charset="0"/>
                <a:ea typeface="Calibri" panose="020F0502020204030204" pitchFamily="34" charset="0"/>
              </a:rPr>
              <a:t>1. Kwon AM. Eur J Trauma </a:t>
            </a:r>
            <a:r>
              <a:rPr lang="en-US" sz="800" err="1">
                <a:latin typeface="Calibri" panose="020F0502020204030204" pitchFamily="34" charset="0"/>
                <a:ea typeface="Calibri" panose="020F0502020204030204" pitchFamily="34" charset="0"/>
              </a:rPr>
              <a:t>Emerg</a:t>
            </a:r>
            <a:r>
              <a:rPr lang="en-US" sz="800">
                <a:latin typeface="Calibri" panose="020F0502020204030204" pitchFamily="34" charset="0"/>
                <a:ea typeface="Calibri" panose="020F0502020204030204" pitchFamily="34" charset="0"/>
              </a:rPr>
              <a:t> Surg. 2014;40(3):279-85.</a:t>
            </a:r>
          </a:p>
          <a:p>
            <a:r>
              <a:rPr lang="en-US" sz="800">
                <a:latin typeface="Calibri" panose="020F0502020204030204" pitchFamily="34" charset="0"/>
                <a:ea typeface="Calibri" panose="020F0502020204030204" pitchFamily="34" charset="0"/>
              </a:rPr>
              <a:t>2. Davis JS. J Trauma Acute Care Surg. 2014;77(2):213-8.</a:t>
            </a:r>
          </a:p>
          <a:p>
            <a:r>
              <a:rPr lang="en-US" sz="800">
                <a:latin typeface="Calibri" panose="020F0502020204030204" pitchFamily="34" charset="0"/>
                <a:ea typeface="Calibri" panose="020F0502020204030204" pitchFamily="34" charset="0"/>
              </a:rPr>
              <a:t>3. Fox N. Journal of Emergency Medicine &amp; Critical Care. 2018;4(1):4.</a:t>
            </a:r>
          </a:p>
          <a:p>
            <a:r>
              <a:rPr lang="en-US" sz="800">
                <a:latin typeface="Calibri" panose="020F0502020204030204" pitchFamily="34" charset="0"/>
                <a:ea typeface="Calibri" panose="020F0502020204030204" pitchFamily="34" charset="0"/>
              </a:rPr>
              <a:t>4. Leonard JC. 2021;49(11):1943-54.</a:t>
            </a:r>
          </a:p>
          <a:p>
            <a:r>
              <a:rPr lang="en-US" sz="800">
                <a:latin typeface="Calibri" panose="020F0502020204030204" pitchFamily="34" charset="0"/>
                <a:ea typeface="Calibri" panose="020F0502020204030204" pitchFamily="34" charset="0"/>
              </a:rPr>
              <a:t>5. Holcomb JB. JAMA Surg. 2013;148(2):127-36.</a:t>
            </a:r>
          </a:p>
          <a:p>
            <a:r>
              <a:rPr lang="en-US" sz="800">
                <a:latin typeface="Calibri" panose="020F0502020204030204" pitchFamily="34" charset="0"/>
                <a:ea typeface="Calibri" panose="020F0502020204030204" pitchFamily="34" charset="0"/>
              </a:rPr>
              <a:t>6. Holcomb JB. Jama. 2015;313(5):471-82.</a:t>
            </a:r>
          </a:p>
        </p:txBody>
      </p:sp>
    </p:spTree>
    <p:extLst>
      <p:ext uri="{BB962C8B-B14F-4D97-AF65-F5344CB8AC3E}">
        <p14:creationId xmlns:p14="http://schemas.microsoft.com/office/powerpoint/2010/main" val="412651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FE4A14C-A799-E72A-B772-70B3AA540A2A}"/>
              </a:ext>
            </a:extLst>
          </p:cNvPr>
          <p:cNvSpPr>
            <a:spLocks noGrp="1"/>
          </p:cNvSpPr>
          <p:nvPr>
            <p:ph sz="half" idx="1"/>
          </p:nvPr>
        </p:nvSpPr>
        <p:spPr>
          <a:xfrm>
            <a:off x="916504" y="2799030"/>
            <a:ext cx="4271771" cy="3101982"/>
          </a:xfrm>
        </p:spPr>
        <p:txBody>
          <a:bodyPr vert="horz" lIns="91440" tIns="45720" rIns="91440" bIns="45720" rtlCol="0" anchor="t">
            <a:normAutofit/>
          </a:bodyPr>
          <a:lstStyle/>
          <a:p>
            <a:pPr indent="-228600" defTabSz="914400">
              <a:spcBef>
                <a:spcPts val="1000"/>
              </a:spcBef>
              <a:buClr>
                <a:schemeClr val="accent2"/>
              </a:buClr>
              <a:buFont typeface="Arial" panose="020B0604020202020204" pitchFamily="34" charset="0"/>
              <a:buChar char="•"/>
            </a:pPr>
            <a:r>
              <a:rPr lang="en-US" sz="2000" dirty="0">
                <a:solidFill>
                  <a:schemeClr val="tx1"/>
                </a:solidFill>
              </a:rPr>
              <a:t>Median time to death:</a:t>
            </a:r>
          </a:p>
          <a:p>
            <a:pPr lvl="1"/>
            <a:r>
              <a:rPr lang="en-US" sz="2000" dirty="0">
                <a:solidFill>
                  <a:schemeClr val="tx1"/>
                </a:solidFill>
              </a:rPr>
              <a:t>Hemorrhage = 17 hours</a:t>
            </a:r>
          </a:p>
          <a:p>
            <a:pPr lvl="1"/>
            <a:r>
              <a:rPr lang="en-US" sz="2000" dirty="0">
                <a:solidFill>
                  <a:schemeClr val="tx1"/>
                </a:solidFill>
              </a:rPr>
              <a:t>Brain injury = 52 hours</a:t>
            </a:r>
          </a:p>
          <a:p>
            <a:endParaRPr lang="en-US"/>
          </a:p>
        </p:txBody>
      </p:sp>
      <p:sp>
        <p:nvSpPr>
          <p:cNvPr id="10" name="Rectangle 9"/>
          <p:cNvSpPr/>
          <p:nvPr/>
        </p:nvSpPr>
        <p:spPr>
          <a:xfrm>
            <a:off x="643468" y="2638044"/>
            <a:ext cx="3363974" cy="3415622"/>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endParaRPr lang="en-US" sz="2200">
              <a:solidFill>
                <a:schemeClr val="bg1"/>
              </a:solidFill>
            </a:endParaRPr>
          </a:p>
        </p:txBody>
      </p:sp>
      <p:sp>
        <p:nvSpPr>
          <p:cNvPr id="2" name="TextBox 1">
            <a:extLst>
              <a:ext uri="{FF2B5EF4-FFF2-40B4-BE49-F238E27FC236}">
                <a16:creationId xmlns:a16="http://schemas.microsoft.com/office/drawing/2014/main" id="{0F582AEF-5746-6C25-4589-951E8D85549F}"/>
              </a:ext>
            </a:extLst>
          </p:cNvPr>
          <p:cNvSpPr txBox="1"/>
          <p:nvPr/>
        </p:nvSpPr>
        <p:spPr>
          <a:xfrm>
            <a:off x="10006696" y="3176136"/>
            <a:ext cx="1403974" cy="307777"/>
          </a:xfrm>
          <a:prstGeom prst="rect">
            <a:avLst/>
          </a:prstGeom>
          <a:noFill/>
        </p:spPr>
        <p:txBody>
          <a:bodyPr wrap="none" rtlCol="0">
            <a:spAutoFit/>
          </a:bodyPr>
          <a:lstStyle/>
          <a:p>
            <a:pPr>
              <a:spcAft>
                <a:spcPts val="600"/>
              </a:spcAft>
            </a:pPr>
            <a:r>
              <a:rPr lang="en-US" sz="1400" err="1"/>
              <a:t>Burd</a:t>
            </a:r>
            <a:r>
              <a:rPr lang="en-US" sz="1400"/>
              <a:t> et al JTACS</a:t>
            </a:r>
          </a:p>
        </p:txBody>
      </p:sp>
      <p:pic>
        <p:nvPicPr>
          <p:cNvPr id="3" name="Picture 2">
            <a:extLst>
              <a:ext uri="{FF2B5EF4-FFF2-40B4-BE49-F238E27FC236}">
                <a16:creationId xmlns:a16="http://schemas.microsoft.com/office/drawing/2014/main" id="{C9E92D75-1D99-B640-592F-648E5865157C}"/>
              </a:ext>
            </a:extLst>
          </p:cNvPr>
          <p:cNvPicPr>
            <a:picLocks noChangeAspect="1"/>
          </p:cNvPicPr>
          <p:nvPr/>
        </p:nvPicPr>
        <p:blipFill rotWithShape="1">
          <a:blip r:embed="rId3"/>
          <a:srcRect l="1957" t="1498" r="2509" b="3508"/>
          <a:stretch/>
        </p:blipFill>
        <p:spPr>
          <a:xfrm>
            <a:off x="5868784" y="524375"/>
            <a:ext cx="4026994" cy="2904625"/>
          </a:xfrm>
          <a:prstGeom prst="rect">
            <a:avLst/>
          </a:prstGeom>
        </p:spPr>
      </p:pic>
      <p:sp>
        <p:nvSpPr>
          <p:cNvPr id="6" name="TextBox 5">
            <a:extLst>
              <a:ext uri="{FF2B5EF4-FFF2-40B4-BE49-F238E27FC236}">
                <a16:creationId xmlns:a16="http://schemas.microsoft.com/office/drawing/2014/main" id="{D88A6A02-68A1-F3C2-14E2-6193B3F49AB4}"/>
              </a:ext>
            </a:extLst>
          </p:cNvPr>
          <p:cNvSpPr txBox="1"/>
          <p:nvPr/>
        </p:nvSpPr>
        <p:spPr>
          <a:xfrm>
            <a:off x="5868784" y="5790907"/>
            <a:ext cx="1989391" cy="369332"/>
          </a:xfrm>
          <a:prstGeom prst="rect">
            <a:avLst/>
          </a:prstGeom>
          <a:noFill/>
        </p:spPr>
        <p:txBody>
          <a:bodyPr wrap="none" rtlCol="0">
            <a:spAutoFit/>
          </a:bodyPr>
          <a:lstStyle/>
          <a:p>
            <a:r>
              <a:rPr lang="en-US"/>
              <a:t>Leonard et al CCM</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D35984E-3C5E-1B26-FC25-E6B180FC69A9}"/>
                  </a:ext>
                </a:extLst>
              </p14:cNvPr>
              <p14:cNvContentPartPr/>
              <p14:nvPr/>
            </p14:nvContentPartPr>
            <p14:xfrm>
              <a:off x="6329551" y="1615252"/>
              <a:ext cx="3553560" cy="1356120"/>
            </p14:xfrm>
          </p:contentPart>
        </mc:Choice>
        <mc:Fallback xmlns="">
          <p:pic>
            <p:nvPicPr>
              <p:cNvPr id="7" name="Ink 6">
                <a:extLst>
                  <a:ext uri="{FF2B5EF4-FFF2-40B4-BE49-F238E27FC236}">
                    <a16:creationId xmlns:a16="http://schemas.microsoft.com/office/drawing/2014/main" id="{8D35984E-3C5E-1B26-FC25-E6B180FC69A9}"/>
                  </a:ext>
                </a:extLst>
              </p:cNvPr>
              <p:cNvPicPr/>
              <p:nvPr/>
            </p:nvPicPr>
            <p:blipFill>
              <a:blip r:embed="rId5"/>
              <a:stretch>
                <a:fillRect/>
              </a:stretch>
            </p:blipFill>
            <p:spPr>
              <a:xfrm>
                <a:off x="6323071" y="1608772"/>
                <a:ext cx="3565800" cy="136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F2BF94E-E856-9CEB-9474-B1689DAED6FE}"/>
                  </a:ext>
                </a:extLst>
              </p14:cNvPr>
              <p14:cNvContentPartPr/>
              <p14:nvPr/>
            </p14:nvContentPartPr>
            <p14:xfrm>
              <a:off x="7736791" y="1283332"/>
              <a:ext cx="491760" cy="16200"/>
            </p14:xfrm>
          </p:contentPart>
        </mc:Choice>
        <mc:Fallback xmlns="">
          <p:pic>
            <p:nvPicPr>
              <p:cNvPr id="8" name="Ink 7">
                <a:extLst>
                  <a:ext uri="{FF2B5EF4-FFF2-40B4-BE49-F238E27FC236}">
                    <a16:creationId xmlns:a16="http://schemas.microsoft.com/office/drawing/2014/main" id="{EF2BF94E-E856-9CEB-9474-B1689DAED6FE}"/>
                  </a:ext>
                </a:extLst>
              </p:cNvPr>
              <p:cNvPicPr/>
              <p:nvPr/>
            </p:nvPicPr>
            <p:blipFill>
              <a:blip r:embed="rId7"/>
              <a:stretch>
                <a:fillRect/>
              </a:stretch>
            </p:blipFill>
            <p:spPr>
              <a:xfrm>
                <a:off x="7732471" y="1279012"/>
                <a:ext cx="500400" cy="24840"/>
              </a:xfrm>
              <a:prstGeom prst="rect">
                <a:avLst/>
              </a:prstGeom>
            </p:spPr>
          </p:pic>
        </mc:Fallback>
      </mc:AlternateContent>
      <p:sp>
        <p:nvSpPr>
          <p:cNvPr id="12" name="AutoShape 2">
            <a:extLst>
              <a:ext uri="{FF2B5EF4-FFF2-40B4-BE49-F238E27FC236}">
                <a16:creationId xmlns:a16="http://schemas.microsoft.com/office/drawing/2014/main" id="{E9A3FE30-6C19-B03C-63C8-6B0AA09382F4}"/>
              </a:ext>
            </a:extLst>
          </p:cNvPr>
          <p:cNvSpPr>
            <a:spLocks noChangeAspect="1" noChangeArrowheads="1"/>
          </p:cNvSpPr>
          <p:nvPr/>
        </p:nvSpPr>
        <p:spPr bwMode="auto">
          <a:xfrm>
            <a:off x="5943599" y="3276599"/>
            <a:ext cx="3637721" cy="3637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4949A8AE-5361-D9AE-00F3-5084A53A64ED}"/>
              </a:ext>
            </a:extLst>
          </p:cNvPr>
          <p:cNvPicPr>
            <a:picLocks noChangeAspect="1"/>
          </p:cNvPicPr>
          <p:nvPr/>
        </p:nvPicPr>
        <p:blipFill rotWithShape="1">
          <a:blip r:embed="rId8"/>
          <a:srcRect l="1839" r="2759" b="3572"/>
          <a:stretch/>
        </p:blipFill>
        <p:spPr>
          <a:xfrm>
            <a:off x="5868340" y="3534999"/>
            <a:ext cx="4029628" cy="2896419"/>
          </a:xfrm>
          <a:prstGeom prst="rect">
            <a:avLst/>
          </a:prstGeom>
        </p:spPr>
      </p:pic>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2B4408D8-56AA-ECA0-2206-760349E1298A}"/>
                  </a:ext>
                </a:extLst>
              </p14:cNvPr>
              <p14:cNvContentPartPr/>
              <p14:nvPr/>
            </p14:nvContentPartPr>
            <p14:xfrm>
              <a:off x="6298231" y="612652"/>
              <a:ext cx="3575880" cy="1994400"/>
            </p14:xfrm>
          </p:contentPart>
        </mc:Choice>
        <mc:Fallback xmlns="">
          <p:pic>
            <p:nvPicPr>
              <p:cNvPr id="14" name="Ink 13">
                <a:extLst>
                  <a:ext uri="{FF2B5EF4-FFF2-40B4-BE49-F238E27FC236}">
                    <a16:creationId xmlns:a16="http://schemas.microsoft.com/office/drawing/2014/main" id="{2B4408D8-56AA-ECA0-2206-760349E1298A}"/>
                  </a:ext>
                </a:extLst>
              </p:cNvPr>
              <p:cNvPicPr/>
              <p:nvPr/>
            </p:nvPicPr>
            <p:blipFill>
              <a:blip r:embed="rId10"/>
              <a:stretch>
                <a:fillRect/>
              </a:stretch>
            </p:blipFill>
            <p:spPr>
              <a:xfrm>
                <a:off x="6293911" y="608332"/>
                <a:ext cx="3584521" cy="200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FFE82CCB-769B-CE33-1AE1-62FBCDC73971}"/>
                  </a:ext>
                </a:extLst>
              </p14:cNvPr>
              <p14:cNvContentPartPr/>
              <p14:nvPr/>
            </p14:nvContentPartPr>
            <p14:xfrm>
              <a:off x="7725271" y="1163092"/>
              <a:ext cx="541440" cy="18360"/>
            </p14:xfrm>
          </p:contentPart>
        </mc:Choice>
        <mc:Fallback xmlns="">
          <p:pic>
            <p:nvPicPr>
              <p:cNvPr id="19" name="Ink 18">
                <a:extLst>
                  <a:ext uri="{FF2B5EF4-FFF2-40B4-BE49-F238E27FC236}">
                    <a16:creationId xmlns:a16="http://schemas.microsoft.com/office/drawing/2014/main" id="{FFE82CCB-769B-CE33-1AE1-62FBCDC73971}"/>
                  </a:ext>
                </a:extLst>
              </p:cNvPr>
              <p:cNvPicPr/>
              <p:nvPr/>
            </p:nvPicPr>
            <p:blipFill>
              <a:blip r:embed="rId12"/>
              <a:stretch>
                <a:fillRect/>
              </a:stretch>
            </p:blipFill>
            <p:spPr>
              <a:xfrm>
                <a:off x="7720951" y="1158686"/>
                <a:ext cx="550080" cy="27173"/>
              </a:xfrm>
              <a:prstGeom prst="rect">
                <a:avLst/>
              </a:prstGeom>
            </p:spPr>
          </p:pic>
        </mc:Fallback>
      </mc:AlternateContent>
      <p:sp>
        <p:nvSpPr>
          <p:cNvPr id="21" name="TextBox 20">
            <a:extLst>
              <a:ext uri="{FF2B5EF4-FFF2-40B4-BE49-F238E27FC236}">
                <a16:creationId xmlns:a16="http://schemas.microsoft.com/office/drawing/2014/main" id="{9E6BF1D9-6766-296F-D964-635E170AC156}"/>
              </a:ext>
            </a:extLst>
          </p:cNvPr>
          <p:cNvSpPr txBox="1"/>
          <p:nvPr/>
        </p:nvSpPr>
        <p:spPr>
          <a:xfrm>
            <a:off x="9895778" y="6187533"/>
            <a:ext cx="1589409" cy="307777"/>
          </a:xfrm>
          <a:prstGeom prst="rect">
            <a:avLst/>
          </a:prstGeom>
          <a:noFill/>
        </p:spPr>
        <p:txBody>
          <a:bodyPr wrap="none" rtlCol="0">
            <a:spAutoFit/>
          </a:bodyPr>
          <a:lstStyle/>
          <a:p>
            <a:r>
              <a:rPr lang="en-US" sz="1400"/>
              <a:t>Leonard et al CCM</a:t>
            </a:r>
          </a:p>
        </p:txBody>
      </p:sp>
      <p:sp>
        <p:nvSpPr>
          <p:cNvPr id="16" name="Title 3">
            <a:extLst>
              <a:ext uri="{FF2B5EF4-FFF2-40B4-BE49-F238E27FC236}">
                <a16:creationId xmlns:a16="http://schemas.microsoft.com/office/drawing/2014/main" id="{B950239E-5BB4-3846-9B2B-E06149A95E7C}"/>
              </a:ext>
            </a:extLst>
          </p:cNvPr>
          <p:cNvSpPr txBox="1">
            <a:spLocks/>
          </p:cNvSpPr>
          <p:nvPr/>
        </p:nvSpPr>
        <p:spPr bwMode="black">
          <a:xfrm>
            <a:off x="915029" y="927792"/>
            <a:ext cx="4043235" cy="1257708"/>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Timing of death</a:t>
            </a:r>
          </a:p>
        </p:txBody>
      </p:sp>
    </p:spTree>
    <p:extLst>
      <p:ext uri="{BB962C8B-B14F-4D97-AF65-F5344CB8AC3E}">
        <p14:creationId xmlns:p14="http://schemas.microsoft.com/office/powerpoint/2010/main" val="9636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E032-85F1-426D-1A08-94F93F5757C4}"/>
              </a:ext>
            </a:extLst>
          </p:cNvPr>
          <p:cNvSpPr>
            <a:spLocks noGrp="1"/>
          </p:cNvSpPr>
          <p:nvPr>
            <p:ph type="title"/>
          </p:nvPr>
        </p:nvSpPr>
        <p:spPr>
          <a:xfrm>
            <a:off x="718179" y="567127"/>
            <a:ext cx="4449816" cy="1188720"/>
          </a:xfrm>
        </p:spPr>
        <p:txBody>
          <a:bodyPr/>
          <a:lstStyle/>
          <a:p>
            <a:r>
              <a:rPr lang="en-US" dirty="0"/>
              <a:t>TIMING OF DEATH: </a:t>
            </a:r>
            <a:br>
              <a:rPr lang="en-US" dirty="0"/>
            </a:br>
            <a:r>
              <a:rPr lang="en-US" dirty="0"/>
              <a:t>PEDS VS ADULT</a:t>
            </a:r>
          </a:p>
        </p:txBody>
      </p:sp>
      <p:pic>
        <p:nvPicPr>
          <p:cNvPr id="12" name="Content Placeholder 10" descr="A screenshot of a medical report&#10;&#10;Description automatically generated with low confidence">
            <a:extLst>
              <a:ext uri="{FF2B5EF4-FFF2-40B4-BE49-F238E27FC236}">
                <a16:creationId xmlns:a16="http://schemas.microsoft.com/office/drawing/2014/main" id="{7BB6662D-9D42-2906-F6D5-ACA0C8A63F96}"/>
              </a:ext>
            </a:extLst>
          </p:cNvPr>
          <p:cNvPicPr>
            <a:picLocks noChangeAspect="1"/>
          </p:cNvPicPr>
          <p:nvPr/>
        </p:nvPicPr>
        <p:blipFill>
          <a:blip r:embed="rId3"/>
          <a:stretch>
            <a:fillRect/>
          </a:stretch>
        </p:blipFill>
        <p:spPr>
          <a:xfrm>
            <a:off x="6776744" y="2472773"/>
            <a:ext cx="3400253" cy="3267627"/>
          </a:xfrm>
          <a:prstGeom prst="rect">
            <a:avLst/>
          </a:prstGeom>
        </p:spPr>
      </p:pic>
      <p:pic>
        <p:nvPicPr>
          <p:cNvPr id="13" name="Content Placeholder 6" descr="Chart, bar chart&#10;&#10;Description automatically generated">
            <a:extLst>
              <a:ext uri="{FF2B5EF4-FFF2-40B4-BE49-F238E27FC236}">
                <a16:creationId xmlns:a16="http://schemas.microsoft.com/office/drawing/2014/main" id="{E59557BC-D240-07AD-7402-CE2E01771175}"/>
              </a:ext>
            </a:extLst>
          </p:cNvPr>
          <p:cNvPicPr>
            <a:picLocks noChangeAspect="1"/>
          </p:cNvPicPr>
          <p:nvPr/>
        </p:nvPicPr>
        <p:blipFill>
          <a:blip r:embed="rId4"/>
          <a:stretch>
            <a:fillRect/>
          </a:stretch>
        </p:blipFill>
        <p:spPr>
          <a:xfrm>
            <a:off x="715191" y="2319067"/>
            <a:ext cx="5431934" cy="3265893"/>
          </a:xfrm>
          <a:prstGeom prst="rect">
            <a:avLst/>
          </a:prstGeom>
        </p:spPr>
      </p:pic>
      <p:sp>
        <p:nvSpPr>
          <p:cNvPr id="14" name="Rectangle 13">
            <a:extLst>
              <a:ext uri="{FF2B5EF4-FFF2-40B4-BE49-F238E27FC236}">
                <a16:creationId xmlns:a16="http://schemas.microsoft.com/office/drawing/2014/main" id="{54B43BF4-830D-FB35-A8E3-F037844DFF59}"/>
              </a:ext>
            </a:extLst>
          </p:cNvPr>
          <p:cNvSpPr/>
          <p:nvPr/>
        </p:nvSpPr>
        <p:spPr>
          <a:xfrm>
            <a:off x="2693945" y="5159191"/>
            <a:ext cx="705310" cy="2059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6DB72D8E-254F-C57C-8B4D-FD32B86C11CA}"/>
              </a:ext>
            </a:extLst>
          </p:cNvPr>
          <p:cNvSpPr/>
          <p:nvPr/>
        </p:nvSpPr>
        <p:spPr>
          <a:xfrm>
            <a:off x="5104203" y="5159191"/>
            <a:ext cx="804701" cy="2059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TextBox 19">
            <a:extLst>
              <a:ext uri="{FF2B5EF4-FFF2-40B4-BE49-F238E27FC236}">
                <a16:creationId xmlns:a16="http://schemas.microsoft.com/office/drawing/2014/main" id="{9252F169-1153-83FE-771F-297E729E14DC}"/>
              </a:ext>
            </a:extLst>
          </p:cNvPr>
          <p:cNvSpPr txBox="1"/>
          <p:nvPr/>
        </p:nvSpPr>
        <p:spPr>
          <a:xfrm>
            <a:off x="3002107" y="6004325"/>
            <a:ext cx="6676610" cy="461665"/>
          </a:xfrm>
          <a:prstGeom prst="rect">
            <a:avLst/>
          </a:prstGeom>
          <a:noFill/>
        </p:spPr>
        <p:txBody>
          <a:bodyPr wrap="square" rtlCol="0">
            <a:spAutoFit/>
          </a:bodyPr>
          <a:lstStyle/>
          <a:p>
            <a:pPr algn="ctr"/>
            <a:r>
              <a:rPr lang="en-US" sz="1200"/>
              <a:t>McLaughlin et al. Timing of Mortality in Pediatric Trauma Patients: A National Trauma Databank Analysis</a:t>
            </a:r>
          </a:p>
          <a:p>
            <a:pPr algn="ctr"/>
            <a:r>
              <a:rPr lang="en-US" sz="1200"/>
              <a:t>J </a:t>
            </a:r>
            <a:r>
              <a:rPr lang="en-US" sz="1200" err="1"/>
              <a:t>Pediatr</a:t>
            </a:r>
            <a:r>
              <a:rPr lang="en-US" sz="1200"/>
              <a:t> Surg. 2018 Feb; 53(2): 344–351.</a:t>
            </a:r>
          </a:p>
        </p:txBody>
      </p:sp>
      <p:sp>
        <p:nvSpPr>
          <p:cNvPr id="21" name="TextBox 20">
            <a:extLst>
              <a:ext uri="{FF2B5EF4-FFF2-40B4-BE49-F238E27FC236}">
                <a16:creationId xmlns:a16="http://schemas.microsoft.com/office/drawing/2014/main" id="{2BE47F34-F0DF-4698-AC5A-3DC9FA8C3E34}"/>
              </a:ext>
            </a:extLst>
          </p:cNvPr>
          <p:cNvSpPr txBox="1"/>
          <p:nvPr/>
        </p:nvSpPr>
        <p:spPr>
          <a:xfrm>
            <a:off x="6149008" y="781879"/>
            <a:ext cx="47641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62626"/>
                </a:solidFill>
              </a:rPr>
              <a:t>Compared to adults, children have a higher proportion of early death versus late death ​</a:t>
            </a:r>
            <a:endParaRPr lang="en-US"/>
          </a:p>
        </p:txBody>
      </p:sp>
    </p:spTree>
    <p:extLst>
      <p:ext uri="{BB962C8B-B14F-4D97-AF65-F5344CB8AC3E}">
        <p14:creationId xmlns:p14="http://schemas.microsoft.com/office/powerpoint/2010/main" val="308843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0"/>
            <a:ext cx="8991600" cy="1828800"/>
          </a:xfrm>
          <a:noFill/>
          <a:ln>
            <a:solidFill>
              <a:schemeClr val="tx1"/>
            </a:solidFill>
          </a:ln>
        </p:spPr>
        <p:txBody>
          <a:bodyPr vert="horz" lIns="274320" tIns="182880" rIns="274320" bIns="182880" rtlCol="0" anchor="ctr" anchorCtr="1">
            <a:normAutofit/>
          </a:bodyPr>
          <a:lstStyle/>
          <a:p>
            <a:r>
              <a:rPr lang="en-US" sz="3200" kern="1200" cap="all" spc="200" baseline="0">
                <a:solidFill>
                  <a:schemeClr val="tx1"/>
                </a:solidFill>
                <a:latin typeface="+mj-lt"/>
                <a:ea typeface="+mj-ea"/>
                <a:cs typeface="+mj-cs"/>
              </a:rPr>
              <a:t>Gaps in knowledge</a:t>
            </a:r>
          </a:p>
        </p:txBody>
      </p:sp>
      <p:sp>
        <p:nvSpPr>
          <p:cNvPr id="5" name="Text Placeholder 4"/>
          <p:cNvSpPr>
            <a:spLocks noGrp="1"/>
          </p:cNvSpPr>
          <p:nvPr>
            <p:ph type="body" idx="1"/>
          </p:nvPr>
        </p:nvSpPr>
        <p:spPr>
          <a:xfrm>
            <a:off x="2695194" y="4483290"/>
            <a:ext cx="6801612" cy="1329208"/>
          </a:xfrm>
        </p:spPr>
        <p:txBody>
          <a:bodyPr vert="horz" lIns="91440" tIns="45720" rIns="91440" bIns="45720" rtlCol="0">
            <a:normAutofit/>
          </a:bodyPr>
          <a:lstStyle/>
          <a:p>
            <a:pPr algn="ctr"/>
            <a:endParaRPr lang="en-US">
              <a:solidFill>
                <a:schemeClr val="tx1">
                  <a:lumMod val="75000"/>
                  <a:lumOff val="25000"/>
                </a:schemeClr>
              </a:solidFill>
            </a:endParaRPr>
          </a:p>
        </p:txBody>
      </p:sp>
    </p:spTree>
    <p:extLst>
      <p:ext uri="{BB962C8B-B14F-4D97-AF65-F5344CB8AC3E}">
        <p14:creationId xmlns:p14="http://schemas.microsoft.com/office/powerpoint/2010/main" val="12378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100303" y="745087"/>
            <a:ext cx="7991391" cy="2349500"/>
          </a:xfrm>
          <a:prstGeom prst="rect">
            <a:avLst/>
          </a:prstGeom>
        </p:spPr>
      </p:pic>
      <p:sp>
        <p:nvSpPr>
          <p:cNvPr id="4" name="Content Placeholder 3"/>
          <p:cNvSpPr>
            <a:spLocks noGrp="1"/>
          </p:cNvSpPr>
          <p:nvPr>
            <p:ph sz="half" idx="4294967295"/>
          </p:nvPr>
        </p:nvSpPr>
        <p:spPr>
          <a:xfrm>
            <a:off x="2474863" y="3441821"/>
            <a:ext cx="7242270" cy="2349499"/>
          </a:xfrm>
        </p:spPr>
        <p:txBody>
          <a:bodyPr>
            <a:normAutofit/>
          </a:bodyPr>
          <a:lstStyle/>
          <a:p>
            <a:pPr marL="0" indent="0" algn="ctr">
              <a:buNone/>
            </a:pPr>
            <a:r>
              <a:rPr lang="en-US" sz="2400"/>
              <a:t>“Although traumatic injury is the leading cause of death in pediatric patients and hemorrhagic shock may be involved in a significant proportion of these deaths, the quality of literature to establish best clinical practices…[and] to develop recommendations… for the care of these patients was lacking.”</a:t>
            </a:r>
          </a:p>
        </p:txBody>
      </p:sp>
      <p:sp>
        <p:nvSpPr>
          <p:cNvPr id="2" name="TextBox 1">
            <a:extLst>
              <a:ext uri="{FF2B5EF4-FFF2-40B4-BE49-F238E27FC236}">
                <a16:creationId xmlns:a16="http://schemas.microsoft.com/office/drawing/2014/main" id="{E7CEE7A0-250B-B18E-4DB3-16B71334FCC5}"/>
              </a:ext>
            </a:extLst>
          </p:cNvPr>
          <p:cNvSpPr txBox="1"/>
          <p:nvPr/>
        </p:nvSpPr>
        <p:spPr>
          <a:xfrm>
            <a:off x="1939797" y="6112913"/>
            <a:ext cx="8312402" cy="369332"/>
          </a:xfrm>
          <a:prstGeom prst="rect">
            <a:avLst/>
          </a:prstGeom>
          <a:noFill/>
        </p:spPr>
        <p:txBody>
          <a:bodyPr wrap="square" rtlCol="0">
            <a:spAutoFit/>
          </a:bodyPr>
          <a:lstStyle/>
          <a:p>
            <a:pPr algn="ctr"/>
            <a:r>
              <a:rPr lang="en-US" sz="1800">
                <a:solidFill>
                  <a:srgbClr val="000000"/>
                </a:solidFill>
                <a:effectLst/>
                <a:ea typeface="Times New Roman" panose="02020603050405020304" pitchFamily="18" charset="0"/>
                <a:cs typeface="Times New Roman" panose="02020603050405020304" pitchFamily="18" charset="0"/>
              </a:rPr>
              <a:t>National Institute of Child Health &amp; Human Development; R13HD102128</a:t>
            </a:r>
            <a:endParaRPr lang="en-US" sz="18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01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F5A-F471-E751-2F19-5A06DACB7E6A}"/>
              </a:ext>
            </a:extLst>
          </p:cNvPr>
          <p:cNvSpPr>
            <a:spLocks noGrp="1"/>
          </p:cNvSpPr>
          <p:nvPr>
            <p:ph type="title"/>
          </p:nvPr>
        </p:nvSpPr>
        <p:spPr/>
        <p:txBody>
          <a:bodyPr/>
          <a:lstStyle/>
          <a:p>
            <a:r>
              <a:rPr lang="en-US" dirty="0"/>
              <a:t>Data are limited</a:t>
            </a:r>
          </a:p>
        </p:txBody>
      </p:sp>
      <p:sp>
        <p:nvSpPr>
          <p:cNvPr id="3" name="Content Placeholder 2">
            <a:extLst>
              <a:ext uri="{FF2B5EF4-FFF2-40B4-BE49-F238E27FC236}">
                <a16:creationId xmlns:a16="http://schemas.microsoft.com/office/drawing/2014/main" id="{BB57EA79-CD6F-24B6-37AE-4FD9302E9A4E}"/>
              </a:ext>
            </a:extLst>
          </p:cNvPr>
          <p:cNvSpPr>
            <a:spLocks noGrp="1"/>
          </p:cNvSpPr>
          <p:nvPr>
            <p:ph idx="1"/>
          </p:nvPr>
        </p:nvSpPr>
        <p:spPr/>
        <p:txBody>
          <a:bodyPr vert="horz" lIns="91440" tIns="45720" rIns="91440" bIns="45720" rtlCol="0" anchor="t">
            <a:normAutofit/>
          </a:bodyPr>
          <a:lstStyle/>
          <a:p>
            <a:pPr marL="0" indent="0">
              <a:buNone/>
            </a:pPr>
            <a:r>
              <a:rPr lang="en-US" dirty="0"/>
              <a:t>Why?</a:t>
            </a:r>
          </a:p>
          <a:p>
            <a:pPr marL="342900" indent="-342900">
              <a:buAutoNum type="arabicPeriod"/>
            </a:pPr>
            <a:r>
              <a:rPr lang="en-US" dirty="0"/>
              <a:t>Low volume at any single center </a:t>
            </a:r>
          </a:p>
          <a:p>
            <a:pPr marL="342900" indent="-342900">
              <a:buAutoNum type="arabicPeriod"/>
            </a:pPr>
            <a:r>
              <a:rPr lang="en-US" dirty="0"/>
              <a:t>Challenging logistics – consent, limited blood volume for research</a:t>
            </a:r>
          </a:p>
          <a:p>
            <a:pPr marL="342900" indent="-342900">
              <a:buAutoNum type="arabicPeriod"/>
            </a:pPr>
            <a:r>
              <a:rPr lang="en-US" dirty="0"/>
              <a:t>Additional "protections" in place for pediatric studies  </a:t>
            </a:r>
          </a:p>
          <a:p>
            <a:pPr marL="342900" indent="-342900">
              <a:buAutoNum type="arabicPeriod"/>
            </a:pPr>
            <a:r>
              <a:rPr lang="en-US" dirty="0"/>
              <a:t>Lack of funding (especially compared to less common childhood diseases)</a:t>
            </a:r>
          </a:p>
          <a:p>
            <a:pPr marL="342900" indent="-342900">
              <a:buAutoNum type="arabicPeriod"/>
            </a:pPr>
            <a:endParaRPr lang="en-US" dirty="0"/>
          </a:p>
          <a:p>
            <a:pPr marL="0" indent="0">
              <a:buNone/>
            </a:pPr>
            <a:endParaRPr lang="en-US" dirty="0"/>
          </a:p>
          <a:p>
            <a:pPr marL="342900" indent="-342900">
              <a:buAutoNum type="arabicPeriod"/>
            </a:pPr>
            <a:endParaRPr lang="en-US" dirty="0"/>
          </a:p>
        </p:txBody>
      </p:sp>
    </p:spTree>
    <p:extLst>
      <p:ext uri="{BB962C8B-B14F-4D97-AF65-F5344CB8AC3E}">
        <p14:creationId xmlns:p14="http://schemas.microsoft.com/office/powerpoint/2010/main" val="224076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4AB6-22C6-93CF-CB9F-DA555706E3BF}"/>
              </a:ext>
            </a:extLst>
          </p:cNvPr>
          <p:cNvSpPr>
            <a:spLocks noGrp="1"/>
          </p:cNvSpPr>
          <p:nvPr>
            <p:ph type="title"/>
          </p:nvPr>
        </p:nvSpPr>
        <p:spPr/>
        <p:txBody>
          <a:bodyPr>
            <a:normAutofit/>
          </a:bodyPr>
          <a:lstStyle/>
          <a:p>
            <a:r>
              <a:rPr lang="en-US" dirty="0"/>
              <a:t>Why might children be different?</a:t>
            </a:r>
          </a:p>
        </p:txBody>
      </p:sp>
      <p:sp>
        <p:nvSpPr>
          <p:cNvPr id="3" name="Content Placeholder 2">
            <a:extLst>
              <a:ext uri="{FF2B5EF4-FFF2-40B4-BE49-F238E27FC236}">
                <a16:creationId xmlns:a16="http://schemas.microsoft.com/office/drawing/2014/main" id="{C7F370FA-58BD-D1C2-E3A0-C1A6722E56FE}"/>
              </a:ext>
            </a:extLst>
          </p:cNvPr>
          <p:cNvSpPr>
            <a:spLocks noGrp="1"/>
          </p:cNvSpPr>
          <p:nvPr>
            <p:ph idx="1"/>
          </p:nvPr>
        </p:nvSpPr>
        <p:spPr/>
        <p:txBody>
          <a:bodyPr vert="horz" lIns="91440" tIns="45720" rIns="91440" bIns="45720" rtlCol="0" anchor="t">
            <a:normAutofit/>
          </a:bodyPr>
          <a:lstStyle/>
          <a:p>
            <a:pPr marL="157480" indent="-157480" defTabSz="630936">
              <a:spcBef>
                <a:spcPts val="690"/>
              </a:spcBef>
            </a:pPr>
            <a:r>
              <a:rPr lang="en-US" sz="2000" kern="1200" dirty="0">
                <a:latin typeface="+mn-lt"/>
                <a:ea typeface="+mn-lt"/>
                <a:cs typeface="+mn-lt"/>
              </a:rPr>
              <a:t>Anatomically unique - body proportions, airways, bony composition </a:t>
            </a:r>
            <a:endParaRPr lang="en-US" sz="2000" dirty="0"/>
          </a:p>
          <a:p>
            <a:pPr marL="157480" indent="-157480" defTabSz="630936">
              <a:spcBef>
                <a:spcPts val="690"/>
              </a:spcBef>
            </a:pPr>
            <a:r>
              <a:rPr lang="en-US" sz="2000" kern="1200" dirty="0">
                <a:latin typeface="+mn-lt"/>
                <a:ea typeface="+mn-lt"/>
                <a:cs typeface="+mn-lt"/>
              </a:rPr>
              <a:t>Low levels of underlying co-morbidity</a:t>
            </a:r>
          </a:p>
          <a:p>
            <a:pPr marL="157480" indent="-157480" defTabSz="630936">
              <a:spcBef>
                <a:spcPts val="690"/>
              </a:spcBef>
            </a:pPr>
            <a:r>
              <a:rPr lang="en-US" sz="2000" kern="1200" dirty="0">
                <a:latin typeface="+mn-lt"/>
                <a:ea typeface="+mn-lt"/>
                <a:cs typeface="+mn-lt"/>
              </a:rPr>
              <a:t>Vital signs and labs have different normal ranges </a:t>
            </a:r>
            <a:endParaRPr lang="en-US" sz="2000" kern="1200" dirty="0">
              <a:latin typeface="+mn-lt"/>
            </a:endParaRPr>
          </a:p>
          <a:p>
            <a:pPr marL="157480" indent="-157480" defTabSz="630936">
              <a:spcBef>
                <a:spcPts val="690"/>
              </a:spcBef>
            </a:pPr>
            <a:r>
              <a:rPr lang="en-US" sz="2000" kern="1200" dirty="0">
                <a:latin typeface="+mn-lt"/>
                <a:ea typeface="+mn-lt"/>
                <a:cs typeface="+mn-lt"/>
              </a:rPr>
              <a:t>Development is ongoing </a:t>
            </a:r>
            <a:r>
              <a:rPr lang="en-US" sz="2000" dirty="0">
                <a:ea typeface="+mn-lt"/>
                <a:cs typeface="+mn-lt"/>
              </a:rPr>
              <a:t>– physiologic changes across childhood</a:t>
            </a:r>
          </a:p>
          <a:p>
            <a:pPr marL="386080" lvl="1" indent="-157480" defTabSz="630936">
              <a:spcBef>
                <a:spcPts val="690"/>
              </a:spcBef>
            </a:pPr>
            <a:r>
              <a:rPr lang="en-US" sz="1800" dirty="0">
                <a:ea typeface="+mn-lt"/>
                <a:cs typeface="+mn-lt"/>
              </a:rPr>
              <a:t>5 month old ≠ 5 year old ≠ 15 year old</a:t>
            </a:r>
            <a:endParaRPr lang="en-US" sz="1800" kern="1200" dirty="0">
              <a:solidFill>
                <a:schemeClr val="tx1">
                  <a:lumMod val="85000"/>
                  <a:lumOff val="15000"/>
                </a:schemeClr>
              </a:solidFill>
              <a:ea typeface="+mn-lt"/>
              <a:cs typeface="+mn-lt"/>
            </a:endParaRPr>
          </a:p>
          <a:p>
            <a:pPr marL="157480" indent="-157480" defTabSz="630936">
              <a:spcBef>
                <a:spcPts val="690"/>
              </a:spcBef>
            </a:pPr>
            <a:endParaRPr lang="en-US" sz="2000" dirty="0">
              <a:ea typeface="+mn-lt"/>
              <a:cs typeface="+mn-lt"/>
            </a:endParaRPr>
          </a:p>
          <a:p>
            <a:pPr defTabSz="630936"/>
            <a:endParaRPr lang="en-US" dirty="0">
              <a:ea typeface="+mn-lt"/>
              <a:cs typeface="+mn-lt"/>
            </a:endParaRPr>
          </a:p>
        </p:txBody>
      </p:sp>
      <p:pic>
        <p:nvPicPr>
          <p:cNvPr id="8" name="Picture 7">
            <a:extLst>
              <a:ext uri="{FF2B5EF4-FFF2-40B4-BE49-F238E27FC236}">
                <a16:creationId xmlns:a16="http://schemas.microsoft.com/office/drawing/2014/main" id="{C9BA11AC-C78D-FC64-15D9-EF7F62FE4D56}"/>
              </a:ext>
            </a:extLst>
          </p:cNvPr>
          <p:cNvPicPr>
            <a:picLocks noChangeAspect="1"/>
          </p:cNvPicPr>
          <p:nvPr/>
        </p:nvPicPr>
        <p:blipFill rotWithShape="1">
          <a:blip r:embed="rId3"/>
          <a:srcRect r="49807"/>
          <a:stretch/>
        </p:blipFill>
        <p:spPr>
          <a:xfrm>
            <a:off x="10170691" y="4015439"/>
            <a:ext cx="1830692" cy="2533644"/>
          </a:xfrm>
          <a:prstGeom prst="rect">
            <a:avLst/>
          </a:prstGeom>
        </p:spPr>
      </p:pic>
    </p:spTree>
    <p:extLst>
      <p:ext uri="{BB962C8B-B14F-4D97-AF65-F5344CB8AC3E}">
        <p14:creationId xmlns:p14="http://schemas.microsoft.com/office/powerpoint/2010/main" val="404333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F4E1-CBE9-D746-AFD1-F4D9FB87F021}"/>
              </a:ext>
            </a:extLst>
          </p:cNvPr>
          <p:cNvSpPr>
            <a:spLocks noGrp="1"/>
          </p:cNvSpPr>
          <p:nvPr>
            <p:ph type="title"/>
          </p:nvPr>
        </p:nvSpPr>
        <p:spPr/>
        <p:txBody>
          <a:bodyPr>
            <a:normAutofit/>
          </a:bodyPr>
          <a:lstStyle/>
          <a:p>
            <a:r>
              <a:rPr lang="en-US"/>
              <a:t>Why are pediatric-specific </a:t>
            </a:r>
            <a:br>
              <a:rPr lang="en-US"/>
            </a:br>
            <a:r>
              <a:rPr lang="en-US"/>
              <a:t>data needed?</a:t>
            </a:r>
            <a:endParaRPr lang="en-US" b="1">
              <a:latin typeface="+mn-lt"/>
            </a:endParaRPr>
          </a:p>
        </p:txBody>
      </p:sp>
      <p:sp>
        <p:nvSpPr>
          <p:cNvPr id="3" name="Content Placeholder 2">
            <a:extLst>
              <a:ext uri="{FF2B5EF4-FFF2-40B4-BE49-F238E27FC236}">
                <a16:creationId xmlns:a16="http://schemas.microsoft.com/office/drawing/2014/main" id="{A250A5DC-4248-144C-90F0-BD2F6D9679EF}"/>
              </a:ext>
            </a:extLst>
          </p:cNvPr>
          <p:cNvSpPr>
            <a:spLocks noGrp="1"/>
          </p:cNvSpPr>
          <p:nvPr>
            <p:ph idx="1"/>
          </p:nvPr>
        </p:nvSpPr>
        <p:spPr>
          <a:xfrm>
            <a:off x="1561774" y="2622416"/>
            <a:ext cx="9379691" cy="3556509"/>
          </a:xfrm>
        </p:spPr>
        <p:txBody>
          <a:bodyPr vert="horz" lIns="91440" tIns="45720" rIns="91440" bIns="45720" rtlCol="0" anchor="t">
            <a:noAutofit/>
          </a:bodyPr>
          <a:lstStyle/>
          <a:p>
            <a:pPr marL="150495" indent="-150495" defTabSz="603504">
              <a:lnSpc>
                <a:spcPct val="90000"/>
              </a:lnSpc>
              <a:spcBef>
                <a:spcPts val="660"/>
              </a:spcBef>
            </a:pPr>
            <a:r>
              <a:rPr lang="en-US" sz="2000" kern="1200" dirty="0">
                <a:latin typeface="+mn-lt"/>
                <a:ea typeface="+mn-ea"/>
                <a:cs typeface="+mn-cs"/>
              </a:rPr>
              <a:t>Children have quantitative and qualitative differences in the hemostatic </a:t>
            </a:r>
            <a:r>
              <a:rPr lang="en-US" altLang="en-US" sz="2000" kern="1200" dirty="0">
                <a:latin typeface="+mn-lt"/>
                <a:ea typeface="+mn-ea"/>
                <a:cs typeface="+mn-cs"/>
              </a:rPr>
              <a:t>system</a:t>
            </a:r>
            <a:r>
              <a:rPr lang="en-US" altLang="en-US" sz="2000" dirty="0"/>
              <a:t> </a:t>
            </a:r>
          </a:p>
          <a:p>
            <a:pPr marL="301625" lvl="1" indent="-150495" defTabSz="603504">
              <a:lnSpc>
                <a:spcPct val="90000"/>
              </a:lnSpc>
              <a:spcBef>
                <a:spcPts val="660"/>
              </a:spcBef>
            </a:pPr>
            <a:r>
              <a:rPr lang="en-US" altLang="en-US" sz="2000" kern="1200" dirty="0">
                <a:latin typeface="+mn-lt"/>
                <a:ea typeface="+mn-ea"/>
                <a:cs typeface="+mn-cs"/>
              </a:rPr>
              <a:t>Lower levels of protein C, protein S, coagulation proteins and prothrombin</a:t>
            </a:r>
            <a:endParaRPr lang="en-US" altLang="en-US" sz="2000" kern="1200" dirty="0">
              <a:latin typeface="+mn-lt"/>
            </a:endParaRPr>
          </a:p>
          <a:p>
            <a:pPr marL="301625" lvl="1" indent="-150495" defTabSz="603504">
              <a:lnSpc>
                <a:spcPct val="90000"/>
              </a:lnSpc>
              <a:spcBef>
                <a:spcPts val="660"/>
              </a:spcBef>
            </a:pPr>
            <a:r>
              <a:rPr lang="en-US" altLang="en-US" sz="2000" kern="1200" dirty="0">
                <a:latin typeface="+mn-lt"/>
                <a:ea typeface="+mn-ea"/>
                <a:cs typeface="+mn-cs"/>
              </a:rPr>
              <a:t>Lower concentrations of plasminogen, tissue plasminogen activator</a:t>
            </a:r>
            <a:r>
              <a:rPr lang="en-US" altLang="en-US" sz="2000" dirty="0"/>
              <a:t>, </a:t>
            </a:r>
            <a:r>
              <a:rPr lang="en-US" altLang="en-US" sz="2000" kern="1200" dirty="0">
                <a:latin typeface="+mn-lt"/>
                <a:ea typeface="+mn-ea"/>
                <a:cs typeface="+mn-cs"/>
              </a:rPr>
              <a:t>and α-antiplasmin</a:t>
            </a:r>
            <a:r>
              <a:rPr lang="en-US" altLang="en-US" sz="2000" dirty="0"/>
              <a:t> </a:t>
            </a:r>
            <a:endParaRPr lang="en-US" altLang="en-US" sz="2000" kern="1200" dirty="0">
              <a:latin typeface="+mn-lt"/>
            </a:endParaRPr>
          </a:p>
          <a:p>
            <a:pPr marL="301625" lvl="1" indent="-150495" defTabSz="603504">
              <a:lnSpc>
                <a:spcPct val="90000"/>
              </a:lnSpc>
              <a:spcBef>
                <a:spcPts val="660"/>
              </a:spcBef>
            </a:pPr>
            <a:r>
              <a:rPr lang="en-US" altLang="en-US" sz="2000" kern="1200" dirty="0">
                <a:latin typeface="+mn-lt"/>
                <a:ea typeface="+mn-ea"/>
                <a:cs typeface="+mn-cs"/>
              </a:rPr>
              <a:t>Increased plasminogen activator inhibitor-1</a:t>
            </a:r>
            <a:endParaRPr lang="en-US" altLang="en-US" sz="2000" kern="1200" dirty="0">
              <a:latin typeface="+mn-lt"/>
            </a:endParaRPr>
          </a:p>
          <a:p>
            <a:pPr marL="73025" indent="-150495" defTabSz="603504">
              <a:lnSpc>
                <a:spcPct val="90000"/>
              </a:lnSpc>
              <a:spcBef>
                <a:spcPts val="660"/>
              </a:spcBef>
            </a:pPr>
            <a:r>
              <a:rPr lang="en-US" sz="2000" dirty="0"/>
              <a:t>Hemostatic factor levels and activity vary throughout childhood</a:t>
            </a:r>
            <a:endParaRPr lang="en-US" altLang="en-US" sz="2000" kern="1200" dirty="0">
              <a:latin typeface="+mn-lt"/>
            </a:endParaRPr>
          </a:p>
          <a:p>
            <a:pPr marL="0" indent="0" defTabSz="603504">
              <a:lnSpc>
                <a:spcPct val="90000"/>
              </a:lnSpc>
              <a:spcBef>
                <a:spcPts val="660"/>
              </a:spcBef>
              <a:buNone/>
            </a:pPr>
            <a:endParaRPr lang="en-US" sz="2000" dirty="0"/>
          </a:p>
          <a:p>
            <a:pPr defTabSz="603504">
              <a:lnSpc>
                <a:spcPct val="90000"/>
              </a:lnSpc>
              <a:spcBef>
                <a:spcPts val="660"/>
              </a:spcBef>
            </a:pPr>
            <a:r>
              <a:rPr lang="en-US" altLang="en-US" sz="2000" b="1" dirty="0"/>
              <a:t>Unique</a:t>
            </a:r>
            <a:r>
              <a:rPr lang="en-US" altLang="en-US" sz="2000" b="1" kern="1200" dirty="0">
                <a:latin typeface="+mn-lt"/>
                <a:ea typeface="+mn-ea"/>
                <a:cs typeface="+mn-cs"/>
              </a:rPr>
              <a:t> </a:t>
            </a:r>
            <a:r>
              <a:rPr lang="en-US" altLang="en-US" sz="2000" b="1" dirty="0"/>
              <a:t>response </a:t>
            </a:r>
            <a:r>
              <a:rPr lang="en-US" sz="2000" b="1" dirty="0"/>
              <a:t>to injury and response to interventions </a:t>
            </a:r>
            <a:r>
              <a:rPr lang="en-US" altLang="en-US" sz="2000" b="1" dirty="0"/>
              <a:t>in</a:t>
            </a:r>
            <a:r>
              <a:rPr lang="en-US" altLang="en-US" sz="2000" b="1" kern="1200" dirty="0">
                <a:latin typeface="+mn-lt"/>
                <a:ea typeface="+mn-ea"/>
                <a:cs typeface="+mn-cs"/>
              </a:rPr>
              <a:t> children</a:t>
            </a:r>
            <a:r>
              <a:rPr lang="en-US" altLang="en-US" sz="2000" b="1" dirty="0"/>
              <a:t> </a:t>
            </a:r>
            <a:endParaRPr lang="en-US" altLang="en-US" sz="2000" kern="1200" dirty="0">
              <a:latin typeface="+mn-lt"/>
            </a:endParaRPr>
          </a:p>
          <a:p>
            <a:pPr marL="150495" indent="-150495">
              <a:lnSpc>
                <a:spcPct val="90000"/>
              </a:lnSpc>
              <a:spcBef>
                <a:spcPts val="660"/>
              </a:spcBef>
            </a:pPr>
            <a:endParaRPr lang="en-US" b="1" dirty="0"/>
          </a:p>
        </p:txBody>
      </p:sp>
      <p:sp>
        <p:nvSpPr>
          <p:cNvPr id="5" name="TextBox 4">
            <a:extLst>
              <a:ext uri="{FF2B5EF4-FFF2-40B4-BE49-F238E27FC236}">
                <a16:creationId xmlns:a16="http://schemas.microsoft.com/office/drawing/2014/main" id="{6F5359BA-0862-124A-AEE1-77C218FC43D6}"/>
              </a:ext>
            </a:extLst>
          </p:cNvPr>
          <p:cNvSpPr txBox="1"/>
          <p:nvPr/>
        </p:nvSpPr>
        <p:spPr>
          <a:xfrm>
            <a:off x="145705" y="5419465"/>
            <a:ext cx="4268524" cy="1107996"/>
          </a:xfrm>
          <a:prstGeom prst="rect">
            <a:avLst/>
          </a:prstGeom>
          <a:noFill/>
        </p:spPr>
        <p:txBody>
          <a:bodyPr wrap="square" lIns="91440" tIns="45720" rIns="91440" bIns="45720" anchor="t">
            <a:spAutoFit/>
          </a:bodyPr>
          <a:lstStyle/>
          <a:p>
            <a:pPr defTabSz="301752">
              <a:spcAft>
                <a:spcPts val="600"/>
              </a:spcAft>
            </a:pPr>
            <a:r>
              <a:rPr lang="en-US" sz="1100" kern="1200" dirty="0">
                <a:latin typeface="Gill Sans MT"/>
              </a:rPr>
              <a:t>Leeper CM, </a:t>
            </a:r>
            <a:r>
              <a:rPr lang="en-US" sz="1100" kern="1200" dirty="0" err="1">
                <a:latin typeface="Gill Sans MT"/>
              </a:rPr>
              <a:t>Strotmeyer</a:t>
            </a:r>
            <a:r>
              <a:rPr lang="en-US" sz="1100" kern="1200" dirty="0">
                <a:latin typeface="Gill Sans MT"/>
              </a:rPr>
              <a:t> SJ, Neal MD, Gaines BA. Ann Surg. 2019 Lucisano, Leeper, Gaines. Semin </a:t>
            </a:r>
            <a:r>
              <a:rPr lang="en-US" sz="1100" kern="1200" dirty="0" err="1">
                <a:latin typeface="Gill Sans MT"/>
              </a:rPr>
              <a:t>Thromb</a:t>
            </a:r>
            <a:r>
              <a:rPr lang="en-US" sz="1100" kern="1200" dirty="0">
                <a:latin typeface="Gill Sans MT"/>
              </a:rPr>
              <a:t> </a:t>
            </a:r>
            <a:r>
              <a:rPr lang="en-US" sz="1100" kern="1200" dirty="0" err="1">
                <a:latin typeface="Gill Sans MT"/>
              </a:rPr>
              <a:t>Hemost</a:t>
            </a:r>
            <a:r>
              <a:rPr lang="en-US" sz="1100" kern="1200" dirty="0">
                <a:latin typeface="Gill Sans MT"/>
              </a:rPr>
              <a:t>. 2020</a:t>
            </a:r>
            <a:br>
              <a:rPr lang="en-US" sz="1100" kern="1200" dirty="0">
                <a:latin typeface="Gill Sans MT"/>
              </a:rPr>
            </a:br>
            <a:r>
              <a:rPr lang="en-US" sz="1100" dirty="0" err="1"/>
              <a:t>Hrebinko</a:t>
            </a:r>
            <a:r>
              <a:rPr lang="en-US" sz="1100" dirty="0"/>
              <a:t> et al, JTACS 2021</a:t>
            </a:r>
            <a:br>
              <a:rPr lang="en-US" sz="1100" dirty="0"/>
            </a:br>
            <a:r>
              <a:rPr lang="en-US" sz="1100" dirty="0">
                <a:latin typeface="Calibri" panose="020F0502020204030204" pitchFamily="34" charset="0"/>
              </a:rPr>
              <a:t>Leeper et al JTACS 2018</a:t>
            </a:r>
            <a:br>
              <a:rPr lang="en-US" sz="1100" dirty="0">
                <a:latin typeface="Calibri" panose="020F0502020204030204" pitchFamily="34" charset="0"/>
              </a:rPr>
            </a:br>
            <a:r>
              <a:rPr lang="en-US" sz="1100" dirty="0">
                <a:latin typeface="Calibri" panose="020F0502020204030204" pitchFamily="34" charset="0"/>
              </a:rPr>
              <a:t>Moore et al 2016</a:t>
            </a:r>
            <a:br>
              <a:rPr lang="en-US" sz="1100" dirty="0">
                <a:latin typeface="Calibri" panose="020F0502020204030204" pitchFamily="34" charset="0"/>
              </a:rPr>
            </a:br>
            <a:r>
              <a:rPr lang="en-US" sz="1100" dirty="0">
                <a:latin typeface="Calibri" panose="020F0502020204030204" pitchFamily="34" charset="0"/>
              </a:rPr>
              <a:t>Morgan et al, AAST 2023</a:t>
            </a:r>
          </a:p>
        </p:txBody>
      </p:sp>
      <p:pic>
        <p:nvPicPr>
          <p:cNvPr id="4" name="Picture 3">
            <a:extLst>
              <a:ext uri="{FF2B5EF4-FFF2-40B4-BE49-F238E27FC236}">
                <a16:creationId xmlns:a16="http://schemas.microsoft.com/office/drawing/2014/main" id="{A99E4B07-56C2-744F-E29C-9FA9C4839179}"/>
              </a:ext>
            </a:extLst>
          </p:cNvPr>
          <p:cNvPicPr>
            <a:picLocks noChangeAspect="1"/>
          </p:cNvPicPr>
          <p:nvPr/>
        </p:nvPicPr>
        <p:blipFill rotWithShape="1">
          <a:blip r:embed="rId3"/>
          <a:srcRect l="50193"/>
          <a:stretch/>
        </p:blipFill>
        <p:spPr>
          <a:xfrm>
            <a:off x="10279271" y="4187244"/>
            <a:ext cx="1767024" cy="2464442"/>
          </a:xfrm>
          <a:prstGeom prst="rect">
            <a:avLst/>
          </a:prstGeom>
        </p:spPr>
      </p:pic>
      <p:sp>
        <p:nvSpPr>
          <p:cNvPr id="6" name="TextBox 5">
            <a:extLst>
              <a:ext uri="{FF2B5EF4-FFF2-40B4-BE49-F238E27FC236}">
                <a16:creationId xmlns:a16="http://schemas.microsoft.com/office/drawing/2014/main" id="{7AC560EC-4F1C-9D8D-A8E3-BFD19B3CFCE8}"/>
              </a:ext>
            </a:extLst>
          </p:cNvPr>
          <p:cNvSpPr txBox="1"/>
          <p:nvPr/>
        </p:nvSpPr>
        <p:spPr>
          <a:xfrm>
            <a:off x="11281969" y="6687258"/>
            <a:ext cx="912549" cy="173574"/>
          </a:xfrm>
          <a:prstGeom prst="rect">
            <a:avLst/>
          </a:prstGeom>
          <a:noFill/>
        </p:spPr>
        <p:txBody>
          <a:bodyPr wrap="square" lIns="91440" tIns="45720" rIns="91440" bIns="45720" rtlCol="0" anchor="t">
            <a:spAutoFit/>
          </a:bodyPr>
          <a:lstStyle/>
          <a:p>
            <a:pPr defTabSz="301752">
              <a:spcAft>
                <a:spcPts val="600"/>
              </a:spcAft>
            </a:pPr>
            <a:r>
              <a:rPr lang="en-US" sz="500" kern="1200" dirty="0">
                <a:latin typeface="+mn-lt"/>
                <a:ea typeface="+mn-ea"/>
                <a:cs typeface="+mn-cs"/>
              </a:rPr>
              <a:t>Picture: Zachary Scott</a:t>
            </a:r>
            <a:endParaRPr lang="en-US" sz="500" dirty="0"/>
          </a:p>
        </p:txBody>
      </p:sp>
    </p:spTree>
    <p:extLst>
      <p:ext uri="{BB962C8B-B14F-4D97-AF65-F5344CB8AC3E}">
        <p14:creationId xmlns:p14="http://schemas.microsoft.com/office/powerpoint/2010/main" val="324439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ACE1-5F95-001D-1F27-666131C534F0}"/>
              </a:ext>
            </a:extLst>
          </p:cNvPr>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vert="horz" wrap="square" lIns="182880" tIns="182880" rIns="182880" bIns="182880" rtlCol="0" anchor="ctr" anchorCtr="1">
            <a:normAutofit/>
          </a:bodyPr>
          <a:lstStyle/>
          <a:p>
            <a:r>
              <a:rPr lang="en-US" sz="3200" kern="1200" cap="all" spc="200" baseline="0">
                <a:solidFill>
                  <a:srgbClr val="FFFFFF"/>
                </a:solidFill>
                <a:latin typeface="+mj-lt"/>
                <a:ea typeface="+mj-ea"/>
                <a:cs typeface="+mj-cs"/>
              </a:rPr>
              <a:t>Optimal resuscitation of the pediatric trauma patient</a:t>
            </a:r>
          </a:p>
        </p:txBody>
      </p:sp>
      <p:sp>
        <p:nvSpPr>
          <p:cNvPr id="6" name="Content Placeholder 5">
            <a:extLst>
              <a:ext uri="{FF2B5EF4-FFF2-40B4-BE49-F238E27FC236}">
                <a16:creationId xmlns:a16="http://schemas.microsoft.com/office/drawing/2014/main" id="{5DD9C3B7-9410-3B50-13F1-C1FD9F0F9B14}"/>
              </a:ext>
            </a:extLst>
          </p:cNvPr>
          <p:cNvSpPr>
            <a:spLocks noGrp="1"/>
          </p:cNvSpPr>
          <p:nvPr>
            <p:ph idx="1"/>
          </p:nvPr>
        </p:nvSpPr>
        <p:spPr>
          <a:xfrm>
            <a:off x="6095999" y="1444752"/>
            <a:ext cx="4816392" cy="3968496"/>
          </a:xfrm>
        </p:spPr>
        <p:txBody>
          <a:bodyPr vert="horz" lIns="91440" tIns="45720" rIns="91440" bIns="45720" rtlCol="0" anchor="ctr">
            <a:normAutofit/>
          </a:bodyPr>
          <a:lstStyle/>
          <a:p>
            <a:pPr marL="0" indent="0">
              <a:buNone/>
            </a:pPr>
            <a:endParaRPr lang="en-US" sz="2000" dirty="0">
              <a:solidFill>
                <a:schemeClr val="tx1">
                  <a:lumMod val="75000"/>
                  <a:lumOff val="25000"/>
                </a:schemeClr>
              </a:solidFill>
            </a:endParaRPr>
          </a:p>
        </p:txBody>
      </p:sp>
      <p:sp>
        <p:nvSpPr>
          <p:cNvPr id="3" name="Content Placeholder 5">
            <a:extLst>
              <a:ext uri="{FF2B5EF4-FFF2-40B4-BE49-F238E27FC236}">
                <a16:creationId xmlns:a16="http://schemas.microsoft.com/office/drawing/2014/main" id="{A58638AE-2DDA-D80E-5775-36AB96987509}"/>
              </a:ext>
            </a:extLst>
          </p:cNvPr>
          <p:cNvSpPr txBox="1">
            <a:spLocks/>
          </p:cNvSpPr>
          <p:nvPr/>
        </p:nvSpPr>
        <p:spPr>
          <a:xfrm>
            <a:off x="6095999" y="1444751"/>
            <a:ext cx="4816392" cy="487502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tx1">
                    <a:lumMod val="75000"/>
                    <a:lumOff val="25000"/>
                  </a:schemeClr>
                </a:solidFill>
              </a:rPr>
              <a:t>Empiric Resuscitation Strategies​</a:t>
            </a:r>
            <a:endParaRPr lang="en-US" sz="2400" dirty="0"/>
          </a:p>
          <a:p>
            <a:pPr marL="571500" lvl="1"/>
            <a:r>
              <a:rPr lang="en-US" sz="2000" dirty="0">
                <a:solidFill>
                  <a:schemeClr val="tx1">
                    <a:lumMod val="75000"/>
                    <a:lumOff val="25000"/>
                  </a:schemeClr>
                </a:solidFill>
              </a:rPr>
              <a:t>Crystalloid</a:t>
            </a:r>
          </a:p>
          <a:p>
            <a:pPr marL="571500" lvl="1"/>
            <a:r>
              <a:rPr lang="en-US" sz="2000" dirty="0">
                <a:solidFill>
                  <a:schemeClr val="tx1">
                    <a:lumMod val="75000"/>
                    <a:lumOff val="25000"/>
                  </a:schemeClr>
                </a:solidFill>
              </a:rPr>
              <a:t>Component Therapy​</a:t>
            </a:r>
          </a:p>
          <a:p>
            <a:pPr marL="571500" lvl="1"/>
            <a:r>
              <a:rPr lang="en-US" sz="2000" dirty="0">
                <a:solidFill>
                  <a:schemeClr val="tx1">
                    <a:lumMod val="75000"/>
                    <a:lumOff val="25000"/>
                  </a:schemeClr>
                </a:solidFill>
              </a:rPr>
              <a:t>Low Titer Group O Whole Blood</a:t>
            </a:r>
          </a:p>
          <a:p>
            <a:pPr marL="342900" lvl="1" indent="0">
              <a:buNone/>
            </a:pPr>
            <a:endParaRPr lang="en-US" sz="2000" dirty="0">
              <a:solidFill>
                <a:schemeClr val="tx1">
                  <a:lumMod val="75000"/>
                  <a:lumOff val="25000"/>
                </a:schemeClr>
              </a:solidFill>
            </a:endParaRPr>
          </a:p>
          <a:p>
            <a:pPr marL="342900"/>
            <a:r>
              <a:rPr lang="en-US" sz="2400" dirty="0">
                <a:solidFill>
                  <a:schemeClr val="tx1">
                    <a:lumMod val="75000"/>
                    <a:lumOff val="25000"/>
                  </a:schemeClr>
                </a:solidFill>
              </a:rPr>
              <a:t>Timing of Resuscitation</a:t>
            </a:r>
            <a:endParaRPr lang="en-US" sz="2600" dirty="0">
              <a:solidFill>
                <a:schemeClr val="tx1">
                  <a:lumMod val="75000"/>
                  <a:lumOff val="25000"/>
                </a:schemeClr>
              </a:solidFill>
            </a:endParaRPr>
          </a:p>
          <a:p>
            <a:pPr marL="571500" lvl="1"/>
            <a:r>
              <a:rPr lang="en-US" sz="2000" dirty="0">
                <a:solidFill>
                  <a:schemeClr val="tx1">
                    <a:lumMod val="75000"/>
                    <a:lumOff val="25000"/>
                  </a:schemeClr>
                </a:solidFill>
              </a:rPr>
              <a:t>Prehospital vs in-hospital</a:t>
            </a:r>
          </a:p>
          <a:p>
            <a:pPr marL="571500" lvl="1"/>
            <a:endParaRPr lang="en-US" sz="2000" dirty="0">
              <a:solidFill>
                <a:schemeClr val="tx1">
                  <a:lumMod val="75000"/>
                  <a:lumOff val="25000"/>
                </a:schemeClr>
              </a:solidFill>
            </a:endParaRPr>
          </a:p>
          <a:p>
            <a:pPr marL="342900"/>
            <a:r>
              <a:rPr lang="en-US" sz="2400" dirty="0">
                <a:solidFill>
                  <a:schemeClr val="tx1">
                    <a:lumMod val="75000"/>
                    <a:lumOff val="25000"/>
                  </a:schemeClr>
                </a:solidFill>
              </a:rPr>
              <a:t>Hemostatic Adjuncts</a:t>
            </a:r>
          </a:p>
          <a:p>
            <a:pPr marL="914400" lvl="2" indent="-342900"/>
            <a:r>
              <a:rPr lang="en-US" sz="2200" dirty="0">
                <a:solidFill>
                  <a:schemeClr val="tx1">
                    <a:lumMod val="75000"/>
                    <a:lumOff val="25000"/>
                  </a:schemeClr>
                </a:solidFill>
              </a:rPr>
              <a:t>Tranexamic Acid</a:t>
            </a:r>
          </a:p>
          <a:p>
            <a:pPr marL="914400" lvl="2" indent="-342900"/>
            <a:r>
              <a:rPr lang="en-US" sz="2200" dirty="0">
                <a:solidFill>
                  <a:schemeClr val="tx1">
                    <a:lumMod val="75000"/>
                    <a:lumOff val="25000"/>
                  </a:schemeClr>
                </a:solidFill>
              </a:rPr>
              <a:t>Cryoprecipitate</a:t>
            </a:r>
            <a:endParaRPr lang="en-US" sz="2000" dirty="0">
              <a:solidFill>
                <a:schemeClr val="tx1">
                  <a:lumMod val="75000"/>
                  <a:lumOff val="25000"/>
                </a:schemeClr>
              </a:solidFill>
            </a:endParaRP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21428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4636-1BBD-8A4A-CBB4-C8390DA630AC}"/>
              </a:ext>
            </a:extLst>
          </p:cNvPr>
          <p:cNvSpPr>
            <a:spLocks noGrp="1"/>
          </p:cNvSpPr>
          <p:nvPr>
            <p:ph type="title"/>
          </p:nvPr>
        </p:nvSpPr>
        <p:spPr/>
        <p:txBody>
          <a:bodyPr/>
          <a:lstStyle/>
          <a:p>
            <a:r>
              <a:rPr lang="en-US" dirty="0"/>
              <a:t>crystalloid</a:t>
            </a:r>
          </a:p>
        </p:txBody>
      </p:sp>
      <p:pic>
        <p:nvPicPr>
          <p:cNvPr id="8" name="Picture 8" descr="Chart&#10;&#10;Description automatically generated">
            <a:extLst>
              <a:ext uri="{FF2B5EF4-FFF2-40B4-BE49-F238E27FC236}">
                <a16:creationId xmlns:a16="http://schemas.microsoft.com/office/drawing/2014/main" id="{59AF2A2D-25FD-62CD-8234-B89CFFAB263A}"/>
              </a:ext>
            </a:extLst>
          </p:cNvPr>
          <p:cNvPicPr>
            <a:picLocks noGrp="1" noChangeAspect="1"/>
          </p:cNvPicPr>
          <p:nvPr>
            <p:ph sz="half" idx="2"/>
          </p:nvPr>
        </p:nvPicPr>
        <p:blipFill>
          <a:blip r:embed="rId3"/>
          <a:stretch>
            <a:fillRect/>
          </a:stretch>
        </p:blipFill>
        <p:spPr>
          <a:xfrm>
            <a:off x="6091470" y="3654546"/>
            <a:ext cx="4270247" cy="2442726"/>
          </a:xfrm>
        </p:spPr>
      </p:pic>
      <p:pic>
        <p:nvPicPr>
          <p:cNvPr id="7" name="Picture 7" descr="Chart, bar chart&#10;&#10;Description automatically generated">
            <a:extLst>
              <a:ext uri="{FF2B5EF4-FFF2-40B4-BE49-F238E27FC236}">
                <a16:creationId xmlns:a16="http://schemas.microsoft.com/office/drawing/2014/main" id="{447E987B-4FBE-D837-B4B0-B8C154A5FAF9}"/>
              </a:ext>
            </a:extLst>
          </p:cNvPr>
          <p:cNvPicPr>
            <a:picLocks noGrp="1" noChangeAspect="1"/>
          </p:cNvPicPr>
          <p:nvPr>
            <p:ph sz="half" idx="1"/>
          </p:nvPr>
        </p:nvPicPr>
        <p:blipFill>
          <a:blip r:embed="rId4"/>
          <a:stretch>
            <a:fillRect/>
          </a:stretch>
        </p:blipFill>
        <p:spPr>
          <a:xfrm>
            <a:off x="1292137" y="3433668"/>
            <a:ext cx="4271771" cy="3099128"/>
          </a:xfrm>
        </p:spPr>
      </p:pic>
      <p:sp>
        <p:nvSpPr>
          <p:cNvPr id="9" name="TextBox 8">
            <a:extLst>
              <a:ext uri="{FF2B5EF4-FFF2-40B4-BE49-F238E27FC236}">
                <a16:creationId xmlns:a16="http://schemas.microsoft.com/office/drawing/2014/main" id="{151400C4-A3BF-33FE-4EA6-A628C8A7995E}"/>
              </a:ext>
            </a:extLst>
          </p:cNvPr>
          <p:cNvSpPr txBox="1"/>
          <p:nvPr/>
        </p:nvSpPr>
        <p:spPr>
          <a:xfrm>
            <a:off x="9617077" y="6486795"/>
            <a:ext cx="33358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Polites et al, JTACS 2018, 2020</a:t>
            </a:r>
          </a:p>
        </p:txBody>
      </p:sp>
      <p:sp>
        <p:nvSpPr>
          <p:cNvPr id="3" name="TextBox 2">
            <a:extLst>
              <a:ext uri="{FF2B5EF4-FFF2-40B4-BE49-F238E27FC236}">
                <a16:creationId xmlns:a16="http://schemas.microsoft.com/office/drawing/2014/main" id="{E23DB6A0-1753-9AE1-4A64-BF0610898077}"/>
              </a:ext>
            </a:extLst>
          </p:cNvPr>
          <p:cNvSpPr txBox="1"/>
          <p:nvPr/>
        </p:nvSpPr>
        <p:spPr>
          <a:xfrm>
            <a:off x="1762259" y="2277414"/>
            <a:ext cx="91719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The most recent Advanced Trauma Life Saving (ATLS) Manual has changed its recommendations from two 20 mL/kg crystalloid boluses in children to one 20 mL/kg crystalloid bolus prior to </a:t>
            </a:r>
            <a:r>
              <a:rPr lang="en-US"/>
              <a:t>consideration of blood products for children in presumed hemorrhagic shock</a:t>
            </a:r>
          </a:p>
        </p:txBody>
      </p:sp>
    </p:spTree>
    <p:extLst>
      <p:ext uri="{BB962C8B-B14F-4D97-AF65-F5344CB8AC3E}">
        <p14:creationId xmlns:p14="http://schemas.microsoft.com/office/powerpoint/2010/main" val="123114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860" y="2016188"/>
            <a:ext cx="6667017" cy="3101983"/>
          </a:xfrm>
        </p:spPr>
        <p:txBody>
          <a:bodyPr>
            <a:normAutofit/>
          </a:bodyPr>
          <a:lstStyle/>
          <a:p>
            <a:r>
              <a:rPr lang="en-US" sz="2400" dirty="0"/>
              <a:t>No financial disclosures</a:t>
            </a:r>
          </a:p>
          <a:p>
            <a:r>
              <a:rPr lang="en-US" sz="2400" dirty="0"/>
              <a:t>Trauma surgeon and intensivist at adult level 1 academic center</a:t>
            </a:r>
          </a:p>
          <a:p>
            <a:r>
              <a:rPr lang="en-US" sz="2400" dirty="0"/>
              <a:t>Clinical/translational research lab focusing on pediatric trauma and transfusion medicine and TIC</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150000"/>
                    </a14:imgEffect>
                  </a14:imgLayer>
                </a14:imgProps>
              </a:ext>
            </a:extLst>
          </a:blip>
          <a:srcRect l="9487" t="19354" r="3059" b="-1"/>
          <a:stretch/>
        </p:blipFill>
        <p:spPr>
          <a:xfrm>
            <a:off x="8178926" y="-233323"/>
            <a:ext cx="4185902" cy="7673176"/>
          </a:xfrm>
          <a:prstGeom prst="rect">
            <a:avLst/>
          </a:prstGeom>
        </p:spPr>
      </p:pic>
    </p:spTree>
    <p:extLst>
      <p:ext uri="{BB962C8B-B14F-4D97-AF65-F5344CB8AC3E}">
        <p14:creationId xmlns:p14="http://schemas.microsoft.com/office/powerpoint/2010/main" val="152105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5DF6-69B5-1DA1-5652-B8A59FD3BEA8}"/>
              </a:ext>
            </a:extLst>
          </p:cNvPr>
          <p:cNvSpPr>
            <a:spLocks noGrp="1"/>
          </p:cNvSpPr>
          <p:nvPr>
            <p:ph type="title"/>
          </p:nvPr>
        </p:nvSpPr>
        <p:spPr/>
        <p:txBody>
          <a:bodyPr/>
          <a:lstStyle/>
          <a:p>
            <a:r>
              <a:rPr lang="en-US" dirty="0"/>
              <a:t>Hemostatic resuscitation options</a:t>
            </a:r>
          </a:p>
        </p:txBody>
      </p:sp>
      <p:sp>
        <p:nvSpPr>
          <p:cNvPr id="12" name="TextBox 11">
            <a:extLst>
              <a:ext uri="{FF2B5EF4-FFF2-40B4-BE49-F238E27FC236}">
                <a16:creationId xmlns:a16="http://schemas.microsoft.com/office/drawing/2014/main" id="{A430491A-DA62-A86A-04D3-D017DBE5E060}"/>
              </a:ext>
            </a:extLst>
          </p:cNvPr>
          <p:cNvSpPr txBox="1"/>
          <p:nvPr/>
        </p:nvSpPr>
        <p:spPr>
          <a:xfrm>
            <a:off x="10397511" y="6510667"/>
            <a:ext cx="1402948" cy="307777"/>
          </a:xfrm>
          <a:prstGeom prst="rect">
            <a:avLst/>
          </a:prstGeom>
          <a:noFill/>
        </p:spPr>
        <p:txBody>
          <a:bodyPr wrap="none" rtlCol="0">
            <a:spAutoFit/>
          </a:bodyPr>
          <a:lstStyle/>
          <a:p>
            <a:r>
              <a:rPr lang="en-US" sz="1400"/>
              <a:t>Butler et al 2019</a:t>
            </a:r>
          </a:p>
        </p:txBody>
      </p:sp>
      <p:sp>
        <p:nvSpPr>
          <p:cNvPr id="13" name="TextBox 12">
            <a:extLst>
              <a:ext uri="{FF2B5EF4-FFF2-40B4-BE49-F238E27FC236}">
                <a16:creationId xmlns:a16="http://schemas.microsoft.com/office/drawing/2014/main" id="{34DF5D5D-9D9F-A476-7E2C-83DB532B8050}"/>
              </a:ext>
            </a:extLst>
          </p:cNvPr>
          <p:cNvSpPr txBox="1"/>
          <p:nvPr/>
        </p:nvSpPr>
        <p:spPr>
          <a:xfrm>
            <a:off x="5020236" y="6511242"/>
            <a:ext cx="1500732" cy="307777"/>
          </a:xfrm>
          <a:prstGeom prst="rect">
            <a:avLst/>
          </a:prstGeom>
          <a:noFill/>
        </p:spPr>
        <p:txBody>
          <a:bodyPr wrap="none" rtlCol="0">
            <a:spAutoFit/>
          </a:bodyPr>
          <a:lstStyle/>
          <a:p>
            <a:r>
              <a:rPr lang="en-US" sz="1400" err="1"/>
              <a:t>Spinella</a:t>
            </a:r>
            <a:r>
              <a:rPr lang="en-US" sz="1400"/>
              <a:t> et al 2022</a:t>
            </a:r>
          </a:p>
        </p:txBody>
      </p:sp>
      <p:pic>
        <p:nvPicPr>
          <p:cNvPr id="9" name="Picture 9" descr="Table&#10;&#10;Description automatically generated">
            <a:extLst>
              <a:ext uri="{FF2B5EF4-FFF2-40B4-BE49-F238E27FC236}">
                <a16:creationId xmlns:a16="http://schemas.microsoft.com/office/drawing/2014/main" id="{7F71055F-9004-C8BC-88BC-00675633BF95}"/>
              </a:ext>
            </a:extLst>
          </p:cNvPr>
          <p:cNvPicPr>
            <a:picLocks noGrp="1" noChangeAspect="1"/>
          </p:cNvPicPr>
          <p:nvPr>
            <p:ph sz="half" idx="2"/>
          </p:nvPr>
        </p:nvPicPr>
        <p:blipFill rotWithShape="1">
          <a:blip r:embed="rId3"/>
          <a:srcRect l="1856" r="1258" b="41923"/>
          <a:stretch/>
        </p:blipFill>
        <p:spPr>
          <a:xfrm>
            <a:off x="7162626" y="3878263"/>
            <a:ext cx="4578800" cy="2243311"/>
          </a:xfrm>
        </p:spPr>
      </p:pic>
      <p:graphicFrame>
        <p:nvGraphicFramePr>
          <p:cNvPr id="18" name="Content Placeholder 17">
            <a:extLst>
              <a:ext uri="{FF2B5EF4-FFF2-40B4-BE49-F238E27FC236}">
                <a16:creationId xmlns:a16="http://schemas.microsoft.com/office/drawing/2014/main" id="{6C3CE86E-4FB4-7F0A-A5EC-F9E32F367709}"/>
              </a:ext>
            </a:extLst>
          </p:cNvPr>
          <p:cNvGraphicFramePr>
            <a:graphicFrameLocks noGrp="1"/>
          </p:cNvGraphicFramePr>
          <p:nvPr>
            <p:ph sz="half" idx="1"/>
            <p:extLst>
              <p:ext uri="{D42A27DB-BD31-4B8C-83A1-F6EECF244321}">
                <p14:modId xmlns:p14="http://schemas.microsoft.com/office/powerpoint/2010/main" val="3473610588"/>
              </p:ext>
            </p:extLst>
          </p:nvPr>
        </p:nvGraphicFramePr>
        <p:xfrm>
          <a:off x="423111" y="3362826"/>
          <a:ext cx="6517613" cy="2755897"/>
        </p:xfrm>
        <a:graphic>
          <a:graphicData uri="http://schemas.openxmlformats.org/drawingml/2006/table">
            <a:tbl>
              <a:tblPr firstRow="1" bandRow="1">
                <a:tableStyleId>{5C22544A-7EE6-4342-B048-85BDC9FD1C3A}</a:tableStyleId>
              </a:tblPr>
              <a:tblGrid>
                <a:gridCol w="2629157">
                  <a:extLst>
                    <a:ext uri="{9D8B030D-6E8A-4147-A177-3AD203B41FA5}">
                      <a16:colId xmlns:a16="http://schemas.microsoft.com/office/drawing/2014/main" val="1408629984"/>
                    </a:ext>
                  </a:extLst>
                </a:gridCol>
                <a:gridCol w="1321115">
                  <a:extLst>
                    <a:ext uri="{9D8B030D-6E8A-4147-A177-3AD203B41FA5}">
                      <a16:colId xmlns:a16="http://schemas.microsoft.com/office/drawing/2014/main" val="2769409119"/>
                    </a:ext>
                  </a:extLst>
                </a:gridCol>
                <a:gridCol w="1242634">
                  <a:extLst>
                    <a:ext uri="{9D8B030D-6E8A-4147-A177-3AD203B41FA5}">
                      <a16:colId xmlns:a16="http://schemas.microsoft.com/office/drawing/2014/main" val="2716378737"/>
                    </a:ext>
                  </a:extLst>
                </a:gridCol>
                <a:gridCol w="1324707">
                  <a:extLst>
                    <a:ext uri="{9D8B030D-6E8A-4147-A177-3AD203B41FA5}">
                      <a16:colId xmlns:a16="http://schemas.microsoft.com/office/drawing/2014/main" val="3815987374"/>
                    </a:ext>
                  </a:extLst>
                </a:gridCol>
              </a:tblGrid>
              <a:tr h="398725">
                <a:tc>
                  <a:txBody>
                    <a:bodyPr/>
                    <a:lstStyle/>
                    <a:p>
                      <a:pPr fontAlgn="base"/>
                      <a:r>
                        <a:rPr lang="en-US" sz="1900" dirty="0">
                          <a:effectLst/>
                        </a:rPr>
                        <a:t>24-hour mortality​</a:t>
                      </a:r>
                      <a:endParaRPr lang="en-US" sz="1900" b="1">
                        <a:solidFill>
                          <a:srgbClr val="FFFFFF"/>
                        </a:solidFill>
                        <a:effectLst/>
                      </a:endParaRPr>
                    </a:p>
                  </a:txBody>
                  <a:tcPr/>
                </a:tc>
                <a:tc>
                  <a:txBody>
                    <a:bodyPr/>
                    <a:lstStyle/>
                    <a:p>
                      <a:pPr fontAlgn="auto"/>
                      <a:r>
                        <a:rPr lang="en-US" sz="1900" dirty="0">
                          <a:effectLst/>
                        </a:rPr>
                        <a:t>​</a:t>
                      </a:r>
                      <a:endParaRPr lang="en-US" sz="1900" b="1">
                        <a:solidFill>
                          <a:srgbClr val="FFFFFF"/>
                        </a:solidFill>
                        <a:effectLst/>
                        <a:latin typeface="Gill Sans MT"/>
                      </a:endParaRPr>
                    </a:p>
                  </a:txBody>
                  <a:tcPr/>
                </a:tc>
                <a:tc>
                  <a:txBody>
                    <a:bodyPr/>
                    <a:lstStyle/>
                    <a:p>
                      <a:pPr fontAlgn="auto"/>
                      <a:r>
                        <a:rPr lang="en-US" sz="1900" dirty="0">
                          <a:effectLst/>
                        </a:rPr>
                        <a:t>​</a:t>
                      </a:r>
                      <a:endParaRPr lang="en-US" sz="1900" b="1">
                        <a:solidFill>
                          <a:srgbClr val="FFFFFF"/>
                        </a:solidFill>
                        <a:effectLst/>
                        <a:latin typeface="Gill Sans MT"/>
                      </a:endParaRPr>
                    </a:p>
                  </a:txBody>
                  <a:tcPr/>
                </a:tc>
                <a:tc>
                  <a:txBody>
                    <a:bodyPr/>
                    <a:lstStyle/>
                    <a:p>
                      <a:pPr fontAlgn="auto"/>
                      <a:r>
                        <a:rPr lang="en-US" sz="1900" dirty="0">
                          <a:effectLst/>
                        </a:rPr>
                        <a:t>​</a:t>
                      </a:r>
                      <a:endParaRPr lang="en-US" sz="1900" b="1">
                        <a:solidFill>
                          <a:srgbClr val="FFFFFF"/>
                        </a:solidFill>
                        <a:effectLst/>
                        <a:latin typeface="Gill Sans MT"/>
                      </a:endParaRPr>
                    </a:p>
                  </a:txBody>
                  <a:tcPr/>
                </a:tc>
                <a:extLst>
                  <a:ext uri="{0D108BD9-81ED-4DB2-BD59-A6C34878D82A}">
                    <a16:rowId xmlns:a16="http://schemas.microsoft.com/office/drawing/2014/main" val="1893513015"/>
                  </a:ext>
                </a:extLst>
              </a:tr>
              <a:tr h="410452">
                <a:tc>
                  <a:txBody>
                    <a:bodyPr/>
                    <a:lstStyle/>
                    <a:p>
                      <a:pPr fontAlgn="auto"/>
                      <a:r>
                        <a:rPr lang="en-US" sz="1900" dirty="0">
                          <a:effectLst/>
                        </a:rPr>
                        <a:t>​</a:t>
                      </a:r>
                      <a:endParaRPr lang="en-US" sz="1900">
                        <a:effectLst/>
                        <a:latin typeface="Gill Sans MT"/>
                      </a:endParaRPr>
                    </a:p>
                  </a:txBody>
                  <a:tcPr/>
                </a:tc>
                <a:tc>
                  <a:txBody>
                    <a:bodyPr/>
                    <a:lstStyle/>
                    <a:p>
                      <a:pPr algn="ctr" fontAlgn="base"/>
                      <a:r>
                        <a:rPr lang="en-US" sz="1900" dirty="0">
                          <a:effectLst/>
                        </a:rPr>
                        <a:t>Odds Ratio​</a:t>
                      </a:r>
                    </a:p>
                  </a:txBody>
                  <a:tcPr/>
                </a:tc>
                <a:tc>
                  <a:txBody>
                    <a:bodyPr/>
                    <a:lstStyle/>
                    <a:p>
                      <a:pPr algn="ctr" fontAlgn="base"/>
                      <a:r>
                        <a:rPr lang="en-US" sz="1900" dirty="0">
                          <a:effectLst/>
                        </a:rPr>
                        <a:t>95% CI​</a:t>
                      </a:r>
                    </a:p>
                  </a:txBody>
                  <a:tcPr/>
                </a:tc>
                <a:tc>
                  <a:txBody>
                    <a:bodyPr/>
                    <a:lstStyle/>
                    <a:p>
                      <a:pPr algn="ctr" fontAlgn="base"/>
                      <a:r>
                        <a:rPr lang="en-US" sz="1900" dirty="0">
                          <a:effectLst/>
                        </a:rPr>
                        <a:t>P value​</a:t>
                      </a:r>
                    </a:p>
                  </a:txBody>
                  <a:tcPr/>
                </a:tc>
                <a:extLst>
                  <a:ext uri="{0D108BD9-81ED-4DB2-BD59-A6C34878D82A}">
                    <a16:rowId xmlns:a16="http://schemas.microsoft.com/office/drawing/2014/main" val="4164812325"/>
                  </a:ext>
                </a:extLst>
              </a:tr>
              <a:tr h="515998">
                <a:tc>
                  <a:txBody>
                    <a:bodyPr/>
                    <a:lstStyle/>
                    <a:p>
                      <a:pPr fontAlgn="base"/>
                      <a:r>
                        <a:rPr lang="en-US" sz="1900" dirty="0">
                          <a:effectLst/>
                        </a:rPr>
                        <a:t>High </a:t>
                      </a:r>
                      <a:r>
                        <a:rPr lang="en-US" sz="1900" err="1">
                          <a:effectLst/>
                        </a:rPr>
                        <a:t>plasma:RBC</a:t>
                      </a:r>
                      <a:r>
                        <a:rPr lang="en-US" sz="1900" dirty="0">
                          <a:effectLst/>
                        </a:rPr>
                        <a:t> ratio​</a:t>
                      </a:r>
                    </a:p>
                  </a:txBody>
                  <a:tcPr/>
                </a:tc>
                <a:tc>
                  <a:txBody>
                    <a:bodyPr/>
                    <a:lstStyle/>
                    <a:p>
                      <a:pPr algn="ctr" fontAlgn="base"/>
                      <a:r>
                        <a:rPr lang="en-US" sz="1900" dirty="0">
                          <a:effectLst/>
                        </a:rPr>
                        <a:t>0.36​</a:t>
                      </a:r>
                    </a:p>
                  </a:txBody>
                  <a:tcPr/>
                </a:tc>
                <a:tc>
                  <a:txBody>
                    <a:bodyPr/>
                    <a:lstStyle/>
                    <a:p>
                      <a:pPr algn="ctr" fontAlgn="base"/>
                      <a:r>
                        <a:rPr lang="en-US" sz="1900" dirty="0">
                          <a:effectLst/>
                        </a:rPr>
                        <a:t>0.13-0.99​</a:t>
                      </a:r>
                    </a:p>
                  </a:txBody>
                  <a:tcPr/>
                </a:tc>
                <a:tc>
                  <a:txBody>
                    <a:bodyPr/>
                    <a:lstStyle/>
                    <a:p>
                      <a:pPr algn="ctr" fontAlgn="base"/>
                      <a:r>
                        <a:rPr lang="en-US" sz="1900" dirty="0">
                          <a:effectLst/>
                        </a:rPr>
                        <a:t>0.05​</a:t>
                      </a:r>
                    </a:p>
                  </a:txBody>
                  <a:tcPr/>
                </a:tc>
                <a:extLst>
                  <a:ext uri="{0D108BD9-81ED-4DB2-BD59-A6C34878D82A}">
                    <a16:rowId xmlns:a16="http://schemas.microsoft.com/office/drawing/2014/main" val="8715998"/>
                  </a:ext>
                </a:extLst>
              </a:tr>
              <a:tr h="445635">
                <a:tc>
                  <a:txBody>
                    <a:bodyPr/>
                    <a:lstStyle/>
                    <a:p>
                      <a:pPr fontAlgn="base"/>
                      <a:r>
                        <a:rPr lang="en-US" sz="1900" dirty="0">
                          <a:effectLst/>
                        </a:rPr>
                        <a:t>Plasma deficit (10mL/kg)​</a:t>
                      </a:r>
                    </a:p>
                  </a:txBody>
                  <a:tcPr/>
                </a:tc>
                <a:tc>
                  <a:txBody>
                    <a:bodyPr/>
                    <a:lstStyle/>
                    <a:p>
                      <a:pPr algn="ctr" fontAlgn="base"/>
                      <a:r>
                        <a:rPr lang="en-US" sz="1900" dirty="0">
                          <a:effectLst/>
                        </a:rPr>
                        <a:t>1.2​</a:t>
                      </a:r>
                    </a:p>
                  </a:txBody>
                  <a:tcPr/>
                </a:tc>
                <a:tc>
                  <a:txBody>
                    <a:bodyPr/>
                    <a:lstStyle/>
                    <a:p>
                      <a:pPr algn="ctr" fontAlgn="base"/>
                      <a:r>
                        <a:rPr lang="en-US" sz="1900" dirty="0">
                          <a:effectLst/>
                        </a:rPr>
                        <a:t>1.05-1.30​</a:t>
                      </a:r>
                    </a:p>
                  </a:txBody>
                  <a:tcPr/>
                </a:tc>
                <a:tc>
                  <a:txBody>
                    <a:bodyPr/>
                    <a:lstStyle/>
                    <a:p>
                      <a:pPr algn="ctr" fontAlgn="base"/>
                      <a:r>
                        <a:rPr lang="en-US" sz="1900" dirty="0">
                          <a:effectLst/>
                        </a:rPr>
                        <a:t>0.01​</a:t>
                      </a:r>
                    </a:p>
                  </a:txBody>
                  <a:tcPr/>
                </a:tc>
                <a:extLst>
                  <a:ext uri="{0D108BD9-81ED-4DB2-BD59-A6C34878D82A}">
                    <a16:rowId xmlns:a16="http://schemas.microsoft.com/office/drawing/2014/main" val="4081854290"/>
                  </a:ext>
                </a:extLst>
              </a:tr>
              <a:tr h="515998">
                <a:tc>
                  <a:txBody>
                    <a:bodyPr/>
                    <a:lstStyle/>
                    <a:p>
                      <a:pPr fontAlgn="base"/>
                      <a:r>
                        <a:rPr lang="en-US" sz="1900" dirty="0">
                          <a:effectLst/>
                        </a:rPr>
                        <a:t>High </a:t>
                      </a:r>
                      <a:r>
                        <a:rPr lang="en-US" sz="1900" err="1">
                          <a:effectLst/>
                        </a:rPr>
                        <a:t>platelet:RBC</a:t>
                      </a:r>
                      <a:r>
                        <a:rPr lang="en-US" sz="1900" dirty="0">
                          <a:effectLst/>
                        </a:rPr>
                        <a:t> ratio​</a:t>
                      </a:r>
                    </a:p>
                  </a:txBody>
                  <a:tcPr/>
                </a:tc>
                <a:tc>
                  <a:txBody>
                    <a:bodyPr/>
                    <a:lstStyle/>
                    <a:p>
                      <a:pPr algn="ctr" fontAlgn="base"/>
                      <a:r>
                        <a:rPr lang="en-US" sz="1900" dirty="0">
                          <a:effectLst/>
                        </a:rPr>
                        <a:t>1.36​</a:t>
                      </a:r>
                    </a:p>
                  </a:txBody>
                  <a:tcPr/>
                </a:tc>
                <a:tc>
                  <a:txBody>
                    <a:bodyPr/>
                    <a:lstStyle/>
                    <a:p>
                      <a:pPr algn="ctr" fontAlgn="base"/>
                      <a:r>
                        <a:rPr lang="en-US" sz="1900" dirty="0">
                          <a:effectLst/>
                        </a:rPr>
                        <a:t>0.28-6.66​</a:t>
                      </a:r>
                    </a:p>
                  </a:txBody>
                  <a:tcPr/>
                </a:tc>
                <a:tc>
                  <a:txBody>
                    <a:bodyPr/>
                    <a:lstStyle/>
                    <a:p>
                      <a:pPr algn="ctr" fontAlgn="base"/>
                      <a:r>
                        <a:rPr lang="en-US" sz="1900" dirty="0">
                          <a:effectLst/>
                        </a:rPr>
                        <a:t>0.70​</a:t>
                      </a:r>
                    </a:p>
                  </a:txBody>
                  <a:tcPr/>
                </a:tc>
                <a:extLst>
                  <a:ext uri="{0D108BD9-81ED-4DB2-BD59-A6C34878D82A}">
                    <a16:rowId xmlns:a16="http://schemas.microsoft.com/office/drawing/2014/main" val="2010201093"/>
                  </a:ext>
                </a:extLst>
              </a:tr>
              <a:tr h="469089">
                <a:tc>
                  <a:txBody>
                    <a:bodyPr/>
                    <a:lstStyle/>
                    <a:p>
                      <a:pPr fontAlgn="base"/>
                      <a:r>
                        <a:rPr lang="en-US" sz="1900" dirty="0">
                          <a:effectLst/>
                        </a:rPr>
                        <a:t>Platelet deficit (10mL/kg)​</a:t>
                      </a:r>
                    </a:p>
                  </a:txBody>
                  <a:tcPr/>
                </a:tc>
                <a:tc>
                  <a:txBody>
                    <a:bodyPr/>
                    <a:lstStyle/>
                    <a:p>
                      <a:pPr algn="ctr" fontAlgn="base"/>
                      <a:r>
                        <a:rPr lang="en-US" sz="1900" dirty="0">
                          <a:effectLst/>
                        </a:rPr>
                        <a:t>1.1​</a:t>
                      </a:r>
                    </a:p>
                  </a:txBody>
                  <a:tcPr/>
                </a:tc>
                <a:tc>
                  <a:txBody>
                    <a:bodyPr/>
                    <a:lstStyle/>
                    <a:p>
                      <a:pPr algn="ctr" fontAlgn="base"/>
                      <a:r>
                        <a:rPr lang="en-US" sz="1900" dirty="0">
                          <a:effectLst/>
                        </a:rPr>
                        <a:t>1.05-1.20​</a:t>
                      </a:r>
                    </a:p>
                  </a:txBody>
                  <a:tcPr/>
                </a:tc>
                <a:tc>
                  <a:txBody>
                    <a:bodyPr/>
                    <a:lstStyle/>
                    <a:p>
                      <a:pPr algn="ctr" fontAlgn="base"/>
                      <a:r>
                        <a:rPr lang="en-US" sz="1900" dirty="0">
                          <a:effectLst/>
                        </a:rPr>
                        <a:t>0.04​</a:t>
                      </a:r>
                    </a:p>
                  </a:txBody>
                  <a:tcPr/>
                </a:tc>
                <a:extLst>
                  <a:ext uri="{0D108BD9-81ED-4DB2-BD59-A6C34878D82A}">
                    <a16:rowId xmlns:a16="http://schemas.microsoft.com/office/drawing/2014/main" val="1455428772"/>
                  </a:ext>
                </a:extLst>
              </a:tr>
            </a:tbl>
          </a:graphicData>
        </a:graphic>
      </p:graphicFrame>
      <p:sp>
        <p:nvSpPr>
          <p:cNvPr id="4" name="Content Placeholder 2">
            <a:extLst>
              <a:ext uri="{FF2B5EF4-FFF2-40B4-BE49-F238E27FC236}">
                <a16:creationId xmlns:a16="http://schemas.microsoft.com/office/drawing/2014/main" id="{697726D2-280C-F2F0-827E-7E983E146A16}"/>
              </a:ext>
            </a:extLst>
          </p:cNvPr>
          <p:cNvSpPr txBox="1">
            <a:spLocks/>
          </p:cNvSpPr>
          <p:nvPr/>
        </p:nvSpPr>
        <p:spPr>
          <a:xfrm>
            <a:off x="2476287" y="2480447"/>
            <a:ext cx="10590569" cy="64219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000" dirty="0">
                <a:solidFill>
                  <a:schemeClr val="accent2"/>
                </a:solidFill>
              </a:rPr>
              <a:t>BALANCED COMPONENT THERAPY: RBCS, PLASMA, PLATELETS </a:t>
            </a:r>
            <a:endParaRPr lang="en-US" sz="2300" dirty="0">
              <a:solidFill>
                <a:schemeClr val="accent2"/>
              </a:solidFill>
            </a:endParaRPr>
          </a:p>
          <a:p>
            <a:pPr lvl="3"/>
            <a:endParaRPr lang="en-US" sz="1500" dirty="0"/>
          </a:p>
        </p:txBody>
      </p:sp>
    </p:spTree>
    <p:extLst>
      <p:ext uri="{BB962C8B-B14F-4D97-AF65-F5344CB8AC3E}">
        <p14:creationId xmlns:p14="http://schemas.microsoft.com/office/powerpoint/2010/main" val="122109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D6F944-F4A8-A62E-93E8-D13AF6CB4E22}"/>
              </a:ext>
            </a:extLst>
          </p:cNvPr>
          <p:cNvSpPr>
            <a:spLocks noGrp="1"/>
          </p:cNvSpPr>
          <p:nvPr>
            <p:ph type="body" idx="1"/>
          </p:nvPr>
        </p:nvSpPr>
        <p:spPr>
          <a:xfrm>
            <a:off x="2764402" y="2349565"/>
            <a:ext cx="6663195" cy="704087"/>
          </a:xfrm>
        </p:spPr>
        <p:txBody>
          <a:bodyPr>
            <a:normAutofit/>
          </a:bodyPr>
          <a:lstStyle/>
          <a:p>
            <a:pPr algn="l">
              <a:lnSpc>
                <a:spcPct val="90000"/>
              </a:lnSpc>
            </a:pPr>
            <a:r>
              <a:rPr lang="en-US" sz="2000" dirty="0"/>
              <a:t>Low Titer Group O Whole Blood </a:t>
            </a:r>
            <a:endParaRPr lang="en-US" dirty="0"/>
          </a:p>
        </p:txBody>
      </p:sp>
      <p:sp>
        <p:nvSpPr>
          <p:cNvPr id="2" name="Title 1">
            <a:extLst>
              <a:ext uri="{FF2B5EF4-FFF2-40B4-BE49-F238E27FC236}">
                <a16:creationId xmlns:a16="http://schemas.microsoft.com/office/drawing/2014/main" id="{90DA716D-F304-F4AA-90DA-9D409692052D}"/>
              </a:ext>
            </a:extLst>
          </p:cNvPr>
          <p:cNvSpPr>
            <a:spLocks noGrp="1"/>
          </p:cNvSpPr>
          <p:nvPr>
            <p:ph type="title"/>
          </p:nvPr>
        </p:nvSpPr>
        <p:spPr/>
        <p:txBody>
          <a:bodyPr>
            <a:normAutofit/>
          </a:bodyPr>
          <a:lstStyle/>
          <a:p>
            <a:r>
              <a:rPr lang="en-US" dirty="0"/>
              <a:t>Hemostatic resuscitation options</a:t>
            </a:r>
          </a:p>
        </p:txBody>
      </p:sp>
      <p:pic>
        <p:nvPicPr>
          <p:cNvPr id="4" name="Picture 4" descr="A picture containing chart&#10;&#10;Description automatically generated">
            <a:extLst>
              <a:ext uri="{FF2B5EF4-FFF2-40B4-BE49-F238E27FC236}">
                <a16:creationId xmlns:a16="http://schemas.microsoft.com/office/drawing/2014/main" id="{43E10087-4353-AAA3-480D-825FF88CF73A}"/>
              </a:ext>
            </a:extLst>
          </p:cNvPr>
          <p:cNvPicPr>
            <a:picLocks noChangeAspect="1"/>
          </p:cNvPicPr>
          <p:nvPr/>
        </p:nvPicPr>
        <p:blipFill>
          <a:blip r:embed="rId3"/>
          <a:stretch>
            <a:fillRect/>
          </a:stretch>
        </p:blipFill>
        <p:spPr>
          <a:xfrm>
            <a:off x="3992154" y="3429993"/>
            <a:ext cx="3939974" cy="2043257"/>
          </a:xfrm>
          <a:prstGeom prst="rect">
            <a:avLst/>
          </a:prstGeom>
          <a:ln w="31750" cap="sq">
            <a:solidFill>
              <a:srgbClr val="FFFFFF"/>
            </a:solidFill>
            <a:miter lim="800000"/>
          </a:ln>
        </p:spPr>
      </p:pic>
    </p:spTree>
    <p:extLst>
      <p:ext uri="{BB962C8B-B14F-4D97-AF65-F5344CB8AC3E}">
        <p14:creationId xmlns:p14="http://schemas.microsoft.com/office/powerpoint/2010/main" val="61987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FD989-96A4-8B49-A15E-E220258760BA}"/>
              </a:ext>
            </a:extLst>
          </p:cNvPr>
          <p:cNvSpPr>
            <a:spLocks noGrp="1"/>
          </p:cNvSpPr>
          <p:nvPr>
            <p:ph type="title"/>
          </p:nvPr>
        </p:nvSpPr>
        <p:spPr>
          <a:xfrm>
            <a:off x="3633914" y="338138"/>
            <a:ext cx="4924175" cy="1143000"/>
          </a:xfrm>
        </p:spPr>
        <p:txBody>
          <a:bodyPr/>
          <a:lstStyle/>
          <a:p>
            <a:r>
              <a:rPr lang="en-US" dirty="0"/>
              <a:t>LTOWB in the US</a:t>
            </a:r>
            <a:r>
              <a:rPr lang="en-US" b="1" dirty="0"/>
              <a:t> </a:t>
            </a:r>
            <a:endParaRPr lang="en-US" b="1"/>
          </a:p>
        </p:txBody>
      </p:sp>
      <p:graphicFrame>
        <p:nvGraphicFramePr>
          <p:cNvPr id="6" name="Content Placeholder 5">
            <a:extLst>
              <a:ext uri="{FF2B5EF4-FFF2-40B4-BE49-F238E27FC236}">
                <a16:creationId xmlns:a16="http://schemas.microsoft.com/office/drawing/2014/main" id="{535AFDC2-020A-A54F-9610-34248B2CFEB1}"/>
              </a:ext>
            </a:extLst>
          </p:cNvPr>
          <p:cNvGraphicFramePr>
            <a:graphicFrameLocks noGrp="1"/>
          </p:cNvGraphicFramePr>
          <p:nvPr>
            <p:ph idx="1"/>
          </p:nvPr>
        </p:nvGraphicFramePr>
        <p:xfrm>
          <a:off x="1973706" y="1828799"/>
          <a:ext cx="8349521" cy="40923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21CB217-E080-7BBE-F672-0D9DDF96A5B6}"/>
              </a:ext>
            </a:extLst>
          </p:cNvPr>
          <p:cNvSpPr txBox="1"/>
          <p:nvPr/>
        </p:nvSpPr>
        <p:spPr>
          <a:xfrm>
            <a:off x="10915580" y="5287389"/>
            <a:ext cx="69331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2023</a:t>
            </a:r>
          </a:p>
        </p:txBody>
      </p:sp>
      <p:cxnSp>
        <p:nvCxnSpPr>
          <p:cNvPr id="8" name="Straight Arrow Connector 7">
            <a:extLst>
              <a:ext uri="{FF2B5EF4-FFF2-40B4-BE49-F238E27FC236}">
                <a16:creationId xmlns:a16="http://schemas.microsoft.com/office/drawing/2014/main" id="{B0A9C210-C562-A40E-8F00-FFE50C3443D9}"/>
              </a:ext>
            </a:extLst>
          </p:cNvPr>
          <p:cNvCxnSpPr/>
          <p:nvPr/>
        </p:nvCxnSpPr>
        <p:spPr>
          <a:xfrm flipV="1">
            <a:off x="3710323" y="1592822"/>
            <a:ext cx="6838680" cy="344295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883C5C9-3D81-DA43-4A3E-CEB8394E4546}"/>
              </a:ext>
            </a:extLst>
          </p:cNvPr>
          <p:cNvSpPr txBox="1"/>
          <p:nvPr/>
        </p:nvSpPr>
        <p:spPr>
          <a:xfrm>
            <a:off x="10497016" y="1367703"/>
            <a:ext cx="15304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Adult centers </a:t>
            </a:r>
          </a:p>
        </p:txBody>
      </p:sp>
      <p:sp>
        <p:nvSpPr>
          <p:cNvPr id="9" name="Rectangle 8">
            <a:extLst>
              <a:ext uri="{FF2B5EF4-FFF2-40B4-BE49-F238E27FC236}">
                <a16:creationId xmlns:a16="http://schemas.microsoft.com/office/drawing/2014/main" id="{8411A3FE-6208-FA62-3404-C7E46B2D0D72}"/>
              </a:ext>
            </a:extLst>
          </p:cNvPr>
          <p:cNvSpPr/>
          <p:nvPr/>
        </p:nvSpPr>
        <p:spPr>
          <a:xfrm>
            <a:off x="10743126" y="1828799"/>
            <a:ext cx="837126" cy="3419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300" dirty="0">
              <a:solidFill>
                <a:schemeClr val="tx1"/>
              </a:solidFill>
            </a:endParaRPr>
          </a:p>
        </p:txBody>
      </p:sp>
      <p:sp>
        <p:nvSpPr>
          <p:cNvPr id="3" name="Rectangle 2">
            <a:extLst>
              <a:ext uri="{FF2B5EF4-FFF2-40B4-BE49-F238E27FC236}">
                <a16:creationId xmlns:a16="http://schemas.microsoft.com/office/drawing/2014/main" id="{2632ABB7-B97F-DCE0-86B8-3272583935FD}"/>
              </a:ext>
            </a:extLst>
          </p:cNvPr>
          <p:cNvSpPr/>
          <p:nvPr/>
        </p:nvSpPr>
        <p:spPr>
          <a:xfrm>
            <a:off x="10743126" y="5054957"/>
            <a:ext cx="837126" cy="19318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12</a:t>
            </a:r>
          </a:p>
        </p:txBody>
      </p:sp>
      <p:sp>
        <p:nvSpPr>
          <p:cNvPr id="2" name="TextBox 1">
            <a:extLst>
              <a:ext uri="{FF2B5EF4-FFF2-40B4-BE49-F238E27FC236}">
                <a16:creationId xmlns:a16="http://schemas.microsoft.com/office/drawing/2014/main" id="{1176CBA1-4E3A-6A8C-3629-44C0BF56E9C4}"/>
              </a:ext>
            </a:extLst>
          </p:cNvPr>
          <p:cNvSpPr txBox="1"/>
          <p:nvPr/>
        </p:nvSpPr>
        <p:spPr>
          <a:xfrm>
            <a:off x="10400424" y="4686376"/>
            <a:ext cx="20670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Pediatric centers </a:t>
            </a:r>
          </a:p>
        </p:txBody>
      </p:sp>
    </p:spTree>
    <p:extLst>
      <p:ext uri="{BB962C8B-B14F-4D97-AF65-F5344CB8AC3E}">
        <p14:creationId xmlns:p14="http://schemas.microsoft.com/office/powerpoint/2010/main" val="85492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DFF7-727F-ADA6-4DAE-10DDCE6DC2F3}"/>
              </a:ext>
            </a:extLst>
          </p:cNvPr>
          <p:cNvSpPr>
            <a:spLocks noGrp="1"/>
          </p:cNvSpPr>
          <p:nvPr>
            <p:ph type="title"/>
          </p:nvPr>
        </p:nvSpPr>
        <p:spPr/>
        <p:txBody>
          <a:bodyPr>
            <a:normAutofit/>
          </a:bodyPr>
          <a:lstStyle/>
          <a:p>
            <a:r>
              <a:rPr lang="en-US" dirty="0" err="1"/>
              <a:t>ltowb</a:t>
            </a:r>
            <a:r>
              <a:rPr lang="en-US" dirty="0"/>
              <a:t>:</a:t>
            </a:r>
            <a:br>
              <a:rPr lang="en-US" dirty="0"/>
            </a:br>
            <a:r>
              <a:rPr lang="en-US" dirty="0"/>
              <a:t>Feasibility and efficiency</a:t>
            </a:r>
          </a:p>
        </p:txBody>
      </p:sp>
      <p:sp>
        <p:nvSpPr>
          <p:cNvPr id="3" name="Content Placeholder 2"/>
          <p:cNvSpPr>
            <a:spLocks noGrp="1"/>
          </p:cNvSpPr>
          <p:nvPr>
            <p:ph sz="half" idx="1"/>
          </p:nvPr>
        </p:nvSpPr>
        <p:spPr>
          <a:xfrm>
            <a:off x="1141884" y="2638044"/>
            <a:ext cx="4271771" cy="3101982"/>
          </a:xfrm>
        </p:spPr>
        <p:txBody>
          <a:bodyPr vert="horz" lIns="91440" tIns="45720" rIns="91440" bIns="45720" rtlCol="0" anchor="t">
            <a:normAutofit/>
          </a:bodyPr>
          <a:lstStyle/>
          <a:p>
            <a:r>
              <a:rPr lang="en-US" dirty="0"/>
              <a:t>First pediatric civilian cohort </a:t>
            </a:r>
          </a:p>
          <a:p>
            <a:r>
              <a:rPr lang="en-US" dirty="0"/>
              <a:t>Compared to historical CT group </a:t>
            </a:r>
          </a:p>
          <a:p>
            <a:r>
              <a:rPr lang="en-US" dirty="0"/>
              <a:t>Feasible</a:t>
            </a:r>
          </a:p>
          <a:p>
            <a:r>
              <a:rPr lang="en-US" dirty="0"/>
              <a:t>Efficient = Faster time to product administration compared to components</a:t>
            </a:r>
          </a:p>
          <a:p>
            <a:endParaRPr lang="en-US" dirty="0"/>
          </a:p>
        </p:txBody>
      </p:sp>
      <p:sp>
        <p:nvSpPr>
          <p:cNvPr id="4" name="Content Placeholder 3">
            <a:extLst>
              <a:ext uri="{FF2B5EF4-FFF2-40B4-BE49-F238E27FC236}">
                <a16:creationId xmlns:a16="http://schemas.microsoft.com/office/drawing/2014/main" id="{F2D60810-6F9B-6808-38F2-41CDC19F0EF6}"/>
              </a:ext>
            </a:extLst>
          </p:cNvPr>
          <p:cNvSpPr>
            <a:spLocks noGrp="1"/>
          </p:cNvSpPr>
          <p:nvPr>
            <p:ph sz="half" idx="2"/>
          </p:nvPr>
        </p:nvSpPr>
        <p:spPr/>
        <p:txBody>
          <a:bodyPr/>
          <a:lstStyle/>
          <a:p>
            <a:endParaRPr lang="en-US"/>
          </a:p>
        </p:txBody>
      </p:sp>
      <p:pic>
        <p:nvPicPr>
          <p:cNvPr id="12" name="Picture 11" descr="Cov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5870" y="2346309"/>
            <a:ext cx="5871124" cy="378934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7013996" y="6386834"/>
            <a:ext cx="3585124" cy="230344"/>
          </a:xfrm>
          <a:prstGeom prst="rect">
            <a:avLst/>
          </a:prstGeom>
          <a:solidFill>
            <a:schemeClr val="bg1"/>
          </a:solidFill>
          <a:ln>
            <a:noFill/>
          </a:ln>
        </p:spPr>
        <p:txBody>
          <a:bodyPr wrap="square" lIns="91440" tIns="45720" rIns="91440" bIns="45720" anchor="t">
            <a:noAutofit/>
          </a:bodyPr>
          <a:lstStyle/>
          <a:p>
            <a:pPr algn="ctr" defTabSz="914400">
              <a:spcAft>
                <a:spcPts val="600"/>
              </a:spcAft>
              <a:defRPr/>
            </a:pPr>
            <a:r>
              <a:rPr kumimoji="0" lang="en-US" sz="1200" b="0" i="0" u="none" strike="noStrike" kern="1200" cap="none" spc="0" normalizeH="0" baseline="0" noProof="0">
                <a:ln>
                  <a:noFill/>
                </a:ln>
                <a:solidFill>
                  <a:srgbClr val="000000"/>
                </a:solidFill>
                <a:effectLst/>
                <a:uLnTx/>
                <a:uFillTx/>
              </a:rPr>
              <a:t>Leeper CM, Gaines BA</a:t>
            </a:r>
            <a:r>
              <a:rPr lang="en-US" sz="1200">
                <a:solidFill>
                  <a:srgbClr val="000000"/>
                </a:solidFill>
              </a:rPr>
              <a:t>. JAMA Peds. 2018.</a:t>
            </a:r>
            <a:endParaRPr lang="en-US" sz="1200" b="0" i="0" u="none" strike="noStrike" kern="120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375856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765" y="400449"/>
            <a:ext cx="4910328" cy="1188720"/>
          </a:xfrm>
        </p:spPr>
        <p:txBody>
          <a:bodyPr/>
          <a:lstStyle/>
          <a:p>
            <a:r>
              <a:rPr lang="en-US" dirty="0" err="1"/>
              <a:t>Ltowb</a:t>
            </a:r>
            <a:r>
              <a:rPr lang="en-US" dirty="0"/>
              <a:t>: Safety</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82662" y="398977"/>
            <a:ext cx="6215794" cy="5621676"/>
          </a:xfrm>
        </p:spPr>
      </p:pic>
      <p:sp>
        <p:nvSpPr>
          <p:cNvPr id="6" name="Content Placeholder 5"/>
          <p:cNvSpPr>
            <a:spLocks noGrp="1"/>
          </p:cNvSpPr>
          <p:nvPr>
            <p:ph sz="half" idx="2"/>
          </p:nvPr>
        </p:nvSpPr>
        <p:spPr>
          <a:xfrm>
            <a:off x="1028282" y="1852029"/>
            <a:ext cx="4519941" cy="3581401"/>
          </a:xfrm>
        </p:spPr>
        <p:txBody>
          <a:bodyPr vert="horz" lIns="91440" tIns="45720" rIns="91440" bIns="45720" rtlCol="0" anchor="t">
            <a:normAutofit/>
          </a:bodyPr>
          <a:lstStyle/>
          <a:p>
            <a:pPr>
              <a:lnSpc>
                <a:spcPct val="90000"/>
              </a:lnSpc>
            </a:pPr>
            <a:r>
              <a:rPr lang="en-US" sz="2000" dirty="0">
                <a:solidFill>
                  <a:srgbClr val="000000"/>
                </a:solidFill>
                <a:latin typeface="Gill Sans MT"/>
                <a:cs typeface="Calibri"/>
              </a:rPr>
              <a:t>No</a:t>
            </a:r>
            <a:r>
              <a:rPr lang="en-US" sz="2000" b="1" dirty="0">
                <a:solidFill>
                  <a:srgbClr val="000000"/>
                </a:solidFill>
                <a:latin typeface="Gill Sans MT"/>
                <a:cs typeface="Calibri"/>
              </a:rPr>
              <a:t> </a:t>
            </a:r>
            <a:r>
              <a:rPr lang="en-US" sz="2000" dirty="0">
                <a:solidFill>
                  <a:srgbClr val="000000"/>
                </a:solidFill>
                <a:latin typeface="Gill Sans MT"/>
                <a:cs typeface="Calibri"/>
              </a:rPr>
              <a:t>major transfusion reactions</a:t>
            </a:r>
          </a:p>
          <a:p>
            <a:pPr>
              <a:lnSpc>
                <a:spcPct val="90000"/>
              </a:lnSpc>
            </a:pPr>
            <a:r>
              <a:rPr lang="en-US" sz="2000" dirty="0">
                <a:solidFill>
                  <a:srgbClr val="000000"/>
                </a:solidFill>
                <a:latin typeface="Gill Sans MT"/>
                <a:cs typeface="Calibri"/>
              </a:rPr>
              <a:t>No increase in organ failure</a:t>
            </a:r>
          </a:p>
          <a:p>
            <a:pPr>
              <a:lnSpc>
                <a:spcPct val="90000"/>
              </a:lnSpc>
            </a:pPr>
            <a:r>
              <a:rPr lang="en-US" sz="2000" dirty="0">
                <a:solidFill>
                  <a:srgbClr val="000000"/>
                </a:solidFill>
                <a:latin typeface="Gill Sans MT"/>
                <a:cs typeface="Calibri"/>
              </a:rPr>
              <a:t>No increase in hospital complications</a:t>
            </a:r>
          </a:p>
          <a:p>
            <a:pPr lvl="1">
              <a:lnSpc>
                <a:spcPct val="90000"/>
              </a:lnSpc>
              <a:spcBef>
                <a:spcPts val="500"/>
              </a:spcBef>
            </a:pPr>
            <a:r>
              <a:rPr lang="en-US" sz="2000" dirty="0">
                <a:solidFill>
                  <a:srgbClr val="000000"/>
                </a:solidFill>
                <a:latin typeface="Gill Sans MT"/>
                <a:cs typeface="Calibri"/>
              </a:rPr>
              <a:t>AKI</a:t>
            </a:r>
          </a:p>
          <a:p>
            <a:pPr lvl="1">
              <a:lnSpc>
                <a:spcPct val="90000"/>
              </a:lnSpc>
              <a:spcBef>
                <a:spcPts val="500"/>
              </a:spcBef>
            </a:pPr>
            <a:r>
              <a:rPr lang="en-US" sz="2000" dirty="0">
                <a:solidFill>
                  <a:srgbClr val="000000"/>
                </a:solidFill>
                <a:latin typeface="Gill Sans MT"/>
                <a:cs typeface="Calibri"/>
              </a:rPr>
              <a:t>Sepsis</a:t>
            </a:r>
          </a:p>
          <a:p>
            <a:pPr lvl="1">
              <a:lnSpc>
                <a:spcPct val="90000"/>
              </a:lnSpc>
              <a:spcBef>
                <a:spcPts val="500"/>
              </a:spcBef>
            </a:pPr>
            <a:r>
              <a:rPr lang="en-US" sz="2000" dirty="0">
                <a:solidFill>
                  <a:srgbClr val="000000"/>
                </a:solidFill>
                <a:latin typeface="Gill Sans MT"/>
                <a:cs typeface="Calibri"/>
              </a:rPr>
              <a:t>ARDS</a:t>
            </a:r>
          </a:p>
          <a:p>
            <a:pPr lvl="1">
              <a:lnSpc>
                <a:spcPct val="90000"/>
              </a:lnSpc>
              <a:spcBef>
                <a:spcPts val="500"/>
              </a:spcBef>
            </a:pPr>
            <a:r>
              <a:rPr lang="en-US" sz="2000" dirty="0">
                <a:solidFill>
                  <a:srgbClr val="000000"/>
                </a:solidFill>
                <a:latin typeface="Gill Sans MT"/>
                <a:cs typeface="Calibri"/>
              </a:rPr>
              <a:t>Thromboembolism</a:t>
            </a:r>
          </a:p>
          <a:p>
            <a:pPr>
              <a:lnSpc>
                <a:spcPct val="90000"/>
              </a:lnSpc>
            </a:pPr>
            <a:r>
              <a:rPr lang="en-US" sz="2000" dirty="0">
                <a:solidFill>
                  <a:srgbClr val="000000"/>
                </a:solidFill>
                <a:latin typeface="Gill Sans MT"/>
                <a:cs typeface="Calibri"/>
              </a:rPr>
              <a:t>No increase in hemolysis for those at risk = Non Group O patients</a:t>
            </a:r>
          </a:p>
        </p:txBody>
      </p:sp>
      <p:pic>
        <p:nvPicPr>
          <p:cNvPr id="5" name="Picture 4">
            <a:extLst>
              <a:ext uri="{FF2B5EF4-FFF2-40B4-BE49-F238E27FC236}">
                <a16:creationId xmlns:a16="http://schemas.microsoft.com/office/drawing/2014/main" id="{F1A41F21-0DCE-4DDD-8F2A-198E4C5DB585}"/>
              </a:ext>
            </a:extLst>
          </p:cNvPr>
          <p:cNvPicPr>
            <a:picLocks noChangeAspect="1"/>
          </p:cNvPicPr>
          <p:nvPr/>
        </p:nvPicPr>
        <p:blipFill rotWithShape="1">
          <a:blip r:embed="rId4"/>
          <a:srcRect t="17614" b="8834"/>
          <a:stretch/>
        </p:blipFill>
        <p:spPr>
          <a:xfrm>
            <a:off x="1904119" y="5409036"/>
            <a:ext cx="2779311" cy="1237094"/>
          </a:xfrm>
          <a:prstGeom prst="rect">
            <a:avLst/>
          </a:prstGeom>
        </p:spPr>
      </p:pic>
      <p:sp>
        <p:nvSpPr>
          <p:cNvPr id="7" name="TextBox 6">
            <a:extLst>
              <a:ext uri="{FF2B5EF4-FFF2-40B4-BE49-F238E27FC236}">
                <a16:creationId xmlns:a16="http://schemas.microsoft.com/office/drawing/2014/main" id="{C2BAD884-90B0-0B08-B187-B8831524F93E}"/>
              </a:ext>
            </a:extLst>
          </p:cNvPr>
          <p:cNvSpPr txBox="1"/>
          <p:nvPr/>
        </p:nvSpPr>
        <p:spPr>
          <a:xfrm>
            <a:off x="7764595" y="6206681"/>
            <a:ext cx="2442869" cy="553998"/>
          </a:xfrm>
          <a:prstGeom prst="rect">
            <a:avLst/>
          </a:prstGeom>
          <a:noFill/>
        </p:spPr>
        <p:txBody>
          <a:bodyPr wrap="square" lIns="91440" tIns="45720" rIns="91440" bIns="45720" anchor="t">
            <a:spAutoFit/>
          </a:bodyPr>
          <a:lstStyle/>
          <a:p>
            <a:r>
              <a:rPr lang="en-US" sz="1000" dirty="0">
                <a:solidFill>
                  <a:srgbClr val="212121"/>
                </a:solidFill>
                <a:latin typeface="Gill Sans MT"/>
              </a:rPr>
              <a:t>Transfusion. 2020 Jun;60 Suppl 3:S24-S30</a:t>
            </a:r>
          </a:p>
          <a:p>
            <a:r>
              <a:rPr lang="en-US" sz="1000" dirty="0"/>
              <a:t>Transfusion. 2018 Oct;58(10):2280-2288</a:t>
            </a:r>
          </a:p>
          <a:p>
            <a:r>
              <a:rPr lang="en-US" sz="1000" dirty="0"/>
              <a:t>Transfusion. 2021 Jul;61 Suppl 1:S8-S14</a:t>
            </a:r>
          </a:p>
        </p:txBody>
      </p:sp>
    </p:spTree>
    <p:extLst>
      <p:ext uri="{BB962C8B-B14F-4D97-AF65-F5344CB8AC3E}">
        <p14:creationId xmlns:p14="http://schemas.microsoft.com/office/powerpoint/2010/main" val="4002826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83436" y="2659440"/>
            <a:ext cx="4460748" cy="2596776"/>
          </a:xfrm>
        </p:spPr>
        <p:txBody>
          <a:bodyPr vert="horz" lIns="91440" tIns="45720" rIns="91440" bIns="45720" rtlCol="0" anchor="t">
            <a:normAutofit/>
          </a:bodyPr>
          <a:lstStyle/>
          <a:p>
            <a:r>
              <a:rPr lang="en-US" dirty="0"/>
              <a:t>LTOWB vs room temp platelet recipients</a:t>
            </a:r>
          </a:p>
          <a:p>
            <a:r>
              <a:rPr lang="en-US" dirty="0"/>
              <a:t>Pre- and post- transfusion platelet count and </a:t>
            </a:r>
            <a:r>
              <a:rPr lang="en-US" dirty="0" err="1"/>
              <a:t>thromboelastography</a:t>
            </a:r>
            <a:r>
              <a:rPr lang="en-US" dirty="0"/>
              <a:t> maximum amplitude </a:t>
            </a:r>
          </a:p>
          <a:p>
            <a:r>
              <a:rPr lang="en-US" dirty="0"/>
              <a:t>No significant difference</a:t>
            </a:r>
          </a:p>
        </p:txBody>
      </p:sp>
      <p:pic>
        <p:nvPicPr>
          <p:cNvPr id="5" name="Content Placeholder 4"/>
          <p:cNvPicPr>
            <a:picLocks noGrp="1" noChangeAspect="1"/>
          </p:cNvPicPr>
          <p:nvPr>
            <p:ph sz="quarter" idx="4"/>
          </p:nvPr>
        </p:nvPicPr>
        <p:blipFill>
          <a:blip r:embed="rId3"/>
          <a:stretch>
            <a:fillRect/>
          </a:stretch>
        </p:blipFill>
        <p:spPr>
          <a:xfrm>
            <a:off x="6283423" y="2911337"/>
            <a:ext cx="4231319" cy="3072019"/>
          </a:xfrm>
          <a:prstGeom prst="rect">
            <a:avLst/>
          </a:prstGeom>
        </p:spPr>
      </p:pic>
      <p:sp>
        <p:nvSpPr>
          <p:cNvPr id="2" name="Title 1"/>
          <p:cNvSpPr>
            <a:spLocks noGrp="1"/>
          </p:cNvSpPr>
          <p:nvPr>
            <p:ph type="title"/>
          </p:nvPr>
        </p:nvSpPr>
        <p:spPr/>
        <p:txBody>
          <a:bodyPr/>
          <a:lstStyle/>
          <a:p>
            <a:r>
              <a:rPr lang="en-US" dirty="0" err="1"/>
              <a:t>Ltowb</a:t>
            </a:r>
            <a:r>
              <a:rPr lang="en-US" dirty="0"/>
              <a:t>: Cold platelets</a:t>
            </a:r>
          </a:p>
        </p:txBody>
      </p:sp>
      <p:sp>
        <p:nvSpPr>
          <p:cNvPr id="4" name="Rectangle 3"/>
          <p:cNvSpPr/>
          <p:nvPr/>
        </p:nvSpPr>
        <p:spPr>
          <a:xfrm>
            <a:off x="8087894" y="6193700"/>
            <a:ext cx="1993046" cy="307777"/>
          </a:xfrm>
          <a:prstGeom prst="rect">
            <a:avLst/>
          </a:prstGeom>
        </p:spPr>
        <p:txBody>
          <a:bodyPr wrap="none" lIns="91440" tIns="45720" rIns="91440" bIns="45720" anchor="t">
            <a:spAutoFit/>
          </a:bodyPr>
          <a:lstStyle/>
          <a:p>
            <a:r>
              <a:rPr lang="en-US" sz="1400"/>
              <a:t>Leeper et al, JTACS 2019</a:t>
            </a:r>
          </a:p>
        </p:txBody>
      </p:sp>
      <p:pic>
        <p:nvPicPr>
          <p:cNvPr id="8" name="Picture 8" descr="Shape&#10;&#10;Description automatically generated">
            <a:extLst>
              <a:ext uri="{FF2B5EF4-FFF2-40B4-BE49-F238E27FC236}">
                <a16:creationId xmlns:a16="http://schemas.microsoft.com/office/drawing/2014/main" id="{BAB01450-7CDC-5562-A9AA-4D2FD2F30E00}"/>
              </a:ext>
            </a:extLst>
          </p:cNvPr>
          <p:cNvPicPr>
            <a:picLocks noChangeAspect="1"/>
          </p:cNvPicPr>
          <p:nvPr/>
        </p:nvPicPr>
        <p:blipFill>
          <a:blip r:embed="rId4"/>
          <a:stretch>
            <a:fillRect/>
          </a:stretch>
        </p:blipFill>
        <p:spPr>
          <a:xfrm>
            <a:off x="1677258" y="4646254"/>
            <a:ext cx="3937817" cy="1547446"/>
          </a:xfrm>
          <a:prstGeom prst="rect">
            <a:avLst/>
          </a:prstGeom>
        </p:spPr>
      </p:pic>
    </p:spTree>
    <p:extLst>
      <p:ext uri="{BB962C8B-B14F-4D97-AF65-F5344CB8AC3E}">
        <p14:creationId xmlns:p14="http://schemas.microsoft.com/office/powerpoint/2010/main" val="333209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9C7BF7-9EFD-9A43-A942-D4EE30C2C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298" y="5031198"/>
            <a:ext cx="4774200" cy="1180048"/>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76D103A9-BC3A-C348-895D-BE082004D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103" y="6383653"/>
            <a:ext cx="4334876" cy="185784"/>
          </a:xfrm>
          <a:prstGeom prst="rect">
            <a:avLst/>
          </a:prstGeom>
        </p:spPr>
      </p:pic>
      <p:pic>
        <p:nvPicPr>
          <p:cNvPr id="9" name="Content Placeholder 4">
            <a:extLst>
              <a:ext uri="{FF2B5EF4-FFF2-40B4-BE49-F238E27FC236}">
                <a16:creationId xmlns:a16="http://schemas.microsoft.com/office/drawing/2014/main" id="{19991FE6-E234-0F47-BC66-51C79FFA0D2C}"/>
              </a:ext>
            </a:extLst>
          </p:cNvPr>
          <p:cNvPicPr>
            <a:picLocks noGrp="1" noChangeAspect="1"/>
          </p:cNvPicPr>
          <p:nvPr>
            <p:ph idx="1"/>
          </p:nvPr>
        </p:nvPicPr>
        <p:blipFill rotWithShape="1">
          <a:blip r:embed="rId5"/>
          <a:srcRect l="1825" t="5238" r="2190" b="2410"/>
          <a:stretch/>
        </p:blipFill>
        <p:spPr>
          <a:xfrm>
            <a:off x="6508317" y="892444"/>
            <a:ext cx="5020519" cy="3708865"/>
          </a:xfrm>
        </p:spPr>
      </p:pic>
      <p:pic>
        <p:nvPicPr>
          <p:cNvPr id="10" name="Content Placeholder 4">
            <a:extLst>
              <a:ext uri="{FF2B5EF4-FFF2-40B4-BE49-F238E27FC236}">
                <a16:creationId xmlns:a16="http://schemas.microsoft.com/office/drawing/2014/main" id="{7CB4DE42-EA09-144D-AF32-8217101C56EF}"/>
              </a:ext>
            </a:extLst>
          </p:cNvPr>
          <p:cNvPicPr>
            <a:picLocks noChangeAspect="1"/>
          </p:cNvPicPr>
          <p:nvPr/>
        </p:nvPicPr>
        <p:blipFill rotWithShape="1">
          <a:blip r:embed="rId6"/>
          <a:srcRect t="7143" b="238"/>
          <a:stretch/>
        </p:blipFill>
        <p:spPr>
          <a:xfrm>
            <a:off x="865403" y="920665"/>
            <a:ext cx="4869105" cy="36535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6984220"/>
      </p:ext>
    </p:extLst>
  </p:cSld>
  <p:clrMapOvr>
    <a:masterClrMapping/>
  </p:clrMapOvr>
  <mc:AlternateContent xmlns:mc="http://schemas.openxmlformats.org/markup-compatibility/2006" xmlns:p14="http://schemas.microsoft.com/office/powerpoint/2010/main">
    <mc:Choice Requires="p14">
      <p:transition spd="slow" p14:dur="2000" advTm="38345"/>
    </mc:Choice>
    <mc:Fallback xmlns="">
      <p:transition spd="slow" advTm="3834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48013" y="3115028"/>
            <a:ext cx="4535291" cy="2596776"/>
          </a:xfrm>
        </p:spPr>
        <p:txBody>
          <a:bodyPr vert="horz" lIns="91440" tIns="45720" rIns="91440" bIns="45720" rtlCol="0" anchor="t">
            <a:normAutofit/>
          </a:bodyPr>
          <a:lstStyle/>
          <a:p>
            <a:pPr marL="0" indent="0">
              <a:buNone/>
            </a:pPr>
            <a:r>
              <a:rPr lang="en-US" dirty="0"/>
              <a:t>In LTOWB group vs CT group:</a:t>
            </a:r>
          </a:p>
          <a:p>
            <a:pPr lvl="1"/>
            <a:r>
              <a:rPr lang="en-US" sz="1800" dirty="0"/>
              <a:t>Less plasma and platelet </a:t>
            </a:r>
          </a:p>
          <a:p>
            <a:pPr lvl="1"/>
            <a:r>
              <a:rPr lang="en-US" sz="1800" dirty="0"/>
              <a:t>Less volume overall</a:t>
            </a:r>
            <a:endParaRPr lang="en-US" sz="1800"/>
          </a:p>
          <a:p>
            <a:pPr lvl="1"/>
            <a:r>
              <a:rPr lang="en-US" sz="1800" dirty="0"/>
              <a:t>Fewer donor exposures</a:t>
            </a:r>
            <a:endParaRPr lang="en-US" sz="1800"/>
          </a:p>
          <a:p>
            <a:endParaRPr lang="en-US" dirty="0"/>
          </a:p>
        </p:txBody>
      </p:sp>
      <p:sp>
        <p:nvSpPr>
          <p:cNvPr id="4" name="Title 3"/>
          <p:cNvSpPr>
            <a:spLocks noGrp="1"/>
          </p:cNvSpPr>
          <p:nvPr>
            <p:ph type="title"/>
          </p:nvPr>
        </p:nvSpPr>
        <p:spPr/>
        <p:txBody>
          <a:bodyPr/>
          <a:lstStyle/>
          <a:p>
            <a:r>
              <a:rPr lang="en-US" dirty="0"/>
              <a:t>transfusion volume</a:t>
            </a:r>
          </a:p>
        </p:txBody>
      </p:sp>
      <p:pic>
        <p:nvPicPr>
          <p:cNvPr id="2" name="Content Placeholder 7" descr="Table&#10;&#10;Description automatically generated">
            <a:extLst>
              <a:ext uri="{FF2B5EF4-FFF2-40B4-BE49-F238E27FC236}">
                <a16:creationId xmlns:a16="http://schemas.microsoft.com/office/drawing/2014/main" id="{4D911BD9-7EF4-3D86-5B1B-7BB8BE8016D2}"/>
              </a:ext>
            </a:extLst>
          </p:cNvPr>
          <p:cNvPicPr>
            <a:picLocks noChangeAspect="1"/>
          </p:cNvPicPr>
          <p:nvPr/>
        </p:nvPicPr>
        <p:blipFill rotWithShape="1">
          <a:blip r:embed="rId3">
            <a:extLst>
              <a:ext uri="{28A0092B-C50C-407E-A947-70E740481C1C}">
                <a14:useLocalDpi xmlns:a14="http://schemas.microsoft.com/office/drawing/2010/main" val="0"/>
              </a:ext>
            </a:extLst>
          </a:blip>
          <a:srcRect r="21270"/>
          <a:stretch/>
        </p:blipFill>
        <p:spPr>
          <a:xfrm>
            <a:off x="4502782" y="2353995"/>
            <a:ext cx="7485763" cy="3853777"/>
          </a:xfrm>
          <a:prstGeom prst="rect">
            <a:avLst/>
          </a:prstGeom>
        </p:spPr>
      </p:pic>
      <p:sp>
        <p:nvSpPr>
          <p:cNvPr id="3" name="Frame 2">
            <a:extLst>
              <a:ext uri="{FF2B5EF4-FFF2-40B4-BE49-F238E27FC236}">
                <a16:creationId xmlns:a16="http://schemas.microsoft.com/office/drawing/2014/main" id="{9FA58226-8DF5-EFF2-88B3-CB183E90D7BA}"/>
              </a:ext>
            </a:extLst>
          </p:cNvPr>
          <p:cNvSpPr/>
          <p:nvPr/>
        </p:nvSpPr>
        <p:spPr>
          <a:xfrm>
            <a:off x="4540360" y="4226838"/>
            <a:ext cx="7484391" cy="252005"/>
          </a:xfrm>
          <a:prstGeom prst="fram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Frame 7">
            <a:extLst>
              <a:ext uri="{FF2B5EF4-FFF2-40B4-BE49-F238E27FC236}">
                <a16:creationId xmlns:a16="http://schemas.microsoft.com/office/drawing/2014/main" id="{D4D40D02-577A-5951-756B-70E3BB1B1EDF}"/>
              </a:ext>
            </a:extLst>
          </p:cNvPr>
          <p:cNvSpPr/>
          <p:nvPr/>
        </p:nvSpPr>
        <p:spPr>
          <a:xfrm>
            <a:off x="4586960" y="5435614"/>
            <a:ext cx="7399724" cy="272455"/>
          </a:xfrm>
          <a:prstGeom prst="fram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9" name="TextBox 4">
            <a:extLst>
              <a:ext uri="{FF2B5EF4-FFF2-40B4-BE49-F238E27FC236}">
                <a16:creationId xmlns:a16="http://schemas.microsoft.com/office/drawing/2014/main" id="{43130E01-CEB6-1CEA-B75D-0347A2122970}"/>
              </a:ext>
            </a:extLst>
          </p:cNvPr>
          <p:cNvSpPr txBox="1"/>
          <p:nvPr/>
        </p:nvSpPr>
        <p:spPr>
          <a:xfrm>
            <a:off x="4330736" y="6317342"/>
            <a:ext cx="7817485"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ea typeface="+mn-lt"/>
                <a:cs typeface="+mn-lt"/>
              </a:rPr>
              <a:t>Whole blood hemostatic resuscitation in pediatric trauma: A nationwide propensity-matched analysis.  </a:t>
            </a:r>
            <a:br>
              <a:rPr lang="en-US" sz="1200" dirty="0">
                <a:ea typeface="+mn-lt"/>
                <a:cs typeface="+mn-lt"/>
              </a:rPr>
            </a:br>
            <a:r>
              <a:rPr lang="en-US" sz="1200" dirty="0">
                <a:ea typeface="+mn-lt"/>
                <a:cs typeface="+mn-lt"/>
              </a:rPr>
              <a:t>Anand</a:t>
            </a:r>
            <a:r>
              <a:rPr lang="en-US" sz="1200" dirty="0"/>
              <a:t> et al J Trauma Acute Care Surg . 2021 Oct 1;91(4):573-578</a:t>
            </a:r>
          </a:p>
        </p:txBody>
      </p:sp>
    </p:spTree>
    <p:extLst>
      <p:ext uri="{BB962C8B-B14F-4D97-AF65-F5344CB8AC3E}">
        <p14:creationId xmlns:p14="http://schemas.microsoft.com/office/powerpoint/2010/main" val="106305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CD3DCF-EBEA-7196-2B6E-12AE3C8535B5}"/>
              </a:ext>
            </a:extLst>
          </p:cNvPr>
          <p:cNvSpPr/>
          <p:nvPr/>
        </p:nvSpPr>
        <p:spPr>
          <a:xfrm>
            <a:off x="1673989" y="2253803"/>
            <a:ext cx="4365037" cy="4205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748322"/>
            <a:ext cx="7729728" cy="1188720"/>
          </a:xfrm>
        </p:spPr>
        <p:txBody>
          <a:bodyPr/>
          <a:lstStyle/>
          <a:p>
            <a:r>
              <a:rPr lang="en-US" dirty="0"/>
              <a:t>Mortality: who benefits?</a:t>
            </a:r>
          </a:p>
        </p:txBody>
      </p:sp>
      <p:sp>
        <p:nvSpPr>
          <p:cNvPr id="3" name="Content Placeholder 2"/>
          <p:cNvSpPr>
            <a:spLocks noGrp="1"/>
          </p:cNvSpPr>
          <p:nvPr>
            <p:ph sz="half" idx="1"/>
          </p:nvPr>
        </p:nvSpPr>
        <p:spPr>
          <a:xfrm>
            <a:off x="533125" y="2505115"/>
            <a:ext cx="4829695" cy="3581401"/>
          </a:xfrm>
        </p:spPr>
        <p:txBody>
          <a:bodyPr vert="horz" lIns="91440" tIns="45720" rIns="91440" bIns="45720" rtlCol="0" anchor="t">
            <a:normAutofit/>
          </a:bodyPr>
          <a:lstStyle/>
          <a:p>
            <a:pPr marL="0" indent="0">
              <a:buNone/>
            </a:pPr>
            <a:r>
              <a:rPr lang="en-US" dirty="0"/>
              <a:t>Children:</a:t>
            </a:r>
          </a:p>
          <a:p>
            <a:pPr marL="0" indent="0">
              <a:buNone/>
            </a:pPr>
            <a:endParaRPr lang="en-US" u="sng"/>
          </a:p>
          <a:p>
            <a:pPr marL="0" indent="0">
              <a:buNone/>
            </a:pPr>
            <a:endParaRPr lang="en-US"/>
          </a:p>
        </p:txBody>
      </p:sp>
      <p:sp>
        <p:nvSpPr>
          <p:cNvPr id="4" name="Content Placeholder 3"/>
          <p:cNvSpPr>
            <a:spLocks noGrp="1"/>
          </p:cNvSpPr>
          <p:nvPr>
            <p:ph sz="half" idx="2"/>
          </p:nvPr>
        </p:nvSpPr>
        <p:spPr>
          <a:xfrm>
            <a:off x="6263060" y="2509468"/>
            <a:ext cx="4270247" cy="3101982"/>
          </a:xfrm>
        </p:spPr>
        <p:txBody>
          <a:bodyPr/>
          <a:lstStyle/>
          <a:p>
            <a:pPr marL="0" indent="0">
              <a:buNone/>
            </a:pPr>
            <a:r>
              <a:rPr lang="en-US" dirty="0"/>
              <a:t>Adults:</a:t>
            </a:r>
          </a:p>
          <a:p>
            <a:endParaRPr lang="en-US"/>
          </a:p>
        </p:txBody>
      </p:sp>
      <p:pic>
        <p:nvPicPr>
          <p:cNvPr id="9" name="Content Placeholder 6">
            <a:extLst>
              <a:ext uri="{FF2B5EF4-FFF2-40B4-BE49-F238E27FC236}">
                <a16:creationId xmlns:a16="http://schemas.microsoft.com/office/drawing/2014/main" id="{65AB2E16-724B-2CC8-D836-A52766BD5A20}"/>
              </a:ext>
            </a:extLst>
          </p:cNvPr>
          <p:cNvPicPr>
            <a:picLocks noChangeAspect="1"/>
          </p:cNvPicPr>
          <p:nvPr/>
        </p:nvPicPr>
        <p:blipFill rotWithShape="1">
          <a:blip r:embed="rId3"/>
          <a:srcRect l="17191" t="886" r="210" b="-765"/>
          <a:stretch/>
        </p:blipFill>
        <p:spPr>
          <a:xfrm>
            <a:off x="2003384" y="2513897"/>
            <a:ext cx="3705462" cy="3678231"/>
          </a:xfrm>
          <a:prstGeom prst="rect">
            <a:avLst/>
          </a:prstGeom>
          <a:ln w="57150">
            <a:solidFill>
              <a:schemeClr val="bg1"/>
            </a:solidFill>
          </a:ln>
        </p:spPr>
      </p:pic>
      <p:sp>
        <p:nvSpPr>
          <p:cNvPr id="10" name="TextBox 2">
            <a:extLst>
              <a:ext uri="{FF2B5EF4-FFF2-40B4-BE49-F238E27FC236}">
                <a16:creationId xmlns:a16="http://schemas.microsoft.com/office/drawing/2014/main" id="{EDC3A0A4-9648-525A-C157-672E7E019FAC}"/>
              </a:ext>
            </a:extLst>
          </p:cNvPr>
          <p:cNvSpPr txBox="1"/>
          <p:nvPr/>
        </p:nvSpPr>
        <p:spPr>
          <a:xfrm>
            <a:off x="2821062" y="6489503"/>
            <a:ext cx="2076531" cy="292388"/>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t>Gaines et al,  Ann Surg 2020</a:t>
            </a:r>
          </a:p>
        </p:txBody>
      </p:sp>
      <p:sp>
        <p:nvSpPr>
          <p:cNvPr id="12" name="TextBox 11">
            <a:extLst>
              <a:ext uri="{FF2B5EF4-FFF2-40B4-BE49-F238E27FC236}">
                <a16:creationId xmlns:a16="http://schemas.microsoft.com/office/drawing/2014/main" id="{04FC7091-DBA3-BF23-DE5C-13CA4F6DBDE1}"/>
              </a:ext>
            </a:extLst>
          </p:cNvPr>
          <p:cNvSpPr txBox="1"/>
          <p:nvPr/>
        </p:nvSpPr>
        <p:spPr>
          <a:xfrm>
            <a:off x="6014884" y="4601497"/>
            <a:ext cx="72783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A700EA7E-AFC2-9036-FBFF-170D16142816}"/>
              </a:ext>
            </a:extLst>
          </p:cNvPr>
          <p:cNvSpPr txBox="1"/>
          <p:nvPr/>
        </p:nvSpPr>
        <p:spPr>
          <a:xfrm>
            <a:off x="7613040" y="5794128"/>
            <a:ext cx="362810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t>Sperry, Cotton et al, SWAT study group. JACS 2023</a:t>
            </a:r>
          </a:p>
        </p:txBody>
      </p:sp>
      <p:sp>
        <p:nvSpPr>
          <p:cNvPr id="15" name="TextBox 14">
            <a:extLst>
              <a:ext uri="{FF2B5EF4-FFF2-40B4-BE49-F238E27FC236}">
                <a16:creationId xmlns:a16="http://schemas.microsoft.com/office/drawing/2014/main" id="{21329D80-E764-145C-44B4-342C1CBD6A82}"/>
              </a:ext>
            </a:extLst>
          </p:cNvPr>
          <p:cNvSpPr txBox="1"/>
          <p:nvPr/>
        </p:nvSpPr>
        <p:spPr>
          <a:xfrm>
            <a:off x="83059" y="3882607"/>
            <a:ext cx="26388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333333"/>
                </a:solidFill>
                <a:latin typeface="Gill Sans MT"/>
              </a:rPr>
              <a:t>72 </a:t>
            </a:r>
            <a:r>
              <a:rPr lang="en-US" sz="1400" dirty="0" err="1">
                <a:solidFill>
                  <a:srgbClr val="333333"/>
                </a:solidFill>
                <a:latin typeface="Gill Sans MT"/>
              </a:rPr>
              <a:t>hrs</a:t>
            </a:r>
            <a:r>
              <a:rPr lang="en-US" sz="1400" dirty="0">
                <a:solidFill>
                  <a:srgbClr val="333333"/>
                </a:solidFill>
                <a:latin typeface="Gill Sans MT"/>
              </a:rPr>
              <a:t>: AOR=0.23, p=0.009) </a:t>
            </a:r>
            <a:endParaRPr lang="en-US" sz="1400" dirty="0">
              <a:solidFill>
                <a:srgbClr val="000000"/>
              </a:solidFill>
              <a:latin typeface="Gill Sans MT"/>
            </a:endParaRPr>
          </a:p>
          <a:p>
            <a:r>
              <a:rPr lang="en-US" sz="1400" dirty="0">
                <a:solidFill>
                  <a:srgbClr val="333333"/>
                </a:solidFill>
                <a:latin typeface="Gill Sans MT"/>
              </a:rPr>
              <a:t>28 days: AOR=0.41, p= 0.02)</a:t>
            </a:r>
          </a:p>
        </p:txBody>
      </p:sp>
      <p:pic>
        <p:nvPicPr>
          <p:cNvPr id="5" name="Picture 5" descr="Chart&#10;&#10;Description automatically generated">
            <a:extLst>
              <a:ext uri="{FF2B5EF4-FFF2-40B4-BE49-F238E27FC236}">
                <a16:creationId xmlns:a16="http://schemas.microsoft.com/office/drawing/2014/main" id="{12325695-5D1D-EFB9-7661-90BC9ECC7297}"/>
              </a:ext>
            </a:extLst>
          </p:cNvPr>
          <p:cNvPicPr>
            <a:picLocks noChangeAspect="1"/>
          </p:cNvPicPr>
          <p:nvPr/>
        </p:nvPicPr>
        <p:blipFill>
          <a:blip r:embed="rId4"/>
          <a:stretch>
            <a:fillRect/>
          </a:stretch>
        </p:blipFill>
        <p:spPr>
          <a:xfrm>
            <a:off x="7156413" y="2406463"/>
            <a:ext cx="4541359" cy="3324918"/>
          </a:xfrm>
          <a:prstGeom prst="rect">
            <a:avLst/>
          </a:prstGeom>
        </p:spPr>
      </p:pic>
    </p:spTree>
    <p:extLst>
      <p:ext uri="{BB962C8B-B14F-4D97-AF65-F5344CB8AC3E}">
        <p14:creationId xmlns:p14="http://schemas.microsoft.com/office/powerpoint/2010/main" val="80920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ACE1-5F95-001D-1F27-666131C534F0}"/>
              </a:ext>
            </a:extLst>
          </p:cNvPr>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vert="horz" wrap="square" lIns="182880" tIns="182880" rIns="182880" bIns="182880" rtlCol="0" anchor="ctr" anchorCtr="1">
            <a:normAutofit/>
          </a:bodyPr>
          <a:lstStyle/>
          <a:p>
            <a:r>
              <a:rPr lang="en-US" sz="3200" kern="1200" cap="all" spc="200" baseline="0">
                <a:solidFill>
                  <a:srgbClr val="FFFFFF"/>
                </a:solidFill>
                <a:latin typeface="+mj-lt"/>
                <a:ea typeface="+mj-ea"/>
                <a:cs typeface="+mj-cs"/>
              </a:rPr>
              <a:t>Optimal resuscitation of the pediatric trauma patient</a:t>
            </a:r>
          </a:p>
        </p:txBody>
      </p:sp>
      <p:sp>
        <p:nvSpPr>
          <p:cNvPr id="6" name="Content Placeholder 5">
            <a:extLst>
              <a:ext uri="{FF2B5EF4-FFF2-40B4-BE49-F238E27FC236}">
                <a16:creationId xmlns:a16="http://schemas.microsoft.com/office/drawing/2014/main" id="{5DD9C3B7-9410-3B50-13F1-C1FD9F0F9B14}"/>
              </a:ext>
            </a:extLst>
          </p:cNvPr>
          <p:cNvSpPr>
            <a:spLocks noGrp="1"/>
          </p:cNvSpPr>
          <p:nvPr>
            <p:ph idx="1"/>
          </p:nvPr>
        </p:nvSpPr>
        <p:spPr>
          <a:xfrm>
            <a:off x="6095999" y="1444751"/>
            <a:ext cx="4816392" cy="4875025"/>
          </a:xfrm>
        </p:spPr>
        <p:txBody>
          <a:bodyPr vert="horz" lIns="91440" tIns="45720" rIns="91440" bIns="45720" rtlCol="0" anchor="ctr">
            <a:normAutofit lnSpcReduction="10000"/>
          </a:bodyPr>
          <a:lstStyle/>
          <a:p>
            <a:r>
              <a:rPr lang="en-US" sz="2400" dirty="0">
                <a:solidFill>
                  <a:schemeClr val="tx1">
                    <a:lumMod val="75000"/>
                    <a:lumOff val="25000"/>
                  </a:schemeClr>
                </a:solidFill>
              </a:rPr>
              <a:t>Empiric Resuscitation Strategies​</a:t>
            </a:r>
            <a:endParaRPr lang="en-US" sz="2400" dirty="0"/>
          </a:p>
          <a:p>
            <a:pPr marL="571500" lvl="1"/>
            <a:r>
              <a:rPr lang="en-US" sz="2000" dirty="0">
                <a:solidFill>
                  <a:schemeClr val="tx1">
                    <a:lumMod val="75000"/>
                    <a:lumOff val="25000"/>
                  </a:schemeClr>
                </a:solidFill>
              </a:rPr>
              <a:t>Crystalloid</a:t>
            </a:r>
          </a:p>
          <a:p>
            <a:pPr marL="571500" lvl="1"/>
            <a:r>
              <a:rPr lang="en-US" sz="2000" dirty="0">
                <a:solidFill>
                  <a:schemeClr val="tx1">
                    <a:lumMod val="75000"/>
                    <a:lumOff val="25000"/>
                  </a:schemeClr>
                </a:solidFill>
              </a:rPr>
              <a:t>Component Therapy​</a:t>
            </a:r>
          </a:p>
          <a:p>
            <a:pPr marL="571500" lvl="1"/>
            <a:r>
              <a:rPr lang="en-US" sz="2000" dirty="0">
                <a:solidFill>
                  <a:schemeClr val="tx1">
                    <a:lumMod val="75000"/>
                    <a:lumOff val="25000"/>
                  </a:schemeClr>
                </a:solidFill>
              </a:rPr>
              <a:t>Low Titer Group O Whole Blood</a:t>
            </a:r>
          </a:p>
          <a:p>
            <a:pPr marL="571500" lvl="1"/>
            <a:endParaRPr lang="en-US" sz="2000" dirty="0">
              <a:solidFill>
                <a:schemeClr val="tx1">
                  <a:lumMod val="75000"/>
                  <a:lumOff val="25000"/>
                </a:schemeClr>
              </a:solidFill>
            </a:endParaRPr>
          </a:p>
          <a:p>
            <a:pPr marL="342900"/>
            <a:r>
              <a:rPr lang="en-US" sz="2400" dirty="0">
                <a:solidFill>
                  <a:schemeClr val="tx1">
                    <a:lumMod val="75000"/>
                    <a:lumOff val="25000"/>
                  </a:schemeClr>
                </a:solidFill>
              </a:rPr>
              <a:t>Timing of Resuscitation</a:t>
            </a:r>
            <a:endParaRPr lang="en-US" sz="2600" dirty="0">
              <a:solidFill>
                <a:schemeClr val="tx1">
                  <a:lumMod val="75000"/>
                  <a:lumOff val="25000"/>
                </a:schemeClr>
              </a:solidFill>
            </a:endParaRPr>
          </a:p>
          <a:p>
            <a:pPr marL="571500" lvl="1"/>
            <a:r>
              <a:rPr lang="en-US" sz="2000" dirty="0">
                <a:solidFill>
                  <a:schemeClr val="tx1">
                    <a:lumMod val="75000"/>
                    <a:lumOff val="25000"/>
                  </a:schemeClr>
                </a:solidFill>
              </a:rPr>
              <a:t>Prehospital vs in-hospital</a:t>
            </a:r>
          </a:p>
          <a:p>
            <a:pPr marL="571500" lvl="1"/>
            <a:endParaRPr lang="en-US" sz="2000" dirty="0">
              <a:solidFill>
                <a:schemeClr val="tx1">
                  <a:lumMod val="75000"/>
                  <a:lumOff val="25000"/>
                </a:schemeClr>
              </a:solidFill>
            </a:endParaRPr>
          </a:p>
          <a:p>
            <a:pPr marL="342900"/>
            <a:r>
              <a:rPr lang="en-US" sz="2400" dirty="0">
                <a:solidFill>
                  <a:schemeClr val="tx1">
                    <a:lumMod val="75000"/>
                    <a:lumOff val="25000"/>
                  </a:schemeClr>
                </a:solidFill>
              </a:rPr>
              <a:t>Hemostatic Adjuncts</a:t>
            </a:r>
          </a:p>
          <a:p>
            <a:pPr marL="914400" lvl="2" indent="-342900"/>
            <a:r>
              <a:rPr lang="en-US" sz="2200" dirty="0">
                <a:solidFill>
                  <a:schemeClr val="tx1">
                    <a:lumMod val="75000"/>
                    <a:lumOff val="25000"/>
                  </a:schemeClr>
                </a:solidFill>
              </a:rPr>
              <a:t>Tranexamic Acid</a:t>
            </a:r>
          </a:p>
          <a:p>
            <a:pPr marL="914400" lvl="2" indent="-342900"/>
            <a:r>
              <a:rPr lang="en-US" sz="2200" dirty="0">
                <a:solidFill>
                  <a:schemeClr val="tx1">
                    <a:lumMod val="75000"/>
                    <a:lumOff val="25000"/>
                  </a:schemeClr>
                </a:solidFill>
              </a:rPr>
              <a:t>Cryoprecipitate</a:t>
            </a:r>
            <a:endParaRPr lang="en-US" sz="2000" dirty="0">
              <a:solidFill>
                <a:schemeClr val="tx1">
                  <a:lumMod val="75000"/>
                  <a:lumOff val="25000"/>
                </a:schemeClr>
              </a:solidFill>
            </a:endParaRP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402799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26C1E4-16EE-7C23-0FC7-EB9ED5F115BC}"/>
              </a:ext>
            </a:extLst>
          </p:cNvPr>
          <p:cNvSpPr>
            <a:spLocks noGrp="1"/>
          </p:cNvSpPr>
          <p:nvPr>
            <p:ph type="title"/>
          </p:nvPr>
        </p:nvSpPr>
        <p:spPr/>
        <p:txBody>
          <a:bodyPr/>
          <a:lstStyle/>
          <a:p>
            <a:r>
              <a:rPr lang="en-US" dirty="0"/>
              <a:t>Alternate title</a:t>
            </a:r>
          </a:p>
        </p:txBody>
      </p:sp>
      <p:pic>
        <p:nvPicPr>
          <p:cNvPr id="7" name="Content Placeholder 6">
            <a:extLst>
              <a:ext uri="{FF2B5EF4-FFF2-40B4-BE49-F238E27FC236}">
                <a16:creationId xmlns:a16="http://schemas.microsoft.com/office/drawing/2014/main" id="{E68EC7AE-B3CA-351E-F787-0F18061E4802}"/>
              </a:ext>
            </a:extLst>
          </p:cNvPr>
          <p:cNvPicPr>
            <a:picLocks noGrp="1" noChangeAspect="1"/>
          </p:cNvPicPr>
          <p:nvPr>
            <p:ph idx="1"/>
          </p:nvPr>
        </p:nvPicPr>
        <p:blipFill rotWithShape="1">
          <a:blip r:embed="rId3"/>
          <a:srcRect l="7414"/>
          <a:stretch/>
        </p:blipFill>
        <p:spPr>
          <a:xfrm>
            <a:off x="3041364" y="2650781"/>
            <a:ext cx="2050691" cy="3101975"/>
          </a:xfrm>
          <a:prstGeom prst="rect">
            <a:avLst/>
          </a:prstGeom>
        </p:spPr>
      </p:pic>
      <p:pic>
        <p:nvPicPr>
          <p:cNvPr id="8" name="Content Placeholder 6">
            <a:extLst>
              <a:ext uri="{FF2B5EF4-FFF2-40B4-BE49-F238E27FC236}">
                <a16:creationId xmlns:a16="http://schemas.microsoft.com/office/drawing/2014/main" id="{3DCAD0BE-7A0C-68C3-D487-EA50A1F84172}"/>
              </a:ext>
            </a:extLst>
          </p:cNvPr>
          <p:cNvPicPr>
            <a:picLocks noChangeAspect="1"/>
          </p:cNvPicPr>
          <p:nvPr/>
        </p:nvPicPr>
        <p:blipFill rotWithShape="1">
          <a:blip r:embed="rId3"/>
          <a:srcRect l="7414"/>
          <a:stretch/>
        </p:blipFill>
        <p:spPr>
          <a:xfrm>
            <a:off x="6452343" y="2650782"/>
            <a:ext cx="2050691" cy="3101975"/>
          </a:xfrm>
          <a:prstGeom prst="rect">
            <a:avLst/>
          </a:prstGeom>
        </p:spPr>
      </p:pic>
      <p:sp>
        <p:nvSpPr>
          <p:cNvPr id="9" name="TextBox 8">
            <a:extLst>
              <a:ext uri="{FF2B5EF4-FFF2-40B4-BE49-F238E27FC236}">
                <a16:creationId xmlns:a16="http://schemas.microsoft.com/office/drawing/2014/main" id="{8037FA95-6506-9383-4098-8000B08F0C49}"/>
              </a:ext>
            </a:extLst>
          </p:cNvPr>
          <p:cNvSpPr txBox="1"/>
          <p:nvPr/>
        </p:nvSpPr>
        <p:spPr>
          <a:xfrm>
            <a:off x="6452343" y="4829159"/>
            <a:ext cx="1129075" cy="1569660"/>
          </a:xfrm>
          <a:prstGeom prst="rect">
            <a:avLst/>
          </a:prstGeom>
          <a:solidFill>
            <a:schemeClr val="bg1"/>
          </a:solidFill>
        </p:spPr>
        <p:txBody>
          <a:bodyPr wrap="square" rtlCol="0">
            <a:spAutoFit/>
          </a:bodyPr>
          <a:lstStyle/>
          <a:p>
            <a:r>
              <a:rPr lang="en-US" sz="1600" dirty="0"/>
              <a:t>might save their lives when they are acutely bleeding after injury</a:t>
            </a:r>
          </a:p>
        </p:txBody>
      </p:sp>
      <p:cxnSp>
        <p:nvCxnSpPr>
          <p:cNvPr id="11" name="Straight Arrow Connector 10">
            <a:extLst>
              <a:ext uri="{FF2B5EF4-FFF2-40B4-BE49-F238E27FC236}">
                <a16:creationId xmlns:a16="http://schemas.microsoft.com/office/drawing/2014/main" id="{0A82836B-AA3C-10B6-9D71-D719A748B82F}"/>
              </a:ext>
            </a:extLst>
          </p:cNvPr>
          <p:cNvCxnSpPr>
            <a:cxnSpLocks/>
          </p:cNvCxnSpPr>
          <p:nvPr/>
        </p:nvCxnSpPr>
        <p:spPr>
          <a:xfrm>
            <a:off x="5370653" y="4120587"/>
            <a:ext cx="8102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0202-8ACA-6C2E-9D4B-6A49CA4D3CA0}"/>
              </a:ext>
            </a:extLst>
          </p:cNvPr>
          <p:cNvSpPr>
            <a:spLocks noGrp="1"/>
          </p:cNvSpPr>
          <p:nvPr>
            <p:ph type="title"/>
          </p:nvPr>
        </p:nvSpPr>
        <p:spPr/>
        <p:txBody>
          <a:bodyPr/>
          <a:lstStyle/>
          <a:p>
            <a:r>
              <a:rPr lang="en-US" dirty="0"/>
              <a:t>Barriers</a:t>
            </a:r>
          </a:p>
        </p:txBody>
      </p:sp>
      <p:sp>
        <p:nvSpPr>
          <p:cNvPr id="3" name="Content Placeholder 2">
            <a:extLst>
              <a:ext uri="{FF2B5EF4-FFF2-40B4-BE49-F238E27FC236}">
                <a16:creationId xmlns:a16="http://schemas.microsoft.com/office/drawing/2014/main" id="{6A35D624-7C30-EC41-1D8C-644CF78BEEB3}"/>
              </a:ext>
            </a:extLst>
          </p:cNvPr>
          <p:cNvSpPr>
            <a:spLocks noGrp="1"/>
          </p:cNvSpPr>
          <p:nvPr>
            <p:ph idx="1"/>
          </p:nvPr>
        </p:nvSpPr>
        <p:spPr/>
        <p:txBody>
          <a:bodyPr vert="horz" lIns="91440" tIns="45720" rIns="91440" bIns="45720" rtlCol="0" anchor="t">
            <a:normAutofit/>
          </a:bodyPr>
          <a:lstStyle/>
          <a:p>
            <a:r>
              <a:rPr lang="en-US" dirty="0"/>
              <a:t>Robust blood supply</a:t>
            </a:r>
          </a:p>
          <a:p>
            <a:r>
              <a:rPr lang="en-US" dirty="0"/>
              <a:t>Mature system with the means to recycle/offload products near expiration</a:t>
            </a:r>
          </a:p>
          <a:p>
            <a:r>
              <a:rPr lang="en-US" dirty="0"/>
              <a:t>Skilled pediatric providers</a:t>
            </a:r>
          </a:p>
          <a:p>
            <a:r>
              <a:rPr lang="en-US" dirty="0"/>
              <a:t>Weight-based dosing guidelines</a:t>
            </a:r>
          </a:p>
          <a:p>
            <a:r>
              <a:rPr lang="en-US" dirty="0"/>
              <a:t>Intravenous/Intraosseous access: challenge in children</a:t>
            </a:r>
          </a:p>
        </p:txBody>
      </p:sp>
    </p:spTree>
    <p:extLst>
      <p:ext uri="{BB962C8B-B14F-4D97-AF65-F5344CB8AC3E}">
        <p14:creationId xmlns:p14="http://schemas.microsoft.com/office/powerpoint/2010/main" val="987045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6554-ACB7-5E89-05A6-9571E61D6323}"/>
              </a:ext>
            </a:extLst>
          </p:cNvPr>
          <p:cNvSpPr>
            <a:spLocks noGrp="1"/>
          </p:cNvSpPr>
          <p:nvPr>
            <p:ph type="title"/>
          </p:nvPr>
        </p:nvSpPr>
        <p:spPr/>
        <p:txBody>
          <a:bodyPr/>
          <a:lstStyle/>
          <a:p>
            <a:r>
              <a:rPr lang="en-US" dirty="0"/>
              <a:t>Feasible, safe</a:t>
            </a:r>
          </a:p>
        </p:txBody>
      </p:sp>
      <p:sp>
        <p:nvSpPr>
          <p:cNvPr id="14" name="Content Placeholder 13">
            <a:extLst>
              <a:ext uri="{FF2B5EF4-FFF2-40B4-BE49-F238E27FC236}">
                <a16:creationId xmlns:a16="http://schemas.microsoft.com/office/drawing/2014/main" id="{B4E432BE-CA0C-CF2B-2433-B332DE05F47F}"/>
              </a:ext>
            </a:extLst>
          </p:cNvPr>
          <p:cNvSpPr>
            <a:spLocks noGrp="1"/>
          </p:cNvSpPr>
          <p:nvPr>
            <p:ph sz="half" idx="1"/>
          </p:nvPr>
        </p:nvSpPr>
        <p:spPr>
          <a:xfrm>
            <a:off x="1092065" y="2638044"/>
            <a:ext cx="4271771" cy="3101982"/>
          </a:xfrm>
        </p:spPr>
        <p:txBody>
          <a:bodyPr/>
          <a:lstStyle/>
          <a:p>
            <a:r>
              <a:rPr lang="en-US" dirty="0"/>
              <a:t>Safety and feasibility</a:t>
            </a:r>
          </a:p>
          <a:p>
            <a:r>
              <a:rPr lang="en-US" dirty="0"/>
              <a:t>Small cohorts (2-30 subjects)</a:t>
            </a:r>
          </a:p>
          <a:p>
            <a:r>
              <a:rPr lang="en-US" dirty="0"/>
              <a:t>Insufficient for mortality outcome and moderate to high degree of bias</a:t>
            </a:r>
          </a:p>
        </p:txBody>
      </p:sp>
      <p:sp>
        <p:nvSpPr>
          <p:cNvPr id="15" name="Content Placeholder 14">
            <a:extLst>
              <a:ext uri="{FF2B5EF4-FFF2-40B4-BE49-F238E27FC236}">
                <a16:creationId xmlns:a16="http://schemas.microsoft.com/office/drawing/2014/main" id="{56CC2581-9F90-F15C-3FF1-22EAE805B412}"/>
              </a:ext>
            </a:extLst>
          </p:cNvPr>
          <p:cNvSpPr>
            <a:spLocks noGrp="1"/>
          </p:cNvSpPr>
          <p:nvPr>
            <p:ph sz="half" idx="2"/>
          </p:nvPr>
        </p:nvSpPr>
        <p:spPr/>
        <p:txBody>
          <a:bodyPr/>
          <a:lstStyle/>
          <a:p>
            <a:endParaRPr lang="en-US"/>
          </a:p>
        </p:txBody>
      </p:sp>
      <p:pic>
        <p:nvPicPr>
          <p:cNvPr id="11" name="Picture 10">
            <a:extLst>
              <a:ext uri="{FF2B5EF4-FFF2-40B4-BE49-F238E27FC236}">
                <a16:creationId xmlns:a16="http://schemas.microsoft.com/office/drawing/2014/main" id="{2AC445A9-F0A5-0AB0-8D84-62D49F00E1F4}"/>
              </a:ext>
            </a:extLst>
          </p:cNvPr>
          <p:cNvPicPr>
            <a:picLocks noChangeAspect="1"/>
          </p:cNvPicPr>
          <p:nvPr/>
        </p:nvPicPr>
        <p:blipFill rotWithShape="1">
          <a:blip r:embed="rId3"/>
          <a:srcRect t="12994"/>
          <a:stretch/>
        </p:blipFill>
        <p:spPr>
          <a:xfrm>
            <a:off x="5535118" y="2642789"/>
            <a:ext cx="6047922" cy="3097237"/>
          </a:xfrm>
          <a:prstGeom prst="rect">
            <a:avLst/>
          </a:prstGeom>
        </p:spPr>
      </p:pic>
    </p:spTree>
    <p:extLst>
      <p:ext uri="{BB962C8B-B14F-4D97-AF65-F5344CB8AC3E}">
        <p14:creationId xmlns:p14="http://schemas.microsoft.com/office/powerpoint/2010/main" val="165760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5697-3254-3F69-8BC9-98811D5AF689}"/>
              </a:ext>
            </a:extLst>
          </p:cNvPr>
          <p:cNvSpPr>
            <a:spLocks noGrp="1"/>
          </p:cNvSpPr>
          <p:nvPr>
            <p:ph type="title"/>
          </p:nvPr>
        </p:nvSpPr>
        <p:spPr/>
        <p:txBody>
          <a:bodyPr vert="horz" lIns="182880" tIns="182880" rIns="182880" bIns="182880" rtlCol="0" anchor="ctr">
            <a:normAutofit/>
          </a:bodyPr>
          <a:lstStyle/>
          <a:p>
            <a:r>
              <a:rPr lang="en-US"/>
              <a:t>Where should resus start?</a:t>
            </a:r>
          </a:p>
        </p:txBody>
      </p:sp>
      <p:sp>
        <p:nvSpPr>
          <p:cNvPr id="3" name="Content Placeholder 2">
            <a:extLst>
              <a:ext uri="{FF2B5EF4-FFF2-40B4-BE49-F238E27FC236}">
                <a16:creationId xmlns:a16="http://schemas.microsoft.com/office/drawing/2014/main" id="{96C2029B-0A66-CE0D-658D-E25A5E62C865}"/>
              </a:ext>
            </a:extLst>
          </p:cNvPr>
          <p:cNvSpPr>
            <a:spLocks noGrp="1"/>
          </p:cNvSpPr>
          <p:nvPr>
            <p:ph idx="1"/>
          </p:nvPr>
        </p:nvSpPr>
        <p:spPr>
          <a:xfrm>
            <a:off x="2231135" y="2638044"/>
            <a:ext cx="8753240" cy="2066545"/>
          </a:xfrm>
        </p:spPr>
        <p:txBody>
          <a:bodyPr vert="horz" lIns="91440" tIns="45720" rIns="91440" bIns="45720" rtlCol="0" anchor="t">
            <a:normAutofit lnSpcReduction="10000"/>
          </a:bodyPr>
          <a:lstStyle/>
          <a:p>
            <a:r>
              <a:rPr lang="en-US" dirty="0"/>
              <a:t>Pennsylvania trauma system database</a:t>
            </a:r>
          </a:p>
          <a:p>
            <a:r>
              <a:rPr lang="en-US" dirty="0"/>
              <a:t>Age &lt; 18 years // Scene runs // Blood transfusion Prehospital vs Emergency Department</a:t>
            </a:r>
          </a:p>
          <a:p>
            <a:r>
              <a:rPr lang="en-US" dirty="0"/>
              <a:t>Propensity matched 3:1, </a:t>
            </a:r>
            <a:r>
              <a:rPr lang="en-US" dirty="0">
                <a:latin typeface="Gill Sans MT"/>
                <a:cs typeface="Times New Roman"/>
              </a:rPr>
              <a:t>balanced with regard to age, sex, race, mechanism of injury, shock index, GCS, Injury Severity Score (ISS), insurance type</a:t>
            </a:r>
          </a:p>
          <a:p>
            <a:r>
              <a:rPr lang="en-US" dirty="0">
                <a:latin typeface="Gill Sans MT"/>
                <a:cs typeface="Times New Roman"/>
              </a:rPr>
              <a:t>After matching, both 24-hour (16% vs. 27%) and in-hospital mortality (20% vs. 32%) </a:t>
            </a:r>
            <a:br>
              <a:rPr lang="en-US" dirty="0">
                <a:latin typeface="Gill Sans MT"/>
                <a:cs typeface="Times New Roman"/>
              </a:rPr>
            </a:br>
            <a:r>
              <a:rPr lang="en-US" dirty="0">
                <a:latin typeface="Gill Sans MT"/>
                <a:cs typeface="Times New Roman"/>
              </a:rPr>
              <a:t>were lower in the prehospital transfusion group</a:t>
            </a:r>
          </a:p>
        </p:txBody>
      </p:sp>
      <p:pic>
        <p:nvPicPr>
          <p:cNvPr id="6" name="Picture 6" descr="Graphical user interface, text&#10;&#10;Description automatically generated">
            <a:extLst>
              <a:ext uri="{FF2B5EF4-FFF2-40B4-BE49-F238E27FC236}">
                <a16:creationId xmlns:a16="http://schemas.microsoft.com/office/drawing/2014/main" id="{500FE682-66E7-D031-40A6-F36778FB3FB5}"/>
              </a:ext>
            </a:extLst>
          </p:cNvPr>
          <p:cNvPicPr>
            <a:picLocks noChangeAspect="1"/>
          </p:cNvPicPr>
          <p:nvPr/>
        </p:nvPicPr>
        <p:blipFill>
          <a:blip r:embed="rId3"/>
          <a:stretch>
            <a:fillRect/>
          </a:stretch>
        </p:blipFill>
        <p:spPr>
          <a:xfrm>
            <a:off x="2783544" y="5422422"/>
            <a:ext cx="6624910" cy="1143329"/>
          </a:xfrm>
          <a:prstGeom prst="rect">
            <a:avLst/>
          </a:prstGeom>
          <a:ln w="31750" cap="sq">
            <a:solidFill>
              <a:srgbClr val="FFFFFF"/>
            </a:solidFill>
            <a:miter lim="800000"/>
          </a:ln>
        </p:spPr>
      </p:pic>
      <p:sp>
        <p:nvSpPr>
          <p:cNvPr id="4" name="TextBox 3">
            <a:extLst>
              <a:ext uri="{FF2B5EF4-FFF2-40B4-BE49-F238E27FC236}">
                <a16:creationId xmlns:a16="http://schemas.microsoft.com/office/drawing/2014/main" id="{B4FE5F8D-7BF1-4178-938C-A6B63BBF83BB}"/>
              </a:ext>
            </a:extLst>
          </p:cNvPr>
          <p:cNvSpPr txBox="1"/>
          <p:nvPr/>
        </p:nvSpPr>
        <p:spPr>
          <a:xfrm>
            <a:off x="1345853" y="4776091"/>
            <a:ext cx="9500293" cy="646331"/>
          </a:xfrm>
          <a:prstGeom prst="rect">
            <a:avLst/>
          </a:prstGeom>
          <a:noFill/>
        </p:spPr>
        <p:txBody>
          <a:bodyPr wrap="none" rtlCol="0">
            <a:spAutoFit/>
          </a:bodyPr>
          <a:lstStyle/>
          <a:p>
            <a:r>
              <a:rPr lang="en-US" b="1" dirty="0">
                <a:ea typeface="+mn-lt"/>
                <a:cs typeface="+mn-lt"/>
              </a:rPr>
              <a:t>The number needed to transfuse in the prehospital setting to save one child's life was 5</a:t>
            </a:r>
            <a:endParaRPr lang="en-US" b="1" dirty="0">
              <a:latin typeface="Gill Sans MT"/>
              <a:cs typeface="Times New Roman"/>
            </a:endParaRPr>
          </a:p>
          <a:p>
            <a:endParaRPr lang="en-US" dirty="0"/>
          </a:p>
        </p:txBody>
      </p:sp>
    </p:spTree>
    <p:extLst>
      <p:ext uri="{BB962C8B-B14F-4D97-AF65-F5344CB8AC3E}">
        <p14:creationId xmlns:p14="http://schemas.microsoft.com/office/powerpoint/2010/main" val="127910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ACE1-5F95-001D-1F27-666131C534F0}"/>
              </a:ext>
            </a:extLst>
          </p:cNvPr>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vert="horz" wrap="square" lIns="182880" tIns="182880" rIns="182880" bIns="182880" rtlCol="0" anchor="ctr" anchorCtr="1">
            <a:normAutofit/>
          </a:bodyPr>
          <a:lstStyle/>
          <a:p>
            <a:r>
              <a:rPr lang="en-US" sz="3200" kern="1200" cap="all" spc="200" baseline="0">
                <a:solidFill>
                  <a:srgbClr val="FFFFFF"/>
                </a:solidFill>
                <a:latin typeface="+mj-lt"/>
                <a:ea typeface="+mj-ea"/>
                <a:cs typeface="+mj-cs"/>
              </a:rPr>
              <a:t>Optimal resuscitation of the pediatric trauma patient</a:t>
            </a:r>
          </a:p>
        </p:txBody>
      </p:sp>
      <p:sp>
        <p:nvSpPr>
          <p:cNvPr id="6" name="Content Placeholder 5">
            <a:extLst>
              <a:ext uri="{FF2B5EF4-FFF2-40B4-BE49-F238E27FC236}">
                <a16:creationId xmlns:a16="http://schemas.microsoft.com/office/drawing/2014/main" id="{5DD9C3B7-9410-3B50-13F1-C1FD9F0F9B14}"/>
              </a:ext>
            </a:extLst>
          </p:cNvPr>
          <p:cNvSpPr>
            <a:spLocks noGrp="1"/>
          </p:cNvSpPr>
          <p:nvPr>
            <p:ph idx="1"/>
          </p:nvPr>
        </p:nvSpPr>
        <p:spPr>
          <a:xfrm>
            <a:off x="6095999" y="1444751"/>
            <a:ext cx="4816392" cy="4875025"/>
          </a:xfrm>
        </p:spPr>
        <p:txBody>
          <a:bodyPr vert="horz" lIns="91440" tIns="45720" rIns="91440" bIns="45720" rtlCol="0" anchor="ctr">
            <a:normAutofit lnSpcReduction="10000"/>
          </a:bodyPr>
          <a:lstStyle/>
          <a:p>
            <a:r>
              <a:rPr lang="en-US" sz="2400" dirty="0">
                <a:solidFill>
                  <a:schemeClr val="tx1">
                    <a:lumMod val="75000"/>
                    <a:lumOff val="25000"/>
                  </a:schemeClr>
                </a:solidFill>
              </a:rPr>
              <a:t>Empiric Resuscitation Strategies​</a:t>
            </a:r>
            <a:endParaRPr lang="en-US" sz="2400" dirty="0"/>
          </a:p>
          <a:p>
            <a:pPr marL="571500" lvl="1"/>
            <a:r>
              <a:rPr lang="en-US" sz="2000" dirty="0">
                <a:solidFill>
                  <a:schemeClr val="tx1">
                    <a:lumMod val="75000"/>
                    <a:lumOff val="25000"/>
                  </a:schemeClr>
                </a:solidFill>
              </a:rPr>
              <a:t>Crystalloid</a:t>
            </a:r>
          </a:p>
          <a:p>
            <a:pPr marL="571500" lvl="1"/>
            <a:r>
              <a:rPr lang="en-US" sz="2000" dirty="0">
                <a:solidFill>
                  <a:schemeClr val="tx1">
                    <a:lumMod val="75000"/>
                    <a:lumOff val="25000"/>
                  </a:schemeClr>
                </a:solidFill>
              </a:rPr>
              <a:t>Component Therapy​</a:t>
            </a:r>
          </a:p>
          <a:p>
            <a:pPr marL="571500" lvl="1"/>
            <a:r>
              <a:rPr lang="en-US" sz="2000" dirty="0">
                <a:solidFill>
                  <a:schemeClr val="tx1">
                    <a:lumMod val="75000"/>
                    <a:lumOff val="25000"/>
                  </a:schemeClr>
                </a:solidFill>
              </a:rPr>
              <a:t>Low Titer Group O Whole Blood</a:t>
            </a:r>
          </a:p>
          <a:p>
            <a:pPr marL="571500" lvl="1"/>
            <a:endParaRPr lang="en-US" sz="2000" dirty="0">
              <a:solidFill>
                <a:schemeClr val="tx1">
                  <a:lumMod val="75000"/>
                  <a:lumOff val="25000"/>
                </a:schemeClr>
              </a:solidFill>
            </a:endParaRPr>
          </a:p>
          <a:p>
            <a:pPr marL="342900"/>
            <a:r>
              <a:rPr lang="en-US" sz="2400" dirty="0">
                <a:solidFill>
                  <a:schemeClr val="tx1">
                    <a:lumMod val="75000"/>
                    <a:lumOff val="25000"/>
                  </a:schemeClr>
                </a:solidFill>
              </a:rPr>
              <a:t>Timing of Resuscitation</a:t>
            </a:r>
            <a:endParaRPr lang="en-US" sz="2600" dirty="0">
              <a:solidFill>
                <a:schemeClr val="tx1">
                  <a:lumMod val="75000"/>
                  <a:lumOff val="25000"/>
                </a:schemeClr>
              </a:solidFill>
            </a:endParaRPr>
          </a:p>
          <a:p>
            <a:pPr marL="571500" lvl="1"/>
            <a:r>
              <a:rPr lang="en-US" sz="2000" dirty="0">
                <a:solidFill>
                  <a:schemeClr val="tx1">
                    <a:lumMod val="75000"/>
                    <a:lumOff val="25000"/>
                  </a:schemeClr>
                </a:solidFill>
              </a:rPr>
              <a:t>Prehospital vs in-hospital</a:t>
            </a:r>
          </a:p>
          <a:p>
            <a:pPr marL="571500" lvl="1"/>
            <a:endParaRPr lang="en-US" sz="2000" dirty="0">
              <a:solidFill>
                <a:schemeClr val="tx1">
                  <a:lumMod val="75000"/>
                  <a:lumOff val="25000"/>
                </a:schemeClr>
              </a:solidFill>
            </a:endParaRPr>
          </a:p>
          <a:p>
            <a:pPr marL="342900"/>
            <a:r>
              <a:rPr lang="en-US" sz="2400" dirty="0">
                <a:solidFill>
                  <a:schemeClr val="tx1">
                    <a:lumMod val="75000"/>
                    <a:lumOff val="25000"/>
                  </a:schemeClr>
                </a:solidFill>
              </a:rPr>
              <a:t>Hemostatic Adjuncts</a:t>
            </a:r>
          </a:p>
          <a:p>
            <a:pPr marL="914400" lvl="2" indent="-342900"/>
            <a:r>
              <a:rPr lang="en-US" sz="2200" dirty="0">
                <a:solidFill>
                  <a:schemeClr val="tx1">
                    <a:lumMod val="75000"/>
                    <a:lumOff val="25000"/>
                  </a:schemeClr>
                </a:solidFill>
              </a:rPr>
              <a:t>Tranexamic Acid</a:t>
            </a:r>
          </a:p>
          <a:p>
            <a:pPr marL="914400" lvl="2" indent="-342900"/>
            <a:r>
              <a:rPr lang="en-US" sz="2200" dirty="0">
                <a:solidFill>
                  <a:schemeClr val="tx1">
                    <a:lumMod val="75000"/>
                    <a:lumOff val="25000"/>
                  </a:schemeClr>
                </a:solidFill>
              </a:rPr>
              <a:t>Cryoprecipitate</a:t>
            </a:r>
            <a:endParaRPr lang="en-US" sz="2000" dirty="0">
              <a:solidFill>
                <a:schemeClr val="tx1">
                  <a:lumMod val="75000"/>
                  <a:lumOff val="25000"/>
                </a:schemeClr>
              </a:solidFill>
            </a:endParaRP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3952746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247" y="691877"/>
            <a:ext cx="4060839" cy="1188720"/>
          </a:xfrm>
        </p:spPr>
        <p:txBody>
          <a:bodyPr>
            <a:normAutofit/>
          </a:bodyPr>
          <a:lstStyle/>
          <a:p>
            <a:r>
              <a:rPr lang="en-US" dirty="0"/>
              <a:t>tranexamic acid </a:t>
            </a:r>
          </a:p>
        </p:txBody>
      </p:sp>
      <p:sp>
        <p:nvSpPr>
          <p:cNvPr id="6" name="TextBox 5">
            <a:extLst>
              <a:ext uri="{FF2B5EF4-FFF2-40B4-BE49-F238E27FC236}">
                <a16:creationId xmlns:a16="http://schemas.microsoft.com/office/drawing/2014/main" id="{E3BBA354-544E-ECF3-70FA-DA88F586F6A3}"/>
              </a:ext>
            </a:extLst>
          </p:cNvPr>
          <p:cNvSpPr txBox="1"/>
          <p:nvPr/>
        </p:nvSpPr>
        <p:spPr>
          <a:xfrm>
            <a:off x="10561845" y="3924220"/>
            <a:ext cx="1509972" cy="292388"/>
          </a:xfrm>
          <a:prstGeom prst="rect">
            <a:avLst/>
          </a:prstGeom>
          <a:noFill/>
        </p:spPr>
        <p:txBody>
          <a:bodyPr wrap="square" lIns="91440" tIns="45720" rIns="91440" bIns="45720" rtlCol="0" anchor="t">
            <a:spAutoFit/>
          </a:bodyPr>
          <a:lstStyle/>
          <a:p>
            <a:pPr defTabSz="361188">
              <a:spcAft>
                <a:spcPts val="600"/>
              </a:spcAft>
            </a:pPr>
            <a:r>
              <a:rPr lang="en-US" sz="1300" kern="1200" dirty="0">
                <a:latin typeface="+mn-lt"/>
                <a:ea typeface="+mn-ea"/>
                <a:cs typeface="+mn-cs"/>
              </a:rPr>
              <a:t>Eckert et al 2014</a:t>
            </a:r>
            <a:endParaRPr lang="en-US" sz="1300" dirty="0"/>
          </a:p>
        </p:txBody>
      </p:sp>
      <p:pic>
        <p:nvPicPr>
          <p:cNvPr id="7" name="Picture 6">
            <a:extLst>
              <a:ext uri="{FF2B5EF4-FFF2-40B4-BE49-F238E27FC236}">
                <a16:creationId xmlns:a16="http://schemas.microsoft.com/office/drawing/2014/main" id="{699F31E4-DC8D-37B1-626A-6CB5351B7D50}"/>
              </a:ext>
            </a:extLst>
          </p:cNvPr>
          <p:cNvPicPr>
            <a:picLocks noChangeAspect="1"/>
          </p:cNvPicPr>
          <p:nvPr/>
        </p:nvPicPr>
        <p:blipFill rotWithShape="1">
          <a:blip r:embed="rId3"/>
          <a:srcRect l="104" t="93" b="-325"/>
          <a:stretch/>
        </p:blipFill>
        <p:spPr>
          <a:xfrm>
            <a:off x="5257927" y="3616767"/>
            <a:ext cx="4913101" cy="2910893"/>
          </a:xfrm>
          <a:prstGeom prst="rect">
            <a:avLst/>
          </a:prstGeom>
        </p:spPr>
      </p:pic>
      <p:pic>
        <p:nvPicPr>
          <p:cNvPr id="8" name="Picture 7">
            <a:extLst>
              <a:ext uri="{FF2B5EF4-FFF2-40B4-BE49-F238E27FC236}">
                <a16:creationId xmlns:a16="http://schemas.microsoft.com/office/drawing/2014/main" id="{9BAF1715-9E72-ADF4-9C1D-8FF847EAE9D1}"/>
              </a:ext>
            </a:extLst>
          </p:cNvPr>
          <p:cNvPicPr>
            <a:picLocks noChangeAspect="1"/>
          </p:cNvPicPr>
          <p:nvPr/>
        </p:nvPicPr>
        <p:blipFill>
          <a:blip r:embed="rId4"/>
          <a:stretch>
            <a:fillRect/>
          </a:stretch>
        </p:blipFill>
        <p:spPr>
          <a:xfrm>
            <a:off x="5255999" y="695088"/>
            <a:ext cx="5068488" cy="2454661"/>
          </a:xfrm>
          <a:prstGeom prst="rect">
            <a:avLst/>
          </a:prstGeom>
        </p:spPr>
      </p:pic>
      <p:sp>
        <p:nvSpPr>
          <p:cNvPr id="9" name="TextBox 8">
            <a:extLst>
              <a:ext uri="{FF2B5EF4-FFF2-40B4-BE49-F238E27FC236}">
                <a16:creationId xmlns:a16="http://schemas.microsoft.com/office/drawing/2014/main" id="{D6D5B4B2-3717-AEA4-4438-BDDF87A254F1}"/>
              </a:ext>
            </a:extLst>
          </p:cNvPr>
          <p:cNvSpPr txBox="1"/>
          <p:nvPr/>
        </p:nvSpPr>
        <p:spPr>
          <a:xfrm>
            <a:off x="10529753" y="682398"/>
            <a:ext cx="564578" cy="311175"/>
          </a:xfrm>
          <a:prstGeom prst="rect">
            <a:avLst/>
          </a:prstGeom>
          <a:noFill/>
        </p:spPr>
        <p:txBody>
          <a:bodyPr wrap="none" rtlCol="0">
            <a:spAutoFit/>
          </a:bodyPr>
          <a:lstStyle/>
          <a:p>
            <a:pPr defTabSz="361188">
              <a:spcAft>
                <a:spcPts val="600"/>
              </a:spcAft>
            </a:pPr>
            <a:r>
              <a:rPr lang="en-US" sz="1422" kern="1200">
                <a:solidFill>
                  <a:schemeClr val="tx1"/>
                </a:solidFill>
                <a:latin typeface="+mn-lt"/>
                <a:ea typeface="+mn-ea"/>
                <a:cs typeface="+mn-cs"/>
              </a:rPr>
              <a:t>n=66</a:t>
            </a:r>
            <a:endParaRPr lang="en-US"/>
          </a:p>
        </p:txBody>
      </p:sp>
      <p:sp>
        <p:nvSpPr>
          <p:cNvPr id="10" name="TextBox 9">
            <a:extLst>
              <a:ext uri="{FF2B5EF4-FFF2-40B4-BE49-F238E27FC236}">
                <a16:creationId xmlns:a16="http://schemas.microsoft.com/office/drawing/2014/main" id="{90E8A88D-3D4F-D4ED-D888-C6F3F64F2ED8}"/>
              </a:ext>
            </a:extLst>
          </p:cNvPr>
          <p:cNvSpPr txBox="1"/>
          <p:nvPr/>
        </p:nvSpPr>
        <p:spPr>
          <a:xfrm>
            <a:off x="10481947" y="924207"/>
            <a:ext cx="1509972" cy="292388"/>
          </a:xfrm>
          <a:prstGeom prst="rect">
            <a:avLst/>
          </a:prstGeom>
          <a:noFill/>
        </p:spPr>
        <p:txBody>
          <a:bodyPr wrap="square" lIns="91440" tIns="45720" rIns="91440" bIns="45720" rtlCol="0" anchor="t">
            <a:spAutoFit/>
          </a:bodyPr>
          <a:lstStyle/>
          <a:p>
            <a:pPr defTabSz="361188">
              <a:spcAft>
                <a:spcPts val="600"/>
              </a:spcAft>
            </a:pPr>
            <a:r>
              <a:rPr lang="en-US" sz="1300" kern="1200" dirty="0">
                <a:latin typeface="+mn-lt"/>
                <a:ea typeface="+mn-ea"/>
                <a:cs typeface="+mn-cs"/>
              </a:rPr>
              <a:t>Hamele et al 2020</a:t>
            </a:r>
            <a:endParaRPr lang="en-US" sz="1300" dirty="0"/>
          </a:p>
        </p:txBody>
      </p:sp>
      <p:sp>
        <p:nvSpPr>
          <p:cNvPr id="11" name="TextBox 10">
            <a:extLst>
              <a:ext uri="{FF2B5EF4-FFF2-40B4-BE49-F238E27FC236}">
                <a16:creationId xmlns:a16="http://schemas.microsoft.com/office/drawing/2014/main" id="{FEEA34CA-5530-45C4-FDAB-C4DD9A720335}"/>
              </a:ext>
            </a:extLst>
          </p:cNvPr>
          <p:cNvSpPr txBox="1"/>
          <p:nvPr/>
        </p:nvSpPr>
        <p:spPr>
          <a:xfrm>
            <a:off x="10561296" y="3611887"/>
            <a:ext cx="564578" cy="311175"/>
          </a:xfrm>
          <a:prstGeom prst="rect">
            <a:avLst/>
          </a:prstGeom>
          <a:noFill/>
        </p:spPr>
        <p:txBody>
          <a:bodyPr wrap="square" rtlCol="0">
            <a:spAutoFit/>
          </a:bodyPr>
          <a:lstStyle/>
          <a:p>
            <a:pPr defTabSz="361188">
              <a:spcAft>
                <a:spcPts val="600"/>
              </a:spcAft>
            </a:pPr>
            <a:r>
              <a:rPr lang="en-US" sz="1422" kern="1200">
                <a:solidFill>
                  <a:schemeClr val="tx1"/>
                </a:solidFill>
                <a:latin typeface="+mn-lt"/>
                <a:ea typeface="+mn-ea"/>
                <a:cs typeface="+mn-cs"/>
              </a:rPr>
              <a:t>n=59</a:t>
            </a:r>
            <a:endParaRPr lang="en-US"/>
          </a:p>
        </p:txBody>
      </p:sp>
      <p:sp>
        <p:nvSpPr>
          <p:cNvPr id="5" name="Content Placeholder 4">
            <a:extLst>
              <a:ext uri="{FF2B5EF4-FFF2-40B4-BE49-F238E27FC236}">
                <a16:creationId xmlns:a16="http://schemas.microsoft.com/office/drawing/2014/main" id="{C962C90E-8723-C4E8-7462-5843210A4E1C}"/>
              </a:ext>
            </a:extLst>
          </p:cNvPr>
          <p:cNvSpPr>
            <a:spLocks noGrp="1"/>
          </p:cNvSpPr>
          <p:nvPr>
            <p:ph idx="1"/>
          </p:nvPr>
        </p:nvSpPr>
        <p:spPr>
          <a:xfrm>
            <a:off x="214270" y="2453577"/>
            <a:ext cx="4314840" cy="3101983"/>
          </a:xfrm>
        </p:spPr>
        <p:txBody>
          <a:bodyPr vert="horz" lIns="91440" tIns="45720" rIns="91440" bIns="45720" rtlCol="0" anchor="t">
            <a:normAutofit/>
          </a:bodyPr>
          <a:lstStyle/>
          <a:p>
            <a:r>
              <a:rPr lang="en-US" sz="2000" dirty="0"/>
              <a:t>Small cohorts</a:t>
            </a:r>
          </a:p>
          <a:p>
            <a:r>
              <a:rPr lang="en-US" sz="2000" dirty="0"/>
              <a:t>Military cohorts not comparable to peds civilian trauma</a:t>
            </a:r>
            <a:endParaRPr lang="en-US" dirty="0"/>
          </a:p>
          <a:p>
            <a:r>
              <a:rPr lang="en-US" sz="2000" dirty="0"/>
              <a:t>Data are hypothesis-generating but not compelling </a:t>
            </a:r>
          </a:p>
        </p:txBody>
      </p:sp>
      <p:sp>
        <p:nvSpPr>
          <p:cNvPr id="3" name="TextBox 1">
            <a:extLst>
              <a:ext uri="{FF2B5EF4-FFF2-40B4-BE49-F238E27FC236}">
                <a16:creationId xmlns:a16="http://schemas.microsoft.com/office/drawing/2014/main" id="{2C0DBF02-F2E3-27CD-399E-13A4819EB631}"/>
              </a:ext>
            </a:extLst>
          </p:cNvPr>
          <p:cNvSpPr txBox="1"/>
          <p:nvPr/>
        </p:nvSpPr>
        <p:spPr>
          <a:xfrm>
            <a:off x="209848" y="5724125"/>
            <a:ext cx="3318097" cy="100283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52044">
              <a:spcAft>
                <a:spcPts val="200"/>
              </a:spcAft>
            </a:pPr>
            <a:r>
              <a:rPr lang="en-US" sz="1050" dirty="0"/>
              <a:t>Adult data:</a:t>
            </a:r>
            <a:endParaRPr lang="en-US"/>
          </a:p>
          <a:p>
            <a:pPr defTabSz="352044">
              <a:spcAft>
                <a:spcPts val="200"/>
              </a:spcAft>
            </a:pPr>
            <a:r>
              <a:rPr lang="en-US" sz="1050" kern="1200" dirty="0">
                <a:latin typeface="+mn-lt"/>
                <a:ea typeface="+mn-ea"/>
                <a:cs typeface="+mn-cs"/>
              </a:rPr>
              <a:t>CRASH-2 Investigators, Lancet. 2010</a:t>
            </a:r>
            <a:endParaRPr lang="en-US" sz="1050" dirty="0"/>
          </a:p>
          <a:p>
            <a:pPr defTabSz="352044">
              <a:spcAft>
                <a:spcPts val="200"/>
              </a:spcAft>
            </a:pPr>
            <a:r>
              <a:rPr lang="en-US" sz="1050" kern="1200" dirty="0">
                <a:latin typeface="+mn-lt"/>
                <a:ea typeface="+mn-ea"/>
                <a:cs typeface="+mn-cs"/>
              </a:rPr>
              <a:t>Guyette FX, Sperry JL. JAMA Surg. 2020</a:t>
            </a:r>
            <a:endParaRPr lang="en-US" sz="1050" kern="1200" dirty="0">
              <a:latin typeface="+mn-lt"/>
            </a:endParaRPr>
          </a:p>
          <a:p>
            <a:pPr defTabSz="352044">
              <a:spcAft>
                <a:spcPts val="200"/>
              </a:spcAft>
            </a:pPr>
            <a:r>
              <a:rPr lang="en-US" sz="1050" kern="1200" dirty="0">
                <a:latin typeface="+mn-lt"/>
                <a:ea typeface="+mn-ea"/>
                <a:cs typeface="+mn-cs"/>
              </a:rPr>
              <a:t>Rowell SE, Schreiber MA. JAMA. 2020</a:t>
            </a:r>
            <a:endParaRPr lang="en-US" sz="1050" kern="1200" dirty="0">
              <a:latin typeface="+mn-lt"/>
            </a:endParaRPr>
          </a:p>
          <a:p>
            <a:pPr defTabSz="352044">
              <a:spcAft>
                <a:spcPts val="200"/>
              </a:spcAft>
            </a:pPr>
            <a:r>
              <a:rPr lang="en-US" sz="1050" kern="1200" dirty="0">
                <a:latin typeface="+mn-lt"/>
                <a:ea typeface="+mn-ea"/>
                <a:cs typeface="+mn-cs"/>
              </a:rPr>
              <a:t>Drew B, Butler FK. J Spec Oper Med. 2020</a:t>
            </a:r>
            <a:endParaRPr lang="en-US" sz="1050" dirty="0"/>
          </a:p>
        </p:txBody>
      </p:sp>
    </p:spTree>
    <p:extLst>
      <p:ext uri="{BB962C8B-B14F-4D97-AF65-F5344CB8AC3E}">
        <p14:creationId xmlns:p14="http://schemas.microsoft.com/office/powerpoint/2010/main" val="3139099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2F40-A32D-5795-A3ED-8849D6164880}"/>
              </a:ext>
            </a:extLst>
          </p:cNvPr>
          <p:cNvSpPr>
            <a:spLocks noGrp="1"/>
          </p:cNvSpPr>
          <p:nvPr>
            <p:ph type="title"/>
          </p:nvPr>
        </p:nvSpPr>
        <p:spPr/>
        <p:txBody>
          <a:bodyPr/>
          <a:lstStyle/>
          <a:p>
            <a:r>
              <a:rPr lang="en-US" dirty="0" err="1"/>
              <a:t>TxA</a:t>
            </a:r>
            <a:r>
              <a:rPr lang="en-US" dirty="0"/>
              <a:t>: UNANSWERED QUESTIONS</a:t>
            </a:r>
          </a:p>
        </p:txBody>
      </p:sp>
      <p:sp>
        <p:nvSpPr>
          <p:cNvPr id="15" name="Content Placeholder 14">
            <a:extLst>
              <a:ext uri="{FF2B5EF4-FFF2-40B4-BE49-F238E27FC236}">
                <a16:creationId xmlns:a16="http://schemas.microsoft.com/office/drawing/2014/main" id="{AE4C2D76-B015-5462-81AA-DE6E20F663FF}"/>
              </a:ext>
            </a:extLst>
          </p:cNvPr>
          <p:cNvSpPr>
            <a:spLocks noGrp="1"/>
          </p:cNvSpPr>
          <p:nvPr>
            <p:ph idx="1"/>
          </p:nvPr>
        </p:nvSpPr>
        <p:spPr/>
        <p:txBody>
          <a:bodyPr vert="horz" lIns="91440" tIns="45720" rIns="91440" bIns="45720" rtlCol="0" anchor="t">
            <a:normAutofit/>
          </a:bodyPr>
          <a:lstStyle/>
          <a:p>
            <a:r>
              <a:rPr lang="en-US" dirty="0"/>
              <a:t>Wide variety in dosing/regimens</a:t>
            </a:r>
          </a:p>
          <a:p>
            <a:r>
              <a:rPr lang="en-US" dirty="0"/>
              <a:t>Not studied in large cohorts</a:t>
            </a:r>
          </a:p>
          <a:p>
            <a:r>
              <a:rPr lang="en-US" dirty="0"/>
              <a:t>Not studied in civilian cohorts</a:t>
            </a:r>
          </a:p>
          <a:p>
            <a:r>
              <a:rPr lang="en-US" dirty="0"/>
              <a:t>Not studied in combination with other treatments </a:t>
            </a:r>
            <a:r>
              <a:rPr lang="en-US" dirty="0">
                <a:sym typeface="Wingdings" pitchFamily="2" charset="2"/>
              </a:rPr>
              <a:t> </a:t>
            </a:r>
            <a:r>
              <a:rPr lang="en-US" dirty="0"/>
              <a:t>LTOWB</a:t>
            </a:r>
          </a:p>
          <a:p>
            <a:endParaRPr lang="en-US" dirty="0"/>
          </a:p>
          <a:p>
            <a:r>
              <a:rPr lang="en-US" dirty="0"/>
              <a:t>DO CHILDREN BENEFIT??</a:t>
            </a:r>
          </a:p>
          <a:p>
            <a:endParaRPr lang="en-US" dirty="0"/>
          </a:p>
        </p:txBody>
      </p:sp>
    </p:spTree>
    <p:extLst>
      <p:ext uri="{BB962C8B-B14F-4D97-AF65-F5344CB8AC3E}">
        <p14:creationId xmlns:p14="http://schemas.microsoft.com/office/powerpoint/2010/main" val="2316957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B257-373D-15D9-A1EB-1691D9CA9B60}"/>
              </a:ext>
            </a:extLst>
          </p:cNvPr>
          <p:cNvSpPr>
            <a:spLocks noGrp="1"/>
          </p:cNvSpPr>
          <p:nvPr>
            <p:ph type="title"/>
          </p:nvPr>
        </p:nvSpPr>
        <p:spPr/>
        <p:txBody>
          <a:bodyPr/>
          <a:lstStyle/>
          <a:p>
            <a:r>
              <a:rPr lang="en-US" dirty="0" err="1"/>
              <a:t>Txa</a:t>
            </a:r>
            <a:r>
              <a:rPr lang="en-US" dirty="0"/>
              <a:t> in other pediatric populations</a:t>
            </a:r>
          </a:p>
        </p:txBody>
      </p:sp>
      <p:sp>
        <p:nvSpPr>
          <p:cNvPr id="3" name="Content Placeholder 2">
            <a:extLst>
              <a:ext uri="{FF2B5EF4-FFF2-40B4-BE49-F238E27FC236}">
                <a16:creationId xmlns:a16="http://schemas.microsoft.com/office/drawing/2014/main" id="{7677B2D0-FC76-5E47-E7F3-C9F56C64F003}"/>
              </a:ext>
            </a:extLst>
          </p:cNvPr>
          <p:cNvSpPr>
            <a:spLocks noGrp="1"/>
          </p:cNvSpPr>
          <p:nvPr>
            <p:ph idx="1"/>
          </p:nvPr>
        </p:nvSpPr>
        <p:spPr/>
        <p:txBody>
          <a:bodyPr vert="horz" lIns="91440" tIns="45720" rIns="91440" bIns="45720" rtlCol="0" anchor="t">
            <a:normAutofit/>
          </a:bodyPr>
          <a:lstStyle/>
          <a:p>
            <a:r>
              <a:rPr lang="en-US" dirty="0"/>
              <a:t>Experience in pediatric populations where TXA is used more frequently and in higher doses: craniofacial, cardiac, spine surgery</a:t>
            </a:r>
          </a:p>
          <a:p>
            <a:r>
              <a:rPr lang="en-US" dirty="0"/>
              <a:t>Substantially higher doses (50-100mg/kg bolus)</a:t>
            </a:r>
          </a:p>
          <a:p>
            <a:r>
              <a:rPr lang="en-US" dirty="0"/>
              <a:t>No increased adverse events</a:t>
            </a:r>
          </a:p>
        </p:txBody>
      </p:sp>
    </p:spTree>
    <p:extLst>
      <p:ext uri="{BB962C8B-B14F-4D97-AF65-F5344CB8AC3E}">
        <p14:creationId xmlns:p14="http://schemas.microsoft.com/office/powerpoint/2010/main" val="2580082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3975833-B90A-9F84-739C-EE509D475F91}"/>
              </a:ext>
            </a:extLst>
          </p:cNvPr>
          <p:cNvSpPr>
            <a:spLocks noGrp="1"/>
          </p:cNvSpPr>
          <p:nvPr>
            <p:ph type="title"/>
          </p:nvPr>
        </p:nvSpPr>
        <p:spPr/>
        <p:txBody>
          <a:bodyPr/>
          <a:lstStyle/>
          <a:p>
            <a:r>
              <a:rPr lang="en-US" dirty="0"/>
              <a:t>cryoprecipitate</a:t>
            </a:r>
          </a:p>
        </p:txBody>
      </p:sp>
      <p:pic>
        <p:nvPicPr>
          <p:cNvPr id="7" name="Picture 7" descr="Table&#10;&#10;Description automatically generated">
            <a:extLst>
              <a:ext uri="{FF2B5EF4-FFF2-40B4-BE49-F238E27FC236}">
                <a16:creationId xmlns:a16="http://schemas.microsoft.com/office/drawing/2014/main" id="{B57B0D9B-1AA7-C789-1BE3-E43961EC4CF9}"/>
              </a:ext>
            </a:extLst>
          </p:cNvPr>
          <p:cNvPicPr>
            <a:picLocks noGrp="1" noChangeAspect="1"/>
          </p:cNvPicPr>
          <p:nvPr>
            <p:ph sz="half" idx="1"/>
          </p:nvPr>
        </p:nvPicPr>
        <p:blipFill rotWithShape="1">
          <a:blip r:embed="rId3"/>
          <a:srcRect l="-242" t="16467" r="-484" b="53293"/>
          <a:stretch/>
        </p:blipFill>
        <p:spPr>
          <a:xfrm>
            <a:off x="139521" y="2981862"/>
            <a:ext cx="6093632" cy="1479129"/>
          </a:xfrm>
        </p:spPr>
      </p:pic>
      <p:sp>
        <p:nvSpPr>
          <p:cNvPr id="14" name="Content Placeholder 13">
            <a:extLst>
              <a:ext uri="{FF2B5EF4-FFF2-40B4-BE49-F238E27FC236}">
                <a16:creationId xmlns:a16="http://schemas.microsoft.com/office/drawing/2014/main" id="{AFBC4396-046B-1B40-DAFA-9F7BAA7FD761}"/>
              </a:ext>
            </a:extLst>
          </p:cNvPr>
          <p:cNvSpPr>
            <a:spLocks noGrp="1"/>
          </p:cNvSpPr>
          <p:nvPr>
            <p:ph sz="half" idx="2"/>
          </p:nvPr>
        </p:nvSpPr>
        <p:spPr>
          <a:xfrm>
            <a:off x="6434907" y="2788298"/>
            <a:ext cx="5246894" cy="3101982"/>
          </a:xfrm>
        </p:spPr>
        <p:txBody>
          <a:bodyPr vert="horz" lIns="91440" tIns="45720" rIns="91440" bIns="45720" rtlCol="0" anchor="t">
            <a:normAutofit/>
          </a:bodyPr>
          <a:lstStyle/>
          <a:p>
            <a:r>
              <a:rPr lang="en-US" dirty="0">
                <a:latin typeface="Gill Sans MT"/>
                <a:cs typeface="Times New Roman"/>
              </a:rPr>
              <a:t>Propensity-weighted cohort study of the Pediatric Trauma Quality Improvement </a:t>
            </a:r>
            <a:r>
              <a:rPr lang="en-US" dirty="0">
                <a:ea typeface="+mn-lt"/>
                <a:cs typeface="Times New Roman"/>
              </a:rPr>
              <a:t>Program</a:t>
            </a:r>
            <a:r>
              <a:rPr lang="en-US" dirty="0">
                <a:latin typeface="Gill Sans MT"/>
                <a:cs typeface="Times New Roman"/>
              </a:rPr>
              <a:t> data </a:t>
            </a:r>
          </a:p>
          <a:p>
            <a:r>
              <a:rPr lang="en-US" dirty="0">
                <a:latin typeface="Gill Sans MT"/>
                <a:cs typeface="Times New Roman"/>
              </a:rPr>
              <a:t>Giving cryoprecipitate within the first 4 hours of arrival in addition to component products was associated with lower 24-hour mortality in children receiving massive transfusion</a:t>
            </a:r>
          </a:p>
          <a:p>
            <a:r>
              <a:rPr lang="en-US" dirty="0">
                <a:latin typeface="Gill Sans MT"/>
                <a:cs typeface="Times New Roman"/>
              </a:rPr>
              <a:t>The survival benefit associated with cryoprecipitate usage was lost overall by seven days, except for those with penetrating injuries and ultra-massive transfusion (≥ 100 ml/kg)</a:t>
            </a:r>
          </a:p>
        </p:txBody>
      </p:sp>
      <p:pic>
        <p:nvPicPr>
          <p:cNvPr id="2" name="Picture 2" descr="Text&#10;&#10;Description automatically generated">
            <a:extLst>
              <a:ext uri="{FF2B5EF4-FFF2-40B4-BE49-F238E27FC236}">
                <a16:creationId xmlns:a16="http://schemas.microsoft.com/office/drawing/2014/main" id="{CA23C35B-46C6-149C-0F44-E390AA6B7CED}"/>
              </a:ext>
            </a:extLst>
          </p:cNvPr>
          <p:cNvPicPr>
            <a:picLocks noChangeAspect="1"/>
          </p:cNvPicPr>
          <p:nvPr/>
        </p:nvPicPr>
        <p:blipFill>
          <a:blip r:embed="rId4"/>
          <a:stretch>
            <a:fillRect/>
          </a:stretch>
        </p:blipFill>
        <p:spPr>
          <a:xfrm>
            <a:off x="1150512" y="4793155"/>
            <a:ext cx="4256467" cy="1028030"/>
          </a:xfrm>
          <a:prstGeom prst="rect">
            <a:avLst/>
          </a:prstGeom>
        </p:spPr>
      </p:pic>
      <p:sp>
        <p:nvSpPr>
          <p:cNvPr id="3" name="Rectangle 2">
            <a:extLst>
              <a:ext uri="{FF2B5EF4-FFF2-40B4-BE49-F238E27FC236}">
                <a16:creationId xmlns:a16="http://schemas.microsoft.com/office/drawing/2014/main" id="{5A0387B5-9426-30AE-821F-4AB33A31B3F6}"/>
              </a:ext>
            </a:extLst>
          </p:cNvPr>
          <p:cNvSpPr/>
          <p:nvPr/>
        </p:nvSpPr>
        <p:spPr>
          <a:xfrm>
            <a:off x="289775" y="4035379"/>
            <a:ext cx="5570112" cy="42929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180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D03601-4724-4293-A32A-3A0879C5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433AC3-E189-483B-9E8C-DFD5D2A18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4ACE1-5F95-001D-1F27-666131C534F0}"/>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Optimal resuscitation of the pediatric trauma patient</a:t>
            </a:r>
          </a:p>
        </p:txBody>
      </p:sp>
      <p:pic>
        <p:nvPicPr>
          <p:cNvPr id="5" name="Content Placeholder 5" descr="Badge Question Mark with solid fill">
            <a:extLst>
              <a:ext uri="{FF2B5EF4-FFF2-40B4-BE49-F238E27FC236}">
                <a16:creationId xmlns:a16="http://schemas.microsoft.com/office/drawing/2014/main" id="{54105EFA-D9B5-A1DA-B792-92EFDEBD98F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445346" y="640078"/>
            <a:ext cx="3301307" cy="3301307"/>
          </a:xfrm>
          <a:prstGeom prst="rect">
            <a:avLst/>
          </a:prstGeom>
        </p:spPr>
      </p:pic>
    </p:spTree>
    <p:extLst>
      <p:ext uri="{BB962C8B-B14F-4D97-AF65-F5344CB8AC3E}">
        <p14:creationId xmlns:p14="http://schemas.microsoft.com/office/powerpoint/2010/main" val="2818832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67AC8C2-7CB1-4E9C-8AB7-47B632D43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B298CEC4-AAEA-44CE-9159-E949362D4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3" descr="Logo, company nam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892" y="1288923"/>
            <a:ext cx="5280218" cy="293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E0F750-70FD-A934-444A-93E2980C0BE3}"/>
              </a:ext>
            </a:extLst>
          </p:cNvPr>
          <p:cNvSpPr txBox="1"/>
          <p:nvPr/>
        </p:nvSpPr>
        <p:spPr>
          <a:xfrm>
            <a:off x="3045765" y="4601547"/>
            <a:ext cx="6151270" cy="1277273"/>
          </a:xfrm>
          <a:prstGeom prst="rect">
            <a:avLst/>
          </a:prstGeom>
          <a:noFill/>
        </p:spPr>
        <p:txBody>
          <a:bodyPr wrap="square" lIns="91440" tIns="45720" rIns="91440" bIns="45720" rtlCol="0" anchor="t">
            <a:spAutoFit/>
          </a:bodyPr>
          <a:lstStyle/>
          <a:p>
            <a:pPr algn="ctr" defTabSz="420624">
              <a:spcAft>
                <a:spcPts val="600"/>
              </a:spcAft>
            </a:pPr>
            <a:r>
              <a:rPr lang="en-US" kern="1200" dirty="0">
                <a:solidFill>
                  <a:schemeClr val="bg1"/>
                </a:solidFill>
                <a:latin typeface="+mn-lt"/>
                <a:ea typeface="+mn-ea"/>
                <a:cs typeface="+mn-cs"/>
              </a:rPr>
              <a:t>A pragmatic, Bayesian, combined non-inferiority/superiority, randomized, controlled, multicenter, adaptive</a:t>
            </a:r>
            <a:r>
              <a:rPr lang="en-US" dirty="0">
                <a:solidFill>
                  <a:schemeClr val="bg1"/>
                </a:solidFill>
              </a:rPr>
              <a:t>,</a:t>
            </a:r>
            <a:r>
              <a:rPr lang="en-US" kern="1200" dirty="0">
                <a:solidFill>
                  <a:schemeClr val="bg1"/>
                </a:solidFill>
                <a:latin typeface="+mn-lt"/>
                <a:ea typeface="+mn-ea"/>
                <a:cs typeface="+mn-cs"/>
              </a:rPr>
              <a:t> </a:t>
            </a:r>
            <a:r>
              <a:rPr lang="en-US" dirty="0">
                <a:solidFill>
                  <a:schemeClr val="bg1"/>
                </a:solidFill>
              </a:rPr>
              <a:t>platform</a:t>
            </a:r>
            <a:br>
              <a:rPr lang="en-US" dirty="0">
                <a:solidFill>
                  <a:schemeClr val="bg1"/>
                </a:solidFill>
              </a:rPr>
            </a:br>
            <a:r>
              <a:rPr lang="en-US" dirty="0">
                <a:solidFill>
                  <a:schemeClr val="bg1"/>
                </a:solidFill>
              </a:rPr>
              <a:t>pediatric trauma resuscitation trial</a:t>
            </a:r>
          </a:p>
          <a:p>
            <a:pPr algn="ctr">
              <a:spcAft>
                <a:spcPts val="600"/>
              </a:spcAft>
            </a:pPr>
            <a:endParaRPr lang="en-US"/>
          </a:p>
        </p:txBody>
      </p:sp>
    </p:spTree>
    <p:extLst>
      <p:ext uri="{BB962C8B-B14F-4D97-AF65-F5344CB8AC3E}">
        <p14:creationId xmlns:p14="http://schemas.microsoft.com/office/powerpoint/2010/main" val="66679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0586B7-6EDC-DA65-9FCA-712FA62C36A1}"/>
              </a:ext>
            </a:extLst>
          </p:cNvPr>
          <p:cNvSpPr>
            <a:spLocks noGrp="1"/>
          </p:cNvSpPr>
          <p:nvPr>
            <p:ph type="title"/>
          </p:nvPr>
        </p:nvSpPr>
        <p:spPr>
          <a:xfrm>
            <a:off x="1600200" y="2286000"/>
            <a:ext cx="8991600" cy="1828800"/>
          </a:xfrm>
          <a:noFill/>
          <a:ln>
            <a:solidFill>
              <a:schemeClr val="tx1"/>
            </a:solidFill>
          </a:ln>
        </p:spPr>
        <p:txBody>
          <a:bodyPr vert="horz" lIns="274320" tIns="182880" rIns="274320" bIns="182880" rtlCol="0" anchor="ctr" anchorCtr="1">
            <a:normAutofit/>
          </a:bodyPr>
          <a:lstStyle/>
          <a:p>
            <a:r>
              <a:rPr lang="en-US" sz="3200" kern="1200" cap="all" spc="200" baseline="0">
                <a:solidFill>
                  <a:schemeClr val="tx1"/>
                </a:solidFill>
                <a:latin typeface="+mj-lt"/>
                <a:ea typeface="+mj-ea"/>
                <a:cs typeface="+mj-cs"/>
              </a:rPr>
              <a:t>Pediatric trauma:</a:t>
            </a:r>
            <a:br>
              <a:rPr lang="en-US" sz="3200" kern="1200" cap="all" spc="200" baseline="0">
                <a:solidFill>
                  <a:schemeClr val="tx1"/>
                </a:solidFill>
                <a:latin typeface="+mj-lt"/>
                <a:ea typeface="+mj-ea"/>
                <a:cs typeface="+mj-cs"/>
              </a:rPr>
            </a:br>
            <a:r>
              <a:rPr lang="en-US" sz="3200" kern="1200" cap="all" spc="200" baseline="0">
                <a:solidFill>
                  <a:schemeClr val="tx1"/>
                </a:solidFill>
                <a:latin typeface="+mj-lt"/>
                <a:ea typeface="+mj-ea"/>
                <a:cs typeface="+mj-cs"/>
              </a:rPr>
              <a:t>epidemiology</a:t>
            </a:r>
          </a:p>
        </p:txBody>
      </p:sp>
      <p:sp>
        <p:nvSpPr>
          <p:cNvPr id="5" name="Text Placeholder 4">
            <a:extLst>
              <a:ext uri="{FF2B5EF4-FFF2-40B4-BE49-F238E27FC236}">
                <a16:creationId xmlns:a16="http://schemas.microsoft.com/office/drawing/2014/main" id="{E7FC2D52-BBF0-189A-9C82-A1DD0A78AED1}"/>
              </a:ext>
            </a:extLst>
          </p:cNvPr>
          <p:cNvSpPr>
            <a:spLocks noGrp="1"/>
          </p:cNvSpPr>
          <p:nvPr>
            <p:ph type="body" idx="1"/>
          </p:nvPr>
        </p:nvSpPr>
        <p:spPr>
          <a:xfrm>
            <a:off x="2695194" y="4483290"/>
            <a:ext cx="6801612" cy="1329208"/>
          </a:xfrm>
        </p:spPr>
        <p:txBody>
          <a:bodyPr vert="horz" lIns="91440" tIns="45720" rIns="91440" bIns="45720" rtlCol="0">
            <a:normAutofit/>
          </a:bodyPr>
          <a:lstStyle/>
          <a:p>
            <a:pPr algn="ctr"/>
            <a:endParaRPr lang="en-US">
              <a:solidFill>
                <a:schemeClr val="tx1">
                  <a:lumMod val="75000"/>
                  <a:lumOff val="25000"/>
                </a:schemeClr>
              </a:solidFill>
            </a:endParaRPr>
          </a:p>
        </p:txBody>
      </p:sp>
    </p:spTree>
    <p:extLst>
      <p:ext uri="{BB962C8B-B14F-4D97-AF65-F5344CB8AC3E}">
        <p14:creationId xmlns:p14="http://schemas.microsoft.com/office/powerpoint/2010/main" val="1171206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3C59-27E4-761E-DD72-6ED48AD9D4A3}"/>
              </a:ext>
            </a:extLst>
          </p:cNvPr>
          <p:cNvSpPr>
            <a:spLocks noGrp="1"/>
          </p:cNvSpPr>
          <p:nvPr>
            <p:ph type="title"/>
          </p:nvPr>
        </p:nvSpPr>
        <p:spPr/>
        <p:txBody>
          <a:bodyPr>
            <a:normAutofit fontScale="90000"/>
          </a:bodyPr>
          <a:lstStyle/>
          <a:p>
            <a:r>
              <a:rPr lang="en-US" dirty="0"/>
              <a:t>Platform = </a:t>
            </a:r>
            <a:br>
              <a:rPr lang="en-US" dirty="0"/>
            </a:br>
            <a:r>
              <a:rPr lang="en-US" dirty="0"/>
              <a:t>Integrated clinical trial infrastructure </a:t>
            </a:r>
          </a:p>
        </p:txBody>
      </p:sp>
      <p:sp>
        <p:nvSpPr>
          <p:cNvPr id="3" name="Content Placeholder 2">
            <a:extLst>
              <a:ext uri="{FF2B5EF4-FFF2-40B4-BE49-F238E27FC236}">
                <a16:creationId xmlns:a16="http://schemas.microsoft.com/office/drawing/2014/main" id="{0966FDDC-F87A-C75A-7F72-7059B50F0B4D}"/>
              </a:ext>
            </a:extLst>
          </p:cNvPr>
          <p:cNvSpPr>
            <a:spLocks noGrp="1"/>
          </p:cNvSpPr>
          <p:nvPr>
            <p:ph idx="1"/>
          </p:nvPr>
        </p:nvSpPr>
        <p:spPr>
          <a:xfrm>
            <a:off x="755983" y="2638044"/>
            <a:ext cx="5251274" cy="3604122"/>
          </a:xfrm>
        </p:spPr>
        <p:txBody>
          <a:bodyPr vert="horz" lIns="91440" tIns="45720" rIns="91440" bIns="45720" rtlCol="0" anchor="t">
            <a:normAutofit/>
          </a:bodyPr>
          <a:lstStyle/>
          <a:p>
            <a:endParaRPr lang="en-US" sz="1800">
              <a:ea typeface="+mn-lt"/>
              <a:cs typeface="+mn-lt"/>
            </a:endParaRPr>
          </a:p>
          <a:p>
            <a:r>
              <a:rPr lang="en-US" sz="1800" dirty="0">
                <a:ea typeface="+mn-lt"/>
                <a:cs typeface="+mn-lt"/>
              </a:rPr>
              <a:t>Maximum value is obtained from the investment of time and resources necessary to conduct the trial</a:t>
            </a:r>
            <a:endParaRPr lang="en-US" sz="1800">
              <a:ea typeface="+mn-lt"/>
              <a:cs typeface="+mn-lt"/>
            </a:endParaRPr>
          </a:p>
          <a:p>
            <a:endParaRPr lang="en-US" sz="1800">
              <a:ea typeface="+mn-lt"/>
              <a:cs typeface="+mn-lt"/>
            </a:endParaRPr>
          </a:p>
          <a:p>
            <a:r>
              <a:rPr lang="en-US" dirty="0"/>
              <a:t>If any of the study interventions is stopped early</a:t>
            </a:r>
          </a:p>
          <a:p>
            <a:pPr lvl="1"/>
            <a:r>
              <a:rPr lang="en-US" sz="1800" dirty="0"/>
              <a:t>For efficacy </a:t>
            </a:r>
            <a:r>
              <a:rPr lang="en-US" sz="1800" dirty="0">
                <a:sym typeface="Wingdings" pitchFamily="2" charset="2"/>
              </a:rPr>
              <a:t></a:t>
            </a:r>
            <a:r>
              <a:rPr lang="en-US" sz="1800" dirty="0"/>
              <a:t> becomes standard care </a:t>
            </a:r>
          </a:p>
          <a:p>
            <a:pPr lvl="1"/>
            <a:r>
              <a:rPr lang="en-US" sz="1800" dirty="0"/>
              <a:t>For futility/harm </a:t>
            </a:r>
            <a:r>
              <a:rPr lang="en-US" sz="1800" dirty="0">
                <a:sym typeface="Wingdings" pitchFamily="2" charset="2"/>
              </a:rPr>
              <a:t></a:t>
            </a:r>
            <a:r>
              <a:rPr lang="en-US" sz="1800" dirty="0"/>
              <a:t>  removed from the trial </a:t>
            </a:r>
          </a:p>
          <a:p>
            <a:pPr marL="0" indent="0">
              <a:buNone/>
            </a:pPr>
            <a:r>
              <a:rPr lang="en-US" dirty="0"/>
              <a:t>…then a new therapy/domain can be added</a:t>
            </a:r>
          </a:p>
        </p:txBody>
      </p:sp>
      <p:pic>
        <p:nvPicPr>
          <p:cNvPr id="4" name="Picture 4" descr="Diagram&#10;&#10;Description automatically generated">
            <a:extLst>
              <a:ext uri="{FF2B5EF4-FFF2-40B4-BE49-F238E27FC236}">
                <a16:creationId xmlns:a16="http://schemas.microsoft.com/office/drawing/2014/main" id="{223F4233-9E55-26F5-F9FF-C34CB656F07C}"/>
              </a:ext>
            </a:extLst>
          </p:cNvPr>
          <p:cNvPicPr>
            <a:picLocks noChangeAspect="1"/>
          </p:cNvPicPr>
          <p:nvPr/>
        </p:nvPicPr>
        <p:blipFill>
          <a:blip r:embed="rId3"/>
          <a:stretch>
            <a:fillRect/>
          </a:stretch>
        </p:blipFill>
        <p:spPr>
          <a:xfrm>
            <a:off x="6471139" y="3076417"/>
            <a:ext cx="5380892" cy="3002889"/>
          </a:xfrm>
          <a:prstGeom prst="rect">
            <a:avLst/>
          </a:prstGeom>
        </p:spPr>
      </p:pic>
    </p:spTree>
    <p:extLst>
      <p:ext uri="{BB962C8B-B14F-4D97-AF65-F5344CB8AC3E}">
        <p14:creationId xmlns:p14="http://schemas.microsoft.com/office/powerpoint/2010/main" val="87660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37AA-31FA-07B3-8275-D69F4A653E91}"/>
              </a:ext>
            </a:extLst>
          </p:cNvPr>
          <p:cNvSpPr>
            <a:spLocks noGrp="1"/>
          </p:cNvSpPr>
          <p:nvPr>
            <p:ph type="title"/>
          </p:nvPr>
        </p:nvSpPr>
        <p:spPr/>
        <p:txBody>
          <a:bodyPr/>
          <a:lstStyle/>
          <a:p>
            <a:r>
              <a:rPr lang="en-US">
                <a:latin typeface="+mn-lt"/>
              </a:rPr>
              <a:t>MATIC-2: General Methods</a:t>
            </a:r>
          </a:p>
        </p:txBody>
      </p:sp>
      <p:sp>
        <p:nvSpPr>
          <p:cNvPr id="3" name="Content Placeholder 2">
            <a:extLst>
              <a:ext uri="{FF2B5EF4-FFF2-40B4-BE49-F238E27FC236}">
                <a16:creationId xmlns:a16="http://schemas.microsoft.com/office/drawing/2014/main" id="{2BA46882-8D37-3CCA-8F4C-59ED0276D723}"/>
              </a:ext>
            </a:extLst>
          </p:cNvPr>
          <p:cNvSpPr>
            <a:spLocks noGrp="1"/>
          </p:cNvSpPr>
          <p:nvPr>
            <p:ph idx="1"/>
          </p:nvPr>
        </p:nvSpPr>
        <p:spPr>
          <a:xfrm>
            <a:off x="1493326" y="2613854"/>
            <a:ext cx="9208323" cy="3101983"/>
          </a:xfrm>
        </p:spPr>
        <p:txBody>
          <a:bodyPr vert="horz" lIns="91440" tIns="45720" rIns="91440" bIns="45720" rtlCol="0" anchor="t">
            <a:normAutofit/>
          </a:bodyPr>
          <a:lstStyle/>
          <a:p>
            <a:pPr marL="0" indent="0">
              <a:buNone/>
            </a:pPr>
            <a:r>
              <a:rPr lang="en-US" sz="2000" dirty="0"/>
              <a:t>Domains</a:t>
            </a:r>
          </a:p>
          <a:p>
            <a:pPr marL="342900" indent="-342900">
              <a:buAutoNum type="arabicParenR"/>
            </a:pPr>
            <a:r>
              <a:rPr lang="en-US" sz="2000" dirty="0"/>
              <a:t>Blood product domain = Low Titer Group O Whole Blood vs Component Therapy</a:t>
            </a:r>
          </a:p>
          <a:p>
            <a:pPr marL="342900" indent="-342900">
              <a:buAutoNum type="arabicParenR"/>
            </a:pPr>
            <a:r>
              <a:rPr lang="en-US" sz="2000" dirty="0"/>
              <a:t>Hemostatic adjunct domain = Tranexamic Acid vs Placebo </a:t>
            </a:r>
          </a:p>
          <a:p>
            <a:pPr marL="0" indent="0">
              <a:buNone/>
            </a:pPr>
            <a:endParaRPr lang="en-US" sz="2000" dirty="0"/>
          </a:p>
          <a:p>
            <a:pPr marL="342900" indent="-342900"/>
            <a:r>
              <a:rPr lang="en-US" sz="2000" dirty="0"/>
              <a:t>20 high volume academic pediatric trauma centers in the United States</a:t>
            </a:r>
          </a:p>
          <a:p>
            <a:pPr marL="342900" indent="-342900"/>
            <a:r>
              <a:rPr lang="en-US" sz="2000" dirty="0"/>
              <a:t>1000 children </a:t>
            </a:r>
          </a:p>
          <a:p>
            <a:endParaRPr lang="en-US" dirty="0"/>
          </a:p>
          <a:p>
            <a:endParaRPr lang="en-US" sz="2000" dirty="0"/>
          </a:p>
          <a:p>
            <a:endParaRPr lang="en-US"/>
          </a:p>
        </p:txBody>
      </p:sp>
    </p:spTree>
    <p:extLst>
      <p:ext uri="{BB962C8B-B14F-4D97-AF65-F5344CB8AC3E}">
        <p14:creationId xmlns:p14="http://schemas.microsoft.com/office/powerpoint/2010/main" val="2405399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C334-48EF-8644-B028-86CEE64178B0}"/>
              </a:ext>
            </a:extLst>
          </p:cNvPr>
          <p:cNvSpPr>
            <a:spLocks noGrp="1"/>
          </p:cNvSpPr>
          <p:nvPr>
            <p:ph type="title"/>
          </p:nvPr>
        </p:nvSpPr>
        <p:spPr/>
        <p:txBody>
          <a:bodyPr/>
          <a:lstStyle/>
          <a:p>
            <a:r>
              <a:rPr lang="en-US">
                <a:latin typeface="+mn-lt"/>
              </a:rPr>
              <a:t>Eligibility Criteria</a:t>
            </a:r>
          </a:p>
        </p:txBody>
      </p:sp>
      <p:pic>
        <p:nvPicPr>
          <p:cNvPr id="14" name="Picture 13" descr="Graphical user interface, text&#10;&#10;Description automatically generated">
            <a:extLst>
              <a:ext uri="{FF2B5EF4-FFF2-40B4-BE49-F238E27FC236}">
                <a16:creationId xmlns:a16="http://schemas.microsoft.com/office/drawing/2014/main" id="{7842A20B-002F-839E-C5F0-1FF8742A585A}"/>
              </a:ext>
            </a:extLst>
          </p:cNvPr>
          <p:cNvPicPr>
            <a:picLocks noChangeAspect="1"/>
          </p:cNvPicPr>
          <p:nvPr/>
        </p:nvPicPr>
        <p:blipFill>
          <a:blip r:embed="rId3"/>
          <a:stretch>
            <a:fillRect/>
          </a:stretch>
        </p:blipFill>
        <p:spPr>
          <a:xfrm>
            <a:off x="838200" y="2532541"/>
            <a:ext cx="10843843" cy="289019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6629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A56E-343B-8099-5DE8-0481D829D1C7}"/>
              </a:ext>
            </a:extLst>
          </p:cNvPr>
          <p:cNvSpPr>
            <a:spLocks noGrp="1"/>
          </p:cNvSpPr>
          <p:nvPr>
            <p:ph type="title"/>
          </p:nvPr>
        </p:nvSpPr>
        <p:spPr>
          <a:xfrm>
            <a:off x="8312677" y="964692"/>
            <a:ext cx="3066937" cy="1188720"/>
          </a:xfrm>
        </p:spPr>
        <p:txBody>
          <a:bodyPr vert="horz" lIns="182880" tIns="182880" rIns="182880" bIns="182880" rtlCol="0" anchor="ctr">
            <a:normAutofit/>
          </a:bodyPr>
          <a:lstStyle/>
          <a:p>
            <a:r>
              <a:rPr lang="en-US" dirty="0"/>
              <a:t>design</a:t>
            </a:r>
          </a:p>
        </p:txBody>
      </p:sp>
      <p:sp>
        <p:nvSpPr>
          <p:cNvPr id="12" name="Rectangle 11">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Diagram&#10;&#10;Description automatically generated">
            <a:extLst>
              <a:ext uri="{FF2B5EF4-FFF2-40B4-BE49-F238E27FC236}">
                <a16:creationId xmlns:a16="http://schemas.microsoft.com/office/drawing/2014/main" id="{3B3B4CC8-4AE6-14C1-4DE7-A5B533CFFD51}"/>
              </a:ext>
            </a:extLst>
          </p:cNvPr>
          <p:cNvPicPr>
            <a:picLocks noGrp="1" noChangeAspect="1"/>
          </p:cNvPicPr>
          <p:nvPr>
            <p:ph sz="half" idx="1"/>
          </p:nvPr>
        </p:nvPicPr>
        <p:blipFill>
          <a:blip r:embed="rId3"/>
          <a:stretch>
            <a:fillRect/>
          </a:stretch>
        </p:blipFill>
        <p:spPr>
          <a:xfrm>
            <a:off x="1873448" y="1293275"/>
            <a:ext cx="4768125" cy="4279392"/>
          </a:xfrm>
          <a:prstGeom prst="rect">
            <a:avLst/>
          </a:prstGeom>
        </p:spPr>
      </p:pic>
      <p:sp>
        <p:nvSpPr>
          <p:cNvPr id="3" name="Content Placeholder 2">
            <a:extLst>
              <a:ext uri="{FF2B5EF4-FFF2-40B4-BE49-F238E27FC236}">
                <a16:creationId xmlns:a16="http://schemas.microsoft.com/office/drawing/2014/main" id="{7F67F0D5-FF3D-C929-181E-A2592F886F7B}"/>
              </a:ext>
            </a:extLst>
          </p:cNvPr>
          <p:cNvSpPr>
            <a:spLocks noGrp="1"/>
          </p:cNvSpPr>
          <p:nvPr>
            <p:ph sz="half" idx="2"/>
          </p:nvPr>
        </p:nvSpPr>
        <p:spPr>
          <a:xfrm>
            <a:off x="8006449" y="2638044"/>
            <a:ext cx="3884380" cy="3263206"/>
          </a:xfrm>
        </p:spPr>
        <p:txBody>
          <a:bodyPr vert="horz" lIns="91440" tIns="45720" rIns="91440" bIns="45720" rtlCol="0" anchor="t">
            <a:normAutofit fontScale="92500" lnSpcReduction="10000"/>
          </a:bodyPr>
          <a:lstStyle/>
          <a:p>
            <a:r>
              <a:rPr lang="en-US" sz="1600" dirty="0"/>
              <a:t>Cross over cluster design </a:t>
            </a:r>
          </a:p>
          <a:p>
            <a:pPr lvl="1"/>
            <a:r>
              <a:rPr lang="en-US" dirty="0"/>
              <a:t>Sites randomized to LTOWB or CT and TXA or placebo</a:t>
            </a:r>
          </a:p>
          <a:p>
            <a:pPr lvl="1"/>
            <a:r>
              <a:rPr lang="en-US" dirty="0"/>
              <a:t>4 clusters, stratified by patient volume at each site (#MTP/year)</a:t>
            </a:r>
          </a:p>
          <a:p>
            <a:pPr lvl="1"/>
            <a:r>
              <a:rPr lang="en-US" dirty="0"/>
              <a:t>Cross over after every 250 patients</a:t>
            </a:r>
          </a:p>
          <a:p>
            <a:r>
              <a:rPr lang="en-US" sz="1600" dirty="0"/>
              <a:t>Rationale for design</a:t>
            </a:r>
          </a:p>
          <a:p>
            <a:pPr lvl="1"/>
            <a:r>
              <a:rPr lang="en-US" dirty="0"/>
              <a:t>Minimizes waste of LTOWB </a:t>
            </a:r>
          </a:p>
          <a:p>
            <a:pPr lvl="1"/>
            <a:r>
              <a:rPr lang="en-US" dirty="0"/>
              <a:t>Does not require 24/7 research coordinator coverage (no individual randomization)</a:t>
            </a:r>
          </a:p>
        </p:txBody>
      </p:sp>
    </p:spTree>
    <p:extLst>
      <p:ext uri="{BB962C8B-B14F-4D97-AF65-F5344CB8AC3E}">
        <p14:creationId xmlns:p14="http://schemas.microsoft.com/office/powerpoint/2010/main" val="2614263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C56D-E8DC-3779-2B6F-92BC0858068E}"/>
              </a:ext>
            </a:extLst>
          </p:cNvPr>
          <p:cNvSpPr>
            <a:spLocks noGrp="1"/>
          </p:cNvSpPr>
          <p:nvPr>
            <p:ph type="title"/>
          </p:nvPr>
        </p:nvSpPr>
        <p:spPr/>
        <p:txBody>
          <a:bodyPr/>
          <a:lstStyle/>
          <a:p>
            <a:r>
              <a:rPr lang="en-US" dirty="0">
                <a:latin typeface="+mn-lt"/>
              </a:rPr>
              <a:t>Primary Outcome – </a:t>
            </a:r>
            <a:br>
              <a:rPr lang="en-US" dirty="0">
                <a:latin typeface="+mn-lt"/>
              </a:rPr>
            </a:br>
            <a:r>
              <a:rPr lang="en-US" dirty="0">
                <a:latin typeface="+mn-lt"/>
              </a:rPr>
              <a:t>24 Hour Mortality  </a:t>
            </a:r>
            <a:endParaRPr lang="en-US" b="1">
              <a:latin typeface="+mn-lt"/>
            </a:endParaRPr>
          </a:p>
        </p:txBody>
      </p:sp>
      <p:sp>
        <p:nvSpPr>
          <p:cNvPr id="3" name="Content Placeholder 2">
            <a:extLst>
              <a:ext uri="{FF2B5EF4-FFF2-40B4-BE49-F238E27FC236}">
                <a16:creationId xmlns:a16="http://schemas.microsoft.com/office/drawing/2014/main" id="{7FF16250-0606-EC2B-BA9A-0E11FD0659AB}"/>
              </a:ext>
            </a:extLst>
          </p:cNvPr>
          <p:cNvSpPr>
            <a:spLocks noGrp="1"/>
          </p:cNvSpPr>
          <p:nvPr>
            <p:ph idx="1"/>
          </p:nvPr>
        </p:nvSpPr>
        <p:spPr/>
        <p:txBody>
          <a:bodyPr/>
          <a:lstStyle/>
          <a:p>
            <a:pPr marL="0" indent="0">
              <a:buNone/>
            </a:pPr>
            <a:endParaRPr lang="en-US" sz="1800">
              <a:effectLst/>
              <a:latin typeface="Calibri" panose="020F0502020204030204" pitchFamily="34" charset="0"/>
              <a:ea typeface="MS Mincho" panose="02020609040205080304" pitchFamily="49" charset="-128"/>
              <a:cs typeface="Arial" panose="020B0604020202020204" pitchFamily="34" charset="0"/>
            </a:endParaRPr>
          </a:p>
          <a:p>
            <a:pPr marL="0" indent="0">
              <a:buNone/>
            </a:pPr>
            <a:endParaRPr lang="en-US"/>
          </a:p>
        </p:txBody>
      </p:sp>
      <p:grpSp>
        <p:nvGrpSpPr>
          <p:cNvPr id="4" name="Group 3">
            <a:extLst>
              <a:ext uri="{FF2B5EF4-FFF2-40B4-BE49-F238E27FC236}">
                <a16:creationId xmlns:a16="http://schemas.microsoft.com/office/drawing/2014/main" id="{8A603B18-AB43-12DC-E02E-3D72F0ED083E}"/>
              </a:ext>
            </a:extLst>
          </p:cNvPr>
          <p:cNvGrpSpPr/>
          <p:nvPr/>
        </p:nvGrpSpPr>
        <p:grpSpPr>
          <a:xfrm>
            <a:off x="7064826" y="2949423"/>
            <a:ext cx="4094992" cy="3522759"/>
            <a:chOff x="0" y="0"/>
            <a:chExt cx="3520585" cy="3122914"/>
          </a:xfrm>
        </p:grpSpPr>
        <p:grpSp>
          <p:nvGrpSpPr>
            <p:cNvPr id="5" name="Group 4">
              <a:extLst>
                <a:ext uri="{FF2B5EF4-FFF2-40B4-BE49-F238E27FC236}">
                  <a16:creationId xmlns:a16="http://schemas.microsoft.com/office/drawing/2014/main" id="{92E9598C-2724-3635-6CCF-6C65C0AA1FA3}"/>
                </a:ext>
              </a:extLst>
            </p:cNvPr>
            <p:cNvGrpSpPr/>
            <p:nvPr/>
          </p:nvGrpSpPr>
          <p:grpSpPr>
            <a:xfrm>
              <a:off x="36975" y="0"/>
              <a:ext cx="3483610" cy="2522855"/>
              <a:chOff x="0" y="0"/>
              <a:chExt cx="3483610" cy="2522855"/>
            </a:xfrm>
          </p:grpSpPr>
          <p:pic>
            <p:nvPicPr>
              <p:cNvPr id="7" name="Picture 6" descr="Chart, line chart&#10;&#10;Description automatically generated">
                <a:extLst>
                  <a:ext uri="{FF2B5EF4-FFF2-40B4-BE49-F238E27FC236}">
                    <a16:creationId xmlns:a16="http://schemas.microsoft.com/office/drawing/2014/main" id="{41A8166B-EEE0-BE78-4AA2-AE081513D02F}"/>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483610" cy="2522855"/>
              </a:xfrm>
              <a:prstGeom prst="rect">
                <a:avLst/>
              </a:prstGeom>
              <a:noFill/>
              <a:ln w="19050">
                <a:solidFill>
                  <a:srgbClr val="000000"/>
                </a:solidFill>
                <a:miter lim="800000"/>
                <a:headEnd/>
                <a:tailEnd/>
              </a:ln>
            </p:spPr>
          </p:pic>
          <p:sp>
            <p:nvSpPr>
              <p:cNvPr id="8" name="Text Box 1238359714">
                <a:extLst>
                  <a:ext uri="{FF2B5EF4-FFF2-40B4-BE49-F238E27FC236}">
                    <a16:creationId xmlns:a16="http://schemas.microsoft.com/office/drawing/2014/main" id="{3841EFC4-D8CC-C92F-2169-2B07387B6130}"/>
                  </a:ext>
                </a:extLst>
              </p:cNvPr>
              <p:cNvSpPr txBox="1">
                <a:spLocks/>
              </p:cNvSpPr>
              <p:nvPr/>
            </p:nvSpPr>
            <p:spPr>
              <a:xfrm rot="16200000">
                <a:off x="-765863" y="1062938"/>
                <a:ext cx="1793273" cy="21995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0"/>
                  </a:spcAft>
                </a:pPr>
                <a:r>
                  <a:rPr lang="en-US" sz="800">
                    <a:solidFill>
                      <a:srgbClr val="000000"/>
                    </a:solidFill>
                    <a:effectLst/>
                    <a:latin typeface="Calibri" panose="020F0502020204030204" pitchFamily="34" charset="0"/>
                    <a:ea typeface="MS Mincho" panose="02020609040205080304" pitchFamily="49" charset="-128"/>
                    <a:cs typeface="Arial" panose="020B0604020202020204" pitchFamily="34" charset="0"/>
                  </a:rPr>
                  <a:t>Cumulative Percentage of Mortality</a:t>
                </a:r>
                <a:endParaRPr lang="en-US" sz="100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p:txBody>
          </p:sp>
        </p:grpSp>
        <p:sp>
          <p:nvSpPr>
            <p:cNvPr id="6" name="Text Box 111">
              <a:extLst>
                <a:ext uri="{FF2B5EF4-FFF2-40B4-BE49-F238E27FC236}">
                  <a16:creationId xmlns:a16="http://schemas.microsoft.com/office/drawing/2014/main" id="{F7EE772B-46A5-DCFE-AA4E-08EE6357CBB4}"/>
                </a:ext>
              </a:extLst>
            </p:cNvPr>
            <p:cNvSpPr txBox="1"/>
            <p:nvPr/>
          </p:nvSpPr>
          <p:spPr>
            <a:xfrm>
              <a:off x="0" y="2544180"/>
              <a:ext cx="3483610" cy="57873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1000"/>
                </a:spcBef>
                <a:spcAft>
                  <a:spcPts val="1000"/>
                </a:spcAft>
              </a:pPr>
              <a:r>
                <a:rPr lang="en-US" sz="1000">
                  <a:solidFill>
                    <a:srgbClr val="000000"/>
                  </a:solidFill>
                  <a:effectLst/>
                  <a:latin typeface="Calibri" panose="020F0502020204030204" pitchFamily="34" charset="0"/>
                  <a:ea typeface="MS Mincho" panose="02020609040205080304" pitchFamily="49" charset="-128"/>
                  <a:cs typeface="Arial" panose="020B0604020202020204" pitchFamily="34" charset="0"/>
                </a:rPr>
                <a:t>Figure 12: </a:t>
              </a:r>
              <a:r>
                <a:rPr lang="en-US" sz="1000" b="1">
                  <a:solidFill>
                    <a:srgbClr val="000000"/>
                  </a:solidFill>
                  <a:effectLst/>
                  <a:latin typeface="Calibri" panose="020F0502020204030204" pitchFamily="34" charset="0"/>
                  <a:ea typeface="MS Mincho" panose="02020609040205080304" pitchFamily="49" charset="-128"/>
                  <a:cs typeface="Arial" panose="020B0604020202020204" pitchFamily="34" charset="0"/>
                </a:rPr>
                <a:t>Mortality due to hemorrhage in children with traumatic injury and life-threatening hemorrhage</a:t>
              </a:r>
              <a:endParaRPr lang="en-US" sz="100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p:txBody>
        </p:sp>
      </p:grpSp>
      <p:pic>
        <p:nvPicPr>
          <p:cNvPr id="9" name="Content Placeholder 5">
            <a:extLst>
              <a:ext uri="{FF2B5EF4-FFF2-40B4-BE49-F238E27FC236}">
                <a16:creationId xmlns:a16="http://schemas.microsoft.com/office/drawing/2014/main" id="{6FCA3DEE-0CCB-05A6-9777-1965001E8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96" y="3483765"/>
            <a:ext cx="5044008" cy="18414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4763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0C55-0FCE-51E7-8BB5-539AC5581C9A}"/>
              </a:ext>
            </a:extLst>
          </p:cNvPr>
          <p:cNvSpPr>
            <a:spLocks noGrp="1"/>
          </p:cNvSpPr>
          <p:nvPr>
            <p:ph type="title"/>
          </p:nvPr>
        </p:nvSpPr>
        <p:spPr>
          <a:xfrm>
            <a:off x="2231136" y="835738"/>
            <a:ext cx="7729728" cy="1188720"/>
          </a:xfrm>
        </p:spPr>
        <p:txBody>
          <a:bodyPr/>
          <a:lstStyle/>
          <a:p>
            <a:r>
              <a:rPr lang="en-US"/>
              <a:t>outcomes</a:t>
            </a:r>
          </a:p>
        </p:txBody>
      </p:sp>
      <p:sp>
        <p:nvSpPr>
          <p:cNvPr id="3" name="Content Placeholder 2">
            <a:extLst>
              <a:ext uri="{FF2B5EF4-FFF2-40B4-BE49-F238E27FC236}">
                <a16:creationId xmlns:a16="http://schemas.microsoft.com/office/drawing/2014/main" id="{077AC26A-3B9F-C87E-B579-1779D1760841}"/>
              </a:ext>
            </a:extLst>
          </p:cNvPr>
          <p:cNvSpPr>
            <a:spLocks noGrp="1"/>
          </p:cNvSpPr>
          <p:nvPr>
            <p:ph sz="half" idx="1"/>
          </p:nvPr>
        </p:nvSpPr>
        <p:spPr>
          <a:xfrm>
            <a:off x="1581912" y="2415306"/>
            <a:ext cx="4271771" cy="3853235"/>
          </a:xfrm>
        </p:spPr>
        <p:txBody>
          <a:bodyPr vert="horz" lIns="91440" tIns="45720" rIns="91440" bIns="45720" rtlCol="0" anchor="t">
            <a:normAutofit lnSpcReduction="10000"/>
          </a:bodyPr>
          <a:lstStyle/>
          <a:p>
            <a:pPr marL="285750" indent="-285750"/>
            <a:r>
              <a:rPr lang="en-US" sz="1600" dirty="0"/>
              <a:t>Secondary:</a:t>
            </a:r>
            <a:endParaRPr lang="en-US"/>
          </a:p>
          <a:p>
            <a:pPr marL="514350" marR="62865" lvl="1" indent="-285750">
              <a:lnSpc>
                <a:spcPct val="150000"/>
              </a:lnSpc>
              <a:spcBef>
                <a:spcPts val="0"/>
              </a:spcBef>
            </a:pPr>
            <a:r>
              <a:rPr lang="en-US" dirty="0"/>
              <a:t>Cumulative survival up to 28-days</a:t>
            </a:r>
          </a:p>
          <a:p>
            <a:pPr marL="514350" marR="62865" lvl="1" indent="-285750">
              <a:lnSpc>
                <a:spcPct val="150000"/>
              </a:lnSpc>
              <a:spcBef>
                <a:spcPts val="0"/>
              </a:spcBef>
            </a:pPr>
            <a:r>
              <a:rPr lang="en-US" dirty="0"/>
              <a:t>24-hour total product transfusion volumes </a:t>
            </a:r>
          </a:p>
          <a:p>
            <a:pPr marL="228600" marR="62865" lvl="1" indent="0">
              <a:lnSpc>
                <a:spcPct val="150000"/>
              </a:lnSpc>
              <a:spcBef>
                <a:spcPts val="0"/>
              </a:spcBef>
              <a:buNone/>
            </a:pPr>
            <a:endParaRPr lang="en-US" dirty="0"/>
          </a:p>
          <a:p>
            <a:pPr marL="342900" indent="-342900">
              <a:lnSpc>
                <a:spcPct val="150000"/>
              </a:lnSpc>
              <a:spcBef>
                <a:spcPts val="0"/>
              </a:spcBef>
            </a:pPr>
            <a:r>
              <a:rPr lang="en-US" sz="1600" dirty="0"/>
              <a:t>Exploratory</a:t>
            </a:r>
          </a:p>
          <a:p>
            <a:pPr marL="571500" lvl="1" indent="-285750">
              <a:lnSpc>
                <a:spcPct val="150000"/>
              </a:lnSpc>
              <a:spcBef>
                <a:spcPts val="0"/>
              </a:spcBef>
            </a:pPr>
            <a:r>
              <a:rPr lang="en-US" dirty="0"/>
              <a:t>Interaction between LTOWB and TXA on all cause 24-hour mortality </a:t>
            </a:r>
          </a:p>
          <a:p>
            <a:pPr marL="571500" lvl="1" indent="-285750">
              <a:lnSpc>
                <a:spcPct val="150000"/>
              </a:lnSpc>
              <a:spcBef>
                <a:spcPts val="0"/>
              </a:spcBef>
            </a:pPr>
            <a:r>
              <a:rPr lang="en-US" dirty="0"/>
              <a:t>Number of donor exposures</a:t>
            </a:r>
          </a:p>
          <a:p>
            <a:pPr marL="571500" lvl="1" indent="-285750">
              <a:lnSpc>
                <a:spcPct val="150000"/>
              </a:lnSpc>
              <a:spcBef>
                <a:spcPts val="0"/>
              </a:spcBef>
            </a:pPr>
            <a:r>
              <a:rPr lang="en-US" dirty="0"/>
              <a:t>Hospital-, ventilator- and ICU-free days</a:t>
            </a:r>
          </a:p>
          <a:p>
            <a:pPr marL="571500" lvl="1" indent="-285750">
              <a:lnSpc>
                <a:spcPct val="150000"/>
              </a:lnSpc>
              <a:spcBef>
                <a:spcPts val="0"/>
              </a:spcBef>
            </a:pPr>
            <a:r>
              <a:rPr lang="en-US" dirty="0"/>
              <a:t>Adjudicated primary cause of death</a:t>
            </a:r>
            <a:r>
              <a:rPr lang="en-US" b="1" dirty="0"/>
              <a:t> </a:t>
            </a:r>
          </a:p>
        </p:txBody>
      </p:sp>
      <p:sp>
        <p:nvSpPr>
          <p:cNvPr id="4" name="Content Placeholder 3">
            <a:extLst>
              <a:ext uri="{FF2B5EF4-FFF2-40B4-BE49-F238E27FC236}">
                <a16:creationId xmlns:a16="http://schemas.microsoft.com/office/drawing/2014/main" id="{DED3716F-E615-0347-5530-3EA17FE558C8}"/>
              </a:ext>
            </a:extLst>
          </p:cNvPr>
          <p:cNvSpPr>
            <a:spLocks noGrp="1"/>
          </p:cNvSpPr>
          <p:nvPr>
            <p:ph sz="half" idx="2"/>
          </p:nvPr>
        </p:nvSpPr>
        <p:spPr>
          <a:xfrm>
            <a:off x="6338315" y="2415306"/>
            <a:ext cx="4270247" cy="4028104"/>
          </a:xfrm>
        </p:spPr>
        <p:txBody>
          <a:bodyPr vert="horz" lIns="91440" tIns="45720" rIns="91440" bIns="45720" rtlCol="0" anchor="t">
            <a:noAutofit/>
          </a:bodyPr>
          <a:lstStyle/>
          <a:p>
            <a:r>
              <a:rPr lang="en-US" sz="1600" dirty="0"/>
              <a:t>Safety</a:t>
            </a:r>
          </a:p>
          <a:p>
            <a:pPr marL="514350" lvl="1" indent="-342900">
              <a:lnSpc>
                <a:spcPct val="150000"/>
              </a:lnSpc>
              <a:spcBef>
                <a:spcPts val="0"/>
              </a:spcBef>
            </a:pPr>
            <a:r>
              <a:rPr lang="en-US" dirty="0"/>
              <a:t>Acute kidney injury</a:t>
            </a:r>
          </a:p>
          <a:p>
            <a:pPr marL="514350" lvl="1" indent="-342900">
              <a:lnSpc>
                <a:spcPct val="150000"/>
              </a:lnSpc>
              <a:spcBef>
                <a:spcPts val="0"/>
              </a:spcBef>
            </a:pPr>
            <a:r>
              <a:rPr lang="en-US" dirty="0"/>
              <a:t>Acute respiratory distress syndrome</a:t>
            </a:r>
          </a:p>
          <a:p>
            <a:pPr marL="514350" lvl="1" indent="-342900">
              <a:lnSpc>
                <a:spcPct val="150000"/>
              </a:lnSpc>
              <a:spcBef>
                <a:spcPts val="20"/>
              </a:spcBef>
            </a:pPr>
            <a:r>
              <a:rPr lang="en-US" dirty="0"/>
              <a:t>Sepsis</a:t>
            </a:r>
          </a:p>
          <a:p>
            <a:pPr marL="514350" lvl="1" indent="-342900">
              <a:lnSpc>
                <a:spcPct val="150000"/>
              </a:lnSpc>
              <a:spcBef>
                <a:spcPts val="20"/>
              </a:spcBef>
            </a:pPr>
            <a:r>
              <a:rPr lang="en-US" dirty="0"/>
              <a:t>Seizure</a:t>
            </a:r>
          </a:p>
          <a:p>
            <a:pPr marL="514350" lvl="1" indent="-342900">
              <a:lnSpc>
                <a:spcPct val="150000"/>
              </a:lnSpc>
              <a:spcBef>
                <a:spcPts val="0"/>
              </a:spcBef>
            </a:pPr>
            <a:r>
              <a:rPr lang="en-US" dirty="0"/>
              <a:t>Thromboembolism</a:t>
            </a:r>
          </a:p>
          <a:p>
            <a:pPr marL="514350" lvl="1" indent="-342900">
              <a:lnSpc>
                <a:spcPct val="150000"/>
              </a:lnSpc>
              <a:spcBef>
                <a:spcPts val="0"/>
              </a:spcBef>
            </a:pPr>
            <a:r>
              <a:rPr lang="en-US" dirty="0"/>
              <a:t>Markers of hemolysis</a:t>
            </a:r>
          </a:p>
          <a:p>
            <a:pPr marL="514350" lvl="1" indent="-342900">
              <a:lnSpc>
                <a:spcPct val="150000"/>
              </a:lnSpc>
              <a:spcBef>
                <a:spcPts val="0"/>
              </a:spcBef>
            </a:pPr>
            <a:r>
              <a:rPr lang="en-US" dirty="0">
                <a:solidFill>
                  <a:srgbClr val="000000"/>
                </a:solidFill>
              </a:rPr>
              <a:t>Alloimmunization in Rh negative female recipients of Rh+ LTOWB</a:t>
            </a:r>
          </a:p>
          <a:p>
            <a:pPr marL="514350" lvl="1" indent="-342900">
              <a:lnSpc>
                <a:spcPct val="150000"/>
              </a:lnSpc>
              <a:spcBef>
                <a:spcPts val="0"/>
              </a:spcBef>
            </a:pPr>
            <a:r>
              <a:rPr lang="en-US" dirty="0"/>
              <a:t>Transfusion-related adverse events</a:t>
            </a:r>
          </a:p>
          <a:p>
            <a:pPr marL="514350" lvl="1" indent="-342900">
              <a:lnSpc>
                <a:spcPct val="150000"/>
              </a:lnSpc>
              <a:spcBef>
                <a:spcPts val="0"/>
              </a:spcBef>
            </a:pPr>
            <a:r>
              <a:rPr lang="en-US" dirty="0"/>
              <a:t>SAEs</a:t>
            </a:r>
          </a:p>
        </p:txBody>
      </p:sp>
    </p:spTree>
    <p:extLst>
      <p:ext uri="{BB962C8B-B14F-4D97-AF65-F5344CB8AC3E}">
        <p14:creationId xmlns:p14="http://schemas.microsoft.com/office/powerpoint/2010/main" val="1762723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C889-E177-2C31-E314-06F7620B75CD}"/>
              </a:ext>
            </a:extLst>
          </p:cNvPr>
          <p:cNvSpPr>
            <a:spLocks noGrp="1"/>
          </p:cNvSpPr>
          <p:nvPr>
            <p:ph type="title"/>
          </p:nvPr>
        </p:nvSpPr>
        <p:spPr/>
        <p:txBody>
          <a:bodyPr/>
          <a:lstStyle/>
          <a:p>
            <a:r>
              <a:rPr lang="en-US">
                <a:latin typeface="+mn-lt"/>
              </a:rPr>
              <a:t>Subgroup Analyses</a:t>
            </a:r>
          </a:p>
        </p:txBody>
      </p:sp>
      <p:sp>
        <p:nvSpPr>
          <p:cNvPr id="3" name="Content Placeholder 2">
            <a:extLst>
              <a:ext uri="{FF2B5EF4-FFF2-40B4-BE49-F238E27FC236}">
                <a16:creationId xmlns:a16="http://schemas.microsoft.com/office/drawing/2014/main" id="{A26CD123-B1E8-264C-51A7-82A9DF37053B}"/>
              </a:ext>
            </a:extLst>
          </p:cNvPr>
          <p:cNvSpPr>
            <a:spLocks noGrp="1"/>
          </p:cNvSpPr>
          <p:nvPr>
            <p:ph idx="1"/>
          </p:nvPr>
        </p:nvSpPr>
        <p:spPr>
          <a:xfrm>
            <a:off x="2231135" y="2638044"/>
            <a:ext cx="8278677" cy="3101983"/>
          </a:xfrm>
        </p:spPr>
        <p:txBody>
          <a:bodyPr vert="horz" lIns="91440" tIns="45720" rIns="91440" bIns="45720" rtlCol="0" anchor="t">
            <a:normAutofit fontScale="92500"/>
          </a:bodyPr>
          <a:lstStyle/>
          <a:p>
            <a:r>
              <a:rPr lang="en-US" sz="2000" dirty="0"/>
              <a:t>Personalized trauma therapy </a:t>
            </a:r>
            <a:r>
              <a:rPr lang="en-US" sz="2000" dirty="0">
                <a:sym typeface="Wingdings" pitchFamily="2" charset="2"/>
              </a:rPr>
              <a:t> which subgroups benefit from which therapies?</a:t>
            </a:r>
            <a:endParaRPr lang="en-US" sz="2000" dirty="0"/>
          </a:p>
          <a:p>
            <a:pPr lvl="1"/>
            <a:r>
              <a:rPr lang="en-US" sz="1800" dirty="0"/>
              <a:t>Age</a:t>
            </a:r>
          </a:p>
          <a:p>
            <a:pPr lvl="1"/>
            <a:r>
              <a:rPr lang="en-US" sz="1800" dirty="0"/>
              <a:t>Sex</a:t>
            </a:r>
          </a:p>
          <a:p>
            <a:pPr lvl="1"/>
            <a:r>
              <a:rPr lang="en-US" sz="1800" dirty="0"/>
              <a:t>Interaction between Age, Sex and puberty (age&gt; 11)</a:t>
            </a:r>
          </a:p>
          <a:p>
            <a:pPr lvl="1"/>
            <a:r>
              <a:rPr lang="en-US" sz="1800" dirty="0"/>
              <a:t>Traumatic Brain Injury</a:t>
            </a:r>
          </a:p>
          <a:p>
            <a:pPr lvl="1"/>
            <a:r>
              <a:rPr lang="en-US" sz="1800" dirty="0"/>
              <a:t>Injury mechanism (blunt, penetrating, both)</a:t>
            </a:r>
          </a:p>
          <a:p>
            <a:pPr lvl="1"/>
            <a:r>
              <a:rPr lang="en-US" sz="1800" dirty="0"/>
              <a:t>Shock (lactate, base deficit)</a:t>
            </a:r>
          </a:p>
          <a:p>
            <a:pPr lvl="1"/>
            <a:r>
              <a:rPr lang="en-US" sz="1800" dirty="0"/>
              <a:t>Coagulopathy</a:t>
            </a:r>
          </a:p>
        </p:txBody>
      </p:sp>
    </p:spTree>
    <p:extLst>
      <p:ext uri="{BB962C8B-B14F-4D97-AF65-F5344CB8AC3E}">
        <p14:creationId xmlns:p14="http://schemas.microsoft.com/office/powerpoint/2010/main" val="4128275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F70F2-BA6C-2238-660C-4052139567D8}"/>
              </a:ext>
            </a:extLst>
          </p:cNvPr>
          <p:cNvSpPr>
            <a:spLocks noGrp="1"/>
          </p:cNvSpPr>
          <p:nvPr>
            <p:ph type="body" idx="1"/>
          </p:nvPr>
        </p:nvSpPr>
        <p:spPr>
          <a:xfrm>
            <a:off x="1594168" y="2195377"/>
            <a:ext cx="4270248" cy="704087"/>
          </a:xfrm>
        </p:spPr>
        <p:txBody>
          <a:bodyPr/>
          <a:lstStyle/>
          <a:p>
            <a:r>
              <a:rPr lang="en-US" dirty="0" err="1"/>
              <a:t>multiomics</a:t>
            </a:r>
          </a:p>
        </p:txBody>
      </p:sp>
      <p:sp>
        <p:nvSpPr>
          <p:cNvPr id="3" name="Content Placeholder 2">
            <a:extLst>
              <a:ext uri="{FF2B5EF4-FFF2-40B4-BE49-F238E27FC236}">
                <a16:creationId xmlns:a16="http://schemas.microsoft.com/office/drawing/2014/main" id="{46C11266-63F7-1F95-975B-7E7F7B787FBD}"/>
              </a:ext>
            </a:extLst>
          </p:cNvPr>
          <p:cNvSpPr>
            <a:spLocks noGrp="1"/>
          </p:cNvSpPr>
          <p:nvPr>
            <p:ph sz="half" idx="2"/>
          </p:nvPr>
        </p:nvSpPr>
        <p:spPr>
          <a:xfrm>
            <a:off x="1594168" y="2982264"/>
            <a:ext cx="4702988" cy="2596776"/>
          </a:xfrm>
        </p:spPr>
        <p:txBody>
          <a:bodyPr vert="horz" lIns="91440" tIns="45720" rIns="91440" bIns="45720" rtlCol="0" anchor="t">
            <a:normAutofit lnSpcReduction="10000"/>
          </a:bodyPr>
          <a:lstStyle/>
          <a:p>
            <a:r>
              <a:rPr lang="en-US" sz="2000" dirty="0"/>
              <a:t>Angelo D’Alessandro and Kirk Hansen, Univ Colorado</a:t>
            </a:r>
          </a:p>
          <a:p>
            <a:r>
              <a:rPr lang="en-US" sz="2000" dirty="0"/>
              <a:t>Untargeted metabolomics, </a:t>
            </a:r>
            <a:r>
              <a:rPr lang="en-US" sz="2000" dirty="0" err="1"/>
              <a:t>lipidomics</a:t>
            </a:r>
            <a:r>
              <a:rPr lang="en-US" sz="2000" dirty="0"/>
              <a:t>, proteomics and circulating plasma immune mediator analysis </a:t>
            </a:r>
          </a:p>
          <a:p>
            <a:pPr lvl="1"/>
            <a:r>
              <a:rPr lang="en-US" sz="2000" dirty="0"/>
              <a:t>100 </a:t>
            </a:r>
            <a:r>
              <a:rPr lang="en-US" sz="2000" dirty="0" err="1"/>
              <a:t>ul</a:t>
            </a:r>
            <a:r>
              <a:rPr lang="en-US" sz="2000" dirty="0"/>
              <a:t> of plasma </a:t>
            </a:r>
          </a:p>
          <a:p>
            <a:pPr lvl="1"/>
            <a:r>
              <a:rPr lang="en-US" sz="2000" dirty="0"/>
              <a:t>Frozen at -80 C for batch testing</a:t>
            </a:r>
            <a:endParaRPr lang="en-US" dirty="0"/>
          </a:p>
        </p:txBody>
      </p:sp>
      <p:sp>
        <p:nvSpPr>
          <p:cNvPr id="4" name="Content Placeholder 3">
            <a:extLst>
              <a:ext uri="{FF2B5EF4-FFF2-40B4-BE49-F238E27FC236}">
                <a16:creationId xmlns:a16="http://schemas.microsoft.com/office/drawing/2014/main" id="{28DD401F-D73F-C07A-ECAD-09B65AE11697}"/>
              </a:ext>
            </a:extLst>
          </p:cNvPr>
          <p:cNvSpPr>
            <a:spLocks noGrp="1"/>
          </p:cNvSpPr>
          <p:nvPr>
            <p:ph sz="quarter" idx="4"/>
          </p:nvPr>
        </p:nvSpPr>
        <p:spPr>
          <a:xfrm>
            <a:off x="6552036" y="2982264"/>
            <a:ext cx="4253484" cy="2596776"/>
          </a:xfrm>
        </p:spPr>
        <p:txBody>
          <a:bodyPr vert="horz" lIns="91440" tIns="45720" rIns="91440" bIns="45720" rtlCol="0" anchor="t">
            <a:normAutofit/>
          </a:bodyPr>
          <a:lstStyle/>
          <a:p>
            <a:r>
              <a:rPr lang="en-US" sz="1900" dirty="0"/>
              <a:t>TEG 5000 analyzer</a:t>
            </a:r>
          </a:p>
          <a:p>
            <a:r>
              <a:rPr lang="en-US" sz="1900" dirty="0"/>
              <a:t>Rapid TEG</a:t>
            </a:r>
          </a:p>
          <a:p>
            <a:r>
              <a:rPr lang="en-US" sz="1900" dirty="0"/>
              <a:t>Functional coagulopathy</a:t>
            </a:r>
          </a:p>
          <a:p>
            <a:r>
              <a:rPr lang="en-US" sz="1900" dirty="0"/>
              <a:t>Fibrinolysis phenotypes</a:t>
            </a:r>
          </a:p>
          <a:p>
            <a:endParaRPr lang="en-US" dirty="0"/>
          </a:p>
        </p:txBody>
      </p:sp>
      <p:sp>
        <p:nvSpPr>
          <p:cNvPr id="5" name="Text Placeholder 4">
            <a:extLst>
              <a:ext uri="{FF2B5EF4-FFF2-40B4-BE49-F238E27FC236}">
                <a16:creationId xmlns:a16="http://schemas.microsoft.com/office/drawing/2014/main" id="{D1E9F592-0580-5CA0-36B9-77B70C343327}"/>
              </a:ext>
            </a:extLst>
          </p:cNvPr>
          <p:cNvSpPr>
            <a:spLocks noGrp="1"/>
          </p:cNvSpPr>
          <p:nvPr>
            <p:ph type="body" sz="quarter" idx="13"/>
          </p:nvPr>
        </p:nvSpPr>
        <p:spPr>
          <a:xfrm>
            <a:off x="6327584" y="2195377"/>
            <a:ext cx="4270248" cy="704087"/>
          </a:xfrm>
        </p:spPr>
        <p:txBody>
          <a:bodyPr/>
          <a:lstStyle/>
          <a:p>
            <a:r>
              <a:rPr lang="en-US" dirty="0"/>
              <a:t>teg</a:t>
            </a:r>
          </a:p>
        </p:txBody>
      </p:sp>
      <p:sp>
        <p:nvSpPr>
          <p:cNvPr id="6" name="Title 5">
            <a:extLst>
              <a:ext uri="{FF2B5EF4-FFF2-40B4-BE49-F238E27FC236}">
                <a16:creationId xmlns:a16="http://schemas.microsoft.com/office/drawing/2014/main" id="{E2331C7F-7468-B8A4-798F-A8BF191DC034}"/>
              </a:ext>
            </a:extLst>
          </p:cNvPr>
          <p:cNvSpPr>
            <a:spLocks noGrp="1"/>
          </p:cNvSpPr>
          <p:nvPr>
            <p:ph type="title"/>
          </p:nvPr>
        </p:nvSpPr>
        <p:spPr/>
        <p:txBody>
          <a:bodyPr/>
          <a:lstStyle/>
          <a:p>
            <a:r>
              <a:rPr lang="en-US" dirty="0"/>
              <a:t>Mechanistic aim</a:t>
            </a:r>
          </a:p>
        </p:txBody>
      </p:sp>
      <p:pic>
        <p:nvPicPr>
          <p:cNvPr id="8" name="Content Placeholder 6" descr="Frontiers | Integrating Genes Affecting Coronary Artery Disease in ...">
            <a:extLst>
              <a:ext uri="{FF2B5EF4-FFF2-40B4-BE49-F238E27FC236}">
                <a16:creationId xmlns:a16="http://schemas.microsoft.com/office/drawing/2014/main" id="{5C0C70CB-22A9-077C-2438-E59426582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927" y="5578263"/>
            <a:ext cx="4013812" cy="1062013"/>
          </a:xfrm>
          <a:prstGeom prst="rect">
            <a:avLst/>
          </a:prstGeom>
          <a:ln w="31750" cap="sq">
            <a:solidFill>
              <a:srgbClr val="FFFFFF"/>
            </a:solidFill>
            <a:miter lim="800000"/>
          </a:ln>
        </p:spPr>
      </p:pic>
    </p:spTree>
    <p:extLst>
      <p:ext uri="{BB962C8B-B14F-4D97-AF65-F5344CB8AC3E}">
        <p14:creationId xmlns:p14="http://schemas.microsoft.com/office/powerpoint/2010/main" val="5461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55CAA-A067-8181-7BBE-C78133F44D80}"/>
              </a:ext>
            </a:extLst>
          </p:cNvPr>
          <p:cNvSpPr>
            <a:spLocks noGrp="1"/>
          </p:cNvSpPr>
          <p:nvPr>
            <p:ph type="body" idx="1"/>
          </p:nvPr>
        </p:nvSpPr>
        <p:spPr>
          <a:xfrm>
            <a:off x="528359" y="2301710"/>
            <a:ext cx="4270248" cy="704087"/>
          </a:xfrm>
        </p:spPr>
        <p:txBody>
          <a:bodyPr/>
          <a:lstStyle/>
          <a:p>
            <a:r>
              <a:rPr lang="en-US" dirty="0"/>
              <a:t>TXA pharmacokinetics</a:t>
            </a:r>
          </a:p>
        </p:txBody>
      </p:sp>
      <p:sp>
        <p:nvSpPr>
          <p:cNvPr id="3" name="Content Placeholder 2">
            <a:extLst>
              <a:ext uri="{FF2B5EF4-FFF2-40B4-BE49-F238E27FC236}">
                <a16:creationId xmlns:a16="http://schemas.microsoft.com/office/drawing/2014/main" id="{5108DAEE-509D-D23F-65E7-BD3E25EA036C}"/>
              </a:ext>
            </a:extLst>
          </p:cNvPr>
          <p:cNvSpPr>
            <a:spLocks noGrp="1"/>
          </p:cNvSpPr>
          <p:nvPr>
            <p:ph sz="half" idx="2"/>
          </p:nvPr>
        </p:nvSpPr>
        <p:spPr>
          <a:xfrm>
            <a:off x="528359" y="3131527"/>
            <a:ext cx="4270248" cy="2596776"/>
          </a:xfrm>
        </p:spPr>
        <p:txBody>
          <a:bodyPr vert="horz" lIns="91440" tIns="45720" rIns="91440" bIns="45720" rtlCol="0" anchor="t">
            <a:normAutofit fontScale="85000" lnSpcReduction="10000"/>
          </a:bodyPr>
          <a:lstStyle/>
          <a:p>
            <a:r>
              <a:rPr lang="en-US" sz="2000" dirty="0"/>
              <a:t>Gideon Stitt, Univ Utah</a:t>
            </a:r>
          </a:p>
          <a:p>
            <a:r>
              <a:rPr lang="en-US" sz="2000" dirty="0"/>
              <a:t>No PK of TXA in children with traumatic life-threatening bleeding </a:t>
            </a:r>
          </a:p>
          <a:p>
            <a:pPr lvl="1"/>
            <a:r>
              <a:rPr lang="en-US" sz="2000" dirty="0"/>
              <a:t>Associations between peak and AUC with outcomes and toxicity </a:t>
            </a:r>
          </a:p>
          <a:p>
            <a:pPr lvl="1"/>
            <a:r>
              <a:rPr lang="en-US" sz="2000" dirty="0"/>
              <a:t>May assist with dosing in future</a:t>
            </a:r>
          </a:p>
          <a:p>
            <a:r>
              <a:rPr lang="en-US" sz="2000" dirty="0"/>
              <a:t>Sample size = 750 total samples collected from 500 subjects randomized to TXA</a:t>
            </a:r>
            <a:endParaRPr lang="en-US" dirty="0"/>
          </a:p>
        </p:txBody>
      </p:sp>
      <p:sp>
        <p:nvSpPr>
          <p:cNvPr id="6" name="Text Placeholder 5">
            <a:extLst>
              <a:ext uri="{FF2B5EF4-FFF2-40B4-BE49-F238E27FC236}">
                <a16:creationId xmlns:a16="http://schemas.microsoft.com/office/drawing/2014/main" id="{C61DF56B-B140-2C97-6C4F-4AD5F4D4E3DA}"/>
              </a:ext>
            </a:extLst>
          </p:cNvPr>
          <p:cNvSpPr>
            <a:spLocks noGrp="1"/>
          </p:cNvSpPr>
          <p:nvPr>
            <p:ph type="body" sz="quarter" idx="13"/>
          </p:nvPr>
        </p:nvSpPr>
        <p:spPr>
          <a:xfrm>
            <a:off x="8120223" y="2383772"/>
            <a:ext cx="4270248" cy="704087"/>
          </a:xfrm>
        </p:spPr>
        <p:txBody>
          <a:bodyPr/>
          <a:lstStyle/>
          <a:p>
            <a:r>
              <a:rPr lang="en-US" dirty="0"/>
              <a:t>BIOREPOSITORY</a:t>
            </a:r>
          </a:p>
        </p:txBody>
      </p:sp>
      <p:sp>
        <p:nvSpPr>
          <p:cNvPr id="2" name="Title 1">
            <a:extLst>
              <a:ext uri="{FF2B5EF4-FFF2-40B4-BE49-F238E27FC236}">
                <a16:creationId xmlns:a16="http://schemas.microsoft.com/office/drawing/2014/main" id="{60BEF199-37BD-315C-62FE-8B3DC13C5483}"/>
              </a:ext>
            </a:extLst>
          </p:cNvPr>
          <p:cNvSpPr>
            <a:spLocks noGrp="1"/>
          </p:cNvSpPr>
          <p:nvPr>
            <p:ph type="title"/>
          </p:nvPr>
        </p:nvSpPr>
        <p:spPr>
          <a:xfrm>
            <a:off x="2324920" y="917800"/>
            <a:ext cx="7729728" cy="1188720"/>
          </a:xfrm>
        </p:spPr>
        <p:txBody>
          <a:bodyPr/>
          <a:lstStyle/>
          <a:p>
            <a:r>
              <a:rPr lang="en-US" dirty="0"/>
              <a:t>Mechanistic aim</a:t>
            </a:r>
          </a:p>
        </p:txBody>
      </p:sp>
      <p:sp>
        <p:nvSpPr>
          <p:cNvPr id="11" name="Content Placeholder 10">
            <a:extLst>
              <a:ext uri="{FF2B5EF4-FFF2-40B4-BE49-F238E27FC236}">
                <a16:creationId xmlns:a16="http://schemas.microsoft.com/office/drawing/2014/main" id="{67EDD964-0659-E06F-990D-F28A79293955}"/>
              </a:ext>
            </a:extLst>
          </p:cNvPr>
          <p:cNvSpPr>
            <a:spLocks noGrp="1"/>
          </p:cNvSpPr>
          <p:nvPr>
            <p:ph sz="quarter" idx="4"/>
          </p:nvPr>
        </p:nvSpPr>
        <p:spPr>
          <a:xfrm>
            <a:off x="8225731" y="3213588"/>
            <a:ext cx="3761115" cy="2596776"/>
          </a:xfrm>
        </p:spPr>
        <p:txBody>
          <a:bodyPr vert="horz" lIns="91440" tIns="45720" rIns="91440" bIns="45720" rtlCol="0" anchor="t">
            <a:normAutofit/>
          </a:bodyPr>
          <a:lstStyle/>
          <a:p>
            <a:r>
              <a:rPr lang="en-US" sz="1700" dirty="0"/>
              <a:t>Susan Shea, Univ Pittsburgh</a:t>
            </a:r>
          </a:p>
          <a:p>
            <a:r>
              <a:rPr lang="en-US" sz="1700" dirty="0"/>
              <a:t>Bank excess plasma</a:t>
            </a:r>
          </a:p>
          <a:p>
            <a:r>
              <a:rPr lang="en-US" sz="1700" dirty="0"/>
              <a:t>EDTA and citrate tubes</a:t>
            </a:r>
          </a:p>
          <a:p>
            <a:r>
              <a:rPr lang="en-US" sz="1700" dirty="0"/>
              <a:t>Future analyses: </a:t>
            </a:r>
            <a:r>
              <a:rPr lang="en-US" sz="1700" dirty="0">
                <a:solidFill>
                  <a:srgbClr val="262626"/>
                </a:solidFill>
                <a:latin typeface="Gill Sans MT"/>
                <a:cs typeface="Calibri"/>
              </a:rPr>
              <a:t>circulating</a:t>
            </a:r>
            <a:r>
              <a:rPr lang="en-US" sz="1700" dirty="0">
                <a:ea typeface="+mn-lt"/>
                <a:cs typeface="+mn-lt"/>
              </a:rPr>
              <a:t> vesicles, cell-free DNA, the peptidome</a:t>
            </a:r>
          </a:p>
        </p:txBody>
      </p:sp>
      <p:pic>
        <p:nvPicPr>
          <p:cNvPr id="7" name="Picture 6" descr="Chart, histogram&#10;&#10;Description automatically generated">
            <a:extLst>
              <a:ext uri="{FF2B5EF4-FFF2-40B4-BE49-F238E27FC236}">
                <a16:creationId xmlns:a16="http://schemas.microsoft.com/office/drawing/2014/main" id="{0F5B3DDF-8C45-71ED-1144-2BC8DB82A35E}"/>
              </a:ext>
            </a:extLst>
          </p:cNvPr>
          <p:cNvPicPr>
            <a:picLocks noChangeAspect="1"/>
          </p:cNvPicPr>
          <p:nvPr/>
        </p:nvPicPr>
        <p:blipFill>
          <a:blip r:embed="rId3"/>
          <a:stretch>
            <a:fillRect/>
          </a:stretch>
        </p:blipFill>
        <p:spPr>
          <a:xfrm>
            <a:off x="4848613" y="2953104"/>
            <a:ext cx="3229992" cy="2369938"/>
          </a:xfrm>
          <a:prstGeom prst="rect">
            <a:avLst/>
          </a:prstGeom>
        </p:spPr>
      </p:pic>
    </p:spTree>
    <p:extLst>
      <p:ext uri="{BB962C8B-B14F-4D97-AF65-F5344CB8AC3E}">
        <p14:creationId xmlns:p14="http://schemas.microsoft.com/office/powerpoint/2010/main" val="4284036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59706-A669-8E4F-A8F2-BC8CC7344A19}"/>
              </a:ext>
            </a:extLst>
          </p:cNvPr>
          <p:cNvSpPr>
            <a:spLocks noGrp="1"/>
          </p:cNvSpPr>
          <p:nvPr>
            <p:ph type="title"/>
          </p:nvPr>
        </p:nvSpPr>
        <p:spPr/>
        <p:txBody>
          <a:bodyPr/>
          <a:lstStyle/>
          <a:p>
            <a:r>
              <a:rPr lang="en-US">
                <a:latin typeface="+mn-lt"/>
              </a:rPr>
              <a:t>Human Protections</a:t>
            </a:r>
            <a:r>
              <a:rPr lang="en-US" b="1">
                <a:latin typeface="+mn-lt"/>
              </a:rPr>
              <a:t> </a:t>
            </a:r>
          </a:p>
        </p:txBody>
      </p:sp>
      <p:sp>
        <p:nvSpPr>
          <p:cNvPr id="9" name="Content Placeholder 8">
            <a:extLst>
              <a:ext uri="{FF2B5EF4-FFF2-40B4-BE49-F238E27FC236}">
                <a16:creationId xmlns:a16="http://schemas.microsoft.com/office/drawing/2014/main" id="{66713BD1-70E7-884E-9724-0BF37278754D}"/>
              </a:ext>
            </a:extLst>
          </p:cNvPr>
          <p:cNvSpPr>
            <a:spLocks noGrp="1"/>
          </p:cNvSpPr>
          <p:nvPr>
            <p:ph idx="1"/>
          </p:nvPr>
        </p:nvSpPr>
        <p:spPr>
          <a:xfrm>
            <a:off x="2231136" y="2638044"/>
            <a:ext cx="8130266" cy="3101983"/>
          </a:xfrm>
        </p:spPr>
        <p:txBody>
          <a:bodyPr vert="horz" lIns="91440" tIns="45720" rIns="91440" bIns="45720" rtlCol="0" anchor="t">
            <a:normAutofit/>
          </a:bodyPr>
          <a:lstStyle/>
          <a:p>
            <a:r>
              <a:rPr lang="en-US" dirty="0"/>
              <a:t>Exception for Informed Consent (EFIC)</a:t>
            </a:r>
          </a:p>
          <a:p>
            <a:pPr lvl="1"/>
            <a:r>
              <a:rPr lang="en-US" dirty="0"/>
              <a:t>Enrolling a cohort with life-threatening hemorrhage who require immediate intervention </a:t>
            </a:r>
          </a:p>
          <a:p>
            <a:pPr lvl="1"/>
            <a:r>
              <a:rPr lang="en-US" dirty="0"/>
              <a:t>Current equipoise regarding optimal hemostatic resuscitation</a:t>
            </a:r>
          </a:p>
          <a:p>
            <a:pPr lvl="1"/>
            <a:r>
              <a:rPr lang="en-US" dirty="0"/>
              <a:t>Potential for direct survival benefit </a:t>
            </a:r>
          </a:p>
          <a:p>
            <a:pPr lvl="1"/>
            <a:r>
              <a:rPr lang="en-US" dirty="0"/>
              <a:t>Inadequate time to obtain informed consent</a:t>
            </a:r>
          </a:p>
          <a:p>
            <a:pPr lvl="1"/>
            <a:r>
              <a:rPr lang="en-US" dirty="0"/>
              <a:t>Absolute inability to perform this study without consent waiver</a:t>
            </a:r>
          </a:p>
          <a:p>
            <a:r>
              <a:rPr lang="en-US" dirty="0"/>
              <a:t>Community Consultation and Public Disclosure</a:t>
            </a:r>
          </a:p>
          <a:p>
            <a:r>
              <a:rPr lang="en-US" dirty="0"/>
              <a:t>Single IRB</a:t>
            </a:r>
          </a:p>
        </p:txBody>
      </p:sp>
    </p:spTree>
    <p:extLst>
      <p:ext uri="{BB962C8B-B14F-4D97-AF65-F5344CB8AC3E}">
        <p14:creationId xmlns:p14="http://schemas.microsoft.com/office/powerpoint/2010/main" val="386331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civilian pediatric trauma</a:t>
            </a:r>
          </a:p>
        </p:txBody>
      </p:sp>
      <p:pic>
        <p:nvPicPr>
          <p:cNvPr id="5" name="Picture 4"/>
          <p:cNvPicPr>
            <a:picLocks noChangeAspect="1"/>
          </p:cNvPicPr>
          <p:nvPr/>
        </p:nvPicPr>
        <p:blipFill rotWithShape="1">
          <a:blip r:embed="rId3"/>
          <a:srcRect l="66587" t="9977" r="16238" b="10768"/>
          <a:stretch/>
        </p:blipFill>
        <p:spPr>
          <a:xfrm>
            <a:off x="6765445" y="4704589"/>
            <a:ext cx="3703954" cy="1550955"/>
          </a:xfrm>
          <a:prstGeom prst="rect">
            <a:avLst/>
          </a:prstGeom>
          <a:ln w="57150">
            <a:solidFill>
              <a:schemeClr val="accent1"/>
            </a:solidFill>
          </a:ln>
        </p:spPr>
      </p:pic>
      <p:pic>
        <p:nvPicPr>
          <p:cNvPr id="4" name="Picture 3">
            <a:extLst>
              <a:ext uri="{FF2B5EF4-FFF2-40B4-BE49-F238E27FC236}">
                <a16:creationId xmlns:a16="http://schemas.microsoft.com/office/drawing/2014/main" id="{1C9966B9-62DE-655B-50D7-BE41F699557A}"/>
              </a:ext>
            </a:extLst>
          </p:cNvPr>
          <p:cNvPicPr>
            <a:picLocks noChangeAspect="1"/>
          </p:cNvPicPr>
          <p:nvPr/>
        </p:nvPicPr>
        <p:blipFill rotWithShape="1">
          <a:blip r:embed="rId3"/>
          <a:srcRect l="29379" t="9977" r="57930" b="10768"/>
          <a:stretch/>
        </p:blipFill>
        <p:spPr>
          <a:xfrm>
            <a:off x="556592" y="2746667"/>
            <a:ext cx="2759609" cy="1563824"/>
          </a:xfrm>
          <a:prstGeom prst="rect">
            <a:avLst/>
          </a:prstGeom>
          <a:ln w="57150">
            <a:solidFill>
              <a:schemeClr val="accent1"/>
            </a:solidFill>
          </a:ln>
        </p:spPr>
      </p:pic>
      <p:pic>
        <p:nvPicPr>
          <p:cNvPr id="6" name="Picture 5">
            <a:extLst>
              <a:ext uri="{FF2B5EF4-FFF2-40B4-BE49-F238E27FC236}">
                <a16:creationId xmlns:a16="http://schemas.microsoft.com/office/drawing/2014/main" id="{5BD77BD5-18C1-93DC-9B0A-4755FE5AA558}"/>
              </a:ext>
            </a:extLst>
          </p:cNvPr>
          <p:cNvPicPr>
            <a:picLocks noChangeAspect="1"/>
          </p:cNvPicPr>
          <p:nvPr/>
        </p:nvPicPr>
        <p:blipFill rotWithShape="1">
          <a:blip r:embed="rId3"/>
          <a:srcRect l="16162" t="9977" r="70169" b="10768"/>
          <a:stretch/>
        </p:blipFill>
        <p:spPr>
          <a:xfrm>
            <a:off x="2773429" y="4704589"/>
            <a:ext cx="3067937" cy="1614060"/>
          </a:xfrm>
          <a:prstGeom prst="rect">
            <a:avLst/>
          </a:prstGeom>
          <a:ln w="57150">
            <a:solidFill>
              <a:schemeClr val="accent1"/>
            </a:solidFill>
          </a:ln>
        </p:spPr>
      </p:pic>
      <p:sp>
        <p:nvSpPr>
          <p:cNvPr id="8" name="TextBox 7">
            <a:extLst>
              <a:ext uri="{FF2B5EF4-FFF2-40B4-BE49-F238E27FC236}">
                <a16:creationId xmlns:a16="http://schemas.microsoft.com/office/drawing/2014/main" id="{FDF64223-7158-7EFC-87F9-E7D746D2525F}"/>
              </a:ext>
            </a:extLst>
          </p:cNvPr>
          <p:cNvSpPr txBox="1"/>
          <p:nvPr/>
        </p:nvSpPr>
        <p:spPr>
          <a:xfrm>
            <a:off x="3918960" y="3051526"/>
            <a:ext cx="3533330" cy="954107"/>
          </a:xfrm>
          <a:prstGeom prst="rect">
            <a:avLst/>
          </a:prstGeom>
          <a:noFill/>
          <a:ln w="76200">
            <a:solidFill>
              <a:schemeClr val="accent1"/>
            </a:solidFill>
          </a:ln>
        </p:spPr>
        <p:txBody>
          <a:bodyPr wrap="square" rtlCol="0">
            <a:spAutoFit/>
          </a:bodyPr>
          <a:lstStyle/>
          <a:p>
            <a:pPr algn="ctr"/>
            <a:r>
              <a:rPr lang="en-US" sz="3400"/>
              <a:t>35,000,000</a:t>
            </a:r>
          </a:p>
          <a:p>
            <a:pPr algn="ctr"/>
            <a:r>
              <a:rPr lang="en-US" sz="2200"/>
              <a:t>Pediatric Trauma ED Visits</a:t>
            </a:r>
          </a:p>
        </p:txBody>
      </p:sp>
      <p:sp>
        <p:nvSpPr>
          <p:cNvPr id="9" name="TextBox 8">
            <a:extLst>
              <a:ext uri="{FF2B5EF4-FFF2-40B4-BE49-F238E27FC236}">
                <a16:creationId xmlns:a16="http://schemas.microsoft.com/office/drawing/2014/main" id="{8A4810C3-CCE5-9A64-1FCC-76AE53782477}"/>
              </a:ext>
            </a:extLst>
          </p:cNvPr>
          <p:cNvSpPr txBox="1"/>
          <p:nvPr/>
        </p:nvSpPr>
        <p:spPr>
          <a:xfrm>
            <a:off x="7944062" y="3051526"/>
            <a:ext cx="3944147" cy="954107"/>
          </a:xfrm>
          <a:prstGeom prst="rect">
            <a:avLst/>
          </a:prstGeom>
          <a:noFill/>
          <a:ln w="76200">
            <a:solidFill>
              <a:schemeClr val="accent1"/>
            </a:solidFill>
          </a:ln>
        </p:spPr>
        <p:txBody>
          <a:bodyPr wrap="square" rtlCol="0">
            <a:spAutoFit/>
          </a:bodyPr>
          <a:lstStyle/>
          <a:p>
            <a:pPr algn="ctr"/>
            <a:r>
              <a:rPr lang="en-US" sz="3400"/>
              <a:t>$24.9 Billion</a:t>
            </a:r>
          </a:p>
          <a:p>
            <a:pPr algn="ctr"/>
            <a:r>
              <a:rPr lang="en-US" sz="2200"/>
              <a:t>ED/Inpatient Trauma Costs</a:t>
            </a:r>
          </a:p>
        </p:txBody>
      </p:sp>
    </p:spTree>
    <p:extLst>
      <p:ext uri="{BB962C8B-B14F-4D97-AF65-F5344CB8AC3E}">
        <p14:creationId xmlns:p14="http://schemas.microsoft.com/office/powerpoint/2010/main" val="2328089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1E44-9E0B-1D41-A23B-010903F61B23}"/>
              </a:ext>
            </a:extLst>
          </p:cNvPr>
          <p:cNvSpPr>
            <a:spLocks noGrp="1"/>
          </p:cNvSpPr>
          <p:nvPr>
            <p:ph type="title"/>
          </p:nvPr>
        </p:nvSpPr>
        <p:spPr/>
        <p:txBody>
          <a:bodyPr/>
          <a:lstStyle/>
          <a:p>
            <a:r>
              <a:rPr lang="en-US">
                <a:latin typeface="+mn-lt"/>
              </a:rPr>
              <a:t>Funding</a:t>
            </a:r>
          </a:p>
        </p:txBody>
      </p:sp>
      <p:sp>
        <p:nvSpPr>
          <p:cNvPr id="3" name="Content Placeholder 2">
            <a:extLst>
              <a:ext uri="{FF2B5EF4-FFF2-40B4-BE49-F238E27FC236}">
                <a16:creationId xmlns:a16="http://schemas.microsoft.com/office/drawing/2014/main" id="{28CF6866-01A3-264A-8E73-C4802F334E42}"/>
              </a:ext>
            </a:extLst>
          </p:cNvPr>
          <p:cNvSpPr>
            <a:spLocks noGrp="1"/>
          </p:cNvSpPr>
          <p:nvPr>
            <p:ph idx="1"/>
          </p:nvPr>
        </p:nvSpPr>
        <p:spPr/>
        <p:txBody>
          <a:bodyPr vert="horz" lIns="91440" tIns="45720" rIns="91440" bIns="45720" rtlCol="0" anchor="t">
            <a:normAutofit/>
          </a:bodyPr>
          <a:lstStyle/>
          <a:p>
            <a:r>
              <a:rPr lang="en-US" sz="2000" dirty="0"/>
              <a:t>BARDA = Biomedical Advanced Research and Development Authority </a:t>
            </a:r>
          </a:p>
          <a:p>
            <a:r>
              <a:rPr lang="en-US" sz="2000" dirty="0"/>
              <a:t>Division of Radiological/Nuclear Threat Medical Countermeasures</a:t>
            </a:r>
          </a:p>
          <a:p>
            <a:pPr lvl="2"/>
            <a:r>
              <a:rPr lang="en-US" sz="2000" dirty="0"/>
              <a:t>Trauma is within scope</a:t>
            </a:r>
          </a:p>
          <a:p>
            <a:pPr lvl="2"/>
            <a:r>
              <a:rPr lang="en-US" sz="2000" dirty="0"/>
              <a:t>Prioritize research in vulnerable populations (children)</a:t>
            </a:r>
          </a:p>
          <a:p>
            <a:pPr lvl="1"/>
            <a:endParaRPr lang="en-US" dirty="0"/>
          </a:p>
          <a:p>
            <a:pPr marL="0" indent="0">
              <a:buNone/>
            </a:pPr>
            <a:r>
              <a:rPr lang="en-US" dirty="0"/>
              <a:t>	 </a:t>
            </a:r>
          </a:p>
        </p:txBody>
      </p:sp>
    </p:spTree>
    <p:extLst>
      <p:ext uri="{BB962C8B-B14F-4D97-AF65-F5344CB8AC3E}">
        <p14:creationId xmlns:p14="http://schemas.microsoft.com/office/powerpoint/2010/main" val="2503876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2FAA-3F8F-9145-A1B0-6FE7F298FE37}"/>
              </a:ext>
            </a:extLst>
          </p:cNvPr>
          <p:cNvSpPr>
            <a:spLocks noGrp="1"/>
          </p:cNvSpPr>
          <p:nvPr>
            <p:ph type="title"/>
          </p:nvPr>
        </p:nvSpPr>
        <p:spPr/>
        <p:txBody>
          <a:bodyPr/>
          <a:lstStyle/>
          <a:p>
            <a:r>
              <a:rPr lang="en-US" dirty="0">
                <a:latin typeface="+mn-lt"/>
              </a:rPr>
              <a:t>Funding &amp; Timeline</a:t>
            </a:r>
          </a:p>
        </p:txBody>
      </p:sp>
      <p:sp>
        <p:nvSpPr>
          <p:cNvPr id="5" name="Content Placeholder 4">
            <a:extLst>
              <a:ext uri="{FF2B5EF4-FFF2-40B4-BE49-F238E27FC236}">
                <a16:creationId xmlns:a16="http://schemas.microsoft.com/office/drawing/2014/main" id="{106A5AE0-39CE-CAAF-C50E-7B05E8E74591}"/>
              </a:ext>
            </a:extLst>
          </p:cNvPr>
          <p:cNvSpPr>
            <a:spLocks noGrp="1"/>
          </p:cNvSpPr>
          <p:nvPr>
            <p:ph idx="1"/>
          </p:nvPr>
        </p:nvSpPr>
        <p:spPr/>
        <p:txBody>
          <a:bodyPr vert="horz" lIns="91440" tIns="45720" rIns="91440" bIns="45720" rtlCol="0" anchor="t">
            <a:normAutofit/>
          </a:bodyPr>
          <a:lstStyle/>
          <a:p>
            <a:r>
              <a:rPr lang="en-US" sz="2000" dirty="0"/>
              <a:t>Proposal under review at BARDA</a:t>
            </a:r>
          </a:p>
          <a:p>
            <a:r>
              <a:rPr lang="en-US" sz="2000" dirty="0"/>
              <a:t>Study timeline = 5 years total</a:t>
            </a:r>
          </a:p>
          <a:p>
            <a:pPr lvl="1"/>
            <a:r>
              <a:rPr lang="en-US" sz="2000" dirty="0"/>
              <a:t>1 year for site contracting, single IRB, EFIC </a:t>
            </a:r>
          </a:p>
          <a:p>
            <a:pPr lvl="1"/>
            <a:r>
              <a:rPr lang="en-US" sz="2000" dirty="0"/>
              <a:t>3.5 years subject enrollment </a:t>
            </a:r>
          </a:p>
          <a:p>
            <a:pPr lvl="1"/>
            <a:r>
              <a:rPr lang="en-US" sz="2000" dirty="0"/>
              <a:t>0.5 years for data cleaning, analysis, final report </a:t>
            </a:r>
          </a:p>
        </p:txBody>
      </p:sp>
    </p:spTree>
    <p:extLst>
      <p:ext uri="{BB962C8B-B14F-4D97-AF65-F5344CB8AC3E}">
        <p14:creationId xmlns:p14="http://schemas.microsoft.com/office/powerpoint/2010/main" val="1426772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F319-D18D-7948-B550-85FFBE92910E}"/>
              </a:ext>
            </a:extLst>
          </p:cNvPr>
          <p:cNvSpPr>
            <a:spLocks noGrp="1"/>
          </p:cNvSpPr>
          <p:nvPr>
            <p:ph type="title"/>
          </p:nvPr>
        </p:nvSpPr>
        <p:spPr>
          <a:xfrm>
            <a:off x="2231136" y="490558"/>
            <a:ext cx="7729728" cy="1188720"/>
          </a:xfrm>
        </p:spPr>
        <p:txBody>
          <a:bodyPr>
            <a:normAutofit/>
          </a:bodyPr>
          <a:lstStyle/>
          <a:p>
            <a:r>
              <a:rPr lang="en-US">
                <a:latin typeface="+mn-lt"/>
              </a:rPr>
              <a:t>MATIC-2 leadership </a:t>
            </a:r>
          </a:p>
        </p:txBody>
      </p:sp>
      <p:sp>
        <p:nvSpPr>
          <p:cNvPr id="3" name="Content Placeholder 2">
            <a:extLst>
              <a:ext uri="{FF2B5EF4-FFF2-40B4-BE49-F238E27FC236}">
                <a16:creationId xmlns:a16="http://schemas.microsoft.com/office/drawing/2014/main" id="{DC4661FE-F726-3A43-A735-333ABBEC913A}"/>
              </a:ext>
            </a:extLst>
          </p:cNvPr>
          <p:cNvSpPr>
            <a:spLocks noGrp="1"/>
          </p:cNvSpPr>
          <p:nvPr>
            <p:ph idx="1"/>
          </p:nvPr>
        </p:nvSpPr>
        <p:spPr>
          <a:xfrm>
            <a:off x="1991903" y="2107532"/>
            <a:ext cx="7729728" cy="4323136"/>
          </a:xfrm>
        </p:spPr>
        <p:txBody>
          <a:bodyPr vert="horz" lIns="91440" tIns="45720" rIns="91440" bIns="45720" rtlCol="0" anchor="t">
            <a:normAutofit lnSpcReduction="10000"/>
          </a:bodyPr>
          <a:lstStyle/>
          <a:p>
            <a:pPr marL="0" indent="0" algn="ctr">
              <a:buNone/>
            </a:pPr>
            <a:r>
              <a:rPr lang="en-US" sz="1600" b="1" cap="all" dirty="0"/>
              <a:t>CO-PRINCIPAL INVESTIGATORS</a:t>
            </a:r>
            <a:endParaRPr lang="en-US" sz="1600" b="1" dirty="0"/>
          </a:p>
          <a:p>
            <a:pPr marL="0" indent="0">
              <a:buNone/>
            </a:pPr>
            <a:endParaRPr lang="en-US" sz="1600"/>
          </a:p>
          <a:p>
            <a:pPr marL="0" indent="0" algn="ctr">
              <a:buNone/>
            </a:pPr>
            <a:r>
              <a:rPr lang="en-US" sz="1600" b="1" dirty="0"/>
              <a:t>CCC – University of Pittsburgh</a:t>
            </a:r>
          </a:p>
          <a:p>
            <a:pPr marL="0" indent="0" algn="ctr">
              <a:buNone/>
            </a:pPr>
            <a:r>
              <a:rPr lang="en-US" sz="1600" dirty="0"/>
              <a:t>Christine M. Leeper, MD MS </a:t>
            </a:r>
          </a:p>
          <a:p>
            <a:pPr marL="0" indent="0" algn="ctr">
              <a:buNone/>
            </a:pPr>
            <a:r>
              <a:rPr lang="en-US" sz="1600" dirty="0"/>
              <a:t>Philip C. Spinella, MD</a:t>
            </a:r>
          </a:p>
          <a:p>
            <a:pPr marL="228600" lvl="1" indent="0" algn="ctr">
              <a:buNone/>
            </a:pPr>
            <a:endParaRPr lang="en-US"/>
          </a:p>
          <a:p>
            <a:pPr marL="228600" lvl="1" indent="0" algn="ctr">
              <a:buNone/>
            </a:pPr>
            <a:r>
              <a:rPr lang="en-US" b="1" dirty="0"/>
              <a:t>DCC – University of Pittsburgh</a:t>
            </a:r>
          </a:p>
          <a:p>
            <a:pPr marL="0" indent="0" algn="ctr">
              <a:buNone/>
            </a:pPr>
            <a:r>
              <a:rPr lang="en-US" sz="1600" dirty="0"/>
              <a:t>Stephen Wisniewski, PhD</a:t>
            </a:r>
          </a:p>
          <a:p>
            <a:pPr marL="0" indent="0" algn="ctr">
              <a:buNone/>
            </a:pPr>
            <a:r>
              <a:rPr lang="en-US" sz="1600" dirty="0"/>
              <a:t>Abdus Wahed, PhD</a:t>
            </a:r>
          </a:p>
          <a:p>
            <a:pPr marL="0" indent="0" algn="ctr">
              <a:buNone/>
            </a:pPr>
            <a:endParaRPr lang="en-US" sz="1600"/>
          </a:p>
          <a:p>
            <a:pPr marL="0" indent="0" algn="ctr">
              <a:buNone/>
            </a:pPr>
            <a:r>
              <a:rPr lang="en-US" sz="1600" b="1" dirty="0"/>
              <a:t>Multi-OMICS – UC Anshutz</a:t>
            </a:r>
          </a:p>
          <a:p>
            <a:pPr marL="0" indent="0" algn="ctr">
              <a:buNone/>
            </a:pPr>
            <a:r>
              <a:rPr lang="en-US" sz="1600" dirty="0"/>
              <a:t>Angelo D’Alessandro, PhD</a:t>
            </a:r>
          </a:p>
          <a:p>
            <a:pPr lvl="1" algn="ctr"/>
            <a:endParaRPr lang="en-US"/>
          </a:p>
        </p:txBody>
      </p:sp>
    </p:spTree>
    <p:extLst>
      <p:ext uri="{BB962C8B-B14F-4D97-AF65-F5344CB8AC3E}">
        <p14:creationId xmlns:p14="http://schemas.microsoft.com/office/powerpoint/2010/main" val="1802713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F3A4-84F0-E3AB-8D75-6739B4CCB95E}"/>
              </a:ext>
            </a:extLst>
          </p:cNvPr>
          <p:cNvSpPr>
            <a:spLocks noGrp="1"/>
          </p:cNvSpPr>
          <p:nvPr>
            <p:ph type="title"/>
          </p:nvPr>
        </p:nvSpPr>
        <p:spPr/>
        <p:txBody>
          <a:bodyPr>
            <a:normAutofit/>
          </a:bodyPr>
          <a:lstStyle/>
          <a:p>
            <a:r>
              <a:rPr lang="en-US">
                <a:latin typeface="+mn-lt"/>
              </a:rPr>
              <a:t>MATIC-2 Leadership</a:t>
            </a:r>
            <a:r>
              <a:rPr lang="en-US" sz="4400" b="1">
                <a:latin typeface="+mn-lt"/>
              </a:rPr>
              <a:t> </a:t>
            </a:r>
          </a:p>
        </p:txBody>
      </p:sp>
      <p:sp>
        <p:nvSpPr>
          <p:cNvPr id="5" name="Content Placeholder 4">
            <a:extLst>
              <a:ext uri="{FF2B5EF4-FFF2-40B4-BE49-F238E27FC236}">
                <a16:creationId xmlns:a16="http://schemas.microsoft.com/office/drawing/2014/main" id="{6B33D38F-7D7E-59F4-386D-9045B56E0456}"/>
              </a:ext>
            </a:extLst>
          </p:cNvPr>
          <p:cNvSpPr>
            <a:spLocks noGrp="1"/>
          </p:cNvSpPr>
          <p:nvPr>
            <p:ph idx="1"/>
          </p:nvPr>
        </p:nvSpPr>
        <p:spPr>
          <a:xfrm>
            <a:off x="2231136" y="2638044"/>
            <a:ext cx="7729728" cy="3681103"/>
          </a:xfrm>
        </p:spPr>
        <p:txBody>
          <a:bodyPr vert="horz" lIns="91440" tIns="45720" rIns="91440" bIns="45720" rtlCol="0" anchor="t">
            <a:noAutofit/>
          </a:bodyPr>
          <a:lstStyle/>
          <a:p>
            <a:pPr marL="0" indent="0">
              <a:buNone/>
            </a:pPr>
            <a:r>
              <a:rPr lang="en-US" sz="1600" u="sng" dirty="0">
                <a:solidFill>
                  <a:srgbClr val="262626"/>
                </a:solidFill>
              </a:rPr>
              <a:t>Executive Committee</a:t>
            </a:r>
            <a:endParaRPr lang="en-US" sz="1600" u="sng" dirty="0">
              <a:solidFill>
                <a:srgbClr val="000000"/>
              </a:solidFill>
            </a:endParaRPr>
          </a:p>
          <a:p>
            <a:pPr lvl="1" indent="0">
              <a:buNone/>
            </a:pPr>
            <a:r>
              <a:rPr lang="en-US" dirty="0">
                <a:solidFill>
                  <a:srgbClr val="262626"/>
                </a:solidFill>
              </a:rPr>
              <a:t>Barbara Gaines, Kirk Hansen, Cassandra Josephson, Julie Leonard </a:t>
            </a:r>
            <a:endParaRPr lang="en-US" dirty="0">
              <a:solidFill>
                <a:srgbClr val="000000"/>
              </a:solidFill>
            </a:endParaRPr>
          </a:p>
          <a:p>
            <a:pPr marL="0" indent="0">
              <a:buNone/>
            </a:pPr>
            <a:r>
              <a:rPr lang="en-US" sz="1600" u="sng" dirty="0">
                <a:solidFill>
                  <a:schemeClr val="tx1"/>
                </a:solidFill>
              </a:rPr>
              <a:t>Steering Committee </a:t>
            </a:r>
          </a:p>
          <a:p>
            <a:pPr lvl="1" indent="0">
              <a:buNone/>
            </a:pPr>
            <a:r>
              <a:rPr lang="en-US" dirty="0">
                <a:solidFill>
                  <a:schemeClr val="tx1"/>
                </a:solidFill>
              </a:rPr>
              <a:t>Trauma Surgery: Jason Sperry, Jeffrey Upperman, Matthew Neal, Jan Jansen</a:t>
            </a:r>
          </a:p>
          <a:p>
            <a:pPr lvl="1" indent="0">
              <a:buNone/>
            </a:pPr>
            <a:r>
              <a:rPr lang="en-US" dirty="0">
                <a:solidFill>
                  <a:schemeClr val="tx1"/>
                </a:solidFill>
              </a:rPr>
              <a:t>Transfusion Medicine: Mark </a:t>
            </a:r>
            <a:r>
              <a:rPr lang="en-US" dirty="0" err="1">
                <a:solidFill>
                  <a:schemeClr val="tx1"/>
                </a:solidFill>
              </a:rPr>
              <a:t>Yazer</a:t>
            </a:r>
            <a:r>
              <a:rPr lang="en-US" dirty="0">
                <a:solidFill>
                  <a:schemeClr val="tx1"/>
                </a:solidFill>
              </a:rPr>
              <a:t>, Meghan Delaney, </a:t>
            </a:r>
            <a:r>
              <a:rPr lang="en-US" dirty="0" err="1">
                <a:solidFill>
                  <a:schemeClr val="tx1"/>
                </a:solidFill>
              </a:rPr>
              <a:t>Pampee</a:t>
            </a:r>
            <a:r>
              <a:rPr lang="en-US" dirty="0">
                <a:solidFill>
                  <a:schemeClr val="tx1"/>
                </a:solidFill>
              </a:rPr>
              <a:t> Young</a:t>
            </a:r>
          </a:p>
          <a:p>
            <a:pPr lvl="1" indent="0">
              <a:buNone/>
            </a:pPr>
            <a:r>
              <a:rPr lang="en-US" dirty="0">
                <a:solidFill>
                  <a:schemeClr val="tx1"/>
                </a:solidFill>
              </a:rPr>
              <a:t>Emergency Medicine: Roger Lewis, Michael Sayre </a:t>
            </a:r>
          </a:p>
          <a:p>
            <a:pPr lvl="1" indent="0">
              <a:buNone/>
            </a:pPr>
            <a:r>
              <a:rPr lang="en-US" dirty="0">
                <a:solidFill>
                  <a:schemeClr val="tx1"/>
                </a:solidFill>
              </a:rPr>
              <a:t>Pediatric Critical Care Medicine: Marie Steiner MD, Jennifer Muszynski </a:t>
            </a:r>
          </a:p>
          <a:p>
            <a:pPr lvl="1" indent="0">
              <a:buNone/>
            </a:pPr>
            <a:r>
              <a:rPr lang="en-US" dirty="0">
                <a:solidFill>
                  <a:schemeClr val="tx1"/>
                </a:solidFill>
              </a:rPr>
              <a:t>Ethics: Sara </a:t>
            </a:r>
            <a:r>
              <a:rPr lang="en-US" dirty="0" err="1">
                <a:solidFill>
                  <a:schemeClr val="tx1"/>
                </a:solidFill>
              </a:rPr>
              <a:t>Goldkind</a:t>
            </a:r>
            <a:r>
              <a:rPr lang="en-US" dirty="0">
                <a:solidFill>
                  <a:schemeClr val="tx1"/>
                </a:solidFill>
              </a:rPr>
              <a:t> </a:t>
            </a:r>
          </a:p>
          <a:p>
            <a:pPr lvl="1" indent="0">
              <a:buNone/>
            </a:pPr>
            <a:r>
              <a:rPr lang="en-US" dirty="0">
                <a:solidFill>
                  <a:schemeClr val="tx1"/>
                </a:solidFill>
              </a:rPr>
              <a:t>Patient Advocates: </a:t>
            </a:r>
            <a:r>
              <a:rPr lang="en-US" dirty="0" err="1">
                <a:solidFill>
                  <a:schemeClr val="tx1"/>
                </a:solidFill>
              </a:rPr>
              <a:t>AlloHope</a:t>
            </a:r>
            <a:r>
              <a:rPr lang="en-US" dirty="0">
                <a:solidFill>
                  <a:schemeClr val="tx1"/>
                </a:solidFill>
              </a:rPr>
              <a:t> Foundation; Bethany Weathersby, Chief Executive Officer, and </a:t>
            </a:r>
            <a:r>
              <a:rPr lang="en-US" dirty="0">
                <a:solidFill>
                  <a:srgbClr val="000000"/>
                </a:solidFill>
              </a:rPr>
              <a:t>Molly Sherwood, Director of Research)</a:t>
            </a:r>
            <a:endParaRPr lang="en-US" dirty="0">
              <a:solidFill>
                <a:schemeClr val="tx1"/>
              </a:solidFill>
            </a:endParaRPr>
          </a:p>
        </p:txBody>
      </p:sp>
    </p:spTree>
    <p:extLst>
      <p:ext uri="{BB962C8B-B14F-4D97-AF65-F5344CB8AC3E}">
        <p14:creationId xmlns:p14="http://schemas.microsoft.com/office/powerpoint/2010/main" val="2472990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C52-2F25-F0C3-7040-D2C4CA493B74}"/>
              </a:ext>
            </a:extLst>
          </p:cNvPr>
          <p:cNvSpPr>
            <a:spLocks noGrp="1"/>
          </p:cNvSpPr>
          <p:nvPr>
            <p:ph type="title"/>
          </p:nvPr>
        </p:nvSpPr>
        <p:spPr>
          <a:xfrm>
            <a:off x="804671" y="964692"/>
            <a:ext cx="5928637" cy="1188720"/>
          </a:xfrm>
        </p:spPr>
        <p:txBody>
          <a:bodyPr>
            <a:normAutofit/>
          </a:bodyPr>
          <a:lstStyle/>
          <a:p>
            <a:r>
              <a:rPr lang="en-US" dirty="0"/>
              <a:t>Thank you</a:t>
            </a:r>
          </a:p>
        </p:txBody>
      </p:sp>
      <p:pic>
        <p:nvPicPr>
          <p:cNvPr id="6" name="Content Placeholder 3">
            <a:extLst>
              <a:ext uri="{FF2B5EF4-FFF2-40B4-BE49-F238E27FC236}">
                <a16:creationId xmlns:a16="http://schemas.microsoft.com/office/drawing/2014/main" id="{3BF3AE75-325A-F5BA-E756-EABE1BCD2B49}"/>
              </a:ext>
            </a:extLst>
          </p:cNvPr>
          <p:cNvPicPr>
            <a:picLocks noChangeAspect="1"/>
          </p:cNvPicPr>
          <p:nvPr/>
        </p:nvPicPr>
        <p:blipFill rotWithShape="1">
          <a:blip r:embed="rId3"/>
          <a:srcRect l="7243" t="2121" r="2012" b="2727"/>
          <a:stretch/>
        </p:blipFill>
        <p:spPr>
          <a:xfrm>
            <a:off x="7164728" y="2904873"/>
            <a:ext cx="5027271" cy="3500865"/>
          </a:xfrm>
          <a:prstGeom prst="rect">
            <a:avLst/>
          </a:prstGeom>
        </p:spPr>
      </p:pic>
      <p:sp>
        <p:nvSpPr>
          <p:cNvPr id="10" name="Content Placeholder 2">
            <a:extLst>
              <a:ext uri="{FF2B5EF4-FFF2-40B4-BE49-F238E27FC236}">
                <a16:creationId xmlns:a16="http://schemas.microsoft.com/office/drawing/2014/main" id="{DD44446E-0B4A-B923-82AA-E485D0116E15}"/>
              </a:ext>
            </a:extLst>
          </p:cNvPr>
          <p:cNvSpPr txBox="1">
            <a:spLocks/>
          </p:cNvSpPr>
          <p:nvPr/>
        </p:nvSpPr>
        <p:spPr>
          <a:xfrm>
            <a:off x="3735065" y="2433070"/>
            <a:ext cx="3190900" cy="420783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Arial" panose="020B0604020202020204" pitchFamily="34" charset="0"/>
              <a:buChar char="•"/>
            </a:pPr>
            <a:endParaRPr lang="en-US" sz="1600" b="1" dirty="0">
              <a:latin typeface="Gill Sans MT"/>
            </a:endParaRPr>
          </a:p>
          <a:p>
            <a:pPr marL="989965" lvl="1" indent="-380365"/>
            <a:r>
              <a:rPr lang="en-US" dirty="0">
                <a:latin typeface="Gill Sans MT"/>
              </a:rPr>
              <a:t>Mark </a:t>
            </a:r>
            <a:r>
              <a:rPr lang="en-US" err="1">
                <a:latin typeface="Gill Sans MT"/>
              </a:rPr>
              <a:t>Yazer</a:t>
            </a:r>
            <a:endParaRPr lang="en-US">
              <a:latin typeface="Gill Sans MT"/>
            </a:endParaRPr>
          </a:p>
          <a:p>
            <a:pPr marL="989965" lvl="1" indent="-380365"/>
            <a:r>
              <a:rPr lang="en-US" dirty="0">
                <a:latin typeface="Gill Sans MT"/>
              </a:rPr>
              <a:t>Darrell </a:t>
            </a:r>
            <a:r>
              <a:rPr lang="en-US" err="1">
                <a:latin typeface="Gill Sans MT"/>
              </a:rPr>
              <a:t>Triulzi</a:t>
            </a:r>
            <a:endParaRPr lang="en-US" err="1">
              <a:latin typeface="Gill Sans MT"/>
              <a:cs typeface="Calibri"/>
            </a:endParaRPr>
          </a:p>
          <a:p>
            <a:pPr marL="989965" lvl="1" indent="-380365"/>
            <a:r>
              <a:rPr lang="en-US" dirty="0">
                <a:latin typeface="Gill Sans MT"/>
              </a:rPr>
              <a:t>Ward Richardson</a:t>
            </a:r>
            <a:endParaRPr lang="en-US" dirty="0">
              <a:latin typeface="Gill Sans MT"/>
              <a:cs typeface="Calibri"/>
            </a:endParaRPr>
          </a:p>
          <a:p>
            <a:pPr marL="989965" lvl="1" indent="-380365"/>
            <a:r>
              <a:rPr lang="en-US" dirty="0">
                <a:latin typeface="Gill Sans MT"/>
              </a:rPr>
              <a:t>Christine Perlick</a:t>
            </a:r>
            <a:endParaRPr lang="en-US" dirty="0">
              <a:latin typeface="Gill Sans MT"/>
              <a:cs typeface="Calibri"/>
            </a:endParaRPr>
          </a:p>
          <a:p>
            <a:pPr marL="989965" lvl="1" indent="-380365"/>
            <a:r>
              <a:rPr lang="en-US" dirty="0">
                <a:latin typeface="Gill Sans MT"/>
              </a:rPr>
              <a:t>Chris McKenna</a:t>
            </a:r>
            <a:endParaRPr lang="en-US" dirty="0">
              <a:latin typeface="Gill Sans MT"/>
              <a:cs typeface="Calibri"/>
            </a:endParaRPr>
          </a:p>
          <a:p>
            <a:pPr marL="989965" lvl="1" indent="-380365"/>
            <a:r>
              <a:rPr lang="en-US" dirty="0">
                <a:latin typeface="Gill Sans MT"/>
              </a:rPr>
              <a:t>Shannon Shoemaker</a:t>
            </a:r>
            <a:endParaRPr lang="en-US" dirty="0">
              <a:latin typeface="Gill Sans MT"/>
              <a:cs typeface="Calibri"/>
            </a:endParaRPr>
          </a:p>
          <a:p>
            <a:pPr marL="989965" lvl="1" indent="-380365"/>
            <a:r>
              <a:rPr lang="en-US" dirty="0">
                <a:latin typeface="Gill Sans MT"/>
              </a:rPr>
              <a:t>Jayne Zona</a:t>
            </a:r>
            <a:endParaRPr lang="en-US">
              <a:latin typeface="Gill Sans MT"/>
              <a:cs typeface="Calibri"/>
            </a:endParaRPr>
          </a:p>
          <a:p>
            <a:pPr marL="989965" lvl="1" indent="-380365"/>
            <a:r>
              <a:rPr lang="en-US" dirty="0">
                <a:latin typeface="Gill Sans MT"/>
              </a:rPr>
              <a:t>Jayne Rasmussen</a:t>
            </a:r>
            <a:endParaRPr lang="en-US" dirty="0">
              <a:latin typeface="Gill Sans MT"/>
              <a:cs typeface="Calibri"/>
            </a:endParaRPr>
          </a:p>
          <a:p>
            <a:pPr marL="989965" lvl="1" indent="-380365"/>
            <a:r>
              <a:rPr lang="en-US" dirty="0">
                <a:solidFill>
                  <a:srgbClr val="000000"/>
                </a:solidFill>
                <a:latin typeface="Gill Sans MT"/>
                <a:cs typeface="Calibri"/>
              </a:rPr>
              <a:t>Dennis</a:t>
            </a:r>
            <a:r>
              <a:rPr lang="en-US" dirty="0">
                <a:solidFill>
                  <a:srgbClr val="000000"/>
                </a:solidFill>
                <a:cs typeface="Calibri"/>
              </a:rPr>
              <a:t> Simon</a:t>
            </a:r>
            <a:endParaRPr lang="en-US" dirty="0">
              <a:solidFill>
                <a:srgbClr val="262626"/>
              </a:solidFill>
              <a:cs typeface="Calibri"/>
            </a:endParaRPr>
          </a:p>
          <a:p>
            <a:pPr marL="0" indent="0">
              <a:buNone/>
            </a:pPr>
            <a:endParaRPr lang="en-US" sz="3700" b="1">
              <a:solidFill>
                <a:srgbClr val="262626"/>
              </a:solidFill>
              <a:cs typeface="Calibri"/>
            </a:endParaRPr>
          </a:p>
        </p:txBody>
      </p:sp>
      <p:sp>
        <p:nvSpPr>
          <p:cNvPr id="12" name="Content Placeholder 3">
            <a:extLst>
              <a:ext uri="{FF2B5EF4-FFF2-40B4-BE49-F238E27FC236}">
                <a16:creationId xmlns:a16="http://schemas.microsoft.com/office/drawing/2014/main" id="{1471D305-EB28-9632-C30B-55DB1B23D347}"/>
              </a:ext>
            </a:extLst>
          </p:cNvPr>
          <p:cNvSpPr txBox="1">
            <a:spLocks/>
          </p:cNvSpPr>
          <p:nvPr/>
        </p:nvSpPr>
        <p:spPr>
          <a:xfrm>
            <a:off x="798929" y="2503693"/>
            <a:ext cx="3156088" cy="3737503"/>
          </a:xfrm>
          <a:prstGeom prst="rect">
            <a:avLst/>
          </a:prstGeom>
        </p:spPr>
        <p:txBody>
          <a:bodyPr lIns="91440" tIns="45720" rIns="91440" bIns="45720" anchor="t">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600" b="1" dirty="0">
                <a:latin typeface="Gill Sans MT"/>
              </a:rPr>
              <a:t>Trauma &amp; Transfusion Medicine Research Center</a:t>
            </a:r>
            <a:endParaRPr lang="en-US" sz="1600" dirty="0">
              <a:latin typeface="Gill Sans MT"/>
              <a:cs typeface="Calibri"/>
            </a:endParaRPr>
          </a:p>
          <a:p>
            <a:pPr marL="285750" indent="-285750"/>
            <a:r>
              <a:rPr lang="en-US" sz="1600" dirty="0">
                <a:latin typeface="Gill Sans MT"/>
              </a:rPr>
              <a:t>Barb Gaines</a:t>
            </a:r>
          </a:p>
          <a:p>
            <a:pPr marL="285750" indent="-285750"/>
            <a:r>
              <a:rPr lang="en-US" sz="1600" dirty="0">
                <a:latin typeface="Gill Sans MT"/>
              </a:rPr>
              <a:t>Macky Neal</a:t>
            </a:r>
            <a:endParaRPr lang="en-US" sz="1600" dirty="0">
              <a:latin typeface="Gill Sans MT"/>
              <a:cs typeface="Calibri"/>
            </a:endParaRPr>
          </a:p>
          <a:p>
            <a:pPr marL="285750" indent="-285750"/>
            <a:r>
              <a:rPr lang="en-US" sz="1600" dirty="0">
                <a:latin typeface="Gill Sans MT"/>
                <a:cs typeface="Calibri"/>
              </a:rPr>
              <a:t>Phil Spinella </a:t>
            </a:r>
          </a:p>
          <a:p>
            <a:pPr marL="285750" indent="-285750"/>
            <a:r>
              <a:rPr lang="en-US" sz="1600" dirty="0">
                <a:latin typeface="Gill Sans MT"/>
                <a:cs typeface="Calibri"/>
              </a:rPr>
              <a:t>Susan Shea</a:t>
            </a:r>
          </a:p>
          <a:p>
            <a:pPr marL="285750" indent="-285750"/>
            <a:r>
              <a:rPr lang="en-US" sz="1600" dirty="0">
                <a:latin typeface="Gill Sans MT"/>
              </a:rPr>
              <a:t>Tim Billiar</a:t>
            </a:r>
            <a:endParaRPr lang="en-US" sz="1600" dirty="0">
              <a:latin typeface="Gill Sans MT"/>
              <a:cs typeface="Calibri"/>
            </a:endParaRPr>
          </a:p>
          <a:p>
            <a:pPr marL="285750" indent="-285750"/>
            <a:r>
              <a:rPr lang="en-US" sz="1600" dirty="0">
                <a:latin typeface="Gill Sans MT"/>
              </a:rPr>
              <a:t>Jason Sperry</a:t>
            </a:r>
            <a:endParaRPr lang="en-US" sz="1600" dirty="0">
              <a:latin typeface="Gill Sans MT"/>
              <a:cs typeface="Calibri"/>
            </a:endParaRPr>
          </a:p>
          <a:p>
            <a:pPr marL="285750" indent="-285750"/>
            <a:r>
              <a:rPr lang="en-US" sz="1600" dirty="0">
                <a:latin typeface="Gill Sans MT"/>
              </a:rPr>
              <a:t>Josh Brown</a:t>
            </a:r>
            <a:endParaRPr lang="en-US" sz="1600" dirty="0">
              <a:latin typeface="Gill Sans MT"/>
              <a:cs typeface="Calibri"/>
            </a:endParaRPr>
          </a:p>
          <a:p>
            <a:pPr marL="285750" indent="-285750"/>
            <a:r>
              <a:rPr lang="en-US" sz="1600" dirty="0">
                <a:latin typeface="Gill Sans MT"/>
              </a:rPr>
              <a:t>Brian </a:t>
            </a:r>
            <a:r>
              <a:rPr lang="en-US" sz="1600" dirty="0" err="1">
                <a:latin typeface="Gill Sans MT"/>
              </a:rPr>
              <a:t>Zuckerbraun</a:t>
            </a:r>
            <a:endParaRPr lang="en-US" sz="1600" dirty="0" err="1">
              <a:latin typeface="Gill Sans MT"/>
              <a:cs typeface="Calibri"/>
            </a:endParaRPr>
          </a:p>
          <a:p>
            <a:pPr marL="285750" indent="-285750"/>
            <a:r>
              <a:rPr lang="en-US" sz="1600" dirty="0">
                <a:latin typeface="Gill Sans MT"/>
              </a:rPr>
              <a:t>Matthew Rosengart</a:t>
            </a:r>
            <a:endParaRPr lang="en-US" sz="1600" dirty="0">
              <a:latin typeface="Gill Sans MT"/>
              <a:cs typeface="Calibri"/>
            </a:endParaRPr>
          </a:p>
          <a:p>
            <a:pPr marL="285750" indent="-285750"/>
            <a:r>
              <a:rPr lang="en-US" sz="1600" dirty="0">
                <a:latin typeface="Gill Sans MT"/>
              </a:rPr>
              <a:t>Melanie Scott</a:t>
            </a:r>
            <a:endParaRPr lang="en-US" sz="1600" dirty="0">
              <a:latin typeface="Gill Sans MT"/>
              <a:cs typeface="Calibri"/>
            </a:endParaRPr>
          </a:p>
        </p:txBody>
      </p:sp>
      <p:pic>
        <p:nvPicPr>
          <p:cNvPr id="3" name="Picture 3" descr="Logo, company name&#10;&#10;Description automatically generated">
            <a:extLst>
              <a:ext uri="{FF2B5EF4-FFF2-40B4-BE49-F238E27FC236}">
                <a16:creationId xmlns:a16="http://schemas.microsoft.com/office/drawing/2014/main" id="{E1632D16-61D6-2432-C666-BABE78757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216" y="853844"/>
            <a:ext cx="3351770" cy="186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56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85471"/>
            <a:ext cx="7729728" cy="1188720"/>
          </a:xfrm>
        </p:spPr>
        <p:txBody>
          <a:bodyPr/>
          <a:lstStyle/>
          <a:p>
            <a:r>
              <a:rPr lang="en-US"/>
              <a:t>Causes of death by age group:</a:t>
            </a:r>
            <a:br>
              <a:rPr lang="en-US"/>
            </a:br>
            <a:r>
              <a:rPr lang="en-US"/>
              <a:t>Trauma kills children in the US</a:t>
            </a:r>
          </a:p>
        </p:txBody>
      </p:sp>
      <p:pic>
        <p:nvPicPr>
          <p:cNvPr id="4" name="Picture 3"/>
          <p:cNvPicPr>
            <a:picLocks noChangeAspect="1"/>
          </p:cNvPicPr>
          <p:nvPr/>
        </p:nvPicPr>
        <p:blipFill rotWithShape="1">
          <a:blip r:embed="rId3"/>
          <a:srcRect t="10628" r="26611"/>
          <a:stretch/>
        </p:blipFill>
        <p:spPr>
          <a:xfrm>
            <a:off x="3338610" y="1872900"/>
            <a:ext cx="5196668" cy="4136388"/>
          </a:xfrm>
          <a:prstGeom prst="rect">
            <a:avLst/>
          </a:prstGeom>
        </p:spPr>
      </p:pic>
      <p:sp>
        <p:nvSpPr>
          <p:cNvPr id="5" name="TextBox 4">
            <a:extLst>
              <a:ext uri="{FF2B5EF4-FFF2-40B4-BE49-F238E27FC236}">
                <a16:creationId xmlns:a16="http://schemas.microsoft.com/office/drawing/2014/main" id="{F749A9EE-FEF5-C66C-C356-BB1237FD6A33}"/>
              </a:ext>
            </a:extLst>
          </p:cNvPr>
          <p:cNvSpPr txBox="1"/>
          <p:nvPr/>
        </p:nvSpPr>
        <p:spPr>
          <a:xfrm>
            <a:off x="5068253" y="5996417"/>
            <a:ext cx="657552" cy="430887"/>
          </a:xfrm>
          <a:prstGeom prst="rect">
            <a:avLst/>
          </a:prstGeom>
          <a:noFill/>
        </p:spPr>
        <p:txBody>
          <a:bodyPr wrap="none" rtlCol="0">
            <a:spAutoFit/>
          </a:bodyPr>
          <a:lstStyle/>
          <a:p>
            <a:r>
              <a:rPr lang="en-US" sz="2200"/>
              <a:t>58%</a:t>
            </a:r>
          </a:p>
        </p:txBody>
      </p:sp>
      <p:sp>
        <p:nvSpPr>
          <p:cNvPr id="6" name="TextBox 5">
            <a:extLst>
              <a:ext uri="{FF2B5EF4-FFF2-40B4-BE49-F238E27FC236}">
                <a16:creationId xmlns:a16="http://schemas.microsoft.com/office/drawing/2014/main" id="{D529CB07-E38A-2D24-E4E7-266AFF4EB58C}"/>
              </a:ext>
            </a:extLst>
          </p:cNvPr>
          <p:cNvSpPr txBox="1"/>
          <p:nvPr/>
        </p:nvSpPr>
        <p:spPr>
          <a:xfrm>
            <a:off x="5969383" y="6014822"/>
            <a:ext cx="657552" cy="430887"/>
          </a:xfrm>
          <a:prstGeom prst="rect">
            <a:avLst/>
          </a:prstGeom>
          <a:noFill/>
        </p:spPr>
        <p:txBody>
          <a:bodyPr wrap="none" rtlCol="0">
            <a:spAutoFit/>
          </a:bodyPr>
          <a:lstStyle/>
          <a:p>
            <a:r>
              <a:rPr lang="en-US" sz="2200"/>
              <a:t>52%</a:t>
            </a:r>
          </a:p>
        </p:txBody>
      </p:sp>
      <p:sp>
        <p:nvSpPr>
          <p:cNvPr id="7" name="TextBox 6">
            <a:extLst>
              <a:ext uri="{FF2B5EF4-FFF2-40B4-BE49-F238E27FC236}">
                <a16:creationId xmlns:a16="http://schemas.microsoft.com/office/drawing/2014/main" id="{713A0A38-192E-6227-69F7-7B96BB22BDCF}"/>
              </a:ext>
            </a:extLst>
          </p:cNvPr>
          <p:cNvSpPr txBox="1"/>
          <p:nvPr/>
        </p:nvSpPr>
        <p:spPr>
          <a:xfrm>
            <a:off x="6862609" y="6015204"/>
            <a:ext cx="657552" cy="430887"/>
          </a:xfrm>
          <a:prstGeom prst="rect">
            <a:avLst/>
          </a:prstGeom>
          <a:noFill/>
        </p:spPr>
        <p:txBody>
          <a:bodyPr wrap="none" rtlCol="0">
            <a:spAutoFit/>
          </a:bodyPr>
          <a:lstStyle/>
          <a:p>
            <a:r>
              <a:rPr lang="en-US" sz="2200"/>
              <a:t>66%</a:t>
            </a:r>
          </a:p>
        </p:txBody>
      </p:sp>
      <p:sp>
        <p:nvSpPr>
          <p:cNvPr id="8" name="TextBox 7">
            <a:extLst>
              <a:ext uri="{FF2B5EF4-FFF2-40B4-BE49-F238E27FC236}">
                <a16:creationId xmlns:a16="http://schemas.microsoft.com/office/drawing/2014/main" id="{982240E5-0FAB-3C1D-2B52-D2C99DD81398}"/>
              </a:ext>
            </a:extLst>
          </p:cNvPr>
          <p:cNvSpPr txBox="1"/>
          <p:nvPr/>
        </p:nvSpPr>
        <p:spPr>
          <a:xfrm>
            <a:off x="7763820" y="6009288"/>
            <a:ext cx="657552" cy="430887"/>
          </a:xfrm>
          <a:prstGeom prst="rect">
            <a:avLst/>
          </a:prstGeom>
          <a:noFill/>
        </p:spPr>
        <p:txBody>
          <a:bodyPr wrap="none" rtlCol="0">
            <a:spAutoFit/>
          </a:bodyPr>
          <a:lstStyle/>
          <a:p>
            <a:r>
              <a:rPr lang="en-US" sz="2200"/>
              <a:t>86%</a:t>
            </a:r>
          </a:p>
        </p:txBody>
      </p:sp>
      <p:sp>
        <p:nvSpPr>
          <p:cNvPr id="9" name="TextBox 8">
            <a:extLst>
              <a:ext uri="{FF2B5EF4-FFF2-40B4-BE49-F238E27FC236}">
                <a16:creationId xmlns:a16="http://schemas.microsoft.com/office/drawing/2014/main" id="{EE35B1DB-C970-60E6-0BCD-80D2F6A02C99}"/>
              </a:ext>
            </a:extLst>
          </p:cNvPr>
          <p:cNvSpPr txBox="1"/>
          <p:nvPr/>
        </p:nvSpPr>
        <p:spPr>
          <a:xfrm>
            <a:off x="3004096" y="6009288"/>
            <a:ext cx="1820498" cy="430887"/>
          </a:xfrm>
          <a:prstGeom prst="rect">
            <a:avLst/>
          </a:prstGeom>
          <a:noFill/>
        </p:spPr>
        <p:txBody>
          <a:bodyPr wrap="none" rtlCol="0">
            <a:spAutoFit/>
          </a:bodyPr>
          <a:lstStyle/>
          <a:p>
            <a:r>
              <a:rPr lang="en-US" sz="2200"/>
              <a:t>ALL TRAUMA</a:t>
            </a:r>
          </a:p>
        </p:txBody>
      </p:sp>
      <p:sp>
        <p:nvSpPr>
          <p:cNvPr id="3" name="Rectangle 2">
            <a:extLst>
              <a:ext uri="{FF2B5EF4-FFF2-40B4-BE49-F238E27FC236}">
                <a16:creationId xmlns:a16="http://schemas.microsoft.com/office/drawing/2014/main" id="{00B5CD2E-4CF1-BFC0-DCAF-3F5DD7D59CB5}"/>
              </a:ext>
            </a:extLst>
          </p:cNvPr>
          <p:cNvSpPr/>
          <p:nvPr/>
        </p:nvSpPr>
        <p:spPr>
          <a:xfrm>
            <a:off x="2921127" y="6019454"/>
            <a:ext cx="5614151" cy="47479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27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Adjusted death rate by race/sex</a:t>
            </a:r>
          </a:p>
        </p:txBody>
      </p:sp>
      <p:pic>
        <p:nvPicPr>
          <p:cNvPr id="4" name="Content Placeholder 3"/>
          <p:cNvPicPr>
            <a:picLocks noGrp="1" noChangeAspect="1"/>
          </p:cNvPicPr>
          <p:nvPr>
            <p:ph idx="1"/>
          </p:nvPr>
        </p:nvPicPr>
        <p:blipFill rotWithShape="1">
          <a:blip r:embed="rId3"/>
          <a:srcRect b="14130"/>
          <a:stretch/>
        </p:blipFill>
        <p:spPr>
          <a:xfrm>
            <a:off x="1027369" y="3324956"/>
            <a:ext cx="4404829" cy="2378477"/>
          </a:xfrm>
          <a:prstGeom prst="rect">
            <a:avLst/>
          </a:prstGeom>
        </p:spPr>
      </p:pic>
      <p:sp>
        <p:nvSpPr>
          <p:cNvPr id="3" name="TextBox 2">
            <a:extLst>
              <a:ext uri="{FF2B5EF4-FFF2-40B4-BE49-F238E27FC236}">
                <a16:creationId xmlns:a16="http://schemas.microsoft.com/office/drawing/2014/main" id="{BB73F335-247E-43E0-D788-D5A1612DA38F}"/>
              </a:ext>
            </a:extLst>
          </p:cNvPr>
          <p:cNvSpPr txBox="1"/>
          <p:nvPr/>
        </p:nvSpPr>
        <p:spPr>
          <a:xfrm>
            <a:off x="2544217" y="3239195"/>
            <a:ext cx="1028502" cy="369332"/>
          </a:xfrm>
          <a:prstGeom prst="rect">
            <a:avLst/>
          </a:prstGeom>
          <a:noFill/>
        </p:spPr>
        <p:txBody>
          <a:bodyPr wrap="square" rtlCol="0">
            <a:spAutoFit/>
          </a:bodyPr>
          <a:lstStyle/>
          <a:p>
            <a:r>
              <a:rPr lang="en-US" dirty="0"/>
              <a:t>BLACK</a:t>
            </a:r>
          </a:p>
        </p:txBody>
      </p:sp>
      <p:sp>
        <p:nvSpPr>
          <p:cNvPr id="5" name="TextBox 4">
            <a:extLst>
              <a:ext uri="{FF2B5EF4-FFF2-40B4-BE49-F238E27FC236}">
                <a16:creationId xmlns:a16="http://schemas.microsoft.com/office/drawing/2014/main" id="{600251E5-4D44-D8E0-1EDD-2FA85BF2F020}"/>
              </a:ext>
            </a:extLst>
          </p:cNvPr>
          <p:cNvSpPr txBox="1"/>
          <p:nvPr/>
        </p:nvSpPr>
        <p:spPr>
          <a:xfrm>
            <a:off x="1694383" y="4304787"/>
            <a:ext cx="1050356" cy="369332"/>
          </a:xfrm>
          <a:prstGeom prst="rect">
            <a:avLst/>
          </a:prstGeom>
          <a:noFill/>
        </p:spPr>
        <p:txBody>
          <a:bodyPr wrap="square" rtlCol="0">
            <a:spAutoFit/>
          </a:bodyPr>
          <a:lstStyle/>
          <a:p>
            <a:r>
              <a:rPr lang="en-US" dirty="0"/>
              <a:t>WHITE</a:t>
            </a:r>
          </a:p>
        </p:txBody>
      </p:sp>
      <p:sp>
        <p:nvSpPr>
          <p:cNvPr id="6" name="TextBox 5">
            <a:extLst>
              <a:ext uri="{FF2B5EF4-FFF2-40B4-BE49-F238E27FC236}">
                <a16:creationId xmlns:a16="http://schemas.microsoft.com/office/drawing/2014/main" id="{1D87E012-044A-3B44-5A9C-F9A11D9DF934}"/>
              </a:ext>
            </a:extLst>
          </p:cNvPr>
          <p:cNvSpPr txBox="1"/>
          <p:nvPr/>
        </p:nvSpPr>
        <p:spPr>
          <a:xfrm>
            <a:off x="3572719" y="3608527"/>
            <a:ext cx="1389201" cy="646331"/>
          </a:xfrm>
          <a:prstGeom prst="rect">
            <a:avLst/>
          </a:prstGeom>
          <a:noFill/>
        </p:spPr>
        <p:txBody>
          <a:bodyPr wrap="square" rtlCol="0">
            <a:spAutoFit/>
          </a:bodyPr>
          <a:lstStyle/>
          <a:p>
            <a:r>
              <a:rPr lang="en-US" dirty="0"/>
              <a:t>NATIVE </a:t>
            </a:r>
          </a:p>
          <a:p>
            <a:r>
              <a:rPr lang="en-US" dirty="0"/>
              <a:t>AMERICAN</a:t>
            </a:r>
          </a:p>
        </p:txBody>
      </p:sp>
      <p:sp>
        <p:nvSpPr>
          <p:cNvPr id="7" name="TextBox 6">
            <a:extLst>
              <a:ext uri="{FF2B5EF4-FFF2-40B4-BE49-F238E27FC236}">
                <a16:creationId xmlns:a16="http://schemas.microsoft.com/office/drawing/2014/main" id="{0FF636C4-CDA1-7C17-D991-00F7F59FD127}"/>
              </a:ext>
            </a:extLst>
          </p:cNvPr>
          <p:cNvSpPr txBox="1"/>
          <p:nvPr/>
        </p:nvSpPr>
        <p:spPr>
          <a:xfrm>
            <a:off x="4339176" y="4794479"/>
            <a:ext cx="1245487" cy="369332"/>
          </a:xfrm>
          <a:prstGeom prst="rect">
            <a:avLst/>
          </a:prstGeom>
          <a:noFill/>
        </p:spPr>
        <p:txBody>
          <a:bodyPr wrap="square" rtlCol="0">
            <a:spAutoFit/>
          </a:bodyPr>
          <a:lstStyle/>
          <a:p>
            <a:r>
              <a:rPr lang="en-US" dirty="0"/>
              <a:t>ASIAN/PI</a:t>
            </a:r>
          </a:p>
        </p:txBody>
      </p:sp>
      <p:pic>
        <p:nvPicPr>
          <p:cNvPr id="8" name="Content Placeholder 3">
            <a:extLst>
              <a:ext uri="{FF2B5EF4-FFF2-40B4-BE49-F238E27FC236}">
                <a16:creationId xmlns:a16="http://schemas.microsoft.com/office/drawing/2014/main" id="{505A4E99-75ED-3A2C-90F9-648C11CB47F0}"/>
              </a:ext>
            </a:extLst>
          </p:cNvPr>
          <p:cNvPicPr>
            <a:picLocks noChangeAspect="1"/>
          </p:cNvPicPr>
          <p:nvPr/>
        </p:nvPicPr>
        <p:blipFill>
          <a:blip r:embed="rId4"/>
          <a:stretch>
            <a:fillRect/>
          </a:stretch>
        </p:blipFill>
        <p:spPr>
          <a:xfrm>
            <a:off x="6736654" y="3011695"/>
            <a:ext cx="4517149" cy="2690739"/>
          </a:xfrm>
          <a:prstGeom prst="rect">
            <a:avLst/>
          </a:prstGeom>
        </p:spPr>
      </p:pic>
      <p:sp>
        <p:nvSpPr>
          <p:cNvPr id="9" name="TextBox 8">
            <a:extLst>
              <a:ext uri="{FF2B5EF4-FFF2-40B4-BE49-F238E27FC236}">
                <a16:creationId xmlns:a16="http://schemas.microsoft.com/office/drawing/2014/main" id="{94E2E1D0-E3D8-2FBC-B8EF-91F5CC9D1F1C}"/>
              </a:ext>
            </a:extLst>
          </p:cNvPr>
          <p:cNvSpPr txBox="1"/>
          <p:nvPr/>
        </p:nvSpPr>
        <p:spPr>
          <a:xfrm>
            <a:off x="10627230" y="3562360"/>
            <a:ext cx="1028502" cy="369332"/>
          </a:xfrm>
          <a:prstGeom prst="rect">
            <a:avLst/>
          </a:prstGeom>
          <a:noFill/>
        </p:spPr>
        <p:txBody>
          <a:bodyPr wrap="square" rtlCol="0">
            <a:spAutoFit/>
          </a:bodyPr>
          <a:lstStyle/>
          <a:p>
            <a:r>
              <a:rPr lang="en-US" dirty="0"/>
              <a:t>MALE</a:t>
            </a:r>
          </a:p>
        </p:txBody>
      </p:sp>
      <p:sp>
        <p:nvSpPr>
          <p:cNvPr id="10" name="TextBox 9">
            <a:extLst>
              <a:ext uri="{FF2B5EF4-FFF2-40B4-BE49-F238E27FC236}">
                <a16:creationId xmlns:a16="http://schemas.microsoft.com/office/drawing/2014/main" id="{DF55AC58-F98C-623C-31DD-F8A75643F323}"/>
              </a:ext>
            </a:extLst>
          </p:cNvPr>
          <p:cNvSpPr txBox="1"/>
          <p:nvPr/>
        </p:nvSpPr>
        <p:spPr>
          <a:xfrm>
            <a:off x="8703802" y="4514194"/>
            <a:ext cx="1245487" cy="369332"/>
          </a:xfrm>
          <a:prstGeom prst="rect">
            <a:avLst/>
          </a:prstGeom>
          <a:noFill/>
        </p:spPr>
        <p:txBody>
          <a:bodyPr wrap="square" rtlCol="0">
            <a:spAutoFit/>
          </a:bodyPr>
          <a:lstStyle/>
          <a:p>
            <a:r>
              <a:rPr lang="en-US" dirty="0"/>
              <a:t>FEMALE</a:t>
            </a:r>
          </a:p>
        </p:txBody>
      </p:sp>
    </p:spTree>
    <p:extLst>
      <p:ext uri="{BB962C8B-B14F-4D97-AF65-F5344CB8AC3E}">
        <p14:creationId xmlns:p14="http://schemas.microsoft.com/office/powerpoint/2010/main" val="225882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Death per 100,000 by age group</a:t>
            </a:r>
          </a:p>
        </p:txBody>
      </p:sp>
      <p:pic>
        <p:nvPicPr>
          <p:cNvPr id="4" name="Content Placeholder 3"/>
          <p:cNvPicPr>
            <a:picLocks noGrp="1" noChangeAspect="1"/>
          </p:cNvPicPr>
          <p:nvPr>
            <p:ph idx="1"/>
          </p:nvPr>
        </p:nvPicPr>
        <p:blipFill>
          <a:blip r:embed="rId3"/>
          <a:stretch>
            <a:fillRect/>
          </a:stretch>
        </p:blipFill>
        <p:spPr>
          <a:xfrm>
            <a:off x="2764390" y="2405203"/>
            <a:ext cx="6663219" cy="4010870"/>
          </a:xfrm>
          <a:prstGeom prst="rect">
            <a:avLst/>
          </a:prstGeom>
        </p:spPr>
      </p:pic>
      <p:sp>
        <p:nvSpPr>
          <p:cNvPr id="3" name="TextBox 2">
            <a:extLst>
              <a:ext uri="{FF2B5EF4-FFF2-40B4-BE49-F238E27FC236}">
                <a16:creationId xmlns:a16="http://schemas.microsoft.com/office/drawing/2014/main" id="{A442B86E-8526-3AB6-2FDA-D5A763A22582}"/>
              </a:ext>
            </a:extLst>
          </p:cNvPr>
          <p:cNvSpPr txBox="1"/>
          <p:nvPr/>
        </p:nvSpPr>
        <p:spPr>
          <a:xfrm>
            <a:off x="9263144" y="4739303"/>
            <a:ext cx="917239" cy="369332"/>
          </a:xfrm>
          <a:prstGeom prst="rect">
            <a:avLst/>
          </a:prstGeom>
          <a:noFill/>
        </p:spPr>
        <p:txBody>
          <a:bodyPr wrap="none" rtlCol="0">
            <a:spAutoFit/>
          </a:bodyPr>
          <a:lstStyle/>
          <a:p>
            <a:r>
              <a:rPr lang="en-US"/>
              <a:t>Age 0-4</a:t>
            </a:r>
          </a:p>
        </p:txBody>
      </p:sp>
      <p:sp>
        <p:nvSpPr>
          <p:cNvPr id="5" name="TextBox 4">
            <a:extLst>
              <a:ext uri="{FF2B5EF4-FFF2-40B4-BE49-F238E27FC236}">
                <a16:creationId xmlns:a16="http://schemas.microsoft.com/office/drawing/2014/main" id="{A1AE378F-0C8B-25ED-3A77-C70923649FB1}"/>
              </a:ext>
            </a:extLst>
          </p:cNvPr>
          <p:cNvSpPr txBox="1"/>
          <p:nvPr/>
        </p:nvSpPr>
        <p:spPr>
          <a:xfrm>
            <a:off x="9263144" y="5577688"/>
            <a:ext cx="917239" cy="369332"/>
          </a:xfrm>
          <a:prstGeom prst="rect">
            <a:avLst/>
          </a:prstGeom>
          <a:noFill/>
        </p:spPr>
        <p:txBody>
          <a:bodyPr wrap="none" rtlCol="0">
            <a:spAutoFit/>
          </a:bodyPr>
          <a:lstStyle/>
          <a:p>
            <a:r>
              <a:rPr lang="en-US"/>
              <a:t>Age 5-9</a:t>
            </a:r>
          </a:p>
        </p:txBody>
      </p:sp>
      <p:sp>
        <p:nvSpPr>
          <p:cNvPr id="6" name="TextBox 5">
            <a:extLst>
              <a:ext uri="{FF2B5EF4-FFF2-40B4-BE49-F238E27FC236}">
                <a16:creationId xmlns:a16="http://schemas.microsoft.com/office/drawing/2014/main" id="{B6977C67-8F44-0698-102B-0EDC6D0DA7B9}"/>
              </a:ext>
            </a:extLst>
          </p:cNvPr>
          <p:cNvSpPr txBox="1"/>
          <p:nvPr/>
        </p:nvSpPr>
        <p:spPr>
          <a:xfrm>
            <a:off x="9263143" y="5208356"/>
            <a:ext cx="1148071" cy="369332"/>
          </a:xfrm>
          <a:prstGeom prst="rect">
            <a:avLst/>
          </a:prstGeom>
          <a:noFill/>
        </p:spPr>
        <p:txBody>
          <a:bodyPr wrap="none" rtlCol="0">
            <a:spAutoFit/>
          </a:bodyPr>
          <a:lstStyle/>
          <a:p>
            <a:r>
              <a:rPr lang="en-US"/>
              <a:t>Age 10-14</a:t>
            </a:r>
          </a:p>
        </p:txBody>
      </p:sp>
      <p:sp>
        <p:nvSpPr>
          <p:cNvPr id="7" name="TextBox 6">
            <a:extLst>
              <a:ext uri="{FF2B5EF4-FFF2-40B4-BE49-F238E27FC236}">
                <a16:creationId xmlns:a16="http://schemas.microsoft.com/office/drawing/2014/main" id="{55DB657E-78BA-976B-B2CE-765233065DA9}"/>
              </a:ext>
            </a:extLst>
          </p:cNvPr>
          <p:cNvSpPr txBox="1"/>
          <p:nvPr/>
        </p:nvSpPr>
        <p:spPr>
          <a:xfrm>
            <a:off x="9263144" y="3173353"/>
            <a:ext cx="1148071" cy="369332"/>
          </a:xfrm>
          <a:prstGeom prst="rect">
            <a:avLst/>
          </a:prstGeom>
          <a:noFill/>
        </p:spPr>
        <p:txBody>
          <a:bodyPr wrap="none" rtlCol="0">
            <a:spAutoFit/>
          </a:bodyPr>
          <a:lstStyle/>
          <a:p>
            <a:r>
              <a:rPr lang="en-US"/>
              <a:t>Age 15-18</a:t>
            </a:r>
          </a:p>
        </p:txBody>
      </p:sp>
      <p:sp>
        <p:nvSpPr>
          <p:cNvPr id="8" name="Rectangle 7">
            <a:extLst>
              <a:ext uri="{FF2B5EF4-FFF2-40B4-BE49-F238E27FC236}">
                <a16:creationId xmlns:a16="http://schemas.microsoft.com/office/drawing/2014/main" id="{D8C4202F-9FBF-497E-6729-9CE79C028822}"/>
              </a:ext>
            </a:extLst>
          </p:cNvPr>
          <p:cNvSpPr/>
          <p:nvPr/>
        </p:nvSpPr>
        <p:spPr>
          <a:xfrm>
            <a:off x="9300882" y="4706470"/>
            <a:ext cx="963705" cy="41461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7A2ADD-E56D-139D-189F-9DF30903422E}"/>
              </a:ext>
            </a:extLst>
          </p:cNvPr>
          <p:cNvSpPr/>
          <p:nvPr/>
        </p:nvSpPr>
        <p:spPr>
          <a:xfrm>
            <a:off x="9300882" y="3126440"/>
            <a:ext cx="1109381" cy="41461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72AA82-701A-4CBA-6457-EC8EF480DCF6}"/>
              </a:ext>
            </a:extLst>
          </p:cNvPr>
          <p:cNvSpPr/>
          <p:nvPr/>
        </p:nvSpPr>
        <p:spPr>
          <a:xfrm>
            <a:off x="9300881" y="5210734"/>
            <a:ext cx="1053352" cy="78441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80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50" name="Rectangle 5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0D72332-F34E-1976-EDCA-352C298CF0AC}"/>
              </a:ext>
            </a:extLst>
          </p:cNvPr>
          <p:cNvSpPr>
            <a:spLocks noGrp="1"/>
          </p:cNvSpPr>
          <p:nvPr>
            <p:ph type="title"/>
          </p:nvPr>
        </p:nvSpPr>
        <p:spPr>
          <a:xfrm>
            <a:off x="643467" y="643467"/>
            <a:ext cx="3655603" cy="1728044"/>
          </a:xfrm>
          <a:noFill/>
          <a:ln>
            <a:solidFill>
              <a:schemeClr val="bg1"/>
            </a:solidFill>
          </a:ln>
        </p:spPr>
        <p:txBody>
          <a:bodyPr vert="horz" wrap="square" lIns="182880" tIns="182880" rIns="182880" bIns="182880" rtlCol="0" anchor="ctr">
            <a:normAutofit/>
          </a:bodyPr>
          <a:lstStyle/>
          <a:p>
            <a:r>
              <a:rPr lang="en-US" sz="2400" dirty="0">
                <a:solidFill>
                  <a:schemeClr val="bg1"/>
                </a:solidFill>
              </a:rPr>
              <a:t>Understanding pediatric trauma is an urgent priority</a:t>
            </a:r>
          </a:p>
        </p:txBody>
      </p:sp>
      <p:sp>
        <p:nvSpPr>
          <p:cNvPr id="45" name="TextShape 1"/>
          <p:cNvSpPr txBox="1"/>
          <p:nvPr/>
        </p:nvSpPr>
        <p:spPr>
          <a:xfrm>
            <a:off x="643468" y="2638044"/>
            <a:ext cx="3363974" cy="3415622"/>
          </a:xfrm>
          <a:prstGeom prst="rect">
            <a:avLst/>
          </a:prstGeom>
        </p:spPr>
        <p:txBody>
          <a:bodyPr vert="horz" lIns="91440" tIns="45720" rIns="91440" bIns="45720" rtlCol="0" anchor="t">
            <a:normAutofit/>
          </a:bodyPr>
          <a:lstStyle/>
          <a:p>
            <a:pPr algn="ctr" defTabSz="914400">
              <a:spcBef>
                <a:spcPts val="1000"/>
              </a:spcBef>
              <a:buClr>
                <a:schemeClr val="accent2"/>
              </a:buClr>
            </a:pPr>
            <a:r>
              <a:rPr lang="en-US" sz="1400" spc="-1" dirty="0">
                <a:solidFill>
                  <a:schemeClr val="bg1"/>
                </a:solidFill>
              </a:rPr>
              <a:t>Leading Causes of Death among Children and Adolescents in the United States, </a:t>
            </a:r>
            <a:br>
              <a:rPr lang="en-US" sz="1400" spc="-1" dirty="0">
                <a:solidFill>
                  <a:schemeClr val="bg1"/>
                </a:solidFill>
              </a:rPr>
            </a:br>
            <a:r>
              <a:rPr lang="en-US" sz="1400" spc="-1" dirty="0">
                <a:solidFill>
                  <a:schemeClr val="bg1"/>
                </a:solidFill>
              </a:rPr>
              <a:t>1999 through 2020. </a:t>
            </a:r>
            <a:endParaRPr lang="en-US" sz="1400" dirty="0">
              <a:solidFill>
                <a:schemeClr val="bg1"/>
              </a:solidFill>
            </a:endParaRPr>
          </a:p>
          <a:p>
            <a:pPr algn="ctr" defTabSz="914400">
              <a:spcBef>
                <a:spcPts val="1000"/>
              </a:spcBef>
            </a:pPr>
            <a:r>
              <a:rPr lang="en-US" sz="1400" spc="-1" dirty="0">
                <a:solidFill>
                  <a:schemeClr val="bg1"/>
                </a:solidFill>
              </a:rPr>
              <a:t>JE Goldstick et al. N Engl J Med 2022;386:1955-1956</a:t>
            </a:r>
            <a:endParaRPr lang="en-US" sz="1400">
              <a:solidFill>
                <a:schemeClr val="bg1"/>
              </a:solidFill>
            </a:endParaRPr>
          </a:p>
        </p:txBody>
      </p:sp>
      <p:pic>
        <p:nvPicPr>
          <p:cNvPr id="46" name="Picture 45"/>
          <p:cNvPicPr>
            <a:picLocks noChangeAspect="1"/>
          </p:cNvPicPr>
          <p:nvPr/>
        </p:nvPicPr>
        <p:blipFill>
          <a:blip r:embed="rId3"/>
          <a:stretch/>
        </p:blipFill>
        <p:spPr>
          <a:xfrm>
            <a:off x="5297763" y="738870"/>
            <a:ext cx="6250769" cy="5219392"/>
          </a:xfrm>
          <a:prstGeom prst="rect">
            <a:avLst/>
          </a:prstGeom>
        </p:spPr>
      </p:pic>
      <p:sp>
        <p:nvSpPr>
          <p:cNvPr id="2" name="CustomShape 2">
            <a:extLst>
              <a:ext uri="{FF2B5EF4-FFF2-40B4-BE49-F238E27FC236}">
                <a16:creationId xmlns:a16="http://schemas.microsoft.com/office/drawing/2014/main" id="{0E2DBA32-F14E-02B2-22CD-666A6329F8E5}"/>
              </a:ext>
            </a:extLst>
          </p:cNvPr>
          <p:cNvSpPr/>
          <p:nvPr/>
        </p:nvSpPr>
        <p:spPr>
          <a:xfrm>
            <a:off x="1817294" y="5474688"/>
            <a:ext cx="8068235"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endParaRPr lang="en-US" sz="2118" spc="-1">
              <a:latin typeface="Arial"/>
            </a:endParaRPr>
          </a:p>
        </p:txBody>
      </p:sp>
    </p:spTree>
    <p:extLst>
      <p:ext uri="{BB962C8B-B14F-4D97-AF65-F5344CB8AC3E}">
        <p14:creationId xmlns:p14="http://schemas.microsoft.com/office/powerpoint/2010/main" val="166865606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B330A2AACB94478B4CC2F39002A861" ma:contentTypeVersion="14" ma:contentTypeDescription="Create a new document." ma:contentTypeScope="" ma:versionID="089fc57eb0e643ef0bfdac4ab703838c">
  <xsd:schema xmlns:xsd="http://www.w3.org/2001/XMLSchema" xmlns:xs="http://www.w3.org/2001/XMLSchema" xmlns:p="http://schemas.microsoft.com/office/2006/metadata/properties" xmlns:ns3="ba28866e-f5dd-4244-9a9f-5ea6ca469195" xmlns:ns4="1c19515c-c7c5-4d54-a7fa-846a4eb38078" targetNamespace="http://schemas.microsoft.com/office/2006/metadata/properties" ma:root="true" ma:fieldsID="97fa34cc36df0a8f8e085aeb33eab7ed" ns3:_="" ns4:_="">
    <xsd:import namespace="ba28866e-f5dd-4244-9a9f-5ea6ca469195"/>
    <xsd:import namespace="1c19515c-c7c5-4d54-a7fa-846a4eb380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8866e-f5dd-4244-9a9f-5ea6ca46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19515c-c7c5-4d54-a7fa-846a4eb380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a28866e-f5dd-4244-9a9f-5ea6ca4691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CC61A2-A514-4E98-A3D8-FAD9B1947DBE}">
  <ds:schemaRefs>
    <ds:schemaRef ds:uri="1c19515c-c7c5-4d54-a7fa-846a4eb38078"/>
    <ds:schemaRef ds:uri="ba28866e-f5dd-4244-9a9f-5ea6ca4691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40B39B-7331-4340-962A-81AC602B64C6}">
  <ds:schemaRefs>
    <ds:schemaRef ds:uri="http://purl.org/dc/dcmitype/"/>
    <ds:schemaRef ds:uri="1c19515c-c7c5-4d54-a7fa-846a4eb38078"/>
    <ds:schemaRef ds:uri="http://purl.org/dc/elements/1.1/"/>
    <ds:schemaRef ds:uri="http://schemas.microsoft.com/office/2006/metadata/properties"/>
    <ds:schemaRef ds:uri="ba28866e-f5dd-4244-9a9f-5ea6ca469195"/>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51AA46A-F960-4FB2-A92D-1027CEE78F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538</TotalTime>
  <Words>5959</Words>
  <Application>Microsoft Macintosh PowerPoint</Application>
  <PresentationFormat>Widescreen</PresentationFormat>
  <Paragraphs>496</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Gill Sans MT</vt:lpstr>
      <vt:lpstr>Parcel</vt:lpstr>
      <vt:lpstr> Treatment of hemorrhagic shock in children </vt:lpstr>
      <vt:lpstr>PowerPoint Presentation</vt:lpstr>
      <vt:lpstr>Alternate title</vt:lpstr>
      <vt:lpstr>Pediatric trauma: epidemiology</vt:lpstr>
      <vt:lpstr>Us civilian pediatric trauma</vt:lpstr>
      <vt:lpstr>Causes of death by age group: Trauma kills children in the US</vt:lpstr>
      <vt:lpstr>Adjusted death rate by race/sex</vt:lpstr>
      <vt:lpstr>Death per 100,000 by age group</vt:lpstr>
      <vt:lpstr>Understanding pediatric trauma is an urgent priority</vt:lpstr>
      <vt:lpstr>Outcomes</vt:lpstr>
      <vt:lpstr>PowerPoint Presentation</vt:lpstr>
      <vt:lpstr>TIMING OF DEATH:  PEDS VS ADULT</vt:lpstr>
      <vt:lpstr>Gaps in knowledge</vt:lpstr>
      <vt:lpstr>PowerPoint Presentation</vt:lpstr>
      <vt:lpstr>Data are limited</vt:lpstr>
      <vt:lpstr>Why might children be different?</vt:lpstr>
      <vt:lpstr>Why are pediatric-specific  data needed?</vt:lpstr>
      <vt:lpstr>Optimal resuscitation of the pediatric trauma patient</vt:lpstr>
      <vt:lpstr>crystalloid</vt:lpstr>
      <vt:lpstr>Hemostatic resuscitation options</vt:lpstr>
      <vt:lpstr>Hemostatic resuscitation options</vt:lpstr>
      <vt:lpstr>LTOWB in the US </vt:lpstr>
      <vt:lpstr>ltowb: Feasibility and efficiency</vt:lpstr>
      <vt:lpstr>Ltowb: Safety</vt:lpstr>
      <vt:lpstr>Ltowb: Cold platelets</vt:lpstr>
      <vt:lpstr>PowerPoint Presentation</vt:lpstr>
      <vt:lpstr>transfusion volume</vt:lpstr>
      <vt:lpstr>Mortality: who benefits?</vt:lpstr>
      <vt:lpstr>Optimal resuscitation of the pediatric trauma patient</vt:lpstr>
      <vt:lpstr>Barriers</vt:lpstr>
      <vt:lpstr>Feasible, safe</vt:lpstr>
      <vt:lpstr>Where should resus start?</vt:lpstr>
      <vt:lpstr>Optimal resuscitation of the pediatric trauma patient</vt:lpstr>
      <vt:lpstr>tranexamic acid </vt:lpstr>
      <vt:lpstr>TxA: UNANSWERED QUESTIONS</vt:lpstr>
      <vt:lpstr>Txa in other pediatric populations</vt:lpstr>
      <vt:lpstr>cryoprecipitate</vt:lpstr>
      <vt:lpstr>Optimal resuscitation of the pediatric trauma patient</vt:lpstr>
      <vt:lpstr>PowerPoint Presentation</vt:lpstr>
      <vt:lpstr>Platform =  Integrated clinical trial infrastructure </vt:lpstr>
      <vt:lpstr>MATIC-2: General Methods</vt:lpstr>
      <vt:lpstr>Eligibility Criteria</vt:lpstr>
      <vt:lpstr>design</vt:lpstr>
      <vt:lpstr>Primary Outcome –  24 Hour Mortality  </vt:lpstr>
      <vt:lpstr>outcomes</vt:lpstr>
      <vt:lpstr>Subgroup Analyses</vt:lpstr>
      <vt:lpstr>Mechanistic aim</vt:lpstr>
      <vt:lpstr>Mechanistic aim</vt:lpstr>
      <vt:lpstr>Human Protections </vt:lpstr>
      <vt:lpstr>Funding</vt:lpstr>
      <vt:lpstr>Funding &amp; Timeline</vt:lpstr>
      <vt:lpstr>MATIC-2 leadership </vt:lpstr>
      <vt:lpstr>MATIC-2 Leadership </vt:lpstr>
      <vt:lpstr>Thank you</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Outcomes, and Gaps in Knowledge for Traumatic Bleeding in Children</dc:title>
  <dc:creator>Leeper, Christine</dc:creator>
  <cp:lastModifiedBy>Leeper, Christine</cp:lastModifiedBy>
  <cp:revision>3987</cp:revision>
  <dcterms:created xsi:type="dcterms:W3CDTF">2022-09-29T18:20:08Z</dcterms:created>
  <dcterms:modified xsi:type="dcterms:W3CDTF">2023-06-20T05:58:36Z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2022-10-06T13:12:05Z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757dc285-9a33-4467-9ed5-2455f3c5fc1a</vt:lpwstr>
  </property>
  <property fmtid="{D5CDD505-2E9C-101B-9397-08002B2CF9AE}" pid="8" name="MSIP_Label_5e4b1be8-281e-475d-98b0-21c3457e5a46_ContentBits">
    <vt:lpwstr>0</vt:lpwstr>
  </property>
  <property fmtid="{D5CDD505-2E9C-101B-9397-08002B2CF9AE}" pid="9" name="ContentTypeId">
    <vt:lpwstr>0x010100B0B330A2AACB94478B4CC2F39002A861</vt:lpwstr>
  </property>
</Properties>
</file>