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3" r:id="rId2"/>
    <p:sldId id="367" r:id="rId3"/>
    <p:sldId id="470" r:id="rId4"/>
    <p:sldId id="472" r:id="rId5"/>
    <p:sldId id="380" r:id="rId6"/>
    <p:sldId id="382" r:id="rId7"/>
    <p:sldId id="422" r:id="rId8"/>
    <p:sldId id="432" r:id="rId9"/>
    <p:sldId id="421" r:id="rId10"/>
    <p:sldId id="435" r:id="rId11"/>
    <p:sldId id="482" r:id="rId12"/>
    <p:sldId id="411" r:id="rId13"/>
    <p:sldId id="493" r:id="rId14"/>
    <p:sldId id="496" r:id="rId15"/>
    <p:sldId id="504" r:id="rId16"/>
    <p:sldId id="505" r:id="rId17"/>
    <p:sldId id="481" r:id="rId18"/>
    <p:sldId id="506" r:id="rId19"/>
    <p:sldId id="508" r:id="rId20"/>
    <p:sldId id="507" r:id="rId21"/>
    <p:sldId id="509" r:id="rId22"/>
    <p:sldId id="510" r:id="rId23"/>
    <p:sldId id="511" r:id="rId24"/>
    <p:sldId id="512" r:id="rId25"/>
    <p:sldId id="513" r:id="rId26"/>
    <p:sldId id="499" r:id="rId27"/>
    <p:sldId id="500" r:id="rId28"/>
    <p:sldId id="502" r:id="rId29"/>
    <p:sldId id="503" r:id="rId30"/>
    <p:sldId id="514" r:id="rId31"/>
    <p:sldId id="515" r:id="rId32"/>
    <p:sldId id="516" r:id="rId33"/>
    <p:sldId id="517" r:id="rId34"/>
    <p:sldId id="518" r:id="rId35"/>
    <p:sldId id="310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8497B0"/>
    <a:srgbClr val="262340"/>
    <a:srgbClr val="FFC629"/>
    <a:srgbClr val="333C33"/>
    <a:srgbClr val="FFD530"/>
    <a:srgbClr val="67151F"/>
    <a:srgbClr val="D99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3979" autoAdjust="0"/>
  </p:normalViewPr>
  <p:slideViewPr>
    <p:cSldViewPr snapToGrid="0" snapToObjects="1">
      <p:cViewPr varScale="1">
        <p:scale>
          <a:sx n="83" d="100"/>
          <a:sy n="83" d="100"/>
        </p:scale>
        <p:origin x="632" y="44"/>
      </p:cViewPr>
      <p:guideLst>
        <p:guide orient="horz" pos="216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8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0299B-AE18-43E3-A6B6-5586D7941E0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4F94506-67DC-4091-976C-873C57F30C8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Acute (0-1 hours)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CB6BD-9DC5-4BE7-9E33-3CBB19DD4C7B}" type="parTrans" cxnId="{86E2E066-C880-4B1C-B9E4-881DA1C5CB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FA84A-D710-4AF0-A472-2FB79E3863C5}" type="sibTrans" cxnId="{86E2E066-C880-4B1C-B9E4-881DA1C5CB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76A0C-B47F-4C23-B9F9-A6104C46FC39}">
      <dgm:prSet phldrT="[Text]" custT="1"/>
      <dgm:spPr/>
      <dgm:t>
        <a:bodyPr/>
        <a:lstStyle/>
        <a:p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Blood / Airway Loss</a:t>
          </a:r>
        </a:p>
        <a:p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↓ DO2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↓ ATP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  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↓ pH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↑ K+</a:t>
          </a:r>
        </a:p>
        <a:p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Cell death</a:t>
          </a:r>
        </a:p>
        <a:p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Endothelial dysfunction</a:t>
          </a:r>
        </a:p>
        <a:p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Coagulopathy </a:t>
          </a:r>
          <a:endParaRPr lang="en-US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14ED7-EDE9-43AB-BD20-928834DCAFCF}" type="parTrans" cxnId="{EA4F9FEB-DE29-4FDD-833B-9C8FA0394E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D8B0E-63FB-487B-BF19-6FF1C81626B5}" type="sibTrans" cxnId="{EA4F9FEB-DE29-4FDD-833B-9C8FA0394E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00397-0A75-4C80-94F4-881537C0890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Delayed (6-24 hours)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418A1-5B57-4DC2-87C2-2C5269234E21}" type="parTrans" cxnId="{AC1A3A85-2FDD-4BBB-A3D5-8D09850EC4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9DE6F-6277-4032-BA41-5659C803A70A}" type="sibTrans" cxnId="{AC1A3A85-2FDD-4BBB-A3D5-8D09850EC4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EAE2F-936A-4B25-8510-5AC2BD783D1F}">
      <dgm:prSet phldrT="[Text]" custT="1"/>
      <dgm:spPr/>
      <dgm:t>
        <a:bodyPr/>
        <a:lstStyle/>
        <a:p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Inflammatory second hit</a:t>
          </a:r>
        </a:p>
        <a:p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Progression of organ failure</a:t>
          </a:r>
        </a:p>
        <a:p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Wound progression, thrombosis &amp; infection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6F739-05CF-4ECB-B6C6-E5F9C025C58C}" type="parTrans" cxnId="{30267F32-E14B-4915-AD0B-ED22BFCED6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EDA56-B3F1-4383-9C86-A7F99B96BE81}" type="sibTrans" cxnId="{30267F32-E14B-4915-AD0B-ED22BFCED6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F08D8-F3CA-4046-930C-C3A53797E38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Vascular dysfunction / edema / thrombosis</a:t>
          </a:r>
        </a:p>
        <a:p>
          <a:pPr>
            <a:spcAft>
              <a:spcPts val="0"/>
            </a:spcAft>
          </a:pP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Organ failure: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brain, heart, kidney, lung</a:t>
          </a:r>
        </a:p>
        <a:p>
          <a:pPr>
            <a:spcAft>
              <a:spcPts val="0"/>
            </a:spcAft>
          </a:pP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Wound contamination &amp;</a:t>
          </a:r>
        </a:p>
        <a:p>
          <a:pPr>
            <a:spcAft>
              <a:spcPts val="0"/>
            </a:spcAft>
          </a:pP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colonization</a:t>
          </a:r>
        </a:p>
      </dgm:t>
    </dgm:pt>
    <dgm:pt modelId="{938D43C0-5BC2-4104-A808-7219636C0894}" type="sibTrans" cxnId="{9E9EC2C9-4321-444A-B489-AB2C925318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88FEE-F03A-431B-855F-3A9F95B54D6B}" type="parTrans" cxnId="{9E9EC2C9-4321-444A-B489-AB2C9253188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C26C0-8708-456A-8682-363D3819A4DC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Intermediate (2-6 hours)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53A20-5C00-4CAC-8BBD-CAD169B46C5B}" type="sibTrans" cxnId="{1ADB18CF-4B73-44AC-A596-58C22EF26F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53783-5942-433B-93F0-BD0C34DEEBA4}" type="parTrans" cxnId="{1ADB18CF-4B73-44AC-A596-58C22EF26F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51DEC-A0AF-4D3C-BAF8-7BF4F1AAC8D3}" type="pres">
      <dgm:prSet presAssocID="{E3C0299B-AE18-43E3-A6B6-5586D7941E0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D2B536-BE9F-4C4C-9EB9-6670FAA78099}" type="pres">
      <dgm:prSet presAssocID="{74F94506-67DC-4091-976C-873C57F30C87}" presName="parentText1" presStyleLbl="node1" presStyleIdx="0" presStyleCnt="3" custScaleX="46701" custLinFactNeighborX="-52011" custLinFactNeighborY="487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65410-CEF8-43CE-B636-5F147B893D41}" type="pres">
      <dgm:prSet presAssocID="{74F94506-67DC-4091-976C-873C57F30C87}" presName="childText1" presStyleLbl="solidAlignAcc1" presStyleIdx="0" presStyleCnt="3" custLinFactNeighborX="-77835" custLinFactNeighborY="19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E8E0F-9578-4744-9D47-8369394ADDB2}" type="pres">
      <dgm:prSet presAssocID="{F93C26C0-8708-456A-8682-363D3819A4DC}" presName="parentText2" presStyleLbl="node1" presStyleIdx="1" presStyleCnt="3" custScaleX="153709" custLinFactNeighborX="-7596" custLinFactNeighborY="401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406BF-B822-49DE-8757-0424794298B1}" type="pres">
      <dgm:prSet presAssocID="{F93C26C0-8708-456A-8682-363D3819A4DC}" presName="childText2" presStyleLbl="solidAlignAcc1" presStyleIdx="1" presStyleCnt="3" custScaleX="180343" custScaleY="90398" custLinFactNeighborX="-37292" custLinFactNeighborY="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CCCB7-8A26-4C65-8462-FE9F789543D7}" type="pres">
      <dgm:prSet presAssocID="{C2C00397-0A75-4C80-94F4-881537C0890D}" presName="parentText3" presStyleLbl="node1" presStyleIdx="2" presStyleCnt="3" custScaleX="255280" custLinFactNeighborX="70143" custLinFactNeighborY="7788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D5DB8-C145-4642-BC24-C042B5D785B6}" type="pres">
      <dgm:prSet presAssocID="{C2C00397-0A75-4C80-94F4-881537C0890D}" presName="childText3" presStyleLbl="solidAlignAcc1" presStyleIdx="2" presStyleCnt="3" custScaleX="258534" custScaleY="52695" custLinFactNeighborX="62458" custLinFactNeighborY="10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6D5A1-6DF4-4CCC-89DD-D4F9015352BF}" type="presOf" srcId="{74F94506-67DC-4091-976C-873C57F30C87}" destId="{92D2B536-BE9F-4C4C-9EB9-6670FAA78099}" srcOrd="0" destOrd="0" presId="urn:microsoft.com/office/officeart/2009/3/layout/IncreasingArrowsProcess"/>
    <dgm:cxn modelId="{3E0D0F6C-7B5B-45F0-9245-9EAF5CAF59D7}" type="presOf" srcId="{E3C0299B-AE18-43E3-A6B6-5586D7941E0C}" destId="{5A951DEC-A0AF-4D3C-BAF8-7BF4F1AAC8D3}" srcOrd="0" destOrd="0" presId="urn:microsoft.com/office/officeart/2009/3/layout/IncreasingArrowsProcess"/>
    <dgm:cxn modelId="{86E2E066-C880-4B1C-B9E4-881DA1C5CB01}" srcId="{E3C0299B-AE18-43E3-A6B6-5586D7941E0C}" destId="{74F94506-67DC-4091-976C-873C57F30C87}" srcOrd="0" destOrd="0" parTransId="{DC8CB6BD-9DC5-4BE7-9E33-3CBB19DD4C7B}" sibTransId="{721FA84A-D710-4AF0-A472-2FB79E3863C5}"/>
    <dgm:cxn modelId="{EA4F9FEB-DE29-4FDD-833B-9C8FA0394EBE}" srcId="{74F94506-67DC-4091-976C-873C57F30C87}" destId="{03976A0C-B47F-4C23-B9F9-A6104C46FC39}" srcOrd="0" destOrd="0" parTransId="{52A14ED7-EDE9-43AB-BD20-928834DCAFCF}" sibTransId="{55DD8B0E-63FB-487B-BF19-6FF1C81626B5}"/>
    <dgm:cxn modelId="{A736C33F-A90D-43E6-B17A-1A2CDA3C3A8E}" type="presOf" srcId="{03976A0C-B47F-4C23-B9F9-A6104C46FC39}" destId="{CFE65410-CEF8-43CE-B636-5F147B893D41}" srcOrd="0" destOrd="0" presId="urn:microsoft.com/office/officeart/2009/3/layout/IncreasingArrowsProcess"/>
    <dgm:cxn modelId="{0ABC7295-6D35-414C-AA24-3265A3C1D2E7}" type="presOf" srcId="{FD1F08D8-F3CA-4046-930C-C3A53797E38D}" destId="{825406BF-B822-49DE-8757-0424794298B1}" srcOrd="0" destOrd="0" presId="urn:microsoft.com/office/officeart/2009/3/layout/IncreasingArrowsProcess"/>
    <dgm:cxn modelId="{D0177B9C-266D-489B-A6F9-03586441E998}" type="presOf" srcId="{F93C26C0-8708-456A-8682-363D3819A4DC}" destId="{2D4E8E0F-9578-4744-9D47-8369394ADDB2}" srcOrd="0" destOrd="0" presId="urn:microsoft.com/office/officeart/2009/3/layout/IncreasingArrowsProcess"/>
    <dgm:cxn modelId="{2EF5301C-B522-4668-9806-A211D1FF9816}" type="presOf" srcId="{C2C00397-0A75-4C80-94F4-881537C0890D}" destId="{BFBCCCB7-8A26-4C65-8462-FE9F789543D7}" srcOrd="0" destOrd="0" presId="urn:microsoft.com/office/officeart/2009/3/layout/IncreasingArrowsProcess"/>
    <dgm:cxn modelId="{34BB14E8-66B6-4F7A-82FC-58D7A05B52D2}" type="presOf" srcId="{DF2EAE2F-936A-4B25-8510-5AC2BD783D1F}" destId="{D2BD5DB8-C145-4642-BC24-C042B5D785B6}" srcOrd="0" destOrd="0" presId="urn:microsoft.com/office/officeart/2009/3/layout/IncreasingArrowsProcess"/>
    <dgm:cxn modelId="{AC1A3A85-2FDD-4BBB-A3D5-8D09850EC4F6}" srcId="{E3C0299B-AE18-43E3-A6B6-5586D7941E0C}" destId="{C2C00397-0A75-4C80-94F4-881537C0890D}" srcOrd="2" destOrd="0" parTransId="{BC3418A1-5B57-4DC2-87C2-2C5269234E21}" sibTransId="{04B9DE6F-6277-4032-BA41-5659C803A70A}"/>
    <dgm:cxn modelId="{9E9EC2C9-4321-444A-B489-AB2C92531885}" srcId="{F93C26C0-8708-456A-8682-363D3819A4DC}" destId="{FD1F08D8-F3CA-4046-930C-C3A53797E38D}" srcOrd="0" destOrd="0" parTransId="{40588FEE-F03A-431B-855F-3A9F95B54D6B}" sibTransId="{938D43C0-5BC2-4104-A808-7219636C0894}"/>
    <dgm:cxn modelId="{30267F32-E14B-4915-AD0B-ED22BFCED63D}" srcId="{C2C00397-0A75-4C80-94F4-881537C0890D}" destId="{DF2EAE2F-936A-4B25-8510-5AC2BD783D1F}" srcOrd="0" destOrd="0" parTransId="{5B96F739-05CF-4ECB-B6C6-E5F9C025C58C}" sibTransId="{421EDA56-B3F1-4383-9C86-A7F99B96BE81}"/>
    <dgm:cxn modelId="{1ADB18CF-4B73-44AC-A596-58C22EF26F1C}" srcId="{E3C0299B-AE18-43E3-A6B6-5586D7941E0C}" destId="{F93C26C0-8708-456A-8682-363D3819A4DC}" srcOrd="1" destOrd="0" parTransId="{06653783-5942-433B-93F0-BD0C34DEEBA4}" sibTransId="{8AB53A20-5C00-4CAC-8BBD-CAD169B46C5B}"/>
    <dgm:cxn modelId="{AD67C88B-0F32-44B9-88A9-1D151D96CBEF}" type="presParOf" srcId="{5A951DEC-A0AF-4D3C-BAF8-7BF4F1AAC8D3}" destId="{92D2B536-BE9F-4C4C-9EB9-6670FAA78099}" srcOrd="0" destOrd="0" presId="urn:microsoft.com/office/officeart/2009/3/layout/IncreasingArrowsProcess"/>
    <dgm:cxn modelId="{41FFB96E-838A-4362-B06A-F9C5EFEDCC5F}" type="presParOf" srcId="{5A951DEC-A0AF-4D3C-BAF8-7BF4F1AAC8D3}" destId="{CFE65410-CEF8-43CE-B636-5F147B893D41}" srcOrd="1" destOrd="0" presId="urn:microsoft.com/office/officeart/2009/3/layout/IncreasingArrowsProcess"/>
    <dgm:cxn modelId="{A0DB4053-3EB7-46F1-9FAA-E066AC73E599}" type="presParOf" srcId="{5A951DEC-A0AF-4D3C-BAF8-7BF4F1AAC8D3}" destId="{2D4E8E0F-9578-4744-9D47-8369394ADDB2}" srcOrd="2" destOrd="0" presId="urn:microsoft.com/office/officeart/2009/3/layout/IncreasingArrowsProcess"/>
    <dgm:cxn modelId="{52540FEF-CCCD-4C02-874A-2686DBCEAFE1}" type="presParOf" srcId="{5A951DEC-A0AF-4D3C-BAF8-7BF4F1AAC8D3}" destId="{825406BF-B822-49DE-8757-0424794298B1}" srcOrd="3" destOrd="0" presId="urn:microsoft.com/office/officeart/2009/3/layout/IncreasingArrowsProcess"/>
    <dgm:cxn modelId="{95B3E27F-C3F4-4B9C-BA61-15ABFE865573}" type="presParOf" srcId="{5A951DEC-A0AF-4D3C-BAF8-7BF4F1AAC8D3}" destId="{BFBCCCB7-8A26-4C65-8462-FE9F789543D7}" srcOrd="4" destOrd="0" presId="urn:microsoft.com/office/officeart/2009/3/layout/IncreasingArrowsProcess"/>
    <dgm:cxn modelId="{BEC71493-EAAF-4976-9595-D570A09645F9}" type="presParOf" srcId="{5A951DEC-A0AF-4D3C-BAF8-7BF4F1AAC8D3}" destId="{D2BD5DB8-C145-4642-BC24-C042B5D785B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B536-BE9F-4C4C-9EB9-6670FAA78099}">
      <dsp:nvSpPr>
        <dsp:cNvPr id="0" name=""/>
        <dsp:cNvSpPr/>
      </dsp:nvSpPr>
      <dsp:spPr>
        <a:xfrm>
          <a:off x="0" y="513796"/>
          <a:ext cx="2375053" cy="74066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581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Acute (0-1 hours)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8962"/>
        <a:ext cx="2189887" cy="370333"/>
      </dsp:txXfrm>
    </dsp:sp>
    <dsp:sp modelId="{CFE65410-CEF8-43CE-B636-5F147B893D41}">
      <dsp:nvSpPr>
        <dsp:cNvPr id="0" name=""/>
        <dsp:cNvSpPr/>
      </dsp:nvSpPr>
      <dsp:spPr>
        <a:xfrm>
          <a:off x="6516" y="995296"/>
          <a:ext cx="1566383" cy="142679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Blood / Airway Loss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↓ DO2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↓ ATP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  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↓ pH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↑ K+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Cell death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Endothelial dysfunction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Coagulopathy </a:t>
          </a:r>
          <a:endParaRPr lang="en-US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6" y="995296"/>
        <a:ext cx="1566383" cy="1426794"/>
      </dsp:txXfrm>
    </dsp:sp>
    <dsp:sp modelId="{2D4E8E0F-9578-4744-9D47-8369394ADDB2}">
      <dsp:nvSpPr>
        <dsp:cNvPr id="0" name=""/>
        <dsp:cNvSpPr/>
      </dsp:nvSpPr>
      <dsp:spPr>
        <a:xfrm>
          <a:off x="1579685" y="697032"/>
          <a:ext cx="5409444" cy="74066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581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Intermediate (2-6 hours)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9685" y="882198"/>
        <a:ext cx="5224278" cy="370333"/>
      </dsp:txXfrm>
    </dsp:sp>
    <dsp:sp modelId="{825406BF-B822-49DE-8757-0424794298B1}">
      <dsp:nvSpPr>
        <dsp:cNvPr id="0" name=""/>
        <dsp:cNvSpPr/>
      </dsp:nvSpPr>
      <dsp:spPr>
        <a:xfrm>
          <a:off x="1578718" y="1142922"/>
          <a:ext cx="2824862" cy="128979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Vascular dysfunction / edema / thrombosis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 failure: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brain, heart, kidney, lung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Wound contamination &amp;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colonization</a:t>
          </a:r>
        </a:p>
      </dsp:txBody>
      <dsp:txXfrm>
        <a:off x="1578718" y="1142922"/>
        <a:ext cx="2824862" cy="1289794"/>
      </dsp:txXfrm>
    </dsp:sp>
    <dsp:sp modelId="{BFBCCCB7-8A26-4C65-8462-FE9F789543D7}">
      <dsp:nvSpPr>
        <dsp:cNvPr id="0" name=""/>
        <dsp:cNvSpPr/>
      </dsp:nvSpPr>
      <dsp:spPr>
        <a:xfrm>
          <a:off x="4067961" y="1223596"/>
          <a:ext cx="4985345" cy="74066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17581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Delayed (6-24 hours)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7961" y="1408762"/>
        <a:ext cx="4800179" cy="370333"/>
      </dsp:txXfrm>
    </dsp:sp>
    <dsp:sp modelId="{D2BD5DB8-C145-4642-BC24-C042B5D785B6}">
      <dsp:nvSpPr>
        <dsp:cNvPr id="0" name=""/>
        <dsp:cNvSpPr/>
      </dsp:nvSpPr>
      <dsp:spPr>
        <a:xfrm>
          <a:off x="4095183" y="1697250"/>
          <a:ext cx="4049632" cy="740846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Inflammatory second hit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Progression of organ failure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Wound progression, thrombosis &amp; infection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183" y="1697250"/>
        <a:ext cx="4049632" cy="740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143D2-B6FF-3C4A-B109-18C45843BD1D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5B8868-EF51-CA4B-9BD5-B99DD1FB8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8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F71C2-2358-394D-B9C0-422540A7EDCD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C1C953-2046-5A49-A76D-8EB5E9244F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18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C953-2046-5A49-A76D-8EB5E9244F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7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54C1C953-2046-5A49-A76D-8EB5E9244F5E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5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54C1C953-2046-5A49-A76D-8EB5E9244F5E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623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C953-2046-5A49-A76D-8EB5E9244F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x3_01-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015" y="389744"/>
            <a:ext cx="6327648" cy="1210704"/>
          </a:xfrm>
          <a:effectLst/>
        </p:spPr>
        <p:txBody>
          <a:bodyPr>
            <a:normAutofit/>
          </a:bodyPr>
          <a:lstStyle>
            <a:lvl1pPr algn="l">
              <a:defRPr sz="35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8014" y="1600447"/>
            <a:ext cx="6327648" cy="54507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3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377950"/>
            <a:ext cx="3325813" cy="4768850"/>
          </a:xfrm>
          <a:ln w="19050" cmpd="sng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71925" y="1377950"/>
            <a:ext cx="4714875" cy="2270125"/>
          </a:xfrm>
          <a:ln w="19050" cmpd="sng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971925" y="3836988"/>
            <a:ext cx="4714875" cy="2309812"/>
          </a:xfrm>
          <a:ln w="19050" cmpd="sng"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49288" y="1268640"/>
            <a:ext cx="7796212" cy="3892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49288" y="5364163"/>
            <a:ext cx="7796212" cy="7159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pic" sz="quarter" idx="13"/>
          </p:nvPr>
        </p:nvSpPr>
        <p:spPr>
          <a:xfrm>
            <a:off x="4729072" y="1296988"/>
            <a:ext cx="3957727" cy="4633912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296988"/>
            <a:ext cx="4069198" cy="463391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MRM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3" y="65903"/>
            <a:ext cx="7611762" cy="8728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x3_03-0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619" y="1168089"/>
            <a:ext cx="8442862" cy="672849"/>
          </a:xfrm>
        </p:spPr>
        <p:txBody>
          <a:bodyPr anchor="t">
            <a:noAutofit/>
          </a:bodyPr>
          <a:lstStyle>
            <a:lvl1pPr algn="ctr">
              <a:defRPr sz="3600" b="1" cap="none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306" y="2092280"/>
            <a:ext cx="7516861" cy="803319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 w="28575" cmpd="sng">
            <a:noFill/>
          </a:ln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0798"/>
            <a:ext cx="3008313" cy="79708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0798"/>
            <a:ext cx="5111750" cy="504536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9476"/>
            <a:ext cx="3008313" cy="41266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4307"/>
            <a:ext cx="5486400" cy="4161072"/>
          </a:xfrm>
          <a:ln w="19050" cmpd="sng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Name, Title, Email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x3_02-02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55"/>
            <a:ext cx="9169400" cy="6877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546" y="-1"/>
            <a:ext cx="7669427" cy="980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58"/>
            <a:ext cx="8229600" cy="48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29400"/>
            <a:ext cx="2133600" cy="23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Title, Email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3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6752" y="6629400"/>
            <a:ext cx="2133600" cy="238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of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»"/>
        <a:defRPr sz="2400" kern="1200">
          <a:solidFill>
            <a:srgbClr val="6715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rgbClr val="6715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»"/>
        <a:defRPr sz="1800" kern="1200">
          <a:solidFill>
            <a:srgbClr val="6715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6715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»"/>
        <a:defRPr sz="1600" i="1" kern="1200">
          <a:solidFill>
            <a:srgbClr val="6715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6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19359973/" TargetMode="External"/><Relationship Id="rId4" Type="http://schemas.openxmlformats.org/officeDocument/2006/relationships/hyperlink" Target="https://pubmed.ncbi.nlm.nih.gov/3425332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5129530/" TargetMode="External"/><Relationship Id="rId7" Type="http://schemas.openxmlformats.org/officeDocument/2006/relationships/image" Target="../media/image23.emf"/><Relationship Id="rId2" Type="http://schemas.openxmlformats.org/officeDocument/2006/relationships/hyperlink" Target="https://pubmed.ncbi.nlm.nih.gov/350815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30713" y="557241"/>
            <a:ext cx="7600075" cy="74814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THOR RDCR 10</a:t>
            </a:r>
            <a:r>
              <a:rPr lang="en-US" sz="2000" baseline="30000" dirty="0" smtClean="0">
                <a:latin typeface="+mj-lt"/>
              </a:rPr>
              <a:t>th</a:t>
            </a:r>
            <a:r>
              <a:rPr lang="en-US" sz="2000" dirty="0" smtClean="0">
                <a:latin typeface="+mj-lt"/>
              </a:rPr>
              <a:t> Symposium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27 June 2022</a:t>
            </a:r>
            <a:endParaRPr lang="en-US" sz="2000" dirty="0"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9785" y="2667444"/>
            <a:ext cx="3788230" cy="1942978"/>
          </a:xfrm>
        </p:spPr>
        <p:txBody>
          <a:bodyPr>
            <a:noAutofit/>
          </a:bodyPr>
          <a:lstStyle/>
          <a:p>
            <a:pPr algn="ctr"/>
            <a:r>
              <a:rPr lang="en-US" sz="1600" b="1" i="1" dirty="0" smtClean="0"/>
              <a:t>COL </a:t>
            </a:r>
            <a:r>
              <a:rPr lang="en-US" sz="1600" b="1" i="1" dirty="0"/>
              <a:t>Andrew P. Cap, MD, </a:t>
            </a:r>
            <a:r>
              <a:rPr lang="en-US" sz="1600" b="1" i="1" dirty="0" smtClean="0"/>
              <a:t>PhD</a:t>
            </a:r>
          </a:p>
          <a:p>
            <a:pPr algn="ctr"/>
            <a:r>
              <a:rPr lang="en-US" sz="1600" b="1" i="1" dirty="0"/>
              <a:t>Director of </a:t>
            </a:r>
            <a:r>
              <a:rPr lang="en-US" sz="1600" b="1" i="1" dirty="0" smtClean="0"/>
              <a:t>Research</a:t>
            </a:r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r>
              <a:rPr lang="en-US" sz="1600" b="1" i="1" dirty="0"/>
              <a:t>US Army Institute of Surgical Research</a:t>
            </a:r>
          </a:p>
          <a:p>
            <a:pPr algn="ctr"/>
            <a:endParaRPr lang="en-US" sz="16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09" y="1536496"/>
            <a:ext cx="709792" cy="699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972196" y="1409169"/>
            <a:ext cx="6953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+mj-lt"/>
              </a:rPr>
              <a:t>Beyond Transfusion: Transformational Change in Trauma Care</a:t>
            </a:r>
            <a:endParaRPr lang="fr-FR" sz="28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0" y="44624"/>
            <a:ext cx="7620640" cy="8774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Other things learned in the desert…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Time is life. Transfuse early.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132" y="6392360"/>
            <a:ext cx="1865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Shackelford JAMA 2017.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028" y="5623991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duration of shock is not helpful.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BLS. How many minutes before myocardium and brain die?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45" y="1751021"/>
            <a:ext cx="6865212" cy="36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8667" y="1274516"/>
            <a:ext cx="58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Must start transfusion within 30-40 min of severe injury.</a:t>
            </a:r>
            <a:endParaRPr lang="en-US" i="1" dirty="0">
              <a:latin typeface="+mj-lt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0" y="44624"/>
            <a:ext cx="7620640" cy="8774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Yes, we can do what we did in WWII: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plasma then DCR (1:1:1 or WB)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6291" y="1448632"/>
            <a:ext cx="250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+mj-lt"/>
              </a:rPr>
              <a:t>Plasma given pre-hospital as a bridge to full DCR reduces mortality by 1/3 (23% vs. 33%)!</a:t>
            </a:r>
            <a:endParaRPr lang="en-US" b="1" i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9849"/>
            <a:ext cx="5219700" cy="2559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21" y="3730595"/>
            <a:ext cx="5712959" cy="2889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989" y="3987825"/>
            <a:ext cx="2504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99"/>
                </a:solidFill>
                <a:latin typeface="+mj-lt"/>
              </a:rPr>
              <a:t>Proof of concept for FDP as a bridge to WB in DCR...</a:t>
            </a:r>
          </a:p>
          <a:p>
            <a:endParaRPr lang="en-US" b="1" i="1" dirty="0">
              <a:solidFill>
                <a:srgbClr val="003399"/>
              </a:solidFill>
              <a:latin typeface="+mj-lt"/>
            </a:endParaRPr>
          </a:p>
          <a:p>
            <a:r>
              <a:rPr lang="en-US" b="1" i="1" dirty="0" smtClean="0">
                <a:solidFill>
                  <a:srgbClr val="003399"/>
                </a:solidFill>
                <a:latin typeface="+mj-lt"/>
              </a:rPr>
              <a:t>Note: outcomes even better with </a:t>
            </a:r>
            <a:r>
              <a:rPr lang="en-US" b="1" i="1" dirty="0" err="1" smtClean="0">
                <a:solidFill>
                  <a:srgbClr val="003399"/>
                </a:solidFill>
                <a:latin typeface="+mj-lt"/>
              </a:rPr>
              <a:t>plasma+RBC</a:t>
            </a:r>
            <a:endParaRPr lang="en-US" b="1" i="1" dirty="0" smtClean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1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6615" y="-78138"/>
            <a:ext cx="6640513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800" b="1" kern="0" dirty="0" smtClean="0">
                <a:latin typeface="Arial" pitchFamily="34" charset="0"/>
                <a:cs typeface="Arial" pitchFamily="34" charset="0"/>
              </a:rPr>
              <a:t>WB vs. Components:</a:t>
            </a:r>
          </a:p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800" b="1" i="1" kern="0" dirty="0" smtClean="0">
                <a:latin typeface="Arial" pitchFamily="34" charset="0"/>
                <a:cs typeface="Arial" pitchFamily="34" charset="0"/>
              </a:rPr>
              <a:t>More concentrated, simpler</a:t>
            </a:r>
            <a:endParaRPr lang="en-US" sz="1400" i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r="30830"/>
          <a:stretch/>
        </p:blipFill>
        <p:spPr bwMode="auto">
          <a:xfrm>
            <a:off x="7088" y="1482443"/>
            <a:ext cx="2888449" cy="432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93994"/>
              </p:ext>
            </p:extLst>
          </p:nvPr>
        </p:nvGraphicFramePr>
        <p:xfrm>
          <a:off x="2994367" y="1054846"/>
          <a:ext cx="6066503" cy="5550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 4°C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 (1:1:1)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76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Hgb</a:t>
                      </a:r>
                      <a:endParaRPr lang="en-US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12-13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138-165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90-120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Fibrinogen,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@ baseline, FVIII ≥ 50% d7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62% dilution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baseline, plus loss FVIII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76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TEG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Nearly normal d21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vs. WB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76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 aggregation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50% baseline d7-10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Nearly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 loss d5 in RT-PLT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76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aspects (4L)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bags, one storage mode</a:t>
                      </a:r>
                      <a:endParaRPr lang="en-US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U, 4000 ml)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bags, three storage modes</a:t>
                      </a:r>
                      <a:endParaRPr lang="en-US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(6:6:1, 4150 ml)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0"/>
            <a:ext cx="7717972" cy="872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j-lt"/>
              </a:rPr>
              <a:t>LTOWB re-introduced as primary transfusion product for DCR</a:t>
            </a:r>
            <a:endParaRPr lang="en-US" sz="24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22296" y="7590874"/>
            <a:ext cx="19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Combat Application Tourniquet (C_A_T®) | Simpler Life Emergency Provis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629401"/>
            <a:ext cx="3348183" cy="23899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9" y="1596483"/>
            <a:ext cx="8054502" cy="45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0"/>
            <a:ext cx="7717972" cy="872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j-lt"/>
              </a:rPr>
              <a:t>PRBC use down as LTOWB up; liquid plasma replaces FFP</a:t>
            </a:r>
            <a:endParaRPr lang="en-US" sz="24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22296" y="7590874"/>
            <a:ext cx="19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Combat Application Tourniquet (C_A_T®) | Simpler Life Emergency Provis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629401"/>
            <a:ext cx="3348183" cy="23899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" y="1269709"/>
            <a:ext cx="9082921" cy="51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25302" y="6613451"/>
            <a:ext cx="3380080" cy="25494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15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960504" y="89212"/>
            <a:ext cx="7512788" cy="8559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Past, Present and Future of Resuscitation?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946" y="1379097"/>
            <a:ext cx="8068040" cy="4824157"/>
            <a:chOff x="504488" y="1379097"/>
            <a:chExt cx="8068040" cy="4824157"/>
          </a:xfrm>
        </p:grpSpPr>
        <p:grpSp>
          <p:nvGrpSpPr>
            <p:cNvPr id="29" name="Group 7"/>
            <p:cNvGrpSpPr/>
            <p:nvPr/>
          </p:nvGrpSpPr>
          <p:grpSpPr>
            <a:xfrm>
              <a:off x="536610" y="2502188"/>
              <a:ext cx="7920880" cy="1070828"/>
              <a:chOff x="683568" y="3429000"/>
              <a:chExt cx="6950058" cy="107082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83568" y="3429000"/>
                <a:ext cx="2906388" cy="10708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 smtClean="0"/>
                  <a:t> </a:t>
                </a:r>
                <a:endParaRPr lang="nb-NO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520344" y="3429000"/>
                <a:ext cx="1270077" cy="1070828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0800000">
                <a:off x="4788025" y="3429000"/>
                <a:ext cx="2845601" cy="1070828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04488" y="194111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WW I</a:t>
              </a:r>
              <a:endParaRPr lang="nb-NO" b="1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4620" y="193182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WW II</a:t>
              </a:r>
              <a:endParaRPr lang="nb-NO" b="1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17514" y="1931822"/>
              <a:ext cx="1078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Vietnam</a:t>
              </a:r>
              <a:endParaRPr lang="nb-NO" b="1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33314" y="192612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Korea</a:t>
              </a:r>
              <a:endParaRPr lang="nb-NO" b="1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79190" y="19168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OIF/OEF</a:t>
              </a:r>
              <a:endParaRPr lang="nb-NO" b="1" dirty="0">
                <a:latin typeface="+mj-lt"/>
              </a:endParaRPr>
            </a:p>
          </p:txBody>
        </p:sp>
        <p:pic>
          <p:nvPicPr>
            <p:cNvPr id="38" name="Picture 2" descr="http://t3.gstatic.com/images?q=tbn:ANd9GcQYlPZy6e__JOy-fbySCB0A8dU85TD7NFiHjN9nsPHh1yuf4Jsb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624936" y="3793953"/>
              <a:ext cx="3319892" cy="2371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 descr="C:\Users\ebekkest_adm\Pictures\battle_normandy8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314" y="3734700"/>
              <a:ext cx="3138712" cy="246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350266" y="2857496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+mj-lt"/>
                </a:rPr>
                <a:t>6</a:t>
              </a:r>
              <a:r>
                <a:rPr lang="nb-NO" b="1" dirty="0" smtClean="0">
                  <a:solidFill>
                    <a:schemeClr val="bg1"/>
                  </a:solidFill>
                  <a:latin typeface="+mj-lt"/>
                </a:rPr>
                <a:t>0 years of Blood</a:t>
              </a:r>
              <a:endParaRPr lang="nb-NO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37090" y="2845354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latin typeface="+mj-lt"/>
                </a:rPr>
                <a:t>3</a:t>
              </a:r>
              <a:r>
                <a:rPr lang="nb-NO" b="1" dirty="0" smtClean="0">
                  <a:latin typeface="+mj-lt"/>
                </a:rPr>
                <a:t>0 years of Clear Fluids</a:t>
              </a:r>
              <a:endParaRPr lang="nb-NO" b="1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15206" y="2669650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>
                  <a:latin typeface="+mj-lt"/>
                </a:rPr>
                <a:t>Back to the future</a:t>
              </a:r>
              <a:r>
                <a:rPr lang="nb-NO" b="1" dirty="0">
                  <a:latin typeface="+mj-lt"/>
                </a:rPr>
                <a:t>!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2314" y="1379097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+mj-lt"/>
                </a:rPr>
                <a:t>Whole Blood is King!</a:t>
              </a:r>
              <a:endParaRPr lang="en-US" b="1" i="1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26390" y="1391166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+mj-lt"/>
                </a:rPr>
                <a:t>Components are cool!</a:t>
              </a:r>
              <a:endParaRPr lang="en-US" b="1" i="1" dirty="0">
                <a:latin typeface="+mj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520548" y="3670459"/>
            <a:ext cx="1784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i="1" dirty="0" smtClean="0">
                <a:latin typeface="+mj-lt"/>
                <a:sym typeface="Wingdings" panose="05000000000000000000" pitchFamily="2" charset="2"/>
              </a:rPr>
              <a:t>WB + plasma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="1" i="1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i="1" dirty="0" smtClean="0">
                <a:latin typeface="+mj-lt"/>
                <a:sym typeface="Wingdings" panose="05000000000000000000" pitchFamily="2" charset="2"/>
              </a:rPr>
              <a:t>Prehospital transfusion</a:t>
            </a:r>
            <a:endParaRPr 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7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0"/>
            <a:ext cx="7717972" cy="872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j-lt"/>
              </a:rPr>
              <a:t>“Houston, we have a problem…”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22296" y="7590874"/>
            <a:ext cx="198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Combat Application Tourniquet (C_A_T®) | Simpler Life Emergency Provis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629401"/>
            <a:ext cx="3348183" cy="23899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" y="1327763"/>
            <a:ext cx="4572000" cy="93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297106"/>
            <a:ext cx="6858000" cy="319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4" y="2616295"/>
            <a:ext cx="8296831" cy="2937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906" y="5665573"/>
            <a:ext cx="6275474" cy="895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5757061" y="1351949"/>
            <a:ext cx="2963353" cy="64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benefit to prehospital </a:t>
            </a:r>
            <a:r>
              <a:rPr lang="en-US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RBC+LyoPlas</a:t>
            </a: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6499" y="5830216"/>
            <a:ext cx="1009498" cy="512064"/>
          </a:xfrm>
          <a:prstGeom prst="rightArrow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9768" y="1852265"/>
            <a:ext cx="8599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660033"/>
              </a:buClr>
              <a:buSzPct val="12500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33"/>
              </a:buClr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0033"/>
              </a:buClr>
              <a:buChar char="•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60033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/>
              <a:t>COMBAT (no benefit): 20 min prehospital – too short to see benefit of prehospital blood?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err="1" smtClean="0"/>
              <a:t>RePHILL</a:t>
            </a:r>
            <a:r>
              <a:rPr lang="en-US" altLang="en-US" sz="2400" b="1" dirty="0" smtClean="0"/>
              <a:t> (no benefit): 90 min prehospital &amp; 50 min until intervention – too late?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err="1" smtClean="0"/>
              <a:t>PAMPer</a:t>
            </a:r>
            <a:r>
              <a:rPr lang="en-US" altLang="en-US" sz="2400" b="1" dirty="0" smtClean="0"/>
              <a:t> (benefit): just right? (40 min transport time)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7008" y="121661"/>
            <a:ext cx="6623719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Benefit of early blood transfusion: is it all just a matter of timing?</a:t>
            </a:r>
            <a:endParaRPr lang="en-US" sz="24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23637"/>
            <a:ext cx="3336656" cy="244754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9E32-0316-A64C-BBE6-76331A90034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823" y="0"/>
            <a:ext cx="7749347" cy="96050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timing is everything, we have a problem…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2969082"/>
            <a:ext cx="3094900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4755540"/>
            <a:ext cx="3094900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1220724"/>
            <a:ext cx="3046328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969082"/>
            <a:ext cx="3046328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4755540"/>
            <a:ext cx="3046329" cy="1638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 flipH="1">
            <a:off x="3326674" y="1819916"/>
            <a:ext cx="26038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Afghanistan / Iraq: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Improvised explosive devices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 arms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mortars, RPGs 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ow casualty density, rapid transfusion &amp; evacuation to surgery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Russia / China: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Sophisticated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lethal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weapons, contested air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igh casualty density, delayed transfusion &amp; evacuation to surgery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206962"/>
            <a:ext cx="3094900" cy="164947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629401"/>
            <a:ext cx="3348183" cy="23899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9768" y="1245104"/>
            <a:ext cx="8599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660033"/>
              </a:buClr>
              <a:buSzPct val="12500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33"/>
              </a:buClr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0033"/>
              </a:buClr>
              <a:buChar char="•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60033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/>
              <a:t>Back to WWII (plasma as bridge to WB)?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smtClean="0"/>
              <a:t>But… have we not made a few advances in biology &amp; engineering since 1915?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7008" y="260648"/>
            <a:ext cx="6623719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Is there really nothing more we can do?</a:t>
            </a:r>
            <a:endParaRPr lang="en-US" sz="24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23637"/>
            <a:ext cx="3336656" cy="244754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8600" y="3552150"/>
            <a:ext cx="7663712" cy="2838169"/>
            <a:chOff x="33027" y="1366574"/>
            <a:chExt cx="8973408" cy="50230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19" y="1367836"/>
              <a:ext cx="2883756" cy="216281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7" y="4565452"/>
              <a:ext cx="2809091" cy="182415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857" y="1366574"/>
              <a:ext cx="2016796" cy="218486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477" y="1367837"/>
              <a:ext cx="2971957" cy="21628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9" name="Down Arrow 38"/>
            <p:cNvSpPr/>
            <p:nvPr/>
          </p:nvSpPr>
          <p:spPr>
            <a:xfrm>
              <a:off x="1381045" y="3618900"/>
              <a:ext cx="504704" cy="845827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282575" y="4552977"/>
              <a:ext cx="2723860" cy="1800225"/>
              <a:chOff x="6652375" y="4572674"/>
              <a:chExt cx="2543175" cy="1800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375" y="4572674"/>
                <a:ext cx="2543175" cy="1800225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 flipH="1">
                <a:off x="7972732" y="5926871"/>
                <a:ext cx="1222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CAR-T cells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122377" y="4594467"/>
              <a:ext cx="2831755" cy="1795138"/>
              <a:chOff x="2951474" y="5064823"/>
              <a:chExt cx="3543300" cy="128837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1474" y="5064823"/>
                <a:ext cx="3543300" cy="1285875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 flipH="1">
                <a:off x="5367411" y="6045425"/>
                <a:ext cx="870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fMRI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Down Arrow 41"/>
            <p:cNvSpPr/>
            <p:nvPr/>
          </p:nvSpPr>
          <p:spPr>
            <a:xfrm>
              <a:off x="4342251" y="3650038"/>
              <a:ext cx="504704" cy="845827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7268103" y="3618901"/>
              <a:ext cx="504704" cy="845827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5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79358"/>
            <a:ext cx="8229600" cy="484680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b="1" dirty="0" smtClean="0"/>
              <a:t>Disclaimer:</a:t>
            </a:r>
          </a:p>
          <a:p>
            <a:pPr marL="0">
              <a:spcBef>
                <a:spcPct val="0"/>
              </a:spcBef>
              <a:buNone/>
            </a:pPr>
            <a:r>
              <a:rPr lang="en-US" altLang="en-US" i="1" dirty="0" smtClean="0"/>
              <a:t>The </a:t>
            </a:r>
            <a:r>
              <a:rPr lang="en-US" altLang="en-US" i="1" dirty="0"/>
              <a:t>opinions or assertions contained herein are the private views of the </a:t>
            </a:r>
            <a:r>
              <a:rPr lang="en-US" altLang="en-US" i="1" dirty="0" smtClean="0"/>
              <a:t>authors </a:t>
            </a:r>
            <a:r>
              <a:rPr lang="en-US" altLang="en-US" i="1" dirty="0"/>
              <a:t>and are not to be construed as official or as reflecting the views of the Department of the Army or the Department of Defense.</a:t>
            </a:r>
          </a:p>
          <a:p>
            <a:pPr>
              <a:spcBef>
                <a:spcPct val="0"/>
              </a:spcBef>
              <a:buNone/>
            </a:pPr>
            <a:endParaRPr lang="en-US" altLang="en-US" i="1" dirty="0"/>
          </a:p>
          <a:p>
            <a:pPr>
              <a:spcBef>
                <a:spcPct val="0"/>
              </a:spcBef>
              <a:buNone/>
            </a:pPr>
            <a:r>
              <a:rPr lang="en-US" altLang="en-US" b="1" dirty="0"/>
              <a:t>Disclosures: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i="1" dirty="0" smtClean="0"/>
              <a:t>I </a:t>
            </a:r>
            <a:r>
              <a:rPr lang="en-US" altLang="en-US" i="1" dirty="0"/>
              <a:t>have no relevant conflicts of interest.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i="1" dirty="0"/>
              <a:t>I am an active duty officer in the U.S. Army</a:t>
            </a:r>
            <a:r>
              <a:rPr lang="en-US" altLang="en-US" i="1" dirty="0" smtClean="0"/>
              <a:t>.</a:t>
            </a:r>
          </a:p>
          <a:p>
            <a:pPr>
              <a:spcBef>
                <a:spcPct val="0"/>
              </a:spcBef>
              <a:buNone/>
            </a:pP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4857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09E32-0316-A64C-BBE6-76331A90034E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373" y="152346"/>
            <a:ext cx="5780314" cy="65462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want better outcomes, we need new tools (innovation)!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5956" y="1528878"/>
            <a:ext cx="7913218" cy="4506162"/>
            <a:chOff x="160867" y="2069868"/>
            <a:chExt cx="8983134" cy="40345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484" y="2069868"/>
              <a:ext cx="5802446" cy="40345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0867" y="2379133"/>
              <a:ext cx="127846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Combat Casualty Care 2021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867" y="5116422"/>
              <a:ext cx="127846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Combat Casualty Care 2001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01930" y="2069868"/>
              <a:ext cx="164207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Where we need to be for MDO/LSCO</a:t>
              </a: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039528" y="4961470"/>
              <a:ext cx="423338" cy="406396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652981" y="3955936"/>
              <a:ext cx="402553" cy="373747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79067" y="2769634"/>
              <a:ext cx="465665" cy="440496"/>
            </a:xfrm>
            <a:prstGeom prst="star5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B05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28" idx="1"/>
            </p:cNvCxnSpPr>
            <p:nvPr/>
          </p:nvCxnSpPr>
          <p:spPr>
            <a:xfrm flipH="1">
              <a:off x="6612467" y="2485367"/>
              <a:ext cx="889464" cy="41549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10733" y="3141133"/>
              <a:ext cx="2362200" cy="1001676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210733" y="5214074"/>
              <a:ext cx="1752600" cy="3061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1930" y="4638948"/>
              <a:ext cx="1642071" cy="61555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What we need to do NOW!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6180667" y="4961470"/>
              <a:ext cx="1236133" cy="1549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6544732" y="4428067"/>
              <a:ext cx="872068" cy="4334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460858" y="6629401"/>
            <a:ext cx="3344524" cy="239572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0" y="4206530"/>
          <a:ext cx="9053307" cy="248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0"/>
            <a:ext cx="7794172" cy="87283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Fundamental Challenges of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Prolonged Field Care: the 5+1 Pillars – RDCR Capability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9E32-0316-A64C-BBE6-76331A90034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13199" y="2067011"/>
            <a:ext cx="1227747" cy="2717345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48254" y="2037807"/>
            <a:ext cx="1254096" cy="2713456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54286" y="2057305"/>
            <a:ext cx="1291611" cy="2723411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687568" y="2057305"/>
            <a:ext cx="1288546" cy="2725433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08535" y="4730083"/>
            <a:ext cx="8740340" cy="223651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7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360000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789" y="2800620"/>
            <a:ext cx="1414427" cy="1149563"/>
            <a:chOff x="2204630" y="3693535"/>
            <a:chExt cx="1183275" cy="1152129"/>
          </a:xfrm>
        </p:grpSpPr>
        <p:grpSp>
          <p:nvGrpSpPr>
            <p:cNvPr id="16" name="Group 15"/>
            <p:cNvGrpSpPr/>
            <p:nvPr/>
          </p:nvGrpSpPr>
          <p:grpSpPr>
            <a:xfrm>
              <a:off x="2309077" y="3693535"/>
              <a:ext cx="967625" cy="1152129"/>
              <a:chOff x="2309077" y="4439899"/>
              <a:chExt cx="967625" cy="11521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18705" y="4439900"/>
                <a:ext cx="957997" cy="1152128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0">
                    <a:schemeClr val="bg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09077" y="4439899"/>
                <a:ext cx="957997" cy="1412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14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04630" y="3914654"/>
              <a:ext cx="1183275" cy="786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Blood &amp; Shock Resuscitation</a:t>
              </a:r>
            </a:p>
          </p:txBody>
        </p:sp>
      </p:grpSp>
      <p:sp>
        <p:nvSpPr>
          <p:cNvPr id="20" name="Freeform 6"/>
          <p:cNvSpPr>
            <a:spLocks/>
          </p:cNvSpPr>
          <p:nvPr/>
        </p:nvSpPr>
        <p:spPr bwMode="auto">
          <a:xfrm>
            <a:off x="301752" y="1139946"/>
            <a:ext cx="8659367" cy="896683"/>
          </a:xfrm>
          <a:custGeom>
            <a:avLst/>
            <a:gdLst/>
            <a:ahLst/>
            <a:cxnLst>
              <a:cxn ang="0">
                <a:pos x="2297" y="0"/>
              </a:cxn>
              <a:cxn ang="0">
                <a:pos x="3444" y="574"/>
              </a:cxn>
              <a:cxn ang="0">
                <a:pos x="4594" y="1147"/>
              </a:cxn>
              <a:cxn ang="0">
                <a:pos x="0" y="1147"/>
              </a:cxn>
              <a:cxn ang="0">
                <a:pos x="1147" y="574"/>
              </a:cxn>
              <a:cxn ang="0">
                <a:pos x="2297" y="0"/>
              </a:cxn>
            </a:cxnLst>
            <a:rect l="0" t="0" r="r" b="b"/>
            <a:pathLst>
              <a:path w="4594" h="1147">
                <a:moveTo>
                  <a:pt x="2297" y="0"/>
                </a:moveTo>
                <a:lnTo>
                  <a:pt x="3444" y="574"/>
                </a:lnTo>
                <a:lnTo>
                  <a:pt x="4594" y="1147"/>
                </a:lnTo>
                <a:lnTo>
                  <a:pt x="0" y="1147"/>
                </a:lnTo>
                <a:lnTo>
                  <a:pt x="1147" y="574"/>
                </a:lnTo>
                <a:lnTo>
                  <a:pt x="2297" y="0"/>
                </a:lnTo>
                <a:close/>
              </a:path>
            </a:pathLst>
          </a:custGeom>
          <a:gradFill flip="none" rotWithShape="1">
            <a:gsLst>
              <a:gs pos="52000">
                <a:schemeClr val="tx1">
                  <a:lumMod val="50000"/>
                  <a:lumOff val="50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6000000" scaled="0"/>
            </a:gradFill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0440" y="2802952"/>
            <a:ext cx="1379314" cy="1147232"/>
            <a:chOff x="2234350" y="3693535"/>
            <a:chExt cx="1129656" cy="1152129"/>
          </a:xfrm>
        </p:grpSpPr>
        <p:grpSp>
          <p:nvGrpSpPr>
            <p:cNvPr id="24" name="Group 23"/>
            <p:cNvGrpSpPr/>
            <p:nvPr/>
          </p:nvGrpSpPr>
          <p:grpSpPr>
            <a:xfrm>
              <a:off x="2309077" y="3693535"/>
              <a:ext cx="967625" cy="1152129"/>
              <a:chOff x="2309077" y="4439899"/>
              <a:chExt cx="967625" cy="115212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318705" y="4439900"/>
                <a:ext cx="957997" cy="1152128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0">
                    <a:schemeClr val="bg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09077" y="4439899"/>
                <a:ext cx="957997" cy="1412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14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234350" y="3954764"/>
              <a:ext cx="1129656" cy="7063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Hemorrhage &amp; vascular dysfunction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89741" y="2794114"/>
            <a:ext cx="1420575" cy="1246495"/>
            <a:chOff x="2234350" y="3684699"/>
            <a:chExt cx="1129656" cy="1246495"/>
          </a:xfrm>
        </p:grpSpPr>
        <p:grpSp>
          <p:nvGrpSpPr>
            <p:cNvPr id="29" name="Group 28"/>
            <p:cNvGrpSpPr/>
            <p:nvPr/>
          </p:nvGrpSpPr>
          <p:grpSpPr>
            <a:xfrm>
              <a:off x="2305547" y="3693535"/>
              <a:ext cx="971155" cy="1152129"/>
              <a:chOff x="2305547" y="4439899"/>
              <a:chExt cx="971155" cy="115212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05547" y="4439900"/>
                <a:ext cx="971155" cy="1152128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0">
                    <a:schemeClr val="bg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09077" y="4439899"/>
                <a:ext cx="957997" cy="1412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14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34350" y="3684699"/>
              <a:ext cx="1129656" cy="12464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Organ function support</a:t>
              </a:r>
              <a:r>
                <a:rPr kumimoji="0" lang="en-US" sz="15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&amp; engineering solutions</a:t>
              </a:r>
              <a:endParaRPr kumimoji="0" lang="en-US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37027" y="2804545"/>
            <a:ext cx="1417204" cy="1152985"/>
            <a:chOff x="2234350" y="3693535"/>
            <a:chExt cx="1129656" cy="1152129"/>
          </a:xfrm>
        </p:grpSpPr>
        <p:grpSp>
          <p:nvGrpSpPr>
            <p:cNvPr id="34" name="Group 33"/>
            <p:cNvGrpSpPr/>
            <p:nvPr/>
          </p:nvGrpSpPr>
          <p:grpSpPr>
            <a:xfrm>
              <a:off x="2309077" y="3693535"/>
              <a:ext cx="967625" cy="1152129"/>
              <a:chOff x="2309077" y="4439899"/>
              <a:chExt cx="967625" cy="115212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318705" y="4439900"/>
                <a:ext cx="957997" cy="1152128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0">
                    <a:schemeClr val="bg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309077" y="4439899"/>
                <a:ext cx="957997" cy="1412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14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234350" y="4031154"/>
              <a:ext cx="1129656" cy="5535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Combat wound care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312" y="4390529"/>
            <a:ext cx="1385623" cy="347209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241" y="4364433"/>
            <a:ext cx="1350334" cy="399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Pillar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66954" y="4402793"/>
            <a:ext cx="1415360" cy="343926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57464" y="4407715"/>
            <a:ext cx="1457699" cy="347984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08517" y="4399503"/>
            <a:ext cx="1454241" cy="348242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0440" y="4365876"/>
            <a:ext cx="137931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Pillar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52464" y="4363543"/>
            <a:ext cx="14205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Pillar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7390" y="4363246"/>
            <a:ext cx="1417204" cy="4004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Pillar 4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7495080" y="2036629"/>
            <a:ext cx="1294174" cy="2643042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451789" y="2805398"/>
            <a:ext cx="1452185" cy="1152129"/>
            <a:chOff x="2233271" y="3693535"/>
            <a:chExt cx="1152506" cy="1152129"/>
          </a:xfrm>
        </p:grpSpPr>
        <p:grpSp>
          <p:nvGrpSpPr>
            <p:cNvPr id="50" name="Group 49"/>
            <p:cNvGrpSpPr/>
            <p:nvPr/>
          </p:nvGrpSpPr>
          <p:grpSpPr>
            <a:xfrm>
              <a:off x="2309077" y="3693535"/>
              <a:ext cx="967625" cy="1152129"/>
              <a:chOff x="2309077" y="4439899"/>
              <a:chExt cx="967625" cy="115212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318705" y="4439900"/>
                <a:ext cx="957997" cy="1152128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0">
                    <a:schemeClr val="bg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309077" y="4439899"/>
                <a:ext cx="957997" cy="1412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14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233271" y="4030948"/>
              <a:ext cx="115250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Pain, sensory trauma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424356" y="4399761"/>
            <a:ext cx="1460592" cy="347984"/>
          </a:xfrm>
          <a:prstGeom prst="rect">
            <a:avLst/>
          </a:prstGeom>
          <a:gradFill flip="none" rotWithShape="1">
            <a:gsLst>
              <a:gs pos="52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0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71799" y="4363543"/>
            <a:ext cx="14233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Pillar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587" y="1475096"/>
            <a:ext cx="62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rgbClr val="FFC629"/>
                </a:solidFill>
                <a:latin typeface="Arial"/>
              </a:rPr>
              <a:t>New Trauma Treatments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C629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9244" y="2059328"/>
            <a:ext cx="8729631" cy="484944"/>
            <a:chOff x="219244" y="2059327"/>
            <a:chExt cx="8688033" cy="645453"/>
          </a:xfrm>
        </p:grpSpPr>
        <p:sp>
          <p:nvSpPr>
            <p:cNvPr id="14" name="Rectangle 13"/>
            <p:cNvSpPr/>
            <p:nvPr/>
          </p:nvSpPr>
          <p:spPr>
            <a:xfrm>
              <a:off x="219244" y="2059327"/>
              <a:ext cx="8688033" cy="645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306" y="2169663"/>
              <a:ext cx="8239803" cy="491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 Translational Research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>
          <a:xfrm>
            <a:off x="460858" y="6629401"/>
            <a:ext cx="3344524" cy="239572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43662" y="30012"/>
            <a:ext cx="7351776" cy="517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14313" indent="-214313" algn="ctr">
              <a:buClr>
                <a:srgbClr val="000066"/>
              </a:buClr>
              <a:buSzPct val="80000"/>
              <a:defRPr/>
            </a:pPr>
            <a:r>
              <a:rPr lang="en-US" sz="2800" b="1" kern="0" dirty="0">
                <a:latin typeface="Arial" pitchFamily="34" charset="0"/>
                <a:cs typeface="Arial" pitchFamily="34" charset="0"/>
              </a:rPr>
              <a:t>Blood + Endothelium =</a:t>
            </a:r>
          </a:p>
          <a:p>
            <a:pPr marL="214313" indent="-214313" algn="ctr">
              <a:buClr>
                <a:srgbClr val="000066"/>
              </a:buClr>
              <a:buSzPct val="80000"/>
              <a:defRPr/>
            </a:pPr>
            <a:r>
              <a:rPr lang="en-US" sz="2800" b="1" i="1" kern="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Blood is an Organ</a:t>
            </a:r>
            <a:endParaRPr lang="en-US" sz="1200" i="1" kern="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184178D-4A4E-4974-A699-D555F6C9B1FA}"/>
              </a:ext>
            </a:extLst>
          </p:cNvPr>
          <p:cNvSpPr>
            <a:spLocks noGrp="1"/>
          </p:cNvSpPr>
          <p:nvPr/>
        </p:nvSpPr>
        <p:spPr>
          <a:xfrm>
            <a:off x="5085667" y="1847965"/>
            <a:ext cx="2915333" cy="354208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j-lt"/>
              </a:rPr>
              <a:t>Embryonic mesoderm </a:t>
            </a:r>
            <a:r>
              <a:rPr lang="en-US" sz="1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+mj-lt"/>
                <a:sym typeface="Wingdings" panose="05000000000000000000" pitchFamily="2" charset="2"/>
              </a:rPr>
              <a:t>hemogenic</a:t>
            </a:r>
            <a:r>
              <a:rPr lang="en-US" sz="1800" dirty="0">
                <a:latin typeface="+mj-lt"/>
                <a:sym typeface="Wingdings" panose="05000000000000000000" pitchFamily="2" charset="2"/>
              </a:rPr>
              <a:t> endothelium  HSC  blood: 3d week embryo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Blood = RBCs, WBCs, Platelets, Plasma, </a:t>
            </a:r>
            <a:r>
              <a:rPr lang="en-US" sz="1800" i="1" dirty="0">
                <a:latin typeface="+mj-lt"/>
              </a:rPr>
              <a:t>and… </a:t>
            </a:r>
            <a:r>
              <a:rPr lang="en-US" sz="1800" dirty="0">
                <a:latin typeface="+mj-lt"/>
              </a:rPr>
              <a:t>Endothelium (10</a:t>
            </a:r>
            <a:r>
              <a:rPr lang="en-US" sz="1800" baseline="30000" dirty="0">
                <a:latin typeface="+mj-lt"/>
              </a:rPr>
              <a:t>13 </a:t>
            </a:r>
            <a:r>
              <a:rPr lang="en-US" sz="1800" dirty="0">
                <a:latin typeface="+mj-lt"/>
              </a:rPr>
              <a:t>cells)</a:t>
            </a:r>
            <a:endParaRPr lang="en-US" sz="1800" baseline="30000" dirty="0">
              <a:latin typeface="+mj-lt"/>
            </a:endParaRPr>
          </a:p>
          <a:p>
            <a:r>
              <a:rPr lang="en-US" sz="1800" dirty="0">
                <a:latin typeface="+mj-lt"/>
              </a:rPr>
              <a:t>Microcirculation estimated to cover an area of up to 7000 m</a:t>
            </a:r>
            <a:r>
              <a:rPr lang="en-US" sz="1800" baseline="30000" dirty="0">
                <a:latin typeface="+mj-lt"/>
              </a:rPr>
              <a:t>2</a:t>
            </a:r>
          </a:p>
          <a:p>
            <a:r>
              <a:rPr lang="en-US" sz="1800" dirty="0">
                <a:latin typeface="+mj-lt"/>
              </a:rPr>
              <a:t>Largest organ system, highest turnover rate. </a:t>
            </a:r>
          </a:p>
        </p:txBody>
      </p:sp>
      <p:pic>
        <p:nvPicPr>
          <p:cNvPr id="10" name="Picture 9" descr="Image result for Endothelium and Glycocalyx">
            <a:extLst>
              <a:ext uri="{FF2B5EF4-FFF2-40B4-BE49-F238E27FC236}">
                <a16:creationId xmlns:a16="http://schemas.microsoft.com/office/drawing/2014/main" id="{25B9403F-243D-470D-98A7-5C0F5E2E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6" y="1479565"/>
            <a:ext cx="3866633" cy="43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5721646"/>
            <a:ext cx="2133600" cy="279104"/>
          </a:xfrm>
        </p:spPr>
        <p:txBody>
          <a:bodyPr/>
          <a:lstStyle/>
          <a:p>
            <a:fld id="{22009E32-0316-A64C-BBE6-76331A90034E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/>
        </p:nvSpPr>
        <p:spPr>
          <a:xfrm>
            <a:off x="512064" y="6583680"/>
            <a:ext cx="3278688" cy="2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069" y="179254"/>
            <a:ext cx="5693569" cy="654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TRAUMA BLOOD &amp; ENDOTHELIAL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1321735"/>
            <a:ext cx="7185302" cy="1876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Coagulopathy not as simple as low thrombin</a:t>
            </a:r>
          </a:p>
          <a:p>
            <a:pPr marL="300038" lvl="1" indent="0">
              <a:buNone/>
            </a:pPr>
            <a:r>
              <a:rPr lang="en-US" b="1" dirty="0" smtClean="0"/>
              <a:t>-- time X factor consumption: hyper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hypothrombin</a:t>
            </a:r>
            <a:r>
              <a:rPr lang="en-US" b="1" dirty="0" smtClean="0">
                <a:sym typeface="Wingdings" panose="05000000000000000000" pitchFamily="2" charset="2"/>
              </a:rPr>
              <a:t>; fibrinogen depleted first</a:t>
            </a:r>
            <a:endParaRPr lang="en-US" b="1" dirty="0" smtClean="0"/>
          </a:p>
          <a:p>
            <a:pPr marL="300038" lvl="1" indent="0">
              <a:buNone/>
            </a:pPr>
            <a:r>
              <a:rPr lang="en-US" b="1" dirty="0" smtClean="0"/>
              <a:t>-- in vitro vs. in vivo reality: long PT vs. ↑ thrombin in vivo</a:t>
            </a:r>
          </a:p>
          <a:p>
            <a:pPr marL="300038" lvl="1" indent="0">
              <a:buNone/>
            </a:pPr>
            <a:r>
              <a:rPr lang="en-US" b="1" dirty="0" smtClean="0"/>
              <a:t>-- cell-based coagulation: 1000X on surfaces (PLT, EC, WBC)</a:t>
            </a:r>
          </a:p>
          <a:p>
            <a:pPr marL="300038" lvl="1" indent="0">
              <a:buNone/>
            </a:pPr>
            <a:r>
              <a:rPr lang="en-US" b="1" dirty="0"/>
              <a:t>-- fibrinolysis: depth/duration of </a:t>
            </a:r>
            <a:r>
              <a:rPr lang="en-US" b="1" dirty="0" smtClean="0"/>
              <a:t>shock</a:t>
            </a:r>
          </a:p>
          <a:p>
            <a:pPr marL="300038" lvl="1" indent="0">
              <a:buNone/>
            </a:pPr>
            <a:r>
              <a:rPr lang="en-US" b="1" dirty="0" smtClean="0"/>
              <a:t>-- platelet consumption &amp; dysfunction over time</a:t>
            </a:r>
          </a:p>
          <a:p>
            <a:pPr marL="300038" lvl="1" indent="0">
              <a:buNone/>
            </a:pPr>
            <a:r>
              <a:rPr lang="en-US" b="1" dirty="0" smtClean="0"/>
              <a:t>-- </a:t>
            </a:r>
            <a:r>
              <a:rPr lang="en-US" b="1" dirty="0" smtClean="0">
                <a:solidFill>
                  <a:srgbClr val="0070C0"/>
                </a:solidFill>
              </a:rPr>
              <a:t>plasmin nexus: immune activation, vascular dysfunction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0390" y="3482509"/>
            <a:ext cx="3762986" cy="2846559"/>
            <a:chOff x="238125" y="3668125"/>
            <a:chExt cx="3762375" cy="296024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38125" y="3668125"/>
            <a:ext cx="3762375" cy="261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r:id="rId3" imgW="6162524" imgH="4276480" progId="SigmaPlotGraphicObject.11">
                    <p:embed/>
                  </p:oleObj>
                </mc:Choice>
                <mc:Fallback>
                  <p:oleObj r:id="rId3" imgW="6162524" imgH="4276480" progId="SigmaPlotGraphicObject.1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25" y="3668125"/>
                          <a:ext cx="3762375" cy="2610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959918" y="6320591"/>
              <a:ext cx="222112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j-lt"/>
                </a:rPr>
                <a:t>Darlington et al. </a:t>
              </a:r>
              <a:r>
                <a:rPr lang="en-US" sz="900" i="1" dirty="0">
                  <a:latin typeface="+mj-lt"/>
                </a:rPr>
                <a:t>Shock</a:t>
              </a:r>
              <a:r>
                <a:rPr lang="en-US" sz="900" dirty="0">
                  <a:latin typeface="+mj-lt"/>
                </a:rPr>
                <a:t> 2019.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35424" y="3209792"/>
            <a:ext cx="4270702" cy="3154432"/>
            <a:chOff x="4662486" y="3532012"/>
            <a:chExt cx="4411960" cy="310691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907" y="3532012"/>
              <a:ext cx="3140539" cy="310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2486" y="6344876"/>
              <a:ext cx="1162737" cy="259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j-lt"/>
                </a:rPr>
                <a:t>Cap </a:t>
              </a:r>
              <a:r>
                <a:rPr lang="en-US" sz="900" i="1" dirty="0">
                  <a:latin typeface="+mj-lt"/>
                </a:rPr>
                <a:t>Blood</a:t>
              </a:r>
              <a:r>
                <a:rPr lang="en-US" sz="900" dirty="0">
                  <a:latin typeface="+mj-lt"/>
                </a:rPr>
                <a:t> 2017.</a:t>
              </a:r>
            </a:p>
          </p:txBody>
        </p:sp>
      </p:grp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12064" y="6583680"/>
            <a:ext cx="3278688" cy="292026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45462" y="183632"/>
            <a:ext cx="4980385" cy="517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14313" indent="-214313" algn="ctr">
              <a:buClr>
                <a:srgbClr val="000066"/>
              </a:buClr>
              <a:buSzPct val="80000"/>
              <a:defRPr/>
            </a:pPr>
            <a:r>
              <a:rPr lang="en-US" sz="2100" b="1" kern="0" dirty="0" smtClean="0">
                <a:latin typeface="Arial" pitchFamily="34" charset="0"/>
                <a:cs typeface="Arial" pitchFamily="34" charset="0"/>
              </a:rPr>
              <a:t>Shock: starts with inadequate oxygen delivery… then it gets complicated</a:t>
            </a:r>
            <a:endParaRPr lang="en-US" sz="1050" i="1" kern="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588"/>
            <a:ext cx="6863670" cy="421873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9828" y="6628118"/>
            <a:ext cx="2133600" cy="279104"/>
          </a:xfrm>
        </p:spPr>
        <p:txBody>
          <a:bodyPr/>
          <a:lstStyle/>
          <a:p>
            <a:fld id="{22009E32-0316-A64C-BBE6-76331A90034E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52509" y="3450865"/>
            <a:ext cx="2186265" cy="1894808"/>
            <a:chOff x="9254097" y="287160"/>
            <a:chExt cx="2915020" cy="2526411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9406165" y="287160"/>
              <a:ext cx="2762952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</a:rPr>
                <a:t>Inhibition of pyruvate dehydrogenase complex by PDK a </a:t>
              </a:r>
              <a:r>
                <a:rPr lang="en-US" sz="1400" b="1" dirty="0" err="1">
                  <a:latin typeface="+mj-lt"/>
                </a:rPr>
                <a:t>druggable</a:t>
              </a:r>
              <a:r>
                <a:rPr lang="en-US" sz="1400" b="1" dirty="0">
                  <a:latin typeface="+mj-lt"/>
                </a:rPr>
                <a:t> target…</a:t>
              </a:r>
              <a:endParaRPr lang="fr-FR" sz="1400" b="1" dirty="0">
                <a:latin typeface="+mj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4097" y="2711431"/>
              <a:ext cx="2723745" cy="102140"/>
            </a:xfrm>
            <a:prstGeom prst="rect">
              <a:avLst/>
            </a:prstGeom>
          </p:spPr>
        </p:pic>
      </p:grpSp>
      <p:sp>
        <p:nvSpPr>
          <p:cNvPr id="10" name="Date Placeholder 2"/>
          <p:cNvSpPr txBox="1">
            <a:spLocks/>
          </p:cNvSpPr>
          <p:nvPr/>
        </p:nvSpPr>
        <p:spPr>
          <a:xfrm>
            <a:off x="512064" y="6583680"/>
            <a:ext cx="3278688" cy="2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COL Andrew P. Cap, andrew.p.cap.mil@mail.mil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125773" y="1305595"/>
            <a:ext cx="495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Shock metabolic points of intervention?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-- shutdown of pyruvate entry into TCA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-- catabolism of NAD+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-- catecholamine driven ATP depletion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45462" y="193638"/>
            <a:ext cx="4980385" cy="517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14313" indent="-214313" algn="ctr">
              <a:buClr>
                <a:srgbClr val="000066"/>
              </a:buClr>
              <a:buSzPct val="80000"/>
              <a:defRPr/>
            </a:pPr>
            <a:r>
              <a:rPr lang="en-US" sz="2100" b="1" kern="0" dirty="0">
                <a:latin typeface="Arial" pitchFamily="34" charset="0"/>
                <a:cs typeface="Arial" pitchFamily="34" charset="0"/>
              </a:rPr>
              <a:t>Loss of Blood + Damaged Endothelium </a:t>
            </a:r>
            <a:r>
              <a:rPr lang="en-US" sz="2100" b="1" kern="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100" b="1" i="1" kern="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Blood Failure</a:t>
            </a:r>
            <a:endParaRPr lang="en-US" sz="1050" i="1" kern="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DFA66-23C1-45D9-B1DC-D025C8DC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19" y="1844712"/>
            <a:ext cx="2827100" cy="351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33877-54F4-42E7-A9BB-6CE6F081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67" y="1779520"/>
            <a:ext cx="1816640" cy="3494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586" y="5782830"/>
            <a:ext cx="877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Final common pathway is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metabolic</a:t>
            </a:r>
            <a:r>
              <a:rPr lang="en-US" b="1" dirty="0">
                <a:latin typeface="+mj-lt"/>
              </a:rPr>
              <a:t> failure. Need blood ASAP + “shock drug.”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8493" y="2327833"/>
            <a:ext cx="13676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Mitochondrial </a:t>
            </a:r>
          </a:p>
          <a:p>
            <a:pPr algn="ctr"/>
            <a:r>
              <a:rPr lang="en-US" sz="1350" b="1" dirty="0">
                <a:latin typeface="+mj-lt"/>
              </a:rPr>
              <a:t>Dysfunction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03" y="2955750"/>
            <a:ext cx="1597326" cy="1017514"/>
          </a:xfrm>
          <a:prstGeom prst="rect">
            <a:avLst/>
          </a:prstGeom>
        </p:spPr>
      </p:pic>
      <p:sp>
        <p:nvSpPr>
          <p:cNvPr id="12" name="Date Placeholder 2"/>
          <p:cNvSpPr txBox="1">
            <a:spLocks/>
          </p:cNvSpPr>
          <p:nvPr/>
        </p:nvSpPr>
        <p:spPr>
          <a:xfrm>
            <a:off x="512064" y="6583680"/>
            <a:ext cx="3278688" cy="2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COL Andrew P. Cap, andrew.p.cap.mil@mail.mil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389828" y="6628118"/>
            <a:ext cx="2133600" cy="279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009E32-0316-A64C-BBE6-76331A9003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24" y="87678"/>
            <a:ext cx="6990328" cy="78681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Prolyl Hydroxylase Domain Inhibitors (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PHDi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30869" y="4170449"/>
            <a:ext cx="4429772" cy="1520058"/>
            <a:chOff x="5556738" y="1504222"/>
            <a:chExt cx="3423274" cy="7686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6738" y="1504222"/>
              <a:ext cx="3319731" cy="7052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50540" y="2191167"/>
              <a:ext cx="929472" cy="81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" dirty="0">
                  <a:latin typeface="+mj-lt"/>
                </a:rPr>
                <a:t>Gupta N, AJKD 2017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9158" y="1795140"/>
            <a:ext cx="2715451" cy="2371367"/>
            <a:chOff x="4945543" y="1250519"/>
            <a:chExt cx="3620601" cy="3161823"/>
          </a:xfrm>
        </p:grpSpPr>
        <p:grpSp>
          <p:nvGrpSpPr>
            <p:cNvPr id="23" name="Group 22"/>
            <p:cNvGrpSpPr/>
            <p:nvPr/>
          </p:nvGrpSpPr>
          <p:grpSpPr>
            <a:xfrm>
              <a:off x="5080890" y="1250519"/>
              <a:ext cx="3485254" cy="3161823"/>
              <a:chOff x="6448508" y="1700661"/>
              <a:chExt cx="3552268" cy="307394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527582" y="1724964"/>
                <a:ext cx="3473194" cy="3049642"/>
                <a:chOff x="6799417" y="1660144"/>
                <a:chExt cx="3473194" cy="3049642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99417" y="1660144"/>
                  <a:ext cx="3185875" cy="282376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8136509" y="4485370"/>
                  <a:ext cx="2136102" cy="224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Joharapurkar</a:t>
                  </a:r>
                  <a:r>
                    <a:rPr lang="en-US" sz="52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AA, et al, J Med </a:t>
                  </a:r>
                  <a:r>
                    <a:rPr lang="en-US" sz="525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Chem</a:t>
                  </a:r>
                  <a:r>
                    <a:rPr lang="en-US" sz="52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2018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6448508" y="1700661"/>
                <a:ext cx="3331596" cy="676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945543" y="1306007"/>
              <a:ext cx="28174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u="sng" dirty="0" err="1">
                  <a:latin typeface="+mj-lt"/>
                </a:rPr>
                <a:t>Erythropoietic</a:t>
              </a:r>
              <a:r>
                <a:rPr lang="en-US" sz="1350" b="1" u="sng" dirty="0">
                  <a:latin typeface="+mj-lt"/>
                </a:rPr>
                <a:t> Effects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322" y="1841462"/>
            <a:ext cx="3625836" cy="3601776"/>
            <a:chOff x="111096" y="1312282"/>
            <a:chExt cx="4834448" cy="4802369"/>
          </a:xfrm>
        </p:grpSpPr>
        <p:grpSp>
          <p:nvGrpSpPr>
            <p:cNvPr id="3" name="Group 2"/>
            <p:cNvGrpSpPr/>
            <p:nvPr/>
          </p:nvGrpSpPr>
          <p:grpSpPr>
            <a:xfrm>
              <a:off x="111096" y="1312282"/>
              <a:ext cx="4834448" cy="4802369"/>
              <a:chOff x="111096" y="1312282"/>
              <a:chExt cx="4834448" cy="480236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11096" y="1312282"/>
                <a:ext cx="385130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u="sng" dirty="0">
                    <a:latin typeface="+mj-lt"/>
                  </a:rPr>
                  <a:t>Improve Adaptation to Hypoxia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7840" y="4514212"/>
                <a:ext cx="4727704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+mj-lt"/>
                  </a:rPr>
                  <a:t>2019 Nobel Prize in Physiology/Medicine to William G. </a:t>
                </a:r>
                <a:r>
                  <a:rPr lang="en-US" sz="1200" b="1" dirty="0" err="1">
                    <a:latin typeface="+mj-lt"/>
                  </a:rPr>
                  <a:t>Kaelin</a:t>
                </a:r>
                <a:r>
                  <a:rPr lang="en-US" sz="1200" b="1" dirty="0">
                    <a:latin typeface="+mj-lt"/>
                  </a:rPr>
                  <a:t> Jr. </a:t>
                </a:r>
              </a:p>
              <a:p>
                <a:r>
                  <a:rPr lang="en-US" sz="1200" b="1" dirty="0">
                    <a:latin typeface="+mj-lt"/>
                  </a:rPr>
                  <a:t>Sir Peter J. </a:t>
                </a:r>
                <a:r>
                  <a:rPr lang="en-US" sz="1200" b="1" dirty="0" err="1">
                    <a:latin typeface="+mj-lt"/>
                  </a:rPr>
                  <a:t>Ratcliffe</a:t>
                </a:r>
                <a:endParaRPr lang="en-US" sz="1200" b="1" dirty="0">
                  <a:latin typeface="+mj-lt"/>
                </a:endParaRPr>
              </a:p>
              <a:p>
                <a:r>
                  <a:rPr lang="en-US" sz="1200" b="1" dirty="0">
                    <a:latin typeface="+mj-lt"/>
                  </a:rPr>
                  <a:t>Gregg L. </a:t>
                </a:r>
                <a:r>
                  <a:rPr lang="en-US" sz="1200" b="1" dirty="0" err="1">
                    <a:latin typeface="+mj-lt"/>
                  </a:rPr>
                  <a:t>Semenza</a:t>
                </a:r>
                <a:r>
                  <a:rPr lang="en-US" sz="1200" b="1" dirty="0">
                    <a:latin typeface="+mj-lt"/>
                  </a:rPr>
                  <a:t> </a:t>
                </a:r>
              </a:p>
              <a:p>
                <a:r>
                  <a:rPr lang="en-US" sz="1200" b="1" dirty="0">
                    <a:latin typeface="+mj-lt"/>
                  </a:rPr>
                  <a:t>for their discoveries of how cells sense and adapt to oxygen availability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96" y="1842490"/>
                <a:ext cx="4272120" cy="2405293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3454400" y="4180004"/>
              <a:ext cx="12562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+mj-lt"/>
                </a:rPr>
                <a:t>nobelproze.org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24608" y="1814093"/>
            <a:ext cx="2530181" cy="2296458"/>
            <a:chOff x="8566144" y="1275790"/>
            <a:chExt cx="3373574" cy="3061944"/>
          </a:xfrm>
        </p:grpSpPr>
        <p:sp>
          <p:nvSpPr>
            <p:cNvPr id="24" name="TextBox 23"/>
            <p:cNvSpPr txBox="1"/>
            <p:nvPr/>
          </p:nvSpPr>
          <p:spPr>
            <a:xfrm>
              <a:off x="8566144" y="1275790"/>
              <a:ext cx="315613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u="sng" dirty="0">
                  <a:latin typeface="+mj-lt"/>
                </a:rPr>
                <a:t>Metabolic Reprogramming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885188" y="1799329"/>
              <a:ext cx="3054530" cy="2538405"/>
              <a:chOff x="9137470" y="1811358"/>
              <a:chExt cx="3054530" cy="253840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7470" y="1925626"/>
                <a:ext cx="3054530" cy="1785361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578162" y="4118931"/>
                <a:ext cx="150388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25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Suhara</a:t>
                </a:r>
                <a:r>
                  <a:rPr lang="en-US" sz="525" dirty="0">
                    <a:latin typeface="Arial" panose="020B0604020202020204" pitchFamily="34" charset="0"/>
                    <a:cs typeface="Arial" panose="020B0604020202020204" pitchFamily="34" charset="0"/>
                  </a:rPr>
                  <a:t> T, et al, PNAS, 2015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137470" y="1811358"/>
                <a:ext cx="307266" cy="312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9" name="Date Placeholder 2"/>
          <p:cNvSpPr txBox="1">
            <a:spLocks/>
          </p:cNvSpPr>
          <p:nvPr/>
        </p:nvSpPr>
        <p:spPr>
          <a:xfrm>
            <a:off x="468726" y="6623637"/>
            <a:ext cx="3336656" cy="2447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158002"/>
            <a:ext cx="7568108" cy="817869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Icatibant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Tranexamic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Acid: Targeting Plasmin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Hemovascular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Dysfunction in Shock)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27</a:t>
            </a:fld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97" y="1785224"/>
            <a:ext cx="8220251" cy="4185808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28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560" y="65903"/>
            <a:ext cx="7639175" cy="84849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target for evaluation in hemorrhagic shock: Angpt1/2 – Tie2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273599"/>
            <a:ext cx="5197350" cy="1240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61" y="1496110"/>
            <a:ext cx="3753362" cy="9478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9560" y="3433149"/>
            <a:ext cx="33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+mj-lt"/>
              </a:rPr>
              <a:t>Angpt2 release from W-P bodies during inflammation </a:t>
            </a:r>
            <a:r>
              <a:rPr lang="en-US" sz="16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 antagonizes Tie2 signaling</a:t>
            </a:r>
            <a:endParaRPr lang="fr-FR" sz="1600" b="1" dirty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167974"/>
            <a:ext cx="5094514" cy="4625766"/>
            <a:chOff x="0" y="1177223"/>
            <a:chExt cx="5706186" cy="5404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177223"/>
              <a:ext cx="5706186" cy="467226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864524" y="1795549"/>
              <a:ext cx="972589" cy="18454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21" name="Straight Arrow Connector 20"/>
            <p:cNvCxnSpPr>
              <a:endCxn id="19" idx="4"/>
            </p:cNvCxnSpPr>
            <p:nvPr/>
          </p:nvCxnSpPr>
          <p:spPr>
            <a:xfrm flipH="1" flipV="1">
              <a:off x="1350819" y="3640975"/>
              <a:ext cx="610985" cy="2286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flipH="1">
              <a:off x="2028304" y="5802285"/>
              <a:ext cx="315329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j-lt"/>
                </a:rPr>
                <a:t>VE-PTP = Tie2  “off switch”</a:t>
              </a:r>
              <a:endParaRPr lang="fr-FR" sz="1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12064" y="6583680"/>
            <a:ext cx="3278688" cy="292026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29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65902"/>
            <a:ext cx="7562334" cy="95607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Rescue of Tie2 signaling &amp; prevention of vascular leak by Angpt1 mimetic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03" y="1865588"/>
            <a:ext cx="4333673" cy="1094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4203" y="3139347"/>
            <a:ext cx="46297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Sepsis: Angpt2 highly elevated, Angpt1 depressed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-- Angpt2 level and/or Angpt2/Angpt1 ratio predicts vascular leak &amp; mortality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-- Angpt2 polymorphisms predict poor outcomes</a:t>
            </a:r>
          </a:p>
          <a:p>
            <a:endParaRPr lang="en-US" sz="1500" b="1" dirty="0">
              <a:solidFill>
                <a:srgbClr val="0033CC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US" sz="1500" b="1" dirty="0" err="1">
                <a:solidFill>
                  <a:srgbClr val="C00000"/>
                </a:solidFill>
                <a:latin typeface="+mj-lt"/>
              </a:rPr>
              <a:t>Vasculotide</a:t>
            </a:r>
            <a:r>
              <a:rPr lang="en-US" sz="1500" b="1" dirty="0">
                <a:solidFill>
                  <a:srgbClr val="C00000"/>
                </a:solidFill>
                <a:latin typeface="+mj-lt"/>
              </a:rPr>
              <a:t> (VT)</a:t>
            </a:r>
            <a:r>
              <a:rPr lang="en-US" sz="1500" b="1" dirty="0">
                <a:solidFill>
                  <a:srgbClr val="0033CC"/>
                </a:solidFill>
                <a:latin typeface="+mj-lt"/>
              </a:rPr>
              <a:t>: Angpt1 mimetic (no homology)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HHHRHSF  rescues Tie2 signaling and prevents leak/mortality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rPr>
              <a:t>-- siRNA knockdown of Angpt2 also works</a:t>
            </a:r>
          </a:p>
          <a:p>
            <a:endParaRPr lang="en-US" sz="1500" b="1" dirty="0">
              <a:solidFill>
                <a:srgbClr val="0033CC"/>
              </a:solidFill>
              <a:latin typeface="+mj-lt"/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744" y="1716850"/>
            <a:ext cx="4483071" cy="3202928"/>
            <a:chOff x="-15658" y="1146133"/>
            <a:chExt cx="5977428" cy="42705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658" y="1146133"/>
              <a:ext cx="5977428" cy="42705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95601" y="1587730"/>
              <a:ext cx="1371600" cy="400109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>
                  <a:solidFill>
                    <a:srgbClr val="0033CC"/>
                  </a:solidFill>
                  <a:latin typeface="+mj-lt"/>
                  <a:sym typeface="Wingdings" panose="05000000000000000000" pitchFamily="2" charset="2"/>
                </a:rPr>
                <a:t>HHHRHSF</a:t>
              </a:r>
              <a:endParaRPr lang="en-US" sz="1350" b="1" dirty="0">
                <a:solidFill>
                  <a:srgbClr val="0033CC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55" y="78378"/>
            <a:ext cx="7753830" cy="8437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WWI: First Blood 1915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Whole Blood saves; cross-matching, citrate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81" y="1219058"/>
            <a:ext cx="8583577" cy="1400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/>
              <a:t>“Administration of saline worsens acidosis and is harmful to the critical wounded.”</a:t>
            </a:r>
          </a:p>
          <a:p>
            <a:pPr marL="2286000" lvl="5" indent="0">
              <a:buNone/>
            </a:pPr>
            <a:r>
              <a:rPr lang="en-US" sz="2800" dirty="0">
                <a:latin typeface="+mj-lt"/>
              </a:rPr>
              <a:t>--Dr. Cannon, WWI </a:t>
            </a:r>
            <a:r>
              <a:rPr lang="en-US" sz="2800" dirty="0" smtClean="0">
                <a:latin typeface="+mj-lt"/>
              </a:rPr>
              <a:t>1918</a:t>
            </a:r>
            <a:endParaRPr lang="en-US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37765" y="2676360"/>
            <a:ext cx="5068537" cy="2244312"/>
            <a:chOff x="1246202" y="3240917"/>
            <a:chExt cx="5068537" cy="22443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02" y="3352021"/>
              <a:ext cx="2506839" cy="17035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395" y="3240917"/>
              <a:ext cx="2214069" cy="19258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85122" y="5146675"/>
              <a:ext cx="4929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Blood Transfusion at the Frontlines: WWI, 1918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804" y="5209739"/>
            <a:ext cx="5888123" cy="1385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9" y="2721488"/>
            <a:ext cx="1506365" cy="2074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990" y="2721488"/>
            <a:ext cx="1388898" cy="2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30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33834" y="147676"/>
            <a:ext cx="6725684" cy="7868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COVID-19 (&amp; trauma, sepsis, radiation, heat stroke) = EC injury pattern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0" y="1475399"/>
            <a:ext cx="4397671" cy="296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68" y="1419151"/>
            <a:ext cx="4465784" cy="30809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2417" y="4910231"/>
            <a:ext cx="3671736" cy="1622243"/>
            <a:chOff x="3216613" y="2429483"/>
            <a:chExt cx="5758774" cy="19990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613" y="2429483"/>
              <a:ext cx="5758774" cy="19990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3430" y="3093705"/>
              <a:ext cx="1201435" cy="5330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313" y="3122578"/>
              <a:ext cx="1770434" cy="330740"/>
            </a:xfrm>
            <a:prstGeom prst="rect">
              <a:avLst/>
            </a:prstGeom>
          </p:spPr>
        </p:pic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68173" y="6615953"/>
            <a:ext cx="3337209" cy="26765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31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354" y="170616"/>
            <a:ext cx="6725684" cy="7868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COVID-19 (&amp; trauma, sepsis, radiation, heat stroke) = loss of EC anticoagulant phenotype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" y="1964631"/>
            <a:ext cx="4002417" cy="3821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71" y="2339110"/>
            <a:ext cx="4911537" cy="36351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10018" y="1284166"/>
            <a:ext cx="2553923" cy="746687"/>
            <a:chOff x="3216613" y="2429483"/>
            <a:chExt cx="5758774" cy="19990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613" y="2429483"/>
              <a:ext cx="5758774" cy="19990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3430" y="3093705"/>
              <a:ext cx="1201435" cy="5330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313" y="3122578"/>
              <a:ext cx="1770434" cy="330740"/>
            </a:xfrm>
            <a:prstGeom prst="rect">
              <a:avLst/>
            </a:prstGeom>
          </p:spPr>
        </p:pic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68173" y="6615953"/>
            <a:ext cx="3337209" cy="26765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E32-0316-A64C-BBE6-76331A90034E}" type="slidenum">
              <a:rPr lang="en-US" smtClean="0"/>
              <a:t>32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51246" y="145872"/>
            <a:ext cx="6725684" cy="7868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Turning off the “off switch” for Tie2: inhibition of VE-PTP preserves EC function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9356" y="2095598"/>
            <a:ext cx="173355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3CC"/>
                </a:solidFill>
                <a:latin typeface="+mj-lt"/>
              </a:rPr>
              <a:t>AKB-9778 restores EC anticoagulant phenotype</a:t>
            </a:r>
          </a:p>
          <a:p>
            <a:endParaRPr lang="en-US" sz="1500" b="1" dirty="0">
              <a:solidFill>
                <a:srgbClr val="0033CC"/>
              </a:solidFill>
              <a:latin typeface="+mj-lt"/>
            </a:endParaRPr>
          </a:p>
          <a:p>
            <a:r>
              <a:rPr lang="en-US" sz="1500" b="1" dirty="0">
                <a:solidFill>
                  <a:srgbClr val="0033CC"/>
                </a:solidFill>
                <a:latin typeface="+mj-lt"/>
              </a:rPr>
              <a:t>Promising proof-of-concept for trauma</a:t>
            </a:r>
            <a:r>
              <a:rPr lang="en-US" sz="1500" b="1" dirty="0" smtClean="0">
                <a:solidFill>
                  <a:srgbClr val="0033CC"/>
                </a:solidFill>
                <a:latin typeface="+mj-lt"/>
              </a:rPr>
              <a:t>/</a:t>
            </a:r>
          </a:p>
          <a:p>
            <a:r>
              <a:rPr lang="en-US" sz="1500" b="1" dirty="0" smtClean="0">
                <a:solidFill>
                  <a:srgbClr val="0033CC"/>
                </a:solidFill>
                <a:latin typeface="+mj-lt"/>
              </a:rPr>
              <a:t>hemorrhage</a:t>
            </a:r>
            <a:r>
              <a:rPr lang="en-US" sz="1500" b="1" dirty="0">
                <a:solidFill>
                  <a:srgbClr val="0033CC"/>
                </a:solidFill>
                <a:latin typeface="+mj-lt"/>
              </a:rPr>
              <a:t>: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</a:rPr>
              <a:t>-- less consumptive coagulopathy?</a:t>
            </a:r>
          </a:p>
          <a:p>
            <a:r>
              <a:rPr lang="en-US" sz="1500" b="1" dirty="0">
                <a:solidFill>
                  <a:srgbClr val="0033CC"/>
                </a:solidFill>
                <a:latin typeface="+mj-lt"/>
              </a:rPr>
              <a:t>-- less microvascular thrombosis &amp; organ failure?</a:t>
            </a:r>
          </a:p>
          <a:p>
            <a:endParaRPr lang="fr-FR" sz="15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6" y="1476321"/>
            <a:ext cx="3491298" cy="208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5" y="3847257"/>
            <a:ext cx="4985073" cy="184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738" y="1950329"/>
            <a:ext cx="1922734" cy="38556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19356" y="1342142"/>
            <a:ext cx="1676804" cy="598378"/>
            <a:chOff x="3216613" y="2429483"/>
            <a:chExt cx="5758774" cy="19990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6613" y="2429483"/>
              <a:ext cx="5758774" cy="19990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3430" y="3093705"/>
              <a:ext cx="1201435" cy="5330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6313" y="3122578"/>
              <a:ext cx="1770434" cy="33074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flipH="1">
            <a:off x="166767" y="6014325"/>
            <a:ext cx="888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not be THE answer, but it’s an example of where we need to explore to develop new solutions.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468173" y="6615953"/>
            <a:ext cx="3337209" cy="26765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9768" y="1245104"/>
            <a:ext cx="859919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660033"/>
              </a:buClr>
              <a:buSzPct val="12500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33"/>
              </a:buClr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0033"/>
              </a:buClr>
              <a:buChar char="•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60033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</a:rPr>
              <a:t>Transfusion is the foundation, but it is not enough.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smtClean="0"/>
              <a:t>Need to leverage improving understanding of blood + endothelium as a system to develop solutions.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smtClean="0"/>
              <a:t>Need to combine blood, endothelial signaling targets, metabolic pathways to increase survival.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smtClean="0"/>
              <a:t>Need multi-disciplinary approaches.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 smtClean="0"/>
              <a:t>Significant pre-clinical work still required to support translation to clinical trials.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7008" y="121661"/>
            <a:ext cx="6623719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The future of trauma and shock resuscitation?</a:t>
            </a:r>
            <a:endParaRPr lang="en-US" sz="24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23637"/>
            <a:ext cx="3336656" cy="244754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07008" y="121661"/>
            <a:ext cx="6623719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ctr">
              <a:buClr>
                <a:srgbClr val="000066"/>
              </a:buClr>
              <a:buSzPct val="80000"/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future: self/buddy aid with shelf stable drugs, blood ASAP?</a:t>
            </a:r>
            <a:endParaRPr lang="en-US" sz="24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23637"/>
            <a:ext cx="3336656" cy="244754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6" y="1835137"/>
            <a:ext cx="2878036" cy="377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46" y="2195512"/>
            <a:ext cx="2368677" cy="3162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22451" y="5708800"/>
            <a:ext cx="498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Autoinjectors</a:t>
            </a:r>
            <a:r>
              <a:rPr lang="en-US" b="1" dirty="0" smtClean="0">
                <a:latin typeface="+mj-lt"/>
              </a:rPr>
              <a:t>: metabolic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&amp;  endothelial drugs, TXA, Ketamine…</a:t>
            </a:r>
            <a:endParaRPr lang="fr-F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8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69" y="1765136"/>
            <a:ext cx="8442862" cy="672849"/>
          </a:xfrm>
        </p:spPr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88851"/>
          </a:xfrm>
        </p:spPr>
        <p:txBody>
          <a:bodyPr/>
          <a:lstStyle/>
          <a:p>
            <a:fld id="{22009E32-0316-A64C-BBE6-76331A90034E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68173" y="6615953"/>
            <a:ext cx="3337209" cy="26765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32" y="71292"/>
            <a:ext cx="6837086" cy="83542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WWII: plasma as a bridge to Whole Blood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4266" y="1271209"/>
            <a:ext cx="2812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+mj-lt"/>
              </a:rPr>
              <a:t>Soldier receiving </a:t>
            </a:r>
            <a:r>
              <a:rPr lang="en-US" b="1" u="sng" dirty="0" smtClean="0">
                <a:solidFill>
                  <a:srgbClr val="003399"/>
                </a:solidFill>
                <a:latin typeface="+mj-lt"/>
              </a:rPr>
              <a:t>freeze-dried plasma </a:t>
            </a:r>
            <a:r>
              <a:rPr lang="en-US" b="1" dirty="0" smtClean="0">
                <a:solidFill>
                  <a:srgbClr val="003399"/>
                </a:solidFill>
                <a:latin typeface="+mj-lt"/>
              </a:rPr>
              <a:t>on Omaha Beach, 1944.</a:t>
            </a:r>
          </a:p>
          <a:p>
            <a:endParaRPr lang="en-US" b="1" dirty="0">
              <a:solidFill>
                <a:srgbClr val="003399"/>
              </a:solidFill>
              <a:latin typeface="+mj-lt"/>
            </a:endParaRPr>
          </a:p>
          <a:p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NB: plasma is only a bridge! (poor outcomes with plasma-only resuscitation in 1942)</a:t>
            </a:r>
          </a:p>
          <a:p>
            <a:endParaRPr lang="en-US" b="1" i="1" dirty="0">
              <a:solidFill>
                <a:srgbClr val="C00000"/>
              </a:solidFill>
              <a:latin typeface="+mj-lt"/>
            </a:endParaRPr>
          </a:p>
          <a:p>
            <a:endParaRPr lang="en-US" b="1" i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37" y="1189037"/>
            <a:ext cx="2490347" cy="1969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93" y="4346410"/>
            <a:ext cx="89944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WB from US (cold stored LTOWB) not available until 1944!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-- Walking blood bank through mid-1944</a:t>
            </a:r>
          </a:p>
          <a:p>
            <a:r>
              <a:rPr lang="en-US" dirty="0" smtClean="0">
                <a:latin typeface="+mj-lt"/>
              </a:rPr>
              <a:t>-- </a:t>
            </a:r>
            <a:r>
              <a:rPr lang="en-US" b="1" i="1" dirty="0" smtClean="0">
                <a:latin typeface="+mj-lt"/>
              </a:rPr>
              <a:t>WB program (Aug ‘44) driven by unacceptable mortality in Normandy (inadequate collection from WBB for massive transfusion needs)</a:t>
            </a:r>
          </a:p>
          <a:p>
            <a:endParaRPr lang="en-US" b="1" i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C00000"/>
                </a:solidFill>
                <a:latin typeface="+mj-lt"/>
              </a:rPr>
              <a:t>WB: cornerstone of military blood planning through Vietnam.</a:t>
            </a:r>
            <a:endParaRPr lang="en-US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25302" y="6613451"/>
            <a:ext cx="3380080" cy="254940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88851"/>
          </a:xfrm>
        </p:spPr>
        <p:txBody>
          <a:bodyPr/>
          <a:lstStyle/>
          <a:p>
            <a:fld id="{22009E32-0316-A64C-BBE6-76331A90034E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075950"/>
            <a:ext cx="4254628" cy="12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2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0" y="53751"/>
            <a:ext cx="7620639" cy="76844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Post-Vietnam: The Birth of Damage Control Resuscitation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321" y="1169776"/>
            <a:ext cx="5210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3933056"/>
            <a:ext cx="4992558" cy="27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42246" y="5222950"/>
            <a:ext cx="1959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Holcomb JB, et al. </a:t>
            </a:r>
            <a:r>
              <a:rPr lang="en-US" sz="1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Ann Surg</a:t>
            </a:r>
            <a:r>
              <a:rPr lang="en-US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. 2008 Sep;248(3):447-58.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5479" y="3137192"/>
            <a:ext cx="2178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Perkins JG, et al. </a:t>
            </a:r>
            <a:r>
              <a:rPr lang="en-US" sz="10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J Trauma</a:t>
            </a:r>
            <a:r>
              <a:rPr lang="en-US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. 2009 Apr;66(4 </a:t>
            </a:r>
            <a:r>
              <a:rPr lang="en-US" sz="10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Suppl</a:t>
            </a:r>
            <a:r>
              <a:rPr lang="en-US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):S77-84.</a:t>
            </a:r>
          </a:p>
          <a:p>
            <a:endParaRPr lang="en-US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2797" y="4273692"/>
            <a:ext cx="2070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crystalloids, give balanced components!</a:t>
            </a:r>
            <a:endParaRPr lang="fr-FR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40" y="1218572"/>
            <a:ext cx="3786668" cy="2781709"/>
            <a:chOff x="-197206" y="1064890"/>
            <a:chExt cx="3786668" cy="27817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064890"/>
              <a:ext cx="34099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-197206" y="3600378"/>
              <a:ext cx="37866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Borgman MA, et al. </a:t>
              </a:r>
              <a:r>
                <a:rPr lang="en-US" sz="1000" i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J Trauma</a:t>
              </a:r>
              <a:r>
                <a:rPr lang="en-US" sz="1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. 2007 Oct;63(4):805-13.</a:t>
              </a: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62" y="44624"/>
            <a:ext cx="7766637" cy="75620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DCR (balanced resuscitation) Validation: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PROPPR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4520"/>
            <a:ext cx="4286496" cy="1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26129"/>
            <a:ext cx="4547090" cy="160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37" y="2616927"/>
            <a:ext cx="6735486" cy="40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65903"/>
            <a:ext cx="7616123" cy="8715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Rediscovery of FWB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85" y="4037990"/>
            <a:ext cx="4649013" cy="2357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2" y="1264771"/>
            <a:ext cx="3421958" cy="3163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6257" y="2157984"/>
            <a:ext cx="2823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+mj-lt"/>
                <a:hlinkClick r:id="rId4"/>
              </a:rPr>
              <a:t>Whole blood at the tip of the spear: A retrospective cohort analysis of warm fresh whole blood resuscitation versus component therapy in severely injured combat casualties.</a:t>
            </a:r>
            <a:r>
              <a:rPr lang="fr-FR" sz="1000" b="1">
                <a:latin typeface="+mj-lt"/>
              </a:rPr>
              <a:t>Gurney JM</a:t>
            </a:r>
            <a:r>
              <a:rPr lang="fr-FR" sz="1000">
                <a:latin typeface="+mj-lt"/>
              </a:rPr>
              <a:t>, Staudt AM, Del Junco DJ, Shackelford SA, Mann-Salinas EA, </a:t>
            </a:r>
            <a:r>
              <a:rPr lang="fr-FR" sz="1000" b="1">
                <a:latin typeface="+mj-lt"/>
              </a:rPr>
              <a:t>Cap AP</a:t>
            </a:r>
            <a:r>
              <a:rPr lang="fr-FR" sz="1000">
                <a:latin typeface="+mj-lt"/>
              </a:rPr>
              <a:t>, Spinella PC, Martin MJ.Surgery. 2022 Feb;171(2):518-525. doi: 10.1016/j.surg.2021.05.051. Epub 2021 Jul 10.PMID: 34253322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4632" y="4579314"/>
            <a:ext cx="348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+mj-lt"/>
                <a:hlinkClick r:id="rId5"/>
              </a:rPr>
              <a:t>Warm fresh whole blood is independently associated with improved survival for patients with combat-related traumatic injuries.</a:t>
            </a:r>
            <a:r>
              <a:rPr lang="fr-FR" sz="1000">
                <a:latin typeface="+mj-lt"/>
              </a:rPr>
              <a:t>Spinella PC, Perkins JG, Grathwohl KW, Beekley AC, Holcomb JB.J Trauma. 2009 Apr;66(4 Suppl):S69-76. doi: 10.1097/TA.0b013e31819d85fb.PMID: 19359973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7866" y="1463040"/>
            <a:ext cx="4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FWB looks pretty good…</a:t>
            </a:r>
            <a:endParaRPr lang="fr-FR" sz="2400" b="1" i="1" dirty="0">
              <a:latin typeface="+mj-lt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88" y="65903"/>
            <a:ext cx="7967139" cy="8728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about CSWB?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Can we use that as we did in WWII, Korea, Vietnam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775" y="5302198"/>
            <a:ext cx="3663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  <a:hlinkClick r:id="rId2"/>
              </a:rPr>
              <a:t>PREHOSPTIAL LOW TITER GROUP O </a:t>
            </a:r>
            <a:r>
              <a:rPr lang="fr-FR" sz="1000" b="1" dirty="0">
                <a:latin typeface="+mj-lt"/>
                <a:hlinkClick r:id="rId2"/>
              </a:rPr>
              <a:t>WHOLE</a:t>
            </a:r>
            <a:r>
              <a:rPr lang="fr-FR" sz="1000" dirty="0">
                <a:latin typeface="+mj-lt"/>
                <a:hlinkClick r:id="rId2"/>
              </a:rPr>
              <a:t> </a:t>
            </a:r>
            <a:r>
              <a:rPr lang="fr-FR" sz="1000" b="1" dirty="0">
                <a:latin typeface="+mj-lt"/>
                <a:hlinkClick r:id="rId2"/>
              </a:rPr>
              <a:t>BLOOD</a:t>
            </a:r>
            <a:r>
              <a:rPr lang="fr-FR" sz="1000" dirty="0">
                <a:latin typeface="+mj-lt"/>
                <a:hlinkClick r:id="rId2"/>
              </a:rPr>
              <a:t> IS FEASIBLE AND SAFE: RESULTS OF A PROSPECTIVE RANDOMIZED PILOT </a:t>
            </a:r>
            <a:r>
              <a:rPr lang="fr-FR" sz="1000" dirty="0" err="1">
                <a:latin typeface="+mj-lt"/>
                <a:hlinkClick r:id="rId2"/>
              </a:rPr>
              <a:t>TRIAL.</a:t>
            </a:r>
            <a:r>
              <a:rPr lang="fr-FR" sz="1000" dirty="0" err="1">
                <a:latin typeface="+mj-lt"/>
              </a:rPr>
              <a:t>Guyette</a:t>
            </a:r>
            <a:r>
              <a:rPr lang="fr-FR" sz="1000" dirty="0">
                <a:latin typeface="+mj-lt"/>
              </a:rPr>
              <a:t> FX, </a:t>
            </a:r>
            <a:r>
              <a:rPr lang="fr-FR" sz="1000" dirty="0" err="1">
                <a:latin typeface="+mj-lt"/>
              </a:rPr>
              <a:t>Zenati</a:t>
            </a:r>
            <a:r>
              <a:rPr lang="fr-FR" sz="1000" dirty="0">
                <a:latin typeface="+mj-lt"/>
              </a:rPr>
              <a:t> M, Triulzi DJ, Yazer MH, </a:t>
            </a:r>
            <a:r>
              <a:rPr lang="fr-FR" sz="1000" dirty="0" err="1">
                <a:latin typeface="+mj-lt"/>
              </a:rPr>
              <a:t>Skroczky</a:t>
            </a:r>
            <a:r>
              <a:rPr lang="fr-FR" sz="1000" dirty="0">
                <a:latin typeface="+mj-lt"/>
              </a:rPr>
              <a:t> H, </a:t>
            </a:r>
            <a:r>
              <a:rPr lang="fr-FR" sz="1000" dirty="0" err="1">
                <a:latin typeface="+mj-lt"/>
              </a:rPr>
              <a:t>Early</a:t>
            </a:r>
            <a:r>
              <a:rPr lang="fr-FR" sz="1000" dirty="0">
                <a:latin typeface="+mj-lt"/>
              </a:rPr>
              <a:t> BJ, Adams PW, Brown JB, Alarcon L, Neal MD, </a:t>
            </a:r>
            <a:r>
              <a:rPr lang="fr-FR" sz="1000" dirty="0" err="1">
                <a:latin typeface="+mj-lt"/>
              </a:rPr>
              <a:t>Forsythe</a:t>
            </a:r>
            <a:r>
              <a:rPr lang="fr-FR" sz="1000" dirty="0">
                <a:latin typeface="+mj-lt"/>
              </a:rPr>
              <a:t> RM, </a:t>
            </a:r>
            <a:r>
              <a:rPr lang="fr-FR" sz="1000" dirty="0" err="1">
                <a:latin typeface="+mj-lt"/>
              </a:rPr>
              <a:t>Zuckerbraun</a:t>
            </a:r>
            <a:r>
              <a:rPr lang="fr-FR" sz="1000" dirty="0">
                <a:latin typeface="+mj-lt"/>
              </a:rPr>
              <a:t> BS, </a:t>
            </a:r>
            <a:r>
              <a:rPr lang="fr-FR" sz="1000" dirty="0" err="1">
                <a:latin typeface="+mj-lt"/>
              </a:rPr>
              <a:t>Peitzman</a:t>
            </a:r>
            <a:r>
              <a:rPr lang="fr-FR" sz="1000" dirty="0">
                <a:latin typeface="+mj-lt"/>
              </a:rPr>
              <a:t> AB, Billiar TR, </a:t>
            </a:r>
            <a:r>
              <a:rPr lang="fr-FR" sz="1000" b="1" dirty="0">
                <a:latin typeface="+mj-lt"/>
              </a:rPr>
              <a:t>Sperry JL.</a:t>
            </a:r>
            <a:r>
              <a:rPr lang="fr-FR" sz="1000" dirty="0">
                <a:latin typeface="+mj-lt"/>
              </a:rPr>
              <a:t>J Trauma Acute Care Surg. 2022 Jan 25. </a:t>
            </a:r>
            <a:r>
              <a:rPr lang="fr-FR" sz="1000" dirty="0" err="1">
                <a:latin typeface="+mj-lt"/>
              </a:rPr>
              <a:t>doi</a:t>
            </a:r>
            <a:r>
              <a:rPr lang="fr-FR" sz="1000" dirty="0">
                <a:latin typeface="+mj-lt"/>
              </a:rPr>
              <a:t>: 10.1097/TA.0000000000003551. Online </a:t>
            </a:r>
            <a:r>
              <a:rPr lang="fr-FR" sz="1000" dirty="0" err="1">
                <a:latin typeface="+mj-lt"/>
              </a:rPr>
              <a:t>ahead</a:t>
            </a:r>
            <a:r>
              <a:rPr lang="fr-FR" sz="1000" dirty="0">
                <a:latin typeface="+mj-lt"/>
              </a:rPr>
              <a:t> of </a:t>
            </a:r>
            <a:r>
              <a:rPr lang="fr-FR" sz="1000" dirty="0" err="1">
                <a:latin typeface="+mj-lt"/>
              </a:rPr>
              <a:t>print.PMID</a:t>
            </a:r>
            <a:r>
              <a:rPr lang="fr-FR" sz="1000" dirty="0">
                <a:latin typeface="+mj-lt"/>
              </a:rPr>
              <a:t>: 35081595</a:t>
            </a:r>
          </a:p>
          <a:p>
            <a:endParaRPr lang="fr-FR" sz="1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14720" y="5609975"/>
            <a:ext cx="348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+mj-lt"/>
                <a:hlinkClick r:id="rId3"/>
              </a:rPr>
              <a:t>Low</a:t>
            </a:r>
            <a:r>
              <a:rPr lang="fr-FR" sz="1000" dirty="0">
                <a:latin typeface="+mj-lt"/>
                <a:hlinkClick r:id="rId3"/>
              </a:rPr>
              <a:t> </a:t>
            </a:r>
            <a:r>
              <a:rPr lang="fr-FR" sz="1000" dirty="0" err="1">
                <a:latin typeface="+mj-lt"/>
                <a:hlinkClick r:id="rId3"/>
              </a:rPr>
              <a:t>Titer</a:t>
            </a:r>
            <a:r>
              <a:rPr lang="fr-FR" sz="1000" dirty="0">
                <a:latin typeface="+mj-lt"/>
                <a:hlinkClick r:id="rId3"/>
              </a:rPr>
              <a:t> Group O </a:t>
            </a:r>
            <a:r>
              <a:rPr lang="fr-FR" sz="1000" b="1" dirty="0" err="1">
                <a:latin typeface="+mj-lt"/>
                <a:hlinkClick r:id="rId3"/>
              </a:rPr>
              <a:t>Whole</a:t>
            </a:r>
            <a:r>
              <a:rPr lang="fr-FR" sz="1000" dirty="0">
                <a:latin typeface="+mj-lt"/>
                <a:hlinkClick r:id="rId3"/>
              </a:rPr>
              <a:t> </a:t>
            </a:r>
            <a:r>
              <a:rPr lang="fr-FR" sz="1000" b="1" dirty="0">
                <a:latin typeface="+mj-lt"/>
                <a:hlinkClick r:id="rId3"/>
              </a:rPr>
              <a:t>Blood</a:t>
            </a:r>
            <a:r>
              <a:rPr lang="fr-FR" sz="1000" dirty="0">
                <a:latin typeface="+mj-lt"/>
                <a:hlinkClick r:id="rId3"/>
              </a:rPr>
              <a:t> In </a:t>
            </a:r>
            <a:r>
              <a:rPr lang="fr-FR" sz="1000" dirty="0" err="1">
                <a:latin typeface="+mj-lt"/>
                <a:hlinkClick r:id="rId3"/>
              </a:rPr>
              <a:t>Injured</a:t>
            </a:r>
            <a:r>
              <a:rPr lang="fr-FR" sz="1000" dirty="0">
                <a:latin typeface="+mj-lt"/>
                <a:hlinkClick r:id="rId3"/>
              </a:rPr>
              <a:t> </a:t>
            </a:r>
            <a:r>
              <a:rPr lang="fr-FR" sz="1000" dirty="0" err="1">
                <a:latin typeface="+mj-lt"/>
                <a:hlinkClick r:id="rId3"/>
              </a:rPr>
              <a:t>Children</a:t>
            </a:r>
            <a:r>
              <a:rPr lang="fr-FR" sz="1000" dirty="0">
                <a:latin typeface="+mj-lt"/>
                <a:hlinkClick r:id="rId3"/>
              </a:rPr>
              <a:t> </a:t>
            </a:r>
            <a:r>
              <a:rPr lang="fr-FR" sz="1000" dirty="0" err="1">
                <a:latin typeface="+mj-lt"/>
                <a:hlinkClick r:id="rId3"/>
              </a:rPr>
              <a:t>Requiring</a:t>
            </a:r>
            <a:r>
              <a:rPr lang="fr-FR" sz="1000" dirty="0">
                <a:latin typeface="+mj-lt"/>
                <a:hlinkClick r:id="rId3"/>
              </a:rPr>
              <a:t> Massive </a:t>
            </a:r>
            <a:r>
              <a:rPr lang="fr-FR" sz="1000" dirty="0" err="1">
                <a:latin typeface="+mj-lt"/>
                <a:hlinkClick r:id="rId3"/>
              </a:rPr>
              <a:t>Transfusion.</a:t>
            </a:r>
            <a:r>
              <a:rPr lang="fr-FR" sz="1000" dirty="0" err="1">
                <a:latin typeface="+mj-lt"/>
              </a:rPr>
              <a:t>Gaines</a:t>
            </a:r>
            <a:r>
              <a:rPr lang="fr-FR" sz="1000" dirty="0">
                <a:latin typeface="+mj-lt"/>
              </a:rPr>
              <a:t> BA, Yazer MH, Triulzi DJ, </a:t>
            </a:r>
            <a:r>
              <a:rPr lang="fr-FR" sz="1000" b="1" dirty="0">
                <a:latin typeface="+mj-lt"/>
              </a:rPr>
              <a:t>Sperry JL</a:t>
            </a:r>
            <a:r>
              <a:rPr lang="fr-FR" sz="1000" dirty="0">
                <a:latin typeface="+mj-lt"/>
              </a:rPr>
              <a:t>, Neal MD, Billiar TR, Leeper </a:t>
            </a:r>
            <a:r>
              <a:rPr lang="fr-FR" sz="1000" dirty="0" err="1">
                <a:latin typeface="+mj-lt"/>
              </a:rPr>
              <a:t>CM.Ann</a:t>
            </a:r>
            <a:r>
              <a:rPr lang="fr-FR" sz="1000" dirty="0">
                <a:latin typeface="+mj-lt"/>
              </a:rPr>
              <a:t> Surg. 2021 </a:t>
            </a:r>
            <a:r>
              <a:rPr lang="fr-FR" sz="1000" dirty="0" err="1">
                <a:latin typeface="+mj-lt"/>
              </a:rPr>
              <a:t>Oct</a:t>
            </a:r>
            <a:r>
              <a:rPr lang="fr-FR" sz="1000" dirty="0">
                <a:latin typeface="+mj-lt"/>
              </a:rPr>
              <a:t> 8. </a:t>
            </a:r>
            <a:r>
              <a:rPr lang="fr-FR" sz="1000" dirty="0" err="1">
                <a:latin typeface="+mj-lt"/>
              </a:rPr>
              <a:t>doi</a:t>
            </a:r>
            <a:r>
              <a:rPr lang="fr-FR" sz="1000" dirty="0">
                <a:latin typeface="+mj-lt"/>
              </a:rPr>
              <a:t>: 10.1097/SLA.0000000000005251. Online </a:t>
            </a:r>
            <a:r>
              <a:rPr lang="fr-FR" sz="1000" dirty="0" err="1">
                <a:latin typeface="+mj-lt"/>
              </a:rPr>
              <a:t>ahead</a:t>
            </a:r>
            <a:r>
              <a:rPr lang="fr-FR" sz="1000" dirty="0">
                <a:latin typeface="+mj-lt"/>
              </a:rPr>
              <a:t> of </a:t>
            </a:r>
            <a:r>
              <a:rPr lang="fr-FR" sz="1000" dirty="0" err="1">
                <a:latin typeface="+mj-lt"/>
              </a:rPr>
              <a:t>print.PMID</a:t>
            </a:r>
            <a:r>
              <a:rPr lang="fr-FR" sz="1000" dirty="0">
                <a:latin typeface="+mj-lt"/>
              </a:rPr>
              <a:t>: 35129530</a:t>
            </a:r>
          </a:p>
          <a:p>
            <a:endParaRPr lang="fr-FR" sz="1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" y="1142732"/>
            <a:ext cx="4669277" cy="4309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80" y="1155344"/>
            <a:ext cx="3899666" cy="2840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70746" y="3849701"/>
            <a:ext cx="4308101" cy="1421761"/>
            <a:chOff x="4863992" y="4026434"/>
            <a:chExt cx="4114963" cy="1245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3992" y="4496634"/>
              <a:ext cx="4114963" cy="7748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9893" y="4026434"/>
              <a:ext cx="1637455" cy="439464"/>
            </a:xfrm>
            <a:prstGeom prst="rect">
              <a:avLst/>
            </a:prstGeom>
          </p:spPr>
        </p:pic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3" y="65903"/>
            <a:ext cx="7611762" cy="8728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Overall: estimation of outcomes for MOD-SEV patients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WB probably has an advantage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29" y="1534500"/>
            <a:ext cx="7680789" cy="396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7376"/>
            <a:ext cx="3955423" cy="1103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50" y="6464807"/>
            <a:ext cx="2898843" cy="141051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68726" y="6615953"/>
            <a:ext cx="3336656" cy="252438"/>
          </a:xfrm>
        </p:spPr>
        <p:txBody>
          <a:bodyPr/>
          <a:lstStyle/>
          <a:p>
            <a:r>
              <a:rPr lang="en-US" dirty="0" smtClean="0"/>
              <a:t>COL Andrew P. Cap, andrew.p.cap.mil@mail.mil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6752" y="6629400"/>
            <a:ext cx="2133600" cy="238991"/>
          </a:xfrm>
        </p:spPr>
        <p:txBody>
          <a:bodyPr/>
          <a:lstStyle/>
          <a:p>
            <a:fld id="{22009E32-0316-A64C-BBE6-76331A9003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11148</TotalTime>
  <Words>2049</Words>
  <Application>Microsoft Office PowerPoint</Application>
  <PresentationFormat>On-screen Show (4:3)</PresentationFormat>
  <Paragraphs>304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</vt:lpstr>
      <vt:lpstr>Lucida Grande</vt:lpstr>
      <vt:lpstr>Times New Roman</vt:lpstr>
      <vt:lpstr>Wingdings</vt:lpstr>
      <vt:lpstr>Office Theme</vt:lpstr>
      <vt:lpstr>SigmaPlotGraphicObject.11</vt:lpstr>
      <vt:lpstr>THOR RDCR 10th Symposium 27 June 2022</vt:lpstr>
      <vt:lpstr>PowerPoint Presentation</vt:lpstr>
      <vt:lpstr>WWI: First Blood 1915 Whole Blood saves; cross-matching, citrate</vt:lpstr>
      <vt:lpstr>WWII: plasma as a bridge to Whole Blood</vt:lpstr>
      <vt:lpstr>Post-Vietnam: The Birth of Damage Control Resuscitation</vt:lpstr>
      <vt:lpstr>DCR (balanced resuscitation) Validation:  PROPPR</vt:lpstr>
      <vt:lpstr>Rediscovery of FWB</vt:lpstr>
      <vt:lpstr>What about CSWB?  Can we use that as we did in WWII, Korea, Vietnam…</vt:lpstr>
      <vt:lpstr>Overall: estimation of outcomes for MOD-SEV patients  WB probably has an advantage</vt:lpstr>
      <vt:lpstr>Other things learned in the desert… Time is life. Transfuse early.</vt:lpstr>
      <vt:lpstr>Yes, we can do what we did in WWII:  plasma then DCR (1:1:1 or WB)</vt:lpstr>
      <vt:lpstr>PowerPoint Presentation</vt:lpstr>
      <vt:lpstr>LTOWB re-introduced as primary transfusion product for DCR</vt:lpstr>
      <vt:lpstr>PRBC use down as LTOWB up; liquid plasma replaces FFP</vt:lpstr>
      <vt:lpstr>PowerPoint Presentation</vt:lpstr>
      <vt:lpstr>“Houston, we have a problem…”</vt:lpstr>
      <vt:lpstr>PowerPoint Presentation</vt:lpstr>
      <vt:lpstr>If timing is everything, we have a problem…</vt:lpstr>
      <vt:lpstr>PowerPoint Presentation</vt:lpstr>
      <vt:lpstr>If we want better outcomes, we need new tools (innovation)!</vt:lpstr>
      <vt:lpstr>Fundamental Challenges of Prolonged Field Care: the 5+1 Pillars – RDCR Capability</vt:lpstr>
      <vt:lpstr>PowerPoint Presentation</vt:lpstr>
      <vt:lpstr>TRAUMA BLOOD &amp; ENDOTHELIAL PATHOPHYSIOLOGY</vt:lpstr>
      <vt:lpstr>PowerPoint Presentation</vt:lpstr>
      <vt:lpstr>PowerPoint Presentation</vt:lpstr>
      <vt:lpstr>Prolyl Hydroxylase Domain Inhibitors (PHDi)</vt:lpstr>
      <vt:lpstr>Icatibant and Tranexamic Acid: Targeting Plasmin (Hemovascular Dysfunction in Shock)</vt:lpstr>
      <vt:lpstr>New target for evaluation in hemorrhagic shock: Angpt1/2 – Tie2</vt:lpstr>
      <vt:lpstr>Rescue of Tie2 signaling &amp; prevention of vascular leak by Angpt1 mimetic</vt:lpstr>
      <vt:lpstr>COVID-19 (&amp; trauma, sepsis, radiation, heat stroke) = EC injury pattern</vt:lpstr>
      <vt:lpstr>COVID-19 (&amp; trauma, sepsis, radiation, heat stroke) = loss of EC anticoagulant phenotype</vt:lpstr>
      <vt:lpstr>Turning off the “off switch” for Tie2: inhibition of VE-PTP preserves EC function 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Walters</dc:creator>
  <cp:lastModifiedBy>Cap, Andrew P COL USARMY MEDCOM AISR (US)</cp:lastModifiedBy>
  <cp:revision>464</cp:revision>
  <cp:lastPrinted>2021-09-21T13:51:48Z</cp:lastPrinted>
  <dcterms:created xsi:type="dcterms:W3CDTF">2013-11-20T18:41:00Z</dcterms:created>
  <dcterms:modified xsi:type="dcterms:W3CDTF">2022-06-27T06:36:44Z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