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403" r:id="rId2"/>
    <p:sldId id="257" r:id="rId3"/>
    <p:sldId id="355" r:id="rId4"/>
    <p:sldId id="260" r:id="rId5"/>
    <p:sldId id="332" r:id="rId6"/>
    <p:sldId id="261" r:id="rId7"/>
    <p:sldId id="268" r:id="rId8"/>
    <p:sldId id="269" r:id="rId9"/>
    <p:sldId id="272" r:id="rId10"/>
    <p:sldId id="273" r:id="rId11"/>
    <p:sldId id="274" r:id="rId12"/>
    <p:sldId id="277" r:id="rId13"/>
    <p:sldId id="437" r:id="rId14"/>
    <p:sldId id="438" r:id="rId15"/>
    <p:sldId id="428" r:id="rId16"/>
    <p:sldId id="429" r:id="rId17"/>
    <p:sldId id="448" r:id="rId18"/>
    <p:sldId id="418" r:id="rId19"/>
    <p:sldId id="419" r:id="rId20"/>
    <p:sldId id="420" r:id="rId21"/>
    <p:sldId id="421" r:id="rId22"/>
    <p:sldId id="427" r:id="rId23"/>
    <p:sldId id="450" r:id="rId24"/>
    <p:sldId id="440" r:id="rId25"/>
    <p:sldId id="276" r:id="rId26"/>
    <p:sldId id="441" r:id="rId27"/>
    <p:sldId id="439" r:id="rId28"/>
    <p:sldId id="281" r:id="rId29"/>
    <p:sldId id="282" r:id="rId30"/>
    <p:sldId id="283" r:id="rId31"/>
    <p:sldId id="317" r:id="rId32"/>
    <p:sldId id="405" r:id="rId33"/>
    <p:sldId id="336" r:id="rId34"/>
    <p:sldId id="285" r:id="rId35"/>
    <p:sldId id="360" r:id="rId36"/>
    <p:sldId id="406" r:id="rId37"/>
    <p:sldId id="443" r:id="rId38"/>
    <p:sldId id="444" r:id="rId39"/>
    <p:sldId id="407" r:id="rId40"/>
    <p:sldId id="445" r:id="rId41"/>
    <p:sldId id="451" r:id="rId42"/>
    <p:sldId id="408" r:id="rId43"/>
    <p:sldId id="291" r:id="rId44"/>
    <p:sldId id="409" r:id="rId45"/>
    <p:sldId id="293" r:id="rId46"/>
    <p:sldId id="410" r:id="rId47"/>
    <p:sldId id="411" r:id="rId48"/>
    <p:sldId id="412" r:id="rId49"/>
    <p:sldId id="415" r:id="rId50"/>
    <p:sldId id="414" r:id="rId51"/>
    <p:sldId id="413" r:id="rId52"/>
    <p:sldId id="416" r:id="rId53"/>
    <p:sldId id="301" r:id="rId54"/>
    <p:sldId id="304" r:id="rId55"/>
    <p:sldId id="305" r:id="rId56"/>
    <p:sldId id="306" r:id="rId57"/>
    <p:sldId id="307" r:id="rId58"/>
    <p:sldId id="417" r:id="rId59"/>
    <p:sldId id="309" r:id="rId60"/>
    <p:sldId id="310" r:id="rId61"/>
    <p:sldId id="311" r:id="rId62"/>
    <p:sldId id="312" r:id="rId63"/>
    <p:sldId id="314" r:id="rId64"/>
    <p:sldId id="446" r:id="rId65"/>
    <p:sldId id="447" r:id="rId66"/>
    <p:sldId id="343" r:id="rId67"/>
    <p:sldId id="344" r:id="rId68"/>
    <p:sldId id="452" r:id="rId69"/>
    <p:sldId id="453" r:id="rId70"/>
    <p:sldId id="449" r:id="rId71"/>
    <p:sldId id="370" r:id="rId72"/>
    <p:sldId id="321" r:id="rId73"/>
    <p:sldId id="322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22"/>
    <p:restoredTop sz="94482"/>
  </p:normalViewPr>
  <p:slideViewPr>
    <p:cSldViewPr snapToGrid="0" snapToObjects="1">
      <p:cViewPr varScale="1">
        <p:scale>
          <a:sx n="92" d="100"/>
          <a:sy n="92" d="100"/>
        </p:scale>
        <p:origin x="848" y="184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F9F37-5DC2-184B-9BA9-D66505A732C4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3746B6-8601-A444-8183-88A399D75AF7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/>
            <a:t>Hth</a:t>
          </a:r>
          <a:r>
            <a:rPr lang="en-US" dirty="0"/>
            <a:t> after CA</a:t>
          </a:r>
        </a:p>
      </dgm:t>
    </dgm:pt>
    <dgm:pt modelId="{3230F50C-DD4E-EF4C-AC30-19FF4D8608FF}" type="parTrans" cxnId="{B500D84C-0B10-6446-93E3-C1535FF980C3}">
      <dgm:prSet/>
      <dgm:spPr/>
      <dgm:t>
        <a:bodyPr/>
        <a:lstStyle/>
        <a:p>
          <a:endParaRPr lang="en-US"/>
        </a:p>
      </dgm:t>
    </dgm:pt>
    <dgm:pt modelId="{177D8774-543A-3E45-ABD6-779850EAEF03}" type="sibTrans" cxnId="{B500D84C-0B10-6446-93E3-C1535FF980C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en-US"/>
        </a:p>
      </dgm:t>
    </dgm:pt>
    <dgm:pt modelId="{66C3FC58-9ABA-4B4C-9060-BA0CB7684C39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Drowning</a:t>
          </a:r>
        </a:p>
      </dgm:t>
    </dgm:pt>
    <dgm:pt modelId="{C87731EA-11E3-6640-BD4C-4B5DB77BBF31}" type="parTrans" cxnId="{8729D3BD-A4B3-0047-856E-82027E80A419}">
      <dgm:prSet/>
      <dgm:spPr/>
      <dgm:t>
        <a:bodyPr/>
        <a:lstStyle/>
        <a:p>
          <a:endParaRPr lang="en-US"/>
        </a:p>
      </dgm:t>
    </dgm:pt>
    <dgm:pt modelId="{64F3860D-01C7-4C40-9AB7-51D2B97F9DC8}" type="sibTrans" cxnId="{8729D3BD-A4B3-0047-856E-82027E80A41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F2D0B35B-8D7C-3E45-9151-1BA1C14F8B7C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/>
            <a:t>Circ</a:t>
          </a:r>
          <a:r>
            <a:rPr lang="en-US" dirty="0"/>
            <a:t> arrest</a:t>
          </a:r>
        </a:p>
      </dgm:t>
    </dgm:pt>
    <dgm:pt modelId="{9F9DDE26-60C4-444F-A2ED-F9147BD64C9F}" type="parTrans" cxnId="{56466E42-0ED0-CC43-9F84-09DF217345C5}">
      <dgm:prSet/>
      <dgm:spPr/>
      <dgm:t>
        <a:bodyPr/>
        <a:lstStyle/>
        <a:p>
          <a:endParaRPr lang="en-US"/>
        </a:p>
      </dgm:t>
    </dgm:pt>
    <dgm:pt modelId="{54824BC0-3841-4B4D-976D-C85D464544B2}" type="sibTrans" cxnId="{56466E42-0ED0-CC43-9F84-09DF217345C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285F447-10C9-5442-A084-55C06672BF89}" type="pres">
      <dgm:prSet presAssocID="{D90F9F37-5DC2-184B-9BA9-D66505A732C4}" presName="Name0" presStyleCnt="0">
        <dgm:presLayoutVars>
          <dgm:chMax val="21"/>
          <dgm:chPref val="21"/>
        </dgm:presLayoutVars>
      </dgm:prSet>
      <dgm:spPr/>
    </dgm:pt>
    <dgm:pt modelId="{81AFC39D-B215-8342-A2C8-80C8C1E2833D}" type="pres">
      <dgm:prSet presAssocID="{8B3746B6-8601-A444-8183-88A399D75AF7}" presName="text1" presStyleCnt="0"/>
      <dgm:spPr/>
    </dgm:pt>
    <dgm:pt modelId="{7EB38B87-DF88-3E4B-ADBD-8F2723D75E3B}" type="pres">
      <dgm:prSet presAssocID="{8B3746B6-8601-A444-8183-88A399D75AF7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4EDB6EE-B037-D648-BAB4-E4F1EB4E7D2F}" type="pres">
      <dgm:prSet presAssocID="{8B3746B6-8601-A444-8183-88A399D75AF7}" presName="textaccent1" presStyleCnt="0"/>
      <dgm:spPr/>
    </dgm:pt>
    <dgm:pt modelId="{628E1F88-908D-9342-BC36-2457E34367CD}" type="pres">
      <dgm:prSet presAssocID="{8B3746B6-8601-A444-8183-88A399D75AF7}" presName="accentRepeatNode" presStyleLbl="solidAlignAcc1" presStyleIdx="0" presStyleCnt="6"/>
      <dgm:spPr/>
    </dgm:pt>
    <dgm:pt modelId="{CA13330B-9D92-AA4A-B12A-90C015670A00}" type="pres">
      <dgm:prSet presAssocID="{177D8774-543A-3E45-ABD6-779850EAEF03}" presName="image1" presStyleCnt="0"/>
      <dgm:spPr/>
    </dgm:pt>
    <dgm:pt modelId="{3B104F91-6273-854D-8238-90BEE21C4132}" type="pres">
      <dgm:prSet presAssocID="{177D8774-543A-3E45-ABD6-779850EAEF03}" presName="imageRepeatNode" presStyleLbl="alignAcc1" presStyleIdx="0" presStyleCnt="3"/>
      <dgm:spPr/>
    </dgm:pt>
    <dgm:pt modelId="{34EE5EDA-8F8C-084D-89C0-2E4D171FAEDB}" type="pres">
      <dgm:prSet presAssocID="{177D8774-543A-3E45-ABD6-779850EAEF03}" presName="imageaccent1" presStyleCnt="0"/>
      <dgm:spPr/>
    </dgm:pt>
    <dgm:pt modelId="{84E94A32-285B-4A45-AC8F-1D5A0BD498B5}" type="pres">
      <dgm:prSet presAssocID="{177D8774-543A-3E45-ABD6-779850EAEF03}" presName="accentRepeatNode" presStyleLbl="solidAlignAcc1" presStyleIdx="1" presStyleCnt="6"/>
      <dgm:spPr/>
    </dgm:pt>
    <dgm:pt modelId="{51267A1E-2C7E-D840-B814-B3D3528C20B0}" type="pres">
      <dgm:prSet presAssocID="{66C3FC58-9ABA-4B4C-9060-BA0CB7684C39}" presName="text2" presStyleCnt="0"/>
      <dgm:spPr/>
    </dgm:pt>
    <dgm:pt modelId="{91D4AA28-46CF-534A-9AE8-938EDA2D0373}" type="pres">
      <dgm:prSet presAssocID="{66C3FC58-9ABA-4B4C-9060-BA0CB7684C39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C026E1F-204B-B14E-90DD-8134E7B1C681}" type="pres">
      <dgm:prSet presAssocID="{66C3FC58-9ABA-4B4C-9060-BA0CB7684C39}" presName="textaccent2" presStyleCnt="0"/>
      <dgm:spPr/>
    </dgm:pt>
    <dgm:pt modelId="{C646756B-CC5D-F741-853C-A6F66546DC7B}" type="pres">
      <dgm:prSet presAssocID="{66C3FC58-9ABA-4B4C-9060-BA0CB7684C39}" presName="accentRepeatNode" presStyleLbl="solidAlignAcc1" presStyleIdx="2" presStyleCnt="6"/>
      <dgm:spPr/>
    </dgm:pt>
    <dgm:pt modelId="{57D0F79C-D600-BD4D-A7BC-E0480987BCA5}" type="pres">
      <dgm:prSet presAssocID="{64F3860D-01C7-4C40-9AB7-51D2B97F9DC8}" presName="image2" presStyleCnt="0"/>
      <dgm:spPr/>
    </dgm:pt>
    <dgm:pt modelId="{A040BFA6-9ACA-8144-991B-EDCEBFBC4CF1}" type="pres">
      <dgm:prSet presAssocID="{64F3860D-01C7-4C40-9AB7-51D2B97F9DC8}" presName="imageRepeatNode" presStyleLbl="alignAcc1" presStyleIdx="1" presStyleCnt="3"/>
      <dgm:spPr/>
    </dgm:pt>
    <dgm:pt modelId="{3ECF84E7-DF59-C241-A3F4-727DC86BDA6F}" type="pres">
      <dgm:prSet presAssocID="{64F3860D-01C7-4C40-9AB7-51D2B97F9DC8}" presName="imageaccent2" presStyleCnt="0"/>
      <dgm:spPr/>
    </dgm:pt>
    <dgm:pt modelId="{146A2420-1A46-1449-B1EF-58818D3642B0}" type="pres">
      <dgm:prSet presAssocID="{64F3860D-01C7-4C40-9AB7-51D2B97F9DC8}" presName="accentRepeatNode" presStyleLbl="solidAlignAcc1" presStyleIdx="3" presStyleCnt="6"/>
      <dgm:spPr/>
    </dgm:pt>
    <dgm:pt modelId="{896A5D09-1F20-BD40-87BE-473A14C3A766}" type="pres">
      <dgm:prSet presAssocID="{F2D0B35B-8D7C-3E45-9151-1BA1C14F8B7C}" presName="text3" presStyleCnt="0"/>
      <dgm:spPr/>
    </dgm:pt>
    <dgm:pt modelId="{DD7999B7-C8D3-AE44-9C3C-7DF8E759A3CA}" type="pres">
      <dgm:prSet presAssocID="{F2D0B35B-8D7C-3E45-9151-1BA1C14F8B7C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15C6104-C900-3C43-808E-E950764D36E0}" type="pres">
      <dgm:prSet presAssocID="{F2D0B35B-8D7C-3E45-9151-1BA1C14F8B7C}" presName="textaccent3" presStyleCnt="0"/>
      <dgm:spPr/>
    </dgm:pt>
    <dgm:pt modelId="{26B64319-5CD6-8841-B166-ABD4216E77C1}" type="pres">
      <dgm:prSet presAssocID="{F2D0B35B-8D7C-3E45-9151-1BA1C14F8B7C}" presName="accentRepeatNode" presStyleLbl="solidAlignAcc1" presStyleIdx="4" presStyleCnt="6"/>
      <dgm:spPr/>
    </dgm:pt>
    <dgm:pt modelId="{04A1B199-E39F-A24D-A024-9F50ABA3924E}" type="pres">
      <dgm:prSet presAssocID="{54824BC0-3841-4B4D-976D-C85D464544B2}" presName="image3" presStyleCnt="0"/>
      <dgm:spPr/>
    </dgm:pt>
    <dgm:pt modelId="{3A4BB2C1-698B-1245-BBF6-9FAE7DA0C204}" type="pres">
      <dgm:prSet presAssocID="{54824BC0-3841-4B4D-976D-C85D464544B2}" presName="imageRepeatNode" presStyleLbl="alignAcc1" presStyleIdx="2" presStyleCnt="3"/>
      <dgm:spPr/>
    </dgm:pt>
    <dgm:pt modelId="{F8C11FF8-2CCF-2243-BCDF-D0730752271A}" type="pres">
      <dgm:prSet presAssocID="{54824BC0-3841-4B4D-976D-C85D464544B2}" presName="imageaccent3" presStyleCnt="0"/>
      <dgm:spPr/>
    </dgm:pt>
    <dgm:pt modelId="{83C8DDB7-B322-CA42-8D55-9A9031C1203E}" type="pres">
      <dgm:prSet presAssocID="{54824BC0-3841-4B4D-976D-C85D464544B2}" presName="accentRepeatNode" presStyleLbl="solidAlignAcc1" presStyleIdx="5" presStyleCnt="6"/>
      <dgm:spPr/>
    </dgm:pt>
  </dgm:ptLst>
  <dgm:cxnLst>
    <dgm:cxn modelId="{477C910B-1434-8149-BF92-844D2BB39B18}" type="presOf" srcId="{F2D0B35B-8D7C-3E45-9151-1BA1C14F8B7C}" destId="{DD7999B7-C8D3-AE44-9C3C-7DF8E759A3CA}" srcOrd="0" destOrd="0" presId="urn:microsoft.com/office/officeart/2008/layout/HexagonCluster"/>
    <dgm:cxn modelId="{CEDB0022-7CF1-174D-B539-89D9055A580A}" type="presOf" srcId="{8B3746B6-8601-A444-8183-88A399D75AF7}" destId="{7EB38B87-DF88-3E4B-ADBD-8F2723D75E3B}" srcOrd="0" destOrd="0" presId="urn:microsoft.com/office/officeart/2008/layout/HexagonCluster"/>
    <dgm:cxn modelId="{3A1D0E2B-8AF7-5F4A-8311-58D601762C3E}" type="presOf" srcId="{66C3FC58-9ABA-4B4C-9060-BA0CB7684C39}" destId="{91D4AA28-46CF-534A-9AE8-938EDA2D0373}" srcOrd="0" destOrd="0" presId="urn:microsoft.com/office/officeart/2008/layout/HexagonCluster"/>
    <dgm:cxn modelId="{56466E42-0ED0-CC43-9F84-09DF217345C5}" srcId="{D90F9F37-5DC2-184B-9BA9-D66505A732C4}" destId="{F2D0B35B-8D7C-3E45-9151-1BA1C14F8B7C}" srcOrd="2" destOrd="0" parTransId="{9F9DDE26-60C4-444F-A2ED-F9147BD64C9F}" sibTransId="{54824BC0-3841-4B4D-976D-C85D464544B2}"/>
    <dgm:cxn modelId="{B500D84C-0B10-6446-93E3-C1535FF980C3}" srcId="{D90F9F37-5DC2-184B-9BA9-D66505A732C4}" destId="{8B3746B6-8601-A444-8183-88A399D75AF7}" srcOrd="0" destOrd="0" parTransId="{3230F50C-DD4E-EF4C-AC30-19FF4D8608FF}" sibTransId="{177D8774-543A-3E45-ABD6-779850EAEF03}"/>
    <dgm:cxn modelId="{2CC5DA76-E9F4-ED41-B5E9-5085F8697471}" type="presOf" srcId="{177D8774-543A-3E45-ABD6-779850EAEF03}" destId="{3B104F91-6273-854D-8238-90BEE21C4132}" srcOrd="0" destOrd="0" presId="urn:microsoft.com/office/officeart/2008/layout/HexagonCluster"/>
    <dgm:cxn modelId="{CC23AE82-B9B4-474A-9516-76CBD926425C}" type="presOf" srcId="{64F3860D-01C7-4C40-9AB7-51D2B97F9DC8}" destId="{A040BFA6-9ACA-8144-991B-EDCEBFBC4CF1}" srcOrd="0" destOrd="0" presId="urn:microsoft.com/office/officeart/2008/layout/HexagonCluster"/>
    <dgm:cxn modelId="{F669A589-8715-C641-A217-92FA2666FBC4}" type="presOf" srcId="{54824BC0-3841-4B4D-976D-C85D464544B2}" destId="{3A4BB2C1-698B-1245-BBF6-9FAE7DA0C204}" srcOrd="0" destOrd="0" presId="urn:microsoft.com/office/officeart/2008/layout/HexagonCluster"/>
    <dgm:cxn modelId="{E8F8B0B1-160B-C34F-BA21-1116AB16B87B}" type="presOf" srcId="{D90F9F37-5DC2-184B-9BA9-D66505A732C4}" destId="{D285F447-10C9-5442-A084-55C06672BF89}" srcOrd="0" destOrd="0" presId="urn:microsoft.com/office/officeart/2008/layout/HexagonCluster"/>
    <dgm:cxn modelId="{8729D3BD-A4B3-0047-856E-82027E80A419}" srcId="{D90F9F37-5DC2-184B-9BA9-D66505A732C4}" destId="{66C3FC58-9ABA-4B4C-9060-BA0CB7684C39}" srcOrd="1" destOrd="0" parTransId="{C87731EA-11E3-6640-BD4C-4B5DB77BBF31}" sibTransId="{64F3860D-01C7-4C40-9AB7-51D2B97F9DC8}"/>
    <dgm:cxn modelId="{19321D24-1367-AF4D-87B2-C2AE3634D845}" type="presParOf" srcId="{D285F447-10C9-5442-A084-55C06672BF89}" destId="{81AFC39D-B215-8342-A2C8-80C8C1E2833D}" srcOrd="0" destOrd="0" presId="urn:microsoft.com/office/officeart/2008/layout/HexagonCluster"/>
    <dgm:cxn modelId="{D102FA21-A295-A14A-942F-31C253502CE4}" type="presParOf" srcId="{81AFC39D-B215-8342-A2C8-80C8C1E2833D}" destId="{7EB38B87-DF88-3E4B-ADBD-8F2723D75E3B}" srcOrd="0" destOrd="0" presId="urn:microsoft.com/office/officeart/2008/layout/HexagonCluster"/>
    <dgm:cxn modelId="{02B77BB6-7726-BB42-8F92-587A4CC64BAC}" type="presParOf" srcId="{D285F447-10C9-5442-A084-55C06672BF89}" destId="{E4EDB6EE-B037-D648-BAB4-E4F1EB4E7D2F}" srcOrd="1" destOrd="0" presId="urn:microsoft.com/office/officeart/2008/layout/HexagonCluster"/>
    <dgm:cxn modelId="{26EADBFE-7B72-5D40-B974-8DC8C22CC8FD}" type="presParOf" srcId="{E4EDB6EE-B037-D648-BAB4-E4F1EB4E7D2F}" destId="{628E1F88-908D-9342-BC36-2457E34367CD}" srcOrd="0" destOrd="0" presId="urn:microsoft.com/office/officeart/2008/layout/HexagonCluster"/>
    <dgm:cxn modelId="{C78C553A-A918-6143-8345-18F77399E1BC}" type="presParOf" srcId="{D285F447-10C9-5442-A084-55C06672BF89}" destId="{CA13330B-9D92-AA4A-B12A-90C015670A00}" srcOrd="2" destOrd="0" presId="urn:microsoft.com/office/officeart/2008/layout/HexagonCluster"/>
    <dgm:cxn modelId="{BF339BEE-4990-AE4B-AF29-440C03CD3FC2}" type="presParOf" srcId="{CA13330B-9D92-AA4A-B12A-90C015670A00}" destId="{3B104F91-6273-854D-8238-90BEE21C4132}" srcOrd="0" destOrd="0" presId="urn:microsoft.com/office/officeart/2008/layout/HexagonCluster"/>
    <dgm:cxn modelId="{83A217B2-4273-7F45-89CE-1D19AF308BF9}" type="presParOf" srcId="{D285F447-10C9-5442-A084-55C06672BF89}" destId="{34EE5EDA-8F8C-084D-89C0-2E4D171FAEDB}" srcOrd="3" destOrd="0" presId="urn:microsoft.com/office/officeart/2008/layout/HexagonCluster"/>
    <dgm:cxn modelId="{1A8B8D9B-0B85-6642-97F1-CAED76A6830A}" type="presParOf" srcId="{34EE5EDA-8F8C-084D-89C0-2E4D171FAEDB}" destId="{84E94A32-285B-4A45-AC8F-1D5A0BD498B5}" srcOrd="0" destOrd="0" presId="urn:microsoft.com/office/officeart/2008/layout/HexagonCluster"/>
    <dgm:cxn modelId="{2DDE0186-089C-1543-8518-43F050E89347}" type="presParOf" srcId="{D285F447-10C9-5442-A084-55C06672BF89}" destId="{51267A1E-2C7E-D840-B814-B3D3528C20B0}" srcOrd="4" destOrd="0" presId="urn:microsoft.com/office/officeart/2008/layout/HexagonCluster"/>
    <dgm:cxn modelId="{6FA63A1F-563B-1B46-AD9C-CF606845C979}" type="presParOf" srcId="{51267A1E-2C7E-D840-B814-B3D3528C20B0}" destId="{91D4AA28-46CF-534A-9AE8-938EDA2D0373}" srcOrd="0" destOrd="0" presId="urn:microsoft.com/office/officeart/2008/layout/HexagonCluster"/>
    <dgm:cxn modelId="{33602D71-B6A1-DB4C-9418-EE36DD975898}" type="presParOf" srcId="{D285F447-10C9-5442-A084-55C06672BF89}" destId="{2C026E1F-204B-B14E-90DD-8134E7B1C681}" srcOrd="5" destOrd="0" presId="urn:microsoft.com/office/officeart/2008/layout/HexagonCluster"/>
    <dgm:cxn modelId="{3003230B-2076-3D4A-8D7B-A5DD42928A7B}" type="presParOf" srcId="{2C026E1F-204B-B14E-90DD-8134E7B1C681}" destId="{C646756B-CC5D-F741-853C-A6F66546DC7B}" srcOrd="0" destOrd="0" presId="urn:microsoft.com/office/officeart/2008/layout/HexagonCluster"/>
    <dgm:cxn modelId="{F85693A9-4F2C-1B4C-97B2-67EACCFFE521}" type="presParOf" srcId="{D285F447-10C9-5442-A084-55C06672BF89}" destId="{57D0F79C-D600-BD4D-A7BC-E0480987BCA5}" srcOrd="6" destOrd="0" presId="urn:microsoft.com/office/officeart/2008/layout/HexagonCluster"/>
    <dgm:cxn modelId="{50EE895D-C695-7545-AF9E-F016B90B4390}" type="presParOf" srcId="{57D0F79C-D600-BD4D-A7BC-E0480987BCA5}" destId="{A040BFA6-9ACA-8144-991B-EDCEBFBC4CF1}" srcOrd="0" destOrd="0" presId="urn:microsoft.com/office/officeart/2008/layout/HexagonCluster"/>
    <dgm:cxn modelId="{1B59B3C2-C0BB-C04F-A351-16D74783346C}" type="presParOf" srcId="{D285F447-10C9-5442-A084-55C06672BF89}" destId="{3ECF84E7-DF59-C241-A3F4-727DC86BDA6F}" srcOrd="7" destOrd="0" presId="urn:microsoft.com/office/officeart/2008/layout/HexagonCluster"/>
    <dgm:cxn modelId="{A335F9B3-4F83-7748-9BE8-A48C9B0616C4}" type="presParOf" srcId="{3ECF84E7-DF59-C241-A3F4-727DC86BDA6F}" destId="{146A2420-1A46-1449-B1EF-58818D3642B0}" srcOrd="0" destOrd="0" presId="urn:microsoft.com/office/officeart/2008/layout/HexagonCluster"/>
    <dgm:cxn modelId="{1FAE536E-8113-FF41-B93D-E7C4D9A65387}" type="presParOf" srcId="{D285F447-10C9-5442-A084-55C06672BF89}" destId="{896A5D09-1F20-BD40-87BE-473A14C3A766}" srcOrd="8" destOrd="0" presId="urn:microsoft.com/office/officeart/2008/layout/HexagonCluster"/>
    <dgm:cxn modelId="{0B79E316-2D29-8242-B61B-ED17475F75DA}" type="presParOf" srcId="{896A5D09-1F20-BD40-87BE-473A14C3A766}" destId="{DD7999B7-C8D3-AE44-9C3C-7DF8E759A3CA}" srcOrd="0" destOrd="0" presId="urn:microsoft.com/office/officeart/2008/layout/HexagonCluster"/>
    <dgm:cxn modelId="{C5371734-1707-0F47-9426-55EF9B91DA12}" type="presParOf" srcId="{D285F447-10C9-5442-A084-55C06672BF89}" destId="{B15C6104-C900-3C43-808E-E950764D36E0}" srcOrd="9" destOrd="0" presId="urn:microsoft.com/office/officeart/2008/layout/HexagonCluster"/>
    <dgm:cxn modelId="{60790031-BD2B-9741-A339-86B574FFBA30}" type="presParOf" srcId="{B15C6104-C900-3C43-808E-E950764D36E0}" destId="{26B64319-5CD6-8841-B166-ABD4216E77C1}" srcOrd="0" destOrd="0" presId="urn:microsoft.com/office/officeart/2008/layout/HexagonCluster"/>
    <dgm:cxn modelId="{1326805E-9A7A-F74F-BBD9-79EDEED3C271}" type="presParOf" srcId="{D285F447-10C9-5442-A084-55C06672BF89}" destId="{04A1B199-E39F-A24D-A024-9F50ABA3924E}" srcOrd="10" destOrd="0" presId="urn:microsoft.com/office/officeart/2008/layout/HexagonCluster"/>
    <dgm:cxn modelId="{B83DD51A-C5EE-4C42-ABD6-AAB347C50EEF}" type="presParOf" srcId="{04A1B199-E39F-A24D-A024-9F50ABA3924E}" destId="{3A4BB2C1-698B-1245-BBF6-9FAE7DA0C204}" srcOrd="0" destOrd="0" presId="urn:microsoft.com/office/officeart/2008/layout/HexagonCluster"/>
    <dgm:cxn modelId="{A2902EBB-61AD-BC4E-AD1D-B41F21E2CE45}" type="presParOf" srcId="{D285F447-10C9-5442-A084-55C06672BF89}" destId="{F8C11FF8-2CCF-2243-BCDF-D0730752271A}" srcOrd="11" destOrd="0" presId="urn:microsoft.com/office/officeart/2008/layout/HexagonCluster"/>
    <dgm:cxn modelId="{DF9CD050-F416-A64B-8B2A-EFC547E0932C}" type="presParOf" srcId="{F8C11FF8-2CCF-2243-BCDF-D0730752271A}" destId="{83C8DDB7-B322-CA42-8D55-9A9031C1203E}" srcOrd="0" destOrd="0" presId="urn:microsoft.com/office/officeart/2008/layout/HexagonCluster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07A9A1-E9F1-CC4A-B199-A329BE49C1C5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98A14-E0CD-F545-9AFE-7FB8AAABD6B3}">
      <dgm:prSet phldrT="[Text]"/>
      <dgm:spPr/>
      <dgm:t>
        <a:bodyPr/>
        <a:lstStyle/>
        <a:p>
          <a:r>
            <a:rPr lang="en-US" dirty="0"/>
            <a:t>15-20 min</a:t>
          </a:r>
        </a:p>
      </dgm:t>
    </dgm:pt>
    <dgm:pt modelId="{0B52D3AB-961C-AB43-8C50-E86B7FFFFCC1}" type="parTrans" cxnId="{4AB85E9A-57C4-DC4B-9CF7-3B57425F2AB9}">
      <dgm:prSet/>
      <dgm:spPr/>
      <dgm:t>
        <a:bodyPr/>
        <a:lstStyle/>
        <a:p>
          <a:endParaRPr lang="en-US"/>
        </a:p>
      </dgm:t>
    </dgm:pt>
    <dgm:pt modelId="{563FD344-176A-D549-A168-04897B723827}" type="sibTrans" cxnId="{4AB85E9A-57C4-DC4B-9CF7-3B57425F2AB9}">
      <dgm:prSet/>
      <dgm:spPr/>
      <dgm:t>
        <a:bodyPr/>
        <a:lstStyle/>
        <a:p>
          <a:endParaRPr lang="en-US"/>
        </a:p>
      </dgm:t>
    </dgm:pt>
    <dgm:pt modelId="{4BB63A39-D34D-7E41-AFC2-90F8DE24E28D}">
      <dgm:prSet phldrT="[Text]"/>
      <dgm:spPr/>
      <dgm:t>
        <a:bodyPr/>
        <a:lstStyle/>
        <a:p>
          <a:r>
            <a:rPr lang="en-US" dirty="0"/>
            <a:t>34</a:t>
          </a:r>
          <a:r>
            <a:rPr lang="en-US" baseline="30000" dirty="0"/>
            <a:t>o</a:t>
          </a:r>
          <a:r>
            <a:rPr lang="en-US" dirty="0"/>
            <a:t>C</a:t>
          </a:r>
        </a:p>
      </dgm:t>
    </dgm:pt>
    <dgm:pt modelId="{3D0AA9E0-40E9-0A4B-97FA-91A322FC7D17}" type="parTrans" cxnId="{6C964FB9-6349-7946-B84E-325718AC156D}">
      <dgm:prSet/>
      <dgm:spPr/>
      <dgm:t>
        <a:bodyPr/>
        <a:lstStyle/>
        <a:p>
          <a:endParaRPr lang="en-US"/>
        </a:p>
      </dgm:t>
    </dgm:pt>
    <dgm:pt modelId="{6594272B-0017-DA4D-9CEF-4D7541ABD0E1}" type="sibTrans" cxnId="{6C964FB9-6349-7946-B84E-325718AC156D}">
      <dgm:prSet/>
      <dgm:spPr/>
      <dgm:t>
        <a:bodyPr/>
        <a:lstStyle/>
        <a:p>
          <a:endParaRPr lang="en-US"/>
        </a:p>
      </dgm:t>
    </dgm:pt>
    <dgm:pt modelId="{28AAF7A3-2148-2F4B-9F5E-BB0444DF8480}">
      <dgm:prSet phldrT="[Text]"/>
      <dgm:spPr/>
      <dgm:t>
        <a:bodyPr/>
        <a:lstStyle/>
        <a:p>
          <a:r>
            <a:rPr lang="en-US" dirty="0"/>
            <a:t>30 min</a:t>
          </a:r>
        </a:p>
      </dgm:t>
    </dgm:pt>
    <dgm:pt modelId="{6278C09F-5F1F-B748-9C7A-BB0AB09E6134}" type="parTrans" cxnId="{F7163F48-21DB-A642-91E6-54F1B82AA043}">
      <dgm:prSet/>
      <dgm:spPr/>
      <dgm:t>
        <a:bodyPr/>
        <a:lstStyle/>
        <a:p>
          <a:endParaRPr lang="en-US"/>
        </a:p>
      </dgm:t>
    </dgm:pt>
    <dgm:pt modelId="{82EA1867-3C1C-8645-A1F9-CE8A2263030A}" type="sibTrans" cxnId="{F7163F48-21DB-A642-91E6-54F1B82AA043}">
      <dgm:prSet/>
      <dgm:spPr/>
      <dgm:t>
        <a:bodyPr/>
        <a:lstStyle/>
        <a:p>
          <a:endParaRPr lang="en-US"/>
        </a:p>
      </dgm:t>
    </dgm:pt>
    <dgm:pt modelId="{91AAA4E1-D5CF-7040-B2F4-ABECC77401AC}">
      <dgm:prSet phldrT="[Text]"/>
      <dgm:spPr/>
      <dgm:t>
        <a:bodyPr/>
        <a:lstStyle/>
        <a:p>
          <a:r>
            <a:rPr lang="en-US" dirty="0"/>
            <a:t>28</a:t>
          </a:r>
          <a:r>
            <a:rPr lang="en-US" baseline="30000" dirty="0"/>
            <a:t>o</a:t>
          </a:r>
          <a:r>
            <a:rPr lang="en-US" dirty="0"/>
            <a:t>C</a:t>
          </a:r>
        </a:p>
      </dgm:t>
    </dgm:pt>
    <dgm:pt modelId="{88E04A50-9A4E-9F4F-AEDD-752B6DFD5F88}" type="parTrans" cxnId="{E3C9A5CB-01EB-3649-946A-5D362B74D796}">
      <dgm:prSet/>
      <dgm:spPr/>
      <dgm:t>
        <a:bodyPr/>
        <a:lstStyle/>
        <a:p>
          <a:endParaRPr lang="en-US"/>
        </a:p>
      </dgm:t>
    </dgm:pt>
    <dgm:pt modelId="{F85BF21A-3372-7D48-A73D-21D48077C2BE}" type="sibTrans" cxnId="{E3C9A5CB-01EB-3649-946A-5D362B74D796}">
      <dgm:prSet/>
      <dgm:spPr/>
      <dgm:t>
        <a:bodyPr/>
        <a:lstStyle/>
        <a:p>
          <a:endParaRPr lang="en-US"/>
        </a:p>
      </dgm:t>
    </dgm:pt>
    <dgm:pt modelId="{6182289D-F60E-AC41-B94A-5B7BC10CB98A}">
      <dgm:prSet phldrT="[Text]"/>
      <dgm:spPr/>
      <dgm:t>
        <a:bodyPr/>
        <a:lstStyle/>
        <a:p>
          <a:r>
            <a:rPr lang="en-US" dirty="0"/>
            <a:t>60 min</a:t>
          </a:r>
        </a:p>
      </dgm:t>
    </dgm:pt>
    <dgm:pt modelId="{291F98CC-BC7F-C244-A643-66FB18121544}" type="parTrans" cxnId="{CF23E3A1-5362-A046-BD76-448BC06077EB}">
      <dgm:prSet/>
      <dgm:spPr/>
      <dgm:t>
        <a:bodyPr/>
        <a:lstStyle/>
        <a:p>
          <a:endParaRPr lang="en-US"/>
        </a:p>
      </dgm:t>
    </dgm:pt>
    <dgm:pt modelId="{32B8F405-3E81-3049-9309-31F498E2A0AC}" type="sibTrans" cxnId="{CF23E3A1-5362-A046-BD76-448BC06077EB}">
      <dgm:prSet/>
      <dgm:spPr/>
      <dgm:t>
        <a:bodyPr/>
        <a:lstStyle/>
        <a:p>
          <a:endParaRPr lang="en-US"/>
        </a:p>
      </dgm:t>
    </dgm:pt>
    <dgm:pt modelId="{8C2D351A-62EE-A54F-9912-1B6968FAD8BF}">
      <dgm:prSet phldrT="[Text]"/>
      <dgm:spPr/>
      <dgm:t>
        <a:bodyPr/>
        <a:lstStyle/>
        <a:p>
          <a:r>
            <a:rPr lang="en-US" dirty="0"/>
            <a:t>15</a:t>
          </a:r>
          <a:r>
            <a:rPr lang="en-US" baseline="30000" dirty="0"/>
            <a:t>o</a:t>
          </a:r>
          <a:r>
            <a:rPr lang="en-US" dirty="0"/>
            <a:t>C</a:t>
          </a:r>
        </a:p>
      </dgm:t>
    </dgm:pt>
    <dgm:pt modelId="{6D28455E-8464-1346-B1CD-50D80D68DD17}" type="parTrans" cxnId="{ABD91B61-CD1A-7E43-9F0C-06C7BD84FCD0}">
      <dgm:prSet/>
      <dgm:spPr/>
      <dgm:t>
        <a:bodyPr/>
        <a:lstStyle/>
        <a:p>
          <a:endParaRPr lang="en-US"/>
        </a:p>
      </dgm:t>
    </dgm:pt>
    <dgm:pt modelId="{F548CF73-BC75-B647-97C8-5889F827BFBE}" type="sibTrans" cxnId="{ABD91B61-CD1A-7E43-9F0C-06C7BD84FCD0}">
      <dgm:prSet/>
      <dgm:spPr/>
      <dgm:t>
        <a:bodyPr/>
        <a:lstStyle/>
        <a:p>
          <a:endParaRPr lang="en-US"/>
        </a:p>
      </dgm:t>
    </dgm:pt>
    <dgm:pt modelId="{65FE1955-8F2A-5C45-94F1-14322FBBDA94}">
      <dgm:prSet phldrT="[Text]"/>
      <dgm:spPr/>
      <dgm:t>
        <a:bodyPr/>
        <a:lstStyle/>
        <a:p>
          <a:r>
            <a:rPr lang="en-US" dirty="0"/>
            <a:t>90 min</a:t>
          </a:r>
        </a:p>
      </dgm:t>
    </dgm:pt>
    <dgm:pt modelId="{A1E38A92-05A8-424D-B441-39988B578710}" type="parTrans" cxnId="{7CDECDBC-66CD-F540-8C55-677D80F5CEE2}">
      <dgm:prSet/>
      <dgm:spPr/>
      <dgm:t>
        <a:bodyPr/>
        <a:lstStyle/>
        <a:p>
          <a:endParaRPr lang="en-US"/>
        </a:p>
      </dgm:t>
    </dgm:pt>
    <dgm:pt modelId="{C5DDB654-31CB-B94D-8B5E-A757E581B1C7}" type="sibTrans" cxnId="{7CDECDBC-66CD-F540-8C55-677D80F5CEE2}">
      <dgm:prSet/>
      <dgm:spPr/>
      <dgm:t>
        <a:bodyPr/>
        <a:lstStyle/>
        <a:p>
          <a:endParaRPr lang="en-US"/>
        </a:p>
      </dgm:t>
    </dgm:pt>
    <dgm:pt modelId="{AFCEADB1-89A9-134D-A1A8-711BAA1B904D}">
      <dgm:prSet/>
      <dgm:spPr/>
      <dgm:t>
        <a:bodyPr/>
        <a:lstStyle/>
        <a:p>
          <a:r>
            <a:rPr lang="en-US" dirty="0"/>
            <a:t>10</a:t>
          </a:r>
          <a:r>
            <a:rPr lang="en-US" baseline="30000" dirty="0"/>
            <a:t>o</a:t>
          </a:r>
          <a:r>
            <a:rPr lang="en-US" dirty="0"/>
            <a:t>C</a:t>
          </a:r>
        </a:p>
      </dgm:t>
    </dgm:pt>
    <dgm:pt modelId="{1BCA607B-743F-7749-9381-4E163DFF9EC7}" type="parTrans" cxnId="{72A587EF-8718-444E-BC1A-EBFAA2A15521}">
      <dgm:prSet/>
      <dgm:spPr/>
      <dgm:t>
        <a:bodyPr/>
        <a:lstStyle/>
        <a:p>
          <a:endParaRPr lang="en-US"/>
        </a:p>
      </dgm:t>
    </dgm:pt>
    <dgm:pt modelId="{1CBDF4AD-1808-BE45-B608-8B5E3A49C031}" type="sibTrans" cxnId="{72A587EF-8718-444E-BC1A-EBFAA2A15521}">
      <dgm:prSet/>
      <dgm:spPr/>
      <dgm:t>
        <a:bodyPr/>
        <a:lstStyle/>
        <a:p>
          <a:endParaRPr lang="en-US"/>
        </a:p>
      </dgm:t>
    </dgm:pt>
    <dgm:pt modelId="{E71F4082-F0B5-1240-A061-DE68CD2D2EEF}" type="pres">
      <dgm:prSet presAssocID="{3907A9A1-E9F1-CC4A-B199-A329BE49C1C5}" presName="rootnode" presStyleCnt="0">
        <dgm:presLayoutVars>
          <dgm:chMax/>
          <dgm:chPref/>
          <dgm:dir/>
          <dgm:animLvl val="lvl"/>
        </dgm:presLayoutVars>
      </dgm:prSet>
      <dgm:spPr/>
    </dgm:pt>
    <dgm:pt modelId="{BCF98B97-8582-B641-AD04-091B83742C49}" type="pres">
      <dgm:prSet presAssocID="{C6698A14-E0CD-F545-9AFE-7FB8AAABD6B3}" presName="composite" presStyleCnt="0"/>
      <dgm:spPr/>
    </dgm:pt>
    <dgm:pt modelId="{1F824C36-88E5-9D4D-B5CE-AC5D93AC8313}" type="pres">
      <dgm:prSet presAssocID="{C6698A14-E0CD-F545-9AFE-7FB8AAABD6B3}" presName="LShape" presStyleLbl="alignNode1" presStyleIdx="0" presStyleCnt="7"/>
      <dgm:spPr>
        <a:solidFill>
          <a:srgbClr val="FF0000"/>
        </a:solidFill>
      </dgm:spPr>
    </dgm:pt>
    <dgm:pt modelId="{F78724C3-4355-9F4C-9926-E94CA93EFE47}" type="pres">
      <dgm:prSet presAssocID="{C6698A14-E0CD-F545-9AFE-7FB8AAABD6B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F74B682-67ED-1F47-A827-BB566CA5838C}" type="pres">
      <dgm:prSet presAssocID="{C6698A14-E0CD-F545-9AFE-7FB8AAABD6B3}" presName="Triangle" presStyleLbl="alignNode1" presStyleIdx="1" presStyleCnt="7"/>
      <dgm:spPr>
        <a:solidFill>
          <a:srgbClr val="FF0000"/>
        </a:solidFill>
      </dgm:spPr>
    </dgm:pt>
    <dgm:pt modelId="{40C0ABCC-AD77-F942-B015-3A3C3B020133}" type="pres">
      <dgm:prSet presAssocID="{563FD344-176A-D549-A168-04897B723827}" presName="sibTrans" presStyleCnt="0"/>
      <dgm:spPr/>
    </dgm:pt>
    <dgm:pt modelId="{D11FCD2A-00AA-EA45-8B4D-8AACCBC6B337}" type="pres">
      <dgm:prSet presAssocID="{563FD344-176A-D549-A168-04897B723827}" presName="space" presStyleCnt="0"/>
      <dgm:spPr/>
    </dgm:pt>
    <dgm:pt modelId="{3DB538D0-639D-6D48-887E-8829ACB0AE71}" type="pres">
      <dgm:prSet presAssocID="{28AAF7A3-2148-2F4B-9F5E-BB0444DF8480}" presName="composite" presStyleCnt="0"/>
      <dgm:spPr/>
    </dgm:pt>
    <dgm:pt modelId="{664A6FE7-8F4F-2B4B-8C5B-FAF832B902E5}" type="pres">
      <dgm:prSet presAssocID="{28AAF7A3-2148-2F4B-9F5E-BB0444DF8480}" presName="LShape" presStyleLbl="alignNode1" presStyleIdx="2" presStyleCnt="7"/>
      <dgm:spPr>
        <a:solidFill>
          <a:srgbClr val="FF0000"/>
        </a:solidFill>
      </dgm:spPr>
    </dgm:pt>
    <dgm:pt modelId="{76A8310B-18D7-7B40-8D2B-22E75EA4019A}" type="pres">
      <dgm:prSet presAssocID="{28AAF7A3-2148-2F4B-9F5E-BB0444DF848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C57C9E29-BC58-DE41-90B6-E1552B3450FF}" type="pres">
      <dgm:prSet presAssocID="{28AAF7A3-2148-2F4B-9F5E-BB0444DF8480}" presName="Triangle" presStyleLbl="alignNode1" presStyleIdx="3" presStyleCnt="7"/>
      <dgm:spPr>
        <a:solidFill>
          <a:srgbClr val="FF0000"/>
        </a:solidFill>
      </dgm:spPr>
    </dgm:pt>
    <dgm:pt modelId="{48A7F9CE-683D-274E-BD94-FD05CD88C22D}" type="pres">
      <dgm:prSet presAssocID="{82EA1867-3C1C-8645-A1F9-CE8A2263030A}" presName="sibTrans" presStyleCnt="0"/>
      <dgm:spPr/>
    </dgm:pt>
    <dgm:pt modelId="{97ACCD59-BC04-EB48-BE3E-C9B988F5E6B4}" type="pres">
      <dgm:prSet presAssocID="{82EA1867-3C1C-8645-A1F9-CE8A2263030A}" presName="space" presStyleCnt="0"/>
      <dgm:spPr/>
    </dgm:pt>
    <dgm:pt modelId="{0B0254EC-872F-154B-97CD-C1D3FCB3F783}" type="pres">
      <dgm:prSet presAssocID="{6182289D-F60E-AC41-B94A-5B7BC10CB98A}" presName="composite" presStyleCnt="0"/>
      <dgm:spPr/>
    </dgm:pt>
    <dgm:pt modelId="{6EC9361E-C3CC-2E41-A010-B4E7B953A6DA}" type="pres">
      <dgm:prSet presAssocID="{6182289D-F60E-AC41-B94A-5B7BC10CB98A}" presName="LShape" presStyleLbl="alignNode1" presStyleIdx="4" presStyleCnt="7"/>
      <dgm:spPr>
        <a:solidFill>
          <a:srgbClr val="FF0000"/>
        </a:solidFill>
      </dgm:spPr>
    </dgm:pt>
    <dgm:pt modelId="{3FCF996E-A385-DD4C-BE63-FD6D63219524}" type="pres">
      <dgm:prSet presAssocID="{6182289D-F60E-AC41-B94A-5B7BC10CB98A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7B725FA-E6DB-BF42-95AA-BBE8054107E8}" type="pres">
      <dgm:prSet presAssocID="{6182289D-F60E-AC41-B94A-5B7BC10CB98A}" presName="Triangle" presStyleLbl="alignNode1" presStyleIdx="5" presStyleCnt="7"/>
      <dgm:spPr>
        <a:solidFill>
          <a:srgbClr val="FF0000"/>
        </a:solidFill>
      </dgm:spPr>
    </dgm:pt>
    <dgm:pt modelId="{BC406D45-9DD3-B14C-BBA7-D427C66FC7E0}" type="pres">
      <dgm:prSet presAssocID="{32B8F405-3E81-3049-9309-31F498E2A0AC}" presName="sibTrans" presStyleCnt="0"/>
      <dgm:spPr/>
    </dgm:pt>
    <dgm:pt modelId="{0F086A2B-EBF6-8243-A002-3BBB5DE58EDF}" type="pres">
      <dgm:prSet presAssocID="{32B8F405-3E81-3049-9309-31F498E2A0AC}" presName="space" presStyleCnt="0"/>
      <dgm:spPr/>
    </dgm:pt>
    <dgm:pt modelId="{4504B6EF-B47B-B841-8C85-8C453EB5CEE3}" type="pres">
      <dgm:prSet presAssocID="{65FE1955-8F2A-5C45-94F1-14322FBBDA94}" presName="composite" presStyleCnt="0"/>
      <dgm:spPr/>
    </dgm:pt>
    <dgm:pt modelId="{F77555F0-8394-D440-A847-855094098BF7}" type="pres">
      <dgm:prSet presAssocID="{65FE1955-8F2A-5C45-94F1-14322FBBDA94}" presName="LShape" presStyleLbl="alignNode1" presStyleIdx="6" presStyleCnt="7"/>
      <dgm:spPr>
        <a:solidFill>
          <a:srgbClr val="FF0000"/>
        </a:solidFill>
      </dgm:spPr>
    </dgm:pt>
    <dgm:pt modelId="{8EA975CA-1484-924F-B70B-4A9D1B95A4D8}" type="pres">
      <dgm:prSet presAssocID="{65FE1955-8F2A-5C45-94F1-14322FBBDA94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DC37E1D-E410-954D-8AEC-D83E9125DCFD}" type="presOf" srcId="{28AAF7A3-2148-2F4B-9F5E-BB0444DF8480}" destId="{76A8310B-18D7-7B40-8D2B-22E75EA4019A}" srcOrd="0" destOrd="0" presId="urn:microsoft.com/office/officeart/2009/3/layout/StepUpProcess"/>
    <dgm:cxn modelId="{30ABDB34-8349-3247-8156-072C8586A9D9}" type="presOf" srcId="{3907A9A1-E9F1-CC4A-B199-A329BE49C1C5}" destId="{E71F4082-F0B5-1240-A061-DE68CD2D2EEF}" srcOrd="0" destOrd="0" presId="urn:microsoft.com/office/officeart/2009/3/layout/StepUpProcess"/>
    <dgm:cxn modelId="{F7163F48-21DB-A642-91E6-54F1B82AA043}" srcId="{3907A9A1-E9F1-CC4A-B199-A329BE49C1C5}" destId="{28AAF7A3-2148-2F4B-9F5E-BB0444DF8480}" srcOrd="1" destOrd="0" parTransId="{6278C09F-5F1F-B748-9C7A-BB0AB09E6134}" sibTransId="{82EA1867-3C1C-8645-A1F9-CE8A2263030A}"/>
    <dgm:cxn modelId="{70D6DE52-C221-5C45-9461-4D28BB0A05F9}" type="presOf" srcId="{8C2D351A-62EE-A54F-9912-1B6968FAD8BF}" destId="{3FCF996E-A385-DD4C-BE63-FD6D63219524}" srcOrd="0" destOrd="1" presId="urn:microsoft.com/office/officeart/2009/3/layout/StepUpProcess"/>
    <dgm:cxn modelId="{ABD91B61-CD1A-7E43-9F0C-06C7BD84FCD0}" srcId="{6182289D-F60E-AC41-B94A-5B7BC10CB98A}" destId="{8C2D351A-62EE-A54F-9912-1B6968FAD8BF}" srcOrd="0" destOrd="0" parTransId="{6D28455E-8464-1346-B1CD-50D80D68DD17}" sibTransId="{F548CF73-BC75-B647-97C8-5889F827BFBE}"/>
    <dgm:cxn modelId="{609F9D73-27AC-A647-ABD2-8C7AED31B844}" type="presOf" srcId="{4BB63A39-D34D-7E41-AFC2-90F8DE24E28D}" destId="{F78724C3-4355-9F4C-9926-E94CA93EFE47}" srcOrd="0" destOrd="1" presId="urn:microsoft.com/office/officeart/2009/3/layout/StepUpProcess"/>
    <dgm:cxn modelId="{C09A1975-DC49-7545-836F-13C723F34D0E}" type="presOf" srcId="{65FE1955-8F2A-5C45-94F1-14322FBBDA94}" destId="{8EA975CA-1484-924F-B70B-4A9D1B95A4D8}" srcOrd="0" destOrd="0" presId="urn:microsoft.com/office/officeart/2009/3/layout/StepUpProcess"/>
    <dgm:cxn modelId="{4AB85E9A-57C4-DC4B-9CF7-3B57425F2AB9}" srcId="{3907A9A1-E9F1-CC4A-B199-A329BE49C1C5}" destId="{C6698A14-E0CD-F545-9AFE-7FB8AAABD6B3}" srcOrd="0" destOrd="0" parTransId="{0B52D3AB-961C-AB43-8C50-E86B7FFFFCC1}" sibTransId="{563FD344-176A-D549-A168-04897B723827}"/>
    <dgm:cxn modelId="{CF23E3A1-5362-A046-BD76-448BC06077EB}" srcId="{3907A9A1-E9F1-CC4A-B199-A329BE49C1C5}" destId="{6182289D-F60E-AC41-B94A-5B7BC10CB98A}" srcOrd="2" destOrd="0" parTransId="{291F98CC-BC7F-C244-A643-66FB18121544}" sibTransId="{32B8F405-3E81-3049-9309-31F498E2A0AC}"/>
    <dgm:cxn modelId="{BF2062B4-F255-B04C-8634-5D71D528B2B9}" type="presOf" srcId="{6182289D-F60E-AC41-B94A-5B7BC10CB98A}" destId="{3FCF996E-A385-DD4C-BE63-FD6D63219524}" srcOrd="0" destOrd="0" presId="urn:microsoft.com/office/officeart/2009/3/layout/StepUpProcess"/>
    <dgm:cxn modelId="{6C964FB9-6349-7946-B84E-325718AC156D}" srcId="{C6698A14-E0CD-F545-9AFE-7FB8AAABD6B3}" destId="{4BB63A39-D34D-7E41-AFC2-90F8DE24E28D}" srcOrd="0" destOrd="0" parTransId="{3D0AA9E0-40E9-0A4B-97FA-91A322FC7D17}" sibTransId="{6594272B-0017-DA4D-9CEF-4D7541ABD0E1}"/>
    <dgm:cxn modelId="{7CDECDBC-66CD-F540-8C55-677D80F5CEE2}" srcId="{3907A9A1-E9F1-CC4A-B199-A329BE49C1C5}" destId="{65FE1955-8F2A-5C45-94F1-14322FBBDA94}" srcOrd="3" destOrd="0" parTransId="{A1E38A92-05A8-424D-B441-39988B578710}" sibTransId="{C5DDB654-31CB-B94D-8B5E-A757E581B1C7}"/>
    <dgm:cxn modelId="{498A69CA-2031-F24C-81C1-2A1A2D8BA0DE}" type="presOf" srcId="{91AAA4E1-D5CF-7040-B2F4-ABECC77401AC}" destId="{76A8310B-18D7-7B40-8D2B-22E75EA4019A}" srcOrd="0" destOrd="1" presId="urn:microsoft.com/office/officeart/2009/3/layout/StepUpProcess"/>
    <dgm:cxn modelId="{E3C9A5CB-01EB-3649-946A-5D362B74D796}" srcId="{28AAF7A3-2148-2F4B-9F5E-BB0444DF8480}" destId="{91AAA4E1-D5CF-7040-B2F4-ABECC77401AC}" srcOrd="0" destOrd="0" parTransId="{88E04A50-9A4E-9F4F-AEDD-752B6DFD5F88}" sibTransId="{F85BF21A-3372-7D48-A73D-21D48077C2BE}"/>
    <dgm:cxn modelId="{FB8A85D8-E6DB-6D4A-AC3D-507EAEEF4BA2}" type="presOf" srcId="{C6698A14-E0CD-F545-9AFE-7FB8AAABD6B3}" destId="{F78724C3-4355-9F4C-9926-E94CA93EFE47}" srcOrd="0" destOrd="0" presId="urn:microsoft.com/office/officeart/2009/3/layout/StepUpProcess"/>
    <dgm:cxn modelId="{3CED95EB-26EB-C340-A6E5-B9E3FCBB0A83}" type="presOf" srcId="{AFCEADB1-89A9-134D-A1A8-711BAA1B904D}" destId="{8EA975CA-1484-924F-B70B-4A9D1B95A4D8}" srcOrd="0" destOrd="1" presId="urn:microsoft.com/office/officeart/2009/3/layout/StepUpProcess"/>
    <dgm:cxn modelId="{72A587EF-8718-444E-BC1A-EBFAA2A15521}" srcId="{65FE1955-8F2A-5C45-94F1-14322FBBDA94}" destId="{AFCEADB1-89A9-134D-A1A8-711BAA1B904D}" srcOrd="0" destOrd="0" parTransId="{1BCA607B-743F-7749-9381-4E163DFF9EC7}" sibTransId="{1CBDF4AD-1808-BE45-B608-8B5E3A49C031}"/>
    <dgm:cxn modelId="{BE11C3A4-B3A5-AB4A-B736-532101C62E80}" type="presParOf" srcId="{E71F4082-F0B5-1240-A061-DE68CD2D2EEF}" destId="{BCF98B97-8582-B641-AD04-091B83742C49}" srcOrd="0" destOrd="0" presId="urn:microsoft.com/office/officeart/2009/3/layout/StepUpProcess"/>
    <dgm:cxn modelId="{5BCFAF04-5DCE-E44C-987C-E5E497DFDB82}" type="presParOf" srcId="{BCF98B97-8582-B641-AD04-091B83742C49}" destId="{1F824C36-88E5-9D4D-B5CE-AC5D93AC8313}" srcOrd="0" destOrd="0" presId="urn:microsoft.com/office/officeart/2009/3/layout/StepUpProcess"/>
    <dgm:cxn modelId="{B989633F-E3F0-0A48-BA58-0FFEDC236B2A}" type="presParOf" srcId="{BCF98B97-8582-B641-AD04-091B83742C49}" destId="{F78724C3-4355-9F4C-9926-E94CA93EFE47}" srcOrd="1" destOrd="0" presId="urn:microsoft.com/office/officeart/2009/3/layout/StepUpProcess"/>
    <dgm:cxn modelId="{3B342BFC-2421-E94A-BDE0-729CEB8296BB}" type="presParOf" srcId="{BCF98B97-8582-B641-AD04-091B83742C49}" destId="{6F74B682-67ED-1F47-A827-BB566CA5838C}" srcOrd="2" destOrd="0" presId="urn:microsoft.com/office/officeart/2009/3/layout/StepUpProcess"/>
    <dgm:cxn modelId="{BF9566B3-AD19-DF44-B3EE-8DEC0F9B9E22}" type="presParOf" srcId="{E71F4082-F0B5-1240-A061-DE68CD2D2EEF}" destId="{40C0ABCC-AD77-F942-B015-3A3C3B020133}" srcOrd="1" destOrd="0" presId="urn:microsoft.com/office/officeart/2009/3/layout/StepUpProcess"/>
    <dgm:cxn modelId="{B3873468-C9BB-BA40-AA0F-0D52488090BC}" type="presParOf" srcId="{40C0ABCC-AD77-F942-B015-3A3C3B020133}" destId="{D11FCD2A-00AA-EA45-8B4D-8AACCBC6B337}" srcOrd="0" destOrd="0" presId="urn:microsoft.com/office/officeart/2009/3/layout/StepUpProcess"/>
    <dgm:cxn modelId="{FEC9E5CE-43D9-4649-BFB8-1D749DD19A87}" type="presParOf" srcId="{E71F4082-F0B5-1240-A061-DE68CD2D2EEF}" destId="{3DB538D0-639D-6D48-887E-8829ACB0AE71}" srcOrd="2" destOrd="0" presId="urn:microsoft.com/office/officeart/2009/3/layout/StepUpProcess"/>
    <dgm:cxn modelId="{FDBE70F8-FBC4-DB46-980B-2E936D3E0C54}" type="presParOf" srcId="{3DB538D0-639D-6D48-887E-8829ACB0AE71}" destId="{664A6FE7-8F4F-2B4B-8C5B-FAF832B902E5}" srcOrd="0" destOrd="0" presId="urn:microsoft.com/office/officeart/2009/3/layout/StepUpProcess"/>
    <dgm:cxn modelId="{D176BC9C-2A17-7345-956B-627885CDAFFA}" type="presParOf" srcId="{3DB538D0-639D-6D48-887E-8829ACB0AE71}" destId="{76A8310B-18D7-7B40-8D2B-22E75EA4019A}" srcOrd="1" destOrd="0" presId="urn:microsoft.com/office/officeart/2009/3/layout/StepUpProcess"/>
    <dgm:cxn modelId="{54F227BA-585A-AA4D-81B6-30CD4DEB2471}" type="presParOf" srcId="{3DB538D0-639D-6D48-887E-8829ACB0AE71}" destId="{C57C9E29-BC58-DE41-90B6-E1552B3450FF}" srcOrd="2" destOrd="0" presId="urn:microsoft.com/office/officeart/2009/3/layout/StepUpProcess"/>
    <dgm:cxn modelId="{188FD4C1-4767-8948-A428-BBAD30829A6A}" type="presParOf" srcId="{E71F4082-F0B5-1240-A061-DE68CD2D2EEF}" destId="{48A7F9CE-683D-274E-BD94-FD05CD88C22D}" srcOrd="3" destOrd="0" presId="urn:microsoft.com/office/officeart/2009/3/layout/StepUpProcess"/>
    <dgm:cxn modelId="{35FC3A72-2ED6-7E41-9B95-5F1B3B9B0569}" type="presParOf" srcId="{48A7F9CE-683D-274E-BD94-FD05CD88C22D}" destId="{97ACCD59-BC04-EB48-BE3E-C9B988F5E6B4}" srcOrd="0" destOrd="0" presId="urn:microsoft.com/office/officeart/2009/3/layout/StepUpProcess"/>
    <dgm:cxn modelId="{8D17E1A6-2E1C-D946-8CA4-BF05837B114D}" type="presParOf" srcId="{E71F4082-F0B5-1240-A061-DE68CD2D2EEF}" destId="{0B0254EC-872F-154B-97CD-C1D3FCB3F783}" srcOrd="4" destOrd="0" presId="urn:microsoft.com/office/officeart/2009/3/layout/StepUpProcess"/>
    <dgm:cxn modelId="{56685A8C-0403-2548-BE52-25AF5B103BFD}" type="presParOf" srcId="{0B0254EC-872F-154B-97CD-C1D3FCB3F783}" destId="{6EC9361E-C3CC-2E41-A010-B4E7B953A6DA}" srcOrd="0" destOrd="0" presId="urn:microsoft.com/office/officeart/2009/3/layout/StepUpProcess"/>
    <dgm:cxn modelId="{BEA16C05-41EC-BF4A-BD38-4F50CE1E0468}" type="presParOf" srcId="{0B0254EC-872F-154B-97CD-C1D3FCB3F783}" destId="{3FCF996E-A385-DD4C-BE63-FD6D63219524}" srcOrd="1" destOrd="0" presId="urn:microsoft.com/office/officeart/2009/3/layout/StepUpProcess"/>
    <dgm:cxn modelId="{70AF8C2B-CF81-9D40-8083-F1E712CE5452}" type="presParOf" srcId="{0B0254EC-872F-154B-97CD-C1D3FCB3F783}" destId="{D7B725FA-E6DB-BF42-95AA-BBE8054107E8}" srcOrd="2" destOrd="0" presId="urn:microsoft.com/office/officeart/2009/3/layout/StepUpProcess"/>
    <dgm:cxn modelId="{73CA5536-1AA6-1B40-B805-D76EE1361BFB}" type="presParOf" srcId="{E71F4082-F0B5-1240-A061-DE68CD2D2EEF}" destId="{BC406D45-9DD3-B14C-BBA7-D427C66FC7E0}" srcOrd="5" destOrd="0" presId="urn:microsoft.com/office/officeart/2009/3/layout/StepUpProcess"/>
    <dgm:cxn modelId="{44BECFCF-5941-904E-85C3-2B9AD79950D1}" type="presParOf" srcId="{BC406D45-9DD3-B14C-BBA7-D427C66FC7E0}" destId="{0F086A2B-EBF6-8243-A002-3BBB5DE58EDF}" srcOrd="0" destOrd="0" presId="urn:microsoft.com/office/officeart/2009/3/layout/StepUpProcess"/>
    <dgm:cxn modelId="{1F319F72-FC93-644A-8C35-5F5B2F97784C}" type="presParOf" srcId="{E71F4082-F0B5-1240-A061-DE68CD2D2EEF}" destId="{4504B6EF-B47B-B841-8C85-8C453EB5CEE3}" srcOrd="6" destOrd="0" presId="urn:microsoft.com/office/officeart/2009/3/layout/StepUpProcess"/>
    <dgm:cxn modelId="{6AE8A60F-C73A-3F4C-983E-6D8163367261}" type="presParOf" srcId="{4504B6EF-B47B-B841-8C85-8C453EB5CEE3}" destId="{F77555F0-8394-D440-A847-855094098BF7}" srcOrd="0" destOrd="0" presId="urn:microsoft.com/office/officeart/2009/3/layout/StepUpProcess"/>
    <dgm:cxn modelId="{E79162DB-65CC-8B45-B665-B779707C962C}" type="presParOf" srcId="{4504B6EF-B47B-B841-8C85-8C453EB5CEE3}" destId="{8EA975CA-1484-924F-B70B-4A9D1B95A4D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91085-FBCF-8D46-B8C9-D8D1C64518E1}" type="doc">
      <dgm:prSet loTypeId="urn:microsoft.com/office/officeart/2005/8/layout/cycle3" loCatId="" qsTypeId="urn:microsoft.com/office/officeart/2005/8/quickstyle/simple1" qsCatId="simple" csTypeId="urn:microsoft.com/office/officeart/2005/8/colors/accent0_3" csCatId="mainScheme" phldr="1"/>
      <dgm:spPr/>
    </dgm:pt>
    <dgm:pt modelId="{F001BC16-5B8E-454C-A95C-D3E871D2A177}">
      <dgm:prSet phldrT="[Text]" custT="1"/>
      <dgm:spPr/>
      <dgm:t>
        <a:bodyPr/>
        <a:lstStyle/>
        <a:p>
          <a:r>
            <a:rPr lang="en-US" sz="1800" dirty="0"/>
            <a:t>Trauma </a:t>
          </a:r>
        </a:p>
        <a:p>
          <a:r>
            <a:rPr lang="en-US" sz="1800" dirty="0"/>
            <a:t>surgeons</a:t>
          </a:r>
        </a:p>
      </dgm:t>
    </dgm:pt>
    <dgm:pt modelId="{0CF88243-6EB2-154F-A925-278E6D38043B}" type="parTrans" cxnId="{0D804A56-052B-0B42-9D64-19120DE89127}">
      <dgm:prSet/>
      <dgm:spPr/>
      <dgm:t>
        <a:bodyPr/>
        <a:lstStyle/>
        <a:p>
          <a:endParaRPr lang="en-US" sz="3200"/>
        </a:p>
      </dgm:t>
    </dgm:pt>
    <dgm:pt modelId="{258FDB8F-034A-2E4B-B908-61EBD6911BB2}" type="sibTrans" cxnId="{0D804A56-052B-0B42-9D64-19120DE89127}">
      <dgm:prSet custT="1"/>
      <dgm:spPr/>
      <dgm:t>
        <a:bodyPr/>
        <a:lstStyle/>
        <a:p>
          <a:endParaRPr lang="en-US" sz="1050"/>
        </a:p>
      </dgm:t>
    </dgm:pt>
    <dgm:pt modelId="{799517E5-DCBC-464C-B3E5-93854CDCC0CA}">
      <dgm:prSet phldrT="[Text]" custT="1"/>
      <dgm:spPr/>
      <dgm:t>
        <a:bodyPr/>
        <a:lstStyle/>
        <a:p>
          <a:r>
            <a:rPr lang="en-US" sz="1800" dirty="0"/>
            <a:t>Cardiac </a:t>
          </a:r>
        </a:p>
        <a:p>
          <a:r>
            <a:rPr lang="en-US" sz="1800" dirty="0"/>
            <a:t>surgeons</a:t>
          </a:r>
        </a:p>
      </dgm:t>
    </dgm:pt>
    <dgm:pt modelId="{63BDAEC4-4BB7-4748-A3B7-18F705CB3C42}" type="parTrans" cxnId="{DF9478ED-C6A3-AB4A-B07B-A89F301839F1}">
      <dgm:prSet/>
      <dgm:spPr/>
      <dgm:t>
        <a:bodyPr/>
        <a:lstStyle/>
        <a:p>
          <a:endParaRPr lang="en-US" sz="3200"/>
        </a:p>
      </dgm:t>
    </dgm:pt>
    <dgm:pt modelId="{25C0A137-850F-BF46-9EB9-EC6AA80CEDA9}" type="sibTrans" cxnId="{DF9478ED-C6A3-AB4A-B07B-A89F301839F1}">
      <dgm:prSet custT="1"/>
      <dgm:spPr/>
      <dgm:t>
        <a:bodyPr/>
        <a:lstStyle/>
        <a:p>
          <a:endParaRPr lang="en-US" sz="1050"/>
        </a:p>
      </dgm:t>
    </dgm:pt>
    <dgm:pt modelId="{961A8DE3-E25C-6848-A455-F780ACB22F1F}">
      <dgm:prSet phldrT="[Text]" custT="1"/>
      <dgm:spPr/>
      <dgm:t>
        <a:bodyPr/>
        <a:lstStyle/>
        <a:p>
          <a:r>
            <a:rPr lang="en-US" sz="1800" dirty="0" err="1"/>
            <a:t>Perfusionists</a:t>
          </a:r>
          <a:endParaRPr lang="en-US" sz="1800" dirty="0"/>
        </a:p>
      </dgm:t>
    </dgm:pt>
    <dgm:pt modelId="{C66E456D-B868-064C-A5FD-223773DD2ADA}" type="parTrans" cxnId="{1F256575-CCE1-674C-8913-BC3BCAD04D5F}">
      <dgm:prSet/>
      <dgm:spPr/>
      <dgm:t>
        <a:bodyPr/>
        <a:lstStyle/>
        <a:p>
          <a:endParaRPr lang="en-US" sz="3200"/>
        </a:p>
      </dgm:t>
    </dgm:pt>
    <dgm:pt modelId="{39513A62-3CC0-6F46-A593-52D7712ED32B}" type="sibTrans" cxnId="{1F256575-CCE1-674C-8913-BC3BCAD04D5F}">
      <dgm:prSet custT="1"/>
      <dgm:spPr/>
      <dgm:t>
        <a:bodyPr/>
        <a:lstStyle/>
        <a:p>
          <a:endParaRPr lang="en-US" sz="1050"/>
        </a:p>
      </dgm:t>
    </dgm:pt>
    <dgm:pt modelId="{F31E7306-F241-3549-88BE-A24AD7AE60BB}">
      <dgm:prSet phldrT="[Text]" custT="1"/>
      <dgm:spPr/>
      <dgm:t>
        <a:bodyPr/>
        <a:lstStyle/>
        <a:p>
          <a:r>
            <a:rPr lang="en-US" sz="1800" dirty="0"/>
            <a:t>Trauma anesthesiologists</a:t>
          </a:r>
        </a:p>
      </dgm:t>
    </dgm:pt>
    <dgm:pt modelId="{7989CD85-53D1-4046-BEE4-856238A3319E}" type="parTrans" cxnId="{D45DEE11-B1D5-7940-9C8A-C2A1180D6C3F}">
      <dgm:prSet/>
      <dgm:spPr/>
      <dgm:t>
        <a:bodyPr/>
        <a:lstStyle/>
        <a:p>
          <a:endParaRPr lang="en-US" sz="3200"/>
        </a:p>
      </dgm:t>
    </dgm:pt>
    <dgm:pt modelId="{778C92F4-D870-EE4D-B12A-D80FDDC4A138}" type="sibTrans" cxnId="{D45DEE11-B1D5-7940-9C8A-C2A1180D6C3F}">
      <dgm:prSet custT="1"/>
      <dgm:spPr/>
      <dgm:t>
        <a:bodyPr/>
        <a:lstStyle/>
        <a:p>
          <a:endParaRPr lang="en-US" sz="1050"/>
        </a:p>
      </dgm:t>
    </dgm:pt>
    <dgm:pt modelId="{AA6BC23E-E74A-B842-8BBA-2A387284E491}">
      <dgm:prSet phldrT="[Text]" custT="1"/>
      <dgm:spPr/>
      <dgm:t>
        <a:bodyPr/>
        <a:lstStyle/>
        <a:p>
          <a:r>
            <a:rPr lang="en-US" sz="1800" dirty="0"/>
            <a:t>Cardiac anesthesiologists</a:t>
          </a:r>
        </a:p>
      </dgm:t>
    </dgm:pt>
    <dgm:pt modelId="{8C639BD1-0ADE-4A48-AD04-F2A046C77ACF}" type="parTrans" cxnId="{610672ED-E416-7F4A-9384-845D8493F4E4}">
      <dgm:prSet/>
      <dgm:spPr/>
      <dgm:t>
        <a:bodyPr/>
        <a:lstStyle/>
        <a:p>
          <a:endParaRPr lang="en-US" sz="3200"/>
        </a:p>
      </dgm:t>
    </dgm:pt>
    <dgm:pt modelId="{2C13E31E-EBF5-5F4D-AAD6-DBD3C50C783F}" type="sibTrans" cxnId="{610672ED-E416-7F4A-9384-845D8493F4E4}">
      <dgm:prSet custT="1"/>
      <dgm:spPr/>
      <dgm:t>
        <a:bodyPr/>
        <a:lstStyle/>
        <a:p>
          <a:endParaRPr lang="en-US" sz="1050"/>
        </a:p>
      </dgm:t>
    </dgm:pt>
    <dgm:pt modelId="{AA6B8026-F77C-5440-B523-5AE621AA609D}">
      <dgm:prSet phldrT="[Text]" custT="1"/>
      <dgm:spPr/>
      <dgm:t>
        <a:bodyPr/>
        <a:lstStyle/>
        <a:p>
          <a:r>
            <a:rPr lang="en-US" sz="1800" dirty="0"/>
            <a:t>Blood bank</a:t>
          </a:r>
        </a:p>
      </dgm:t>
    </dgm:pt>
    <dgm:pt modelId="{94987422-6DAF-FB42-A015-F30C8C3E1E37}" type="parTrans" cxnId="{1A08B8D5-1FE1-3544-AE99-DEEA51B05458}">
      <dgm:prSet/>
      <dgm:spPr/>
      <dgm:t>
        <a:bodyPr/>
        <a:lstStyle/>
        <a:p>
          <a:endParaRPr lang="en-US" sz="3200"/>
        </a:p>
      </dgm:t>
    </dgm:pt>
    <dgm:pt modelId="{AB099A3F-FF4A-FD48-B73F-C2C8F252E62A}" type="sibTrans" cxnId="{1A08B8D5-1FE1-3544-AE99-DEEA51B05458}">
      <dgm:prSet custT="1"/>
      <dgm:spPr/>
      <dgm:t>
        <a:bodyPr/>
        <a:lstStyle/>
        <a:p>
          <a:endParaRPr lang="en-US" sz="1050"/>
        </a:p>
      </dgm:t>
    </dgm:pt>
    <dgm:pt modelId="{41412645-0031-9440-822C-BE554684F495}">
      <dgm:prSet phldrT="[Text]" custT="1"/>
      <dgm:spPr/>
      <dgm:t>
        <a:bodyPr/>
        <a:lstStyle/>
        <a:p>
          <a:r>
            <a:rPr lang="en-US" sz="1800" dirty="0"/>
            <a:t>Trauma </a:t>
          </a:r>
        </a:p>
        <a:p>
          <a:r>
            <a:rPr lang="en-US" sz="1800" dirty="0" err="1"/>
            <a:t>Resusc</a:t>
          </a:r>
          <a:r>
            <a:rPr lang="en-US" sz="1800" dirty="0"/>
            <a:t> Unit</a:t>
          </a:r>
        </a:p>
      </dgm:t>
    </dgm:pt>
    <dgm:pt modelId="{C824B273-F59A-F54B-8617-A2E0E8231F88}" type="parTrans" cxnId="{716FB82A-2EBC-BD44-B84A-D69018837E5F}">
      <dgm:prSet/>
      <dgm:spPr/>
      <dgm:t>
        <a:bodyPr/>
        <a:lstStyle/>
        <a:p>
          <a:endParaRPr lang="en-US" sz="3200"/>
        </a:p>
      </dgm:t>
    </dgm:pt>
    <dgm:pt modelId="{E43931E9-15A9-B14E-8DC4-2596A9C917E0}" type="sibTrans" cxnId="{716FB82A-2EBC-BD44-B84A-D69018837E5F}">
      <dgm:prSet custT="1"/>
      <dgm:spPr/>
      <dgm:t>
        <a:bodyPr/>
        <a:lstStyle/>
        <a:p>
          <a:endParaRPr lang="en-US" sz="1050"/>
        </a:p>
      </dgm:t>
    </dgm:pt>
    <dgm:pt modelId="{9D621BC1-C2C6-C246-B4D5-1EAF4580F370}">
      <dgm:prSet phldrT="[Text]" custT="1"/>
      <dgm:spPr/>
      <dgm:t>
        <a:bodyPr/>
        <a:lstStyle/>
        <a:p>
          <a:r>
            <a:rPr lang="en-US" sz="1800" dirty="0"/>
            <a:t>OR staff</a:t>
          </a:r>
        </a:p>
      </dgm:t>
    </dgm:pt>
    <dgm:pt modelId="{564E0DBB-8811-C740-A7D2-8C280C76A027}" type="parTrans" cxnId="{4B233783-28DD-2F42-9750-2329EE235936}">
      <dgm:prSet/>
      <dgm:spPr/>
      <dgm:t>
        <a:bodyPr/>
        <a:lstStyle/>
        <a:p>
          <a:endParaRPr lang="en-US" sz="3200"/>
        </a:p>
      </dgm:t>
    </dgm:pt>
    <dgm:pt modelId="{97BA724A-4DED-E444-BFA9-EB4DB2F43D40}" type="sibTrans" cxnId="{4B233783-28DD-2F42-9750-2329EE235936}">
      <dgm:prSet custT="1"/>
      <dgm:spPr/>
      <dgm:t>
        <a:bodyPr/>
        <a:lstStyle/>
        <a:p>
          <a:endParaRPr lang="en-US" sz="1050"/>
        </a:p>
      </dgm:t>
    </dgm:pt>
    <dgm:pt modelId="{6ED9172E-5A50-4247-812C-0794F8C952BF}" type="pres">
      <dgm:prSet presAssocID="{8CC91085-FBCF-8D46-B8C9-D8D1C64518E1}" presName="Name0" presStyleCnt="0">
        <dgm:presLayoutVars>
          <dgm:dir/>
          <dgm:resizeHandles val="exact"/>
        </dgm:presLayoutVars>
      </dgm:prSet>
      <dgm:spPr/>
    </dgm:pt>
    <dgm:pt modelId="{C7E28986-AD82-2E45-AB4B-44FAABECA283}" type="pres">
      <dgm:prSet presAssocID="{8CC91085-FBCF-8D46-B8C9-D8D1C64518E1}" presName="cycle" presStyleCnt="0"/>
      <dgm:spPr/>
    </dgm:pt>
    <dgm:pt modelId="{EC592D4A-0E0E-E44F-8CC6-C2B451EAB01D}" type="pres">
      <dgm:prSet presAssocID="{F001BC16-5B8E-454C-A95C-D3E871D2A177}" presName="nodeFirstNode" presStyleLbl="node1" presStyleIdx="0" presStyleCnt="8">
        <dgm:presLayoutVars>
          <dgm:bulletEnabled val="1"/>
        </dgm:presLayoutVars>
      </dgm:prSet>
      <dgm:spPr/>
    </dgm:pt>
    <dgm:pt modelId="{9810FE30-C7B0-1046-9AD3-AE43B4423D85}" type="pres">
      <dgm:prSet presAssocID="{258FDB8F-034A-2E4B-B908-61EBD6911BB2}" presName="sibTransFirstNode" presStyleLbl="bgShp" presStyleIdx="0" presStyleCnt="1"/>
      <dgm:spPr/>
    </dgm:pt>
    <dgm:pt modelId="{2BB1AF75-EDF4-1B4E-A766-319B2782E9AD}" type="pres">
      <dgm:prSet presAssocID="{41412645-0031-9440-822C-BE554684F495}" presName="nodeFollowingNodes" presStyleLbl="node1" presStyleIdx="1" presStyleCnt="8">
        <dgm:presLayoutVars>
          <dgm:bulletEnabled val="1"/>
        </dgm:presLayoutVars>
      </dgm:prSet>
      <dgm:spPr/>
    </dgm:pt>
    <dgm:pt modelId="{E5767769-CC47-AF4D-AEE4-C90A0DEA7680}" type="pres">
      <dgm:prSet presAssocID="{F31E7306-F241-3549-88BE-A24AD7AE60BB}" presName="nodeFollowingNodes" presStyleLbl="node1" presStyleIdx="2" presStyleCnt="8" custScaleX="122659">
        <dgm:presLayoutVars>
          <dgm:bulletEnabled val="1"/>
        </dgm:presLayoutVars>
      </dgm:prSet>
      <dgm:spPr/>
    </dgm:pt>
    <dgm:pt modelId="{6AB1E79E-4783-6846-979E-10E45DD8ED94}" type="pres">
      <dgm:prSet presAssocID="{961A8DE3-E25C-6848-A455-F780ACB22F1F}" presName="nodeFollowingNodes" presStyleLbl="node1" presStyleIdx="3" presStyleCnt="8">
        <dgm:presLayoutVars>
          <dgm:bulletEnabled val="1"/>
        </dgm:presLayoutVars>
      </dgm:prSet>
      <dgm:spPr/>
    </dgm:pt>
    <dgm:pt modelId="{A4A5BF9A-3EB3-9647-AA85-E0F019E972EB}" type="pres">
      <dgm:prSet presAssocID="{799517E5-DCBC-464C-B3E5-93854CDCC0CA}" presName="nodeFollowingNodes" presStyleLbl="node1" presStyleIdx="4" presStyleCnt="8">
        <dgm:presLayoutVars>
          <dgm:bulletEnabled val="1"/>
        </dgm:presLayoutVars>
      </dgm:prSet>
      <dgm:spPr/>
    </dgm:pt>
    <dgm:pt modelId="{6EB9C7DF-86B0-C44F-A481-0ACD79A39222}" type="pres">
      <dgm:prSet presAssocID="{9D621BC1-C2C6-C246-B4D5-1EAF4580F370}" presName="nodeFollowingNodes" presStyleLbl="node1" presStyleIdx="5" presStyleCnt="8">
        <dgm:presLayoutVars>
          <dgm:bulletEnabled val="1"/>
        </dgm:presLayoutVars>
      </dgm:prSet>
      <dgm:spPr/>
    </dgm:pt>
    <dgm:pt modelId="{A43BFB4E-C242-E144-9EB8-B96D27528448}" type="pres">
      <dgm:prSet presAssocID="{AA6BC23E-E74A-B842-8BBA-2A387284E491}" presName="nodeFollowingNodes" presStyleLbl="node1" presStyleIdx="6" presStyleCnt="8" custScaleX="121736">
        <dgm:presLayoutVars>
          <dgm:bulletEnabled val="1"/>
        </dgm:presLayoutVars>
      </dgm:prSet>
      <dgm:spPr/>
    </dgm:pt>
    <dgm:pt modelId="{F194CE4B-A8AA-6240-B200-578EE9F86E26}" type="pres">
      <dgm:prSet presAssocID="{AA6B8026-F77C-5440-B523-5AE621AA609D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CE7B5909-0D05-8049-BFA0-8694F382EA57}" type="presOf" srcId="{AA6BC23E-E74A-B842-8BBA-2A387284E491}" destId="{A43BFB4E-C242-E144-9EB8-B96D27528448}" srcOrd="0" destOrd="0" presId="urn:microsoft.com/office/officeart/2005/8/layout/cycle3"/>
    <dgm:cxn modelId="{D45DEE11-B1D5-7940-9C8A-C2A1180D6C3F}" srcId="{8CC91085-FBCF-8D46-B8C9-D8D1C64518E1}" destId="{F31E7306-F241-3549-88BE-A24AD7AE60BB}" srcOrd="2" destOrd="0" parTransId="{7989CD85-53D1-4046-BEE4-856238A3319E}" sibTransId="{778C92F4-D870-EE4D-B12A-D80FDDC4A138}"/>
    <dgm:cxn modelId="{353CFE14-16B2-2D4C-A579-251979DDA2C9}" type="presOf" srcId="{799517E5-DCBC-464C-B3E5-93854CDCC0CA}" destId="{A4A5BF9A-3EB3-9647-AA85-E0F019E972EB}" srcOrd="0" destOrd="0" presId="urn:microsoft.com/office/officeart/2005/8/layout/cycle3"/>
    <dgm:cxn modelId="{DFE7D916-A767-664A-B5CA-C2D2E67D65D8}" type="presOf" srcId="{41412645-0031-9440-822C-BE554684F495}" destId="{2BB1AF75-EDF4-1B4E-A766-319B2782E9AD}" srcOrd="0" destOrd="0" presId="urn:microsoft.com/office/officeart/2005/8/layout/cycle3"/>
    <dgm:cxn modelId="{BE8A5225-2B3C-3742-BA5E-F718EB112592}" type="presOf" srcId="{F31E7306-F241-3549-88BE-A24AD7AE60BB}" destId="{E5767769-CC47-AF4D-AEE4-C90A0DEA7680}" srcOrd="0" destOrd="0" presId="urn:microsoft.com/office/officeart/2005/8/layout/cycle3"/>
    <dgm:cxn modelId="{716FB82A-2EBC-BD44-B84A-D69018837E5F}" srcId="{8CC91085-FBCF-8D46-B8C9-D8D1C64518E1}" destId="{41412645-0031-9440-822C-BE554684F495}" srcOrd="1" destOrd="0" parTransId="{C824B273-F59A-F54B-8617-A2E0E8231F88}" sibTransId="{E43931E9-15A9-B14E-8DC4-2596A9C917E0}"/>
    <dgm:cxn modelId="{0D804A56-052B-0B42-9D64-19120DE89127}" srcId="{8CC91085-FBCF-8D46-B8C9-D8D1C64518E1}" destId="{F001BC16-5B8E-454C-A95C-D3E871D2A177}" srcOrd="0" destOrd="0" parTransId="{0CF88243-6EB2-154F-A925-278E6D38043B}" sibTransId="{258FDB8F-034A-2E4B-B908-61EBD6911BB2}"/>
    <dgm:cxn modelId="{361D416E-2E69-5D4E-A39E-4ABC9CDBB64C}" type="presOf" srcId="{961A8DE3-E25C-6848-A455-F780ACB22F1F}" destId="{6AB1E79E-4783-6846-979E-10E45DD8ED94}" srcOrd="0" destOrd="0" presId="urn:microsoft.com/office/officeart/2005/8/layout/cycle3"/>
    <dgm:cxn modelId="{1F256575-CCE1-674C-8913-BC3BCAD04D5F}" srcId="{8CC91085-FBCF-8D46-B8C9-D8D1C64518E1}" destId="{961A8DE3-E25C-6848-A455-F780ACB22F1F}" srcOrd="3" destOrd="0" parTransId="{C66E456D-B868-064C-A5FD-223773DD2ADA}" sibTransId="{39513A62-3CC0-6F46-A593-52D7712ED32B}"/>
    <dgm:cxn modelId="{4B233783-28DD-2F42-9750-2329EE235936}" srcId="{8CC91085-FBCF-8D46-B8C9-D8D1C64518E1}" destId="{9D621BC1-C2C6-C246-B4D5-1EAF4580F370}" srcOrd="5" destOrd="0" parTransId="{564E0DBB-8811-C740-A7D2-8C280C76A027}" sibTransId="{97BA724A-4DED-E444-BFA9-EB4DB2F43D40}"/>
    <dgm:cxn modelId="{C6AB4B8D-56EB-F14E-93EE-86982E8D4800}" type="presOf" srcId="{AA6B8026-F77C-5440-B523-5AE621AA609D}" destId="{F194CE4B-A8AA-6240-B200-578EE9F86E26}" srcOrd="0" destOrd="0" presId="urn:microsoft.com/office/officeart/2005/8/layout/cycle3"/>
    <dgm:cxn modelId="{39764EB8-7CEE-F94B-8CE0-4C3E34D14B35}" type="presOf" srcId="{F001BC16-5B8E-454C-A95C-D3E871D2A177}" destId="{EC592D4A-0E0E-E44F-8CC6-C2B451EAB01D}" srcOrd="0" destOrd="0" presId="urn:microsoft.com/office/officeart/2005/8/layout/cycle3"/>
    <dgm:cxn modelId="{2CFFC4BD-C4FC-A141-ABB8-13847617433F}" type="presOf" srcId="{8CC91085-FBCF-8D46-B8C9-D8D1C64518E1}" destId="{6ED9172E-5A50-4247-812C-0794F8C952BF}" srcOrd="0" destOrd="0" presId="urn:microsoft.com/office/officeart/2005/8/layout/cycle3"/>
    <dgm:cxn modelId="{2F37E6BD-CBC3-7B4B-9065-954A329213C7}" type="presOf" srcId="{9D621BC1-C2C6-C246-B4D5-1EAF4580F370}" destId="{6EB9C7DF-86B0-C44F-A481-0ACD79A39222}" srcOrd="0" destOrd="0" presId="urn:microsoft.com/office/officeart/2005/8/layout/cycle3"/>
    <dgm:cxn modelId="{1A08B8D5-1FE1-3544-AE99-DEEA51B05458}" srcId="{8CC91085-FBCF-8D46-B8C9-D8D1C64518E1}" destId="{AA6B8026-F77C-5440-B523-5AE621AA609D}" srcOrd="7" destOrd="0" parTransId="{94987422-6DAF-FB42-A015-F30C8C3E1E37}" sibTransId="{AB099A3F-FF4A-FD48-B73F-C2C8F252E62A}"/>
    <dgm:cxn modelId="{AFF0D9EB-EC4F-7E4D-8288-76B01FB7AE33}" type="presOf" srcId="{258FDB8F-034A-2E4B-B908-61EBD6911BB2}" destId="{9810FE30-C7B0-1046-9AD3-AE43B4423D85}" srcOrd="0" destOrd="0" presId="urn:microsoft.com/office/officeart/2005/8/layout/cycle3"/>
    <dgm:cxn modelId="{610672ED-E416-7F4A-9384-845D8493F4E4}" srcId="{8CC91085-FBCF-8D46-B8C9-D8D1C64518E1}" destId="{AA6BC23E-E74A-B842-8BBA-2A387284E491}" srcOrd="6" destOrd="0" parTransId="{8C639BD1-0ADE-4A48-AD04-F2A046C77ACF}" sibTransId="{2C13E31E-EBF5-5F4D-AAD6-DBD3C50C783F}"/>
    <dgm:cxn modelId="{DF9478ED-C6A3-AB4A-B07B-A89F301839F1}" srcId="{8CC91085-FBCF-8D46-B8C9-D8D1C64518E1}" destId="{799517E5-DCBC-464C-B3E5-93854CDCC0CA}" srcOrd="4" destOrd="0" parTransId="{63BDAEC4-4BB7-4748-A3B7-18F705CB3C42}" sibTransId="{25C0A137-850F-BF46-9EB9-EC6AA80CEDA9}"/>
    <dgm:cxn modelId="{771F6C8F-F778-6745-9885-49F3B0707DEE}" type="presParOf" srcId="{6ED9172E-5A50-4247-812C-0794F8C952BF}" destId="{C7E28986-AD82-2E45-AB4B-44FAABECA283}" srcOrd="0" destOrd="0" presId="urn:microsoft.com/office/officeart/2005/8/layout/cycle3"/>
    <dgm:cxn modelId="{8827D04B-C4D3-7B43-A0CA-6A401E3FF857}" type="presParOf" srcId="{C7E28986-AD82-2E45-AB4B-44FAABECA283}" destId="{EC592D4A-0E0E-E44F-8CC6-C2B451EAB01D}" srcOrd="0" destOrd="0" presId="urn:microsoft.com/office/officeart/2005/8/layout/cycle3"/>
    <dgm:cxn modelId="{9411D7ED-3233-D343-A1EE-5134A1BD31B8}" type="presParOf" srcId="{C7E28986-AD82-2E45-AB4B-44FAABECA283}" destId="{9810FE30-C7B0-1046-9AD3-AE43B4423D85}" srcOrd="1" destOrd="0" presId="urn:microsoft.com/office/officeart/2005/8/layout/cycle3"/>
    <dgm:cxn modelId="{1A7A51D5-4252-7648-803B-0CD7B4DB1BAF}" type="presParOf" srcId="{C7E28986-AD82-2E45-AB4B-44FAABECA283}" destId="{2BB1AF75-EDF4-1B4E-A766-319B2782E9AD}" srcOrd="2" destOrd="0" presId="urn:microsoft.com/office/officeart/2005/8/layout/cycle3"/>
    <dgm:cxn modelId="{BD632235-8E85-C049-A1F6-A9ABEB27CDDE}" type="presParOf" srcId="{C7E28986-AD82-2E45-AB4B-44FAABECA283}" destId="{E5767769-CC47-AF4D-AEE4-C90A0DEA7680}" srcOrd="3" destOrd="0" presId="urn:microsoft.com/office/officeart/2005/8/layout/cycle3"/>
    <dgm:cxn modelId="{25B014E0-2AF4-D945-9205-B0926E1BD640}" type="presParOf" srcId="{C7E28986-AD82-2E45-AB4B-44FAABECA283}" destId="{6AB1E79E-4783-6846-979E-10E45DD8ED94}" srcOrd="4" destOrd="0" presId="urn:microsoft.com/office/officeart/2005/8/layout/cycle3"/>
    <dgm:cxn modelId="{E3804AAA-1D01-6445-AAD9-9FA3C335A6E7}" type="presParOf" srcId="{C7E28986-AD82-2E45-AB4B-44FAABECA283}" destId="{A4A5BF9A-3EB3-9647-AA85-E0F019E972EB}" srcOrd="5" destOrd="0" presId="urn:microsoft.com/office/officeart/2005/8/layout/cycle3"/>
    <dgm:cxn modelId="{18A04420-9DB7-0B49-BDED-6C6432A464ED}" type="presParOf" srcId="{C7E28986-AD82-2E45-AB4B-44FAABECA283}" destId="{6EB9C7DF-86B0-C44F-A481-0ACD79A39222}" srcOrd="6" destOrd="0" presId="urn:microsoft.com/office/officeart/2005/8/layout/cycle3"/>
    <dgm:cxn modelId="{328AA586-FB97-B745-A424-9C474CF951A5}" type="presParOf" srcId="{C7E28986-AD82-2E45-AB4B-44FAABECA283}" destId="{A43BFB4E-C242-E144-9EB8-B96D27528448}" srcOrd="7" destOrd="0" presId="urn:microsoft.com/office/officeart/2005/8/layout/cycle3"/>
    <dgm:cxn modelId="{793BABA1-A425-8046-97C2-85549C94941E}" type="presParOf" srcId="{C7E28986-AD82-2E45-AB4B-44FAABECA283}" destId="{F194CE4B-A8AA-6240-B200-578EE9F86E2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38B87-DF88-3E4B-ADBD-8F2723D75E3B}">
      <dsp:nvSpPr>
        <dsp:cNvPr id="0" name=""/>
        <dsp:cNvSpPr/>
      </dsp:nvSpPr>
      <dsp:spPr>
        <a:xfrm>
          <a:off x="1983191" y="2882198"/>
          <a:ext cx="2035886" cy="1755289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Hth</a:t>
          </a:r>
          <a:r>
            <a:rPr lang="en-US" sz="2800" kern="1200" dirty="0"/>
            <a:t> after CA</a:t>
          </a:r>
        </a:p>
      </dsp:txBody>
      <dsp:txXfrm>
        <a:off x="2299122" y="3154586"/>
        <a:ext cx="1404024" cy="1210513"/>
      </dsp:txXfrm>
    </dsp:sp>
    <dsp:sp modelId="{628E1F88-908D-9342-BC36-2457E34367CD}">
      <dsp:nvSpPr>
        <dsp:cNvPr id="0" name=""/>
        <dsp:cNvSpPr/>
      </dsp:nvSpPr>
      <dsp:spPr>
        <a:xfrm>
          <a:off x="2036081" y="3657123"/>
          <a:ext cx="238365" cy="205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04F91-6273-854D-8238-90BEE21C4132}">
      <dsp:nvSpPr>
        <dsp:cNvPr id="0" name=""/>
        <dsp:cNvSpPr/>
      </dsp:nvSpPr>
      <dsp:spPr>
        <a:xfrm>
          <a:off x="242907" y="1939397"/>
          <a:ext cx="2035886" cy="175528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94A32-285B-4A45-AC8F-1D5A0BD498B5}">
      <dsp:nvSpPr>
        <dsp:cNvPr id="0" name=""/>
        <dsp:cNvSpPr/>
      </dsp:nvSpPr>
      <dsp:spPr>
        <a:xfrm>
          <a:off x="1628903" y="3462812"/>
          <a:ext cx="238365" cy="205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4AA28-46CF-534A-9AE8-938EDA2D0373}">
      <dsp:nvSpPr>
        <dsp:cNvPr id="0" name=""/>
        <dsp:cNvSpPr/>
      </dsp:nvSpPr>
      <dsp:spPr>
        <a:xfrm>
          <a:off x="3717679" y="1918528"/>
          <a:ext cx="2035886" cy="1755289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Drowning</a:t>
          </a:r>
        </a:p>
      </dsp:txBody>
      <dsp:txXfrm>
        <a:off x="4033610" y="2190916"/>
        <a:ext cx="1404024" cy="1210513"/>
      </dsp:txXfrm>
    </dsp:sp>
    <dsp:sp modelId="{C646756B-CC5D-F741-853C-A6F66546DC7B}">
      <dsp:nvSpPr>
        <dsp:cNvPr id="0" name=""/>
        <dsp:cNvSpPr/>
      </dsp:nvSpPr>
      <dsp:spPr>
        <a:xfrm>
          <a:off x="5109472" y="3440088"/>
          <a:ext cx="238365" cy="205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0BFA6-9ACA-8144-991B-EDCEBFBC4CF1}">
      <dsp:nvSpPr>
        <dsp:cNvPr id="0" name=""/>
        <dsp:cNvSpPr/>
      </dsp:nvSpPr>
      <dsp:spPr>
        <a:xfrm>
          <a:off x="5452168" y="2882198"/>
          <a:ext cx="2035886" cy="175528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A2420-1A46-1449-B1EF-58818D3642B0}">
      <dsp:nvSpPr>
        <dsp:cNvPr id="0" name=""/>
        <dsp:cNvSpPr/>
      </dsp:nvSpPr>
      <dsp:spPr>
        <a:xfrm>
          <a:off x="5505057" y="3657123"/>
          <a:ext cx="238365" cy="205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999B7-C8D3-AE44-9C3C-7DF8E759A3CA}">
      <dsp:nvSpPr>
        <dsp:cNvPr id="0" name=""/>
        <dsp:cNvSpPr/>
      </dsp:nvSpPr>
      <dsp:spPr>
        <a:xfrm>
          <a:off x="1983191" y="959032"/>
          <a:ext cx="2035886" cy="1755289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Circ</a:t>
          </a:r>
          <a:r>
            <a:rPr lang="en-US" sz="2800" kern="1200" dirty="0"/>
            <a:t> arrest</a:t>
          </a:r>
        </a:p>
      </dsp:txBody>
      <dsp:txXfrm>
        <a:off x="2299122" y="1231420"/>
        <a:ext cx="1404024" cy="1210513"/>
      </dsp:txXfrm>
    </dsp:sp>
    <dsp:sp modelId="{26B64319-5CD6-8841-B166-ABD4216E77C1}">
      <dsp:nvSpPr>
        <dsp:cNvPr id="0" name=""/>
        <dsp:cNvSpPr/>
      </dsp:nvSpPr>
      <dsp:spPr>
        <a:xfrm>
          <a:off x="3363392" y="997059"/>
          <a:ext cx="238365" cy="205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BB2C1-698B-1245-BBF6-9FAE7DA0C204}">
      <dsp:nvSpPr>
        <dsp:cNvPr id="0" name=""/>
        <dsp:cNvSpPr/>
      </dsp:nvSpPr>
      <dsp:spPr>
        <a:xfrm>
          <a:off x="3717679" y="0"/>
          <a:ext cx="2035886" cy="175528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8DDB7-B322-CA42-8D55-9A9031C1203E}">
      <dsp:nvSpPr>
        <dsp:cNvPr id="0" name=""/>
        <dsp:cNvSpPr/>
      </dsp:nvSpPr>
      <dsp:spPr>
        <a:xfrm>
          <a:off x="3777814" y="770750"/>
          <a:ext cx="238365" cy="205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24C36-88E5-9D4D-B5CE-AC5D93AC8313}">
      <dsp:nvSpPr>
        <dsp:cNvPr id="0" name=""/>
        <dsp:cNvSpPr/>
      </dsp:nvSpPr>
      <dsp:spPr>
        <a:xfrm rot="5400000">
          <a:off x="360752" y="1863870"/>
          <a:ext cx="1081347" cy="1799338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8724C3-4355-9F4C-9926-E94CA93EFE47}">
      <dsp:nvSpPr>
        <dsp:cNvPr id="0" name=""/>
        <dsp:cNvSpPr/>
      </dsp:nvSpPr>
      <dsp:spPr>
        <a:xfrm>
          <a:off x="180248" y="2401484"/>
          <a:ext cx="1624452" cy="1423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15-20 min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34</a:t>
          </a:r>
          <a:r>
            <a:rPr lang="en-US" sz="2100" kern="1200" baseline="30000" dirty="0"/>
            <a:t>o</a:t>
          </a:r>
          <a:r>
            <a:rPr lang="en-US" sz="2100" kern="1200" dirty="0"/>
            <a:t>C</a:t>
          </a:r>
        </a:p>
      </dsp:txBody>
      <dsp:txXfrm>
        <a:off x="180248" y="2401484"/>
        <a:ext cx="1624452" cy="1423927"/>
      </dsp:txXfrm>
    </dsp:sp>
    <dsp:sp modelId="{6F74B682-67ED-1F47-A827-BB566CA5838C}">
      <dsp:nvSpPr>
        <dsp:cNvPr id="0" name=""/>
        <dsp:cNvSpPr/>
      </dsp:nvSpPr>
      <dsp:spPr>
        <a:xfrm>
          <a:off x="1498200" y="1731400"/>
          <a:ext cx="306500" cy="306500"/>
        </a:xfrm>
        <a:prstGeom prst="triangle">
          <a:avLst>
            <a:gd name="adj" fmla="val 10000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4A6FE7-8F4F-2B4B-8C5B-FAF832B902E5}">
      <dsp:nvSpPr>
        <dsp:cNvPr id="0" name=""/>
        <dsp:cNvSpPr/>
      </dsp:nvSpPr>
      <dsp:spPr>
        <a:xfrm rot="5400000">
          <a:off x="2349399" y="1371777"/>
          <a:ext cx="1081347" cy="1799338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A8310B-18D7-7B40-8D2B-22E75EA4019A}">
      <dsp:nvSpPr>
        <dsp:cNvPr id="0" name=""/>
        <dsp:cNvSpPr/>
      </dsp:nvSpPr>
      <dsp:spPr>
        <a:xfrm>
          <a:off x="2168895" y="1909391"/>
          <a:ext cx="1624452" cy="1423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30 min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28</a:t>
          </a:r>
          <a:r>
            <a:rPr lang="en-US" sz="2100" kern="1200" baseline="30000" dirty="0"/>
            <a:t>o</a:t>
          </a:r>
          <a:r>
            <a:rPr lang="en-US" sz="2100" kern="1200" dirty="0"/>
            <a:t>C</a:t>
          </a:r>
        </a:p>
      </dsp:txBody>
      <dsp:txXfrm>
        <a:off x="2168895" y="1909391"/>
        <a:ext cx="1624452" cy="1423927"/>
      </dsp:txXfrm>
    </dsp:sp>
    <dsp:sp modelId="{C57C9E29-BC58-DE41-90B6-E1552B3450FF}">
      <dsp:nvSpPr>
        <dsp:cNvPr id="0" name=""/>
        <dsp:cNvSpPr/>
      </dsp:nvSpPr>
      <dsp:spPr>
        <a:xfrm>
          <a:off x="3486847" y="1239308"/>
          <a:ext cx="306500" cy="306500"/>
        </a:xfrm>
        <a:prstGeom prst="triangle">
          <a:avLst>
            <a:gd name="adj" fmla="val 10000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C9361E-C3CC-2E41-A010-B4E7B953A6DA}">
      <dsp:nvSpPr>
        <dsp:cNvPr id="0" name=""/>
        <dsp:cNvSpPr/>
      </dsp:nvSpPr>
      <dsp:spPr>
        <a:xfrm rot="5400000">
          <a:off x="4338046" y="879684"/>
          <a:ext cx="1081347" cy="1799338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F996E-A385-DD4C-BE63-FD6D63219524}">
      <dsp:nvSpPr>
        <dsp:cNvPr id="0" name=""/>
        <dsp:cNvSpPr/>
      </dsp:nvSpPr>
      <dsp:spPr>
        <a:xfrm>
          <a:off x="4157543" y="1417299"/>
          <a:ext cx="1624452" cy="1423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60 min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15</a:t>
          </a:r>
          <a:r>
            <a:rPr lang="en-US" sz="2100" kern="1200" baseline="30000" dirty="0"/>
            <a:t>o</a:t>
          </a:r>
          <a:r>
            <a:rPr lang="en-US" sz="2100" kern="1200" dirty="0"/>
            <a:t>C</a:t>
          </a:r>
        </a:p>
      </dsp:txBody>
      <dsp:txXfrm>
        <a:off x="4157543" y="1417299"/>
        <a:ext cx="1624452" cy="1423927"/>
      </dsp:txXfrm>
    </dsp:sp>
    <dsp:sp modelId="{D7B725FA-E6DB-BF42-95AA-BBE8054107E8}">
      <dsp:nvSpPr>
        <dsp:cNvPr id="0" name=""/>
        <dsp:cNvSpPr/>
      </dsp:nvSpPr>
      <dsp:spPr>
        <a:xfrm>
          <a:off x="5475495" y="747215"/>
          <a:ext cx="306500" cy="306500"/>
        </a:xfrm>
        <a:prstGeom prst="triangle">
          <a:avLst>
            <a:gd name="adj" fmla="val 10000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7555F0-8394-D440-A847-855094098BF7}">
      <dsp:nvSpPr>
        <dsp:cNvPr id="0" name=""/>
        <dsp:cNvSpPr/>
      </dsp:nvSpPr>
      <dsp:spPr>
        <a:xfrm rot="5400000">
          <a:off x="6326694" y="387592"/>
          <a:ext cx="1081347" cy="1799338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A975CA-1484-924F-B70B-4A9D1B95A4D8}">
      <dsp:nvSpPr>
        <dsp:cNvPr id="0" name=""/>
        <dsp:cNvSpPr/>
      </dsp:nvSpPr>
      <dsp:spPr>
        <a:xfrm>
          <a:off x="6146190" y="925206"/>
          <a:ext cx="1624452" cy="1423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90 min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10</a:t>
          </a:r>
          <a:r>
            <a:rPr lang="en-US" sz="2100" kern="1200" baseline="30000" dirty="0"/>
            <a:t>o</a:t>
          </a:r>
          <a:r>
            <a:rPr lang="en-US" sz="2100" kern="1200" dirty="0"/>
            <a:t>C</a:t>
          </a:r>
        </a:p>
      </dsp:txBody>
      <dsp:txXfrm>
        <a:off x="6146190" y="925206"/>
        <a:ext cx="1624452" cy="1423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FE30-C7B0-1046-9AD3-AE43B4423D85}">
      <dsp:nvSpPr>
        <dsp:cNvPr id="0" name=""/>
        <dsp:cNvSpPr/>
      </dsp:nvSpPr>
      <dsp:spPr>
        <a:xfrm>
          <a:off x="1625185" y="-43445"/>
          <a:ext cx="5277096" cy="5277096"/>
        </a:xfrm>
        <a:prstGeom prst="circularArrow">
          <a:avLst>
            <a:gd name="adj1" fmla="val 5544"/>
            <a:gd name="adj2" fmla="val 330680"/>
            <a:gd name="adj3" fmla="val 14635776"/>
            <a:gd name="adj4" fmla="val 16881878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92D4A-0E0E-E44F-8CC6-C2B451EAB01D}">
      <dsp:nvSpPr>
        <dsp:cNvPr id="0" name=""/>
        <dsp:cNvSpPr/>
      </dsp:nvSpPr>
      <dsp:spPr>
        <a:xfrm>
          <a:off x="3512597" y="2971"/>
          <a:ext cx="1502271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Trauma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surgeons</a:t>
          </a:r>
        </a:p>
      </dsp:txBody>
      <dsp:txXfrm>
        <a:off x="3549264" y="39638"/>
        <a:ext cx="1428937" cy="677801"/>
      </dsp:txXfrm>
    </dsp:sp>
    <dsp:sp modelId="{2BB1AF75-EDF4-1B4E-A766-319B2782E9AD}">
      <dsp:nvSpPr>
        <dsp:cNvPr id="0" name=""/>
        <dsp:cNvSpPr/>
      </dsp:nvSpPr>
      <dsp:spPr>
        <a:xfrm>
          <a:off x="5103843" y="662086"/>
          <a:ext cx="1502271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Trauma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Resusc</a:t>
          </a:r>
          <a:r>
            <a:rPr lang="en-US" sz="1800" kern="1200" dirty="0"/>
            <a:t> Unit</a:t>
          </a:r>
        </a:p>
      </dsp:txBody>
      <dsp:txXfrm>
        <a:off x="5140510" y="698753"/>
        <a:ext cx="1428937" cy="677801"/>
      </dsp:txXfrm>
    </dsp:sp>
    <dsp:sp modelId="{E5767769-CC47-AF4D-AEE4-C90A0DEA7680}">
      <dsp:nvSpPr>
        <dsp:cNvPr id="0" name=""/>
        <dsp:cNvSpPr/>
      </dsp:nvSpPr>
      <dsp:spPr>
        <a:xfrm>
          <a:off x="5592759" y="2253332"/>
          <a:ext cx="1842670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Trauma anesthesiologists</a:t>
          </a:r>
        </a:p>
      </dsp:txBody>
      <dsp:txXfrm>
        <a:off x="5629426" y="2289999"/>
        <a:ext cx="1769336" cy="677801"/>
      </dsp:txXfrm>
    </dsp:sp>
    <dsp:sp modelId="{6AB1E79E-4783-6846-979E-10E45DD8ED94}">
      <dsp:nvSpPr>
        <dsp:cNvPr id="0" name=""/>
        <dsp:cNvSpPr/>
      </dsp:nvSpPr>
      <dsp:spPr>
        <a:xfrm>
          <a:off x="5103843" y="3844577"/>
          <a:ext cx="1502271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Perfusionists</a:t>
          </a:r>
          <a:endParaRPr lang="en-US" sz="1800" kern="1200" dirty="0"/>
        </a:p>
      </dsp:txBody>
      <dsp:txXfrm>
        <a:off x="5140510" y="3881244"/>
        <a:ext cx="1428937" cy="677801"/>
      </dsp:txXfrm>
    </dsp:sp>
    <dsp:sp modelId="{A4A5BF9A-3EB3-9647-AA85-E0F019E972EB}">
      <dsp:nvSpPr>
        <dsp:cNvPr id="0" name=""/>
        <dsp:cNvSpPr/>
      </dsp:nvSpPr>
      <dsp:spPr>
        <a:xfrm>
          <a:off x="3512597" y="4503693"/>
          <a:ext cx="1502271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Cardiac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surgeons</a:t>
          </a:r>
        </a:p>
      </dsp:txBody>
      <dsp:txXfrm>
        <a:off x="3549264" y="4540360"/>
        <a:ext cx="1428937" cy="677801"/>
      </dsp:txXfrm>
    </dsp:sp>
    <dsp:sp modelId="{6EB9C7DF-86B0-C44F-A481-0ACD79A39222}">
      <dsp:nvSpPr>
        <dsp:cNvPr id="0" name=""/>
        <dsp:cNvSpPr/>
      </dsp:nvSpPr>
      <dsp:spPr>
        <a:xfrm>
          <a:off x="1921352" y="3844577"/>
          <a:ext cx="1502271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 staff</a:t>
          </a:r>
        </a:p>
      </dsp:txBody>
      <dsp:txXfrm>
        <a:off x="1958019" y="3881244"/>
        <a:ext cx="1428937" cy="677801"/>
      </dsp:txXfrm>
    </dsp:sp>
    <dsp:sp modelId="{A43BFB4E-C242-E144-9EB8-B96D27528448}">
      <dsp:nvSpPr>
        <dsp:cNvPr id="0" name=""/>
        <dsp:cNvSpPr/>
      </dsp:nvSpPr>
      <dsp:spPr>
        <a:xfrm>
          <a:off x="1098970" y="2253332"/>
          <a:ext cx="1828804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Cardiac anesthesiologists</a:t>
          </a:r>
        </a:p>
      </dsp:txBody>
      <dsp:txXfrm>
        <a:off x="1135637" y="2289999"/>
        <a:ext cx="1755470" cy="677801"/>
      </dsp:txXfrm>
    </dsp:sp>
    <dsp:sp modelId="{F194CE4B-A8AA-6240-B200-578EE9F86E26}">
      <dsp:nvSpPr>
        <dsp:cNvPr id="0" name=""/>
        <dsp:cNvSpPr/>
      </dsp:nvSpPr>
      <dsp:spPr>
        <a:xfrm>
          <a:off x="1921352" y="662086"/>
          <a:ext cx="1502271" cy="7511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Blood bank</a:t>
          </a:r>
        </a:p>
      </dsp:txBody>
      <dsp:txXfrm>
        <a:off x="1958019" y="698753"/>
        <a:ext cx="1428937" cy="677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CC30E-D4E7-344E-A2AB-8BEBCD8BF842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8FB0-5AFC-664D-9742-EB537D6CE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9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4A03A-3FA6-4509-8E7E-1FE62246F314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1565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4A03A-3FA6-4509-8E7E-1FE62246F314}" type="slidenum">
              <a:rPr lang="en-US"/>
              <a:pPr/>
              <a:t>40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598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4600E-88D9-416D-BEB4-7B338402C634}" type="slidenum">
              <a:rPr lang="en-US"/>
              <a:pPr/>
              <a:t>45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12" charset="-128"/>
              </a:rPr>
              <a:t>Based on recognized mechanisms of what occurs</a:t>
            </a:r>
            <a:r>
              <a:rPr lang="en-US" baseline="0" dirty="0">
                <a:ea typeface="ＭＳ Ｐゴシック" pitchFamily="-112" charset="-128"/>
              </a:rPr>
              <a:t> in neurons during ischemia and reperfusion, we came up with a list of potential drugs that might improve brain outcome.</a:t>
            </a:r>
            <a:endParaRPr lang="en-US" dirty="0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B7875-EDB4-44DD-B911-BBE06BAB2690}" type="slidenum">
              <a:rPr lang="en-US"/>
              <a:pPr/>
              <a:t>53</a:t>
            </a:fld>
            <a:endParaRPr 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12" charset="-128"/>
              </a:rPr>
              <a:t>Peter Rhee and </a:t>
            </a:r>
            <a:r>
              <a:rPr lang="en-US" dirty="0" err="1">
                <a:ea typeface="ＭＳ Ｐゴシック" pitchFamily="-112" charset="-128"/>
              </a:rPr>
              <a:t>Hasan</a:t>
            </a:r>
            <a:r>
              <a:rPr lang="en-US" dirty="0">
                <a:ea typeface="ＭＳ Ｐゴシック" pitchFamily="-112" charset="-128"/>
              </a:rPr>
              <a:t> </a:t>
            </a:r>
            <a:r>
              <a:rPr lang="en-US" dirty="0" err="1">
                <a:ea typeface="ＭＳ Ｐゴシック" pitchFamily="-112" charset="-128"/>
              </a:rPr>
              <a:t>Alam</a:t>
            </a:r>
            <a:r>
              <a:rPr lang="en-US" dirty="0">
                <a:ea typeface="ＭＳ Ｐゴシック" pitchFamily="-112" charset="-128"/>
              </a:rPr>
              <a:t> have also worked in this area and found that rapid</a:t>
            </a:r>
            <a:r>
              <a:rPr lang="en-US" baseline="0" dirty="0">
                <a:ea typeface="ＭＳ Ｐゴシック" pitchFamily="-112" charset="-128"/>
              </a:rPr>
              <a:t> cooling and moderately rapid rewarming were beneficial. They also showed that this was possible with multiple simulated injuries.</a:t>
            </a:r>
            <a:endParaRPr lang="en-US" dirty="0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78DEDCD-9067-5F4B-8BE8-5968BD2FF982}" type="slidenum">
              <a:rPr lang="en-US"/>
              <a:pPr/>
              <a:t>55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6F888E83-03FD-A041-875D-80276875171E}" type="slidenum">
              <a:rPr lang="en-US"/>
              <a:pPr/>
              <a:t>56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CF212D79-A0C3-EA4A-B655-C5D555C8C11B}" type="slidenum">
              <a:rPr lang="en-US"/>
              <a:pPr/>
              <a:t>57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C32E4877-8070-484B-B633-189E57E7CBB1}" type="slidenum">
              <a:rPr lang="en-US"/>
              <a:pPr/>
              <a:t>60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42B65-4C87-4E1B-BC77-DDA19124C021}" type="slidenum">
              <a:rPr lang="en-US"/>
              <a:pPr/>
              <a:t>62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F29A58ED-9F1C-094F-9DDF-B7604DCBB0AC}" type="slidenum">
              <a:rPr lang="en-US"/>
              <a:pPr/>
              <a:t>63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1A4366-FFC7-F344-A1DB-49D478ED3DAF}" type="slidenum">
              <a:rPr lang="en-US"/>
              <a:pPr/>
              <a:t>71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5063" y="687388"/>
            <a:ext cx="4586287" cy="34401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0973E49-18AA-DF46-8445-A346637FD385}" type="slidenum">
              <a:rPr lang="en-US"/>
              <a:pPr/>
              <a:t>7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2A34C9-201C-4C2F-ADE4-A9CD81FFF7DE}" type="slidenum">
              <a:rPr lang="en-US"/>
              <a:pPr/>
              <a:t>10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0D511A-58E8-4943-AD4B-701B16597BAC}" type="slidenum">
              <a:rPr lang="en-US"/>
              <a:pPr/>
              <a:t>11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r>
              <a:rPr lang="en-US" dirty="0" err="1">
                <a:ea typeface="ＭＳ Ｐゴシック" pitchFamily="-112" charset="-128"/>
              </a:rPr>
              <a:t>Soliders</a:t>
            </a:r>
            <a:r>
              <a:rPr lang="en-US" dirty="0">
                <a:ea typeface="ＭＳ Ｐゴシック" pitchFamily="-112" charset="-128"/>
              </a:rPr>
              <a:t> killed in action often died with wounds that were</a:t>
            </a:r>
            <a:r>
              <a:rPr lang="en-US" baseline="0" dirty="0">
                <a:ea typeface="ＭＳ Ｐゴシック" pitchFamily="-112" charset="-128"/>
              </a:rPr>
              <a:t> technically repairable.</a:t>
            </a:r>
            <a:endParaRPr lang="en-US" dirty="0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5AD4-6539-4CDB-9729-6D2422BE995E}" type="slidenum">
              <a:rPr lang="en-US"/>
              <a:pPr/>
              <a:t>29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59B17-325A-4D3E-B0A0-6A140AF3F3FB}" type="slidenum">
              <a:rPr lang="en-US"/>
              <a:pPr/>
              <a:t>30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D70B6-C68B-48B7-ABD5-F27AC07DAA98}" type="slidenum">
              <a:rPr lang="en-US"/>
              <a:pPr/>
              <a:t>32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12" charset="-128"/>
              </a:rPr>
              <a:t>There is an important difference between exposure hypothermia</a:t>
            </a:r>
            <a:r>
              <a:rPr lang="en-US" baseline="0" dirty="0">
                <a:ea typeface="ＭＳ Ｐゴシック" pitchFamily="-112" charset="-128"/>
              </a:rPr>
              <a:t> (like Napoleon’s men) and therapeutic hypothermia.</a:t>
            </a:r>
            <a:endParaRPr lang="en-US" dirty="0"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936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B0ECD-812E-4E25-B2A9-CEB63C393526}" type="slidenum">
              <a:rPr lang="en-US"/>
              <a:pPr/>
              <a:t>33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12" charset="-128"/>
              </a:rPr>
              <a:t>In the trauma world, what I am about</a:t>
            </a:r>
            <a:r>
              <a:rPr lang="en-US" baseline="0" dirty="0">
                <a:ea typeface="ＭＳ Ｐゴシック" pitchFamily="-112" charset="-128"/>
              </a:rPr>
              <a:t> to talk about is considered blasphemy</a:t>
            </a:r>
            <a:endParaRPr lang="en-US" dirty="0"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C36CC8DA-588C-49E7-A236-CCEA3569AFFB}" type="slidenum">
              <a:rPr lang="en-US"/>
              <a:pPr/>
              <a:t>35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prstGeom prst="rect">
            <a:avLst/>
          </a:prstGeo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06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cccte 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1541" r="11035" b="10138"/>
          <a:stretch/>
        </p:blipFill>
        <p:spPr>
          <a:xfrm>
            <a:off x="89688" y="118702"/>
            <a:ext cx="3433511" cy="1115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7512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0512"/>
            <a:ext cx="8229600" cy="4095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cccte 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1541" r="11035" b="10138"/>
          <a:stretch/>
        </p:blipFill>
        <p:spPr>
          <a:xfrm>
            <a:off x="89688" y="118702"/>
            <a:ext cx="3433511" cy="1115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cccte 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1541" r="11035" b="10138"/>
          <a:stretch/>
        </p:blipFill>
        <p:spPr>
          <a:xfrm>
            <a:off x="89688" y="118702"/>
            <a:ext cx="3433511" cy="1115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EB204-F69D-3A4E-98F5-1AB0968306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0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57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382D-C057-4147-A25D-F8E4C2F5F78E}" type="datetimeFigureOut">
              <a:rPr lang="en-US" smtClean="0"/>
              <a:pPr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C88E-DD74-3749-A6CB-A855C5DAE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2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631" y="2130425"/>
            <a:ext cx="8489092" cy="1470025"/>
          </a:xfrm>
        </p:spPr>
        <p:txBody>
          <a:bodyPr>
            <a:normAutofit/>
          </a:bodyPr>
          <a:lstStyle/>
          <a:p>
            <a:r>
              <a:rPr lang="en-US" dirty="0"/>
              <a:t>Reducing Metabolic Needs In Hemorrhagic Shock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397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Samuel A. Tisherman, MD, FACS, FCCM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Surgery, Program in Trauma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Maryland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413622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Cardiac arrest from trauma</a:t>
            </a:r>
          </a:p>
        </p:txBody>
      </p:sp>
      <p:pic>
        <p:nvPicPr>
          <p:cNvPr id="22532" name="Picture 4" descr="thoracotomy"/>
          <p:cNvPicPr>
            <a:picLocks noChangeAspect="1" noChangeArrowheads="1"/>
          </p:cNvPicPr>
          <p:nvPr/>
        </p:nvPicPr>
        <p:blipFill>
          <a:blip r:embed="rId4"/>
          <a:srcRect t="8344"/>
          <a:stretch>
            <a:fillRect/>
          </a:stretch>
        </p:blipFill>
        <p:spPr bwMode="auto">
          <a:xfrm>
            <a:off x="6026142" y="1923715"/>
            <a:ext cx="3117858" cy="218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5725" y="2643505"/>
            <a:ext cx="6859588" cy="4217991"/>
            <a:chOff x="150" y="1900"/>
            <a:chExt cx="4321" cy="265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50" y="1900"/>
              <a:ext cx="4321" cy="2560"/>
              <a:chOff x="150" y="1900"/>
              <a:chExt cx="4321" cy="2560"/>
            </a:xfrm>
          </p:grpSpPr>
          <p:graphicFrame>
            <p:nvGraphicFramePr>
              <p:cNvPr id="22530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4050899"/>
                  </p:ext>
                </p:extLst>
              </p:nvPr>
            </p:nvGraphicFramePr>
            <p:xfrm>
              <a:off x="150" y="1900"/>
              <a:ext cx="4321" cy="2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3" name="Chart" r:id="rId5" imgW="6858000" imgH="4064000" progId="MSGraph.Chart.8">
                      <p:embed followColorScheme="full"/>
                    </p:oleObj>
                  </mc:Choice>
                  <mc:Fallback>
                    <p:oleObj name="Chart" r:id="rId5" imgW="6858000" imgH="4064000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" y="1900"/>
                            <a:ext cx="4321" cy="2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37" name="Text Box 7"/>
              <p:cNvSpPr txBox="1">
                <a:spLocks noChangeArrowheads="1"/>
              </p:cNvSpPr>
              <p:nvPr/>
            </p:nvSpPr>
            <p:spPr bwMode="auto">
              <a:xfrm>
                <a:off x="1955" y="4106"/>
                <a:ext cx="115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Survival (%)</a:t>
                </a:r>
              </a:p>
            </p:txBody>
          </p:sp>
        </p:grpSp>
        <p:sp>
          <p:nvSpPr>
            <p:cNvPr id="22536" name="Text Box 3"/>
            <p:cNvSpPr txBox="1">
              <a:spLocks noChangeArrowheads="1"/>
            </p:cNvSpPr>
            <p:nvPr/>
          </p:nvSpPr>
          <p:spPr bwMode="auto">
            <a:xfrm>
              <a:off x="269" y="4266"/>
              <a:ext cx="14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90"/>
                  </a:solidFill>
                </a:rPr>
                <a:t>Rhee,  </a:t>
              </a:r>
              <a:r>
                <a:rPr lang="en-US" sz="2400" i="1" dirty="0">
                  <a:solidFill>
                    <a:srgbClr val="000090"/>
                  </a:solidFill>
                </a:rPr>
                <a:t>JACS</a:t>
              </a:r>
              <a:r>
                <a:rPr lang="en-US" sz="2400" dirty="0">
                  <a:solidFill>
                    <a:srgbClr val="000090"/>
                  </a:solidFill>
                </a:rPr>
                <a:t>,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15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916218"/>
              </p:ext>
            </p:extLst>
          </p:nvPr>
        </p:nvGraphicFramePr>
        <p:xfrm>
          <a:off x="368604" y="3381925"/>
          <a:ext cx="8625755" cy="344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Photo Editor Photo" r:id="rId4" imgW="25714286" imgH="11180952" progId="">
                  <p:embed/>
                </p:oleObj>
              </mc:Choice>
              <mc:Fallback>
                <p:oleObj name="Photo Editor Photo" r:id="rId4" imgW="25714286" imgH="111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44" t="6796" b="5008"/>
                      <a:stretch>
                        <a:fillRect/>
                      </a:stretch>
                    </p:blipFill>
                    <p:spPr bwMode="auto">
                      <a:xfrm>
                        <a:off x="368604" y="3381925"/>
                        <a:ext cx="8625755" cy="34465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79724" y="2013008"/>
            <a:ext cx="3584552" cy="2974121"/>
            <a:chOff x="1528" y="1894"/>
            <a:chExt cx="3037" cy="3077"/>
          </a:xfrm>
        </p:grpSpPr>
        <p:pic>
          <p:nvPicPr>
            <p:cNvPr id="100357" name="Picture 5" descr="j0293498"/>
            <p:cNvPicPr>
              <a:picLocks noChangeAspect="1" noChangeArrowheads="1"/>
            </p:cNvPicPr>
            <p:nvPr/>
          </p:nvPicPr>
          <p:blipFill>
            <a:blip r:embed="rId6">
              <a:alphaModFix/>
            </a:blip>
            <a:srcRect/>
            <a:stretch>
              <a:fillRect/>
            </a:stretch>
          </p:blipFill>
          <p:spPr bwMode="auto">
            <a:xfrm>
              <a:off x="1598" y="1894"/>
              <a:ext cx="2784" cy="22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0358" name="Text Box 6"/>
            <p:cNvSpPr txBox="1">
              <a:spLocks noChangeArrowheads="1"/>
            </p:cNvSpPr>
            <p:nvPr/>
          </p:nvSpPr>
          <p:spPr bwMode="auto">
            <a:xfrm>
              <a:off x="1528" y="4302"/>
              <a:ext cx="1324" cy="66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3333CC"/>
                  </a:solidFill>
                  <a:latin typeface="Tahoma" pitchFamily="-112" charset="0"/>
                </a:rPr>
                <a:t>Dr. Peter Safar</a:t>
              </a:r>
            </a:p>
          </p:txBody>
        </p:sp>
        <p:sp>
          <p:nvSpPr>
            <p:cNvPr id="100359" name="Text Box 7"/>
            <p:cNvSpPr txBox="1">
              <a:spLocks noChangeArrowheads="1"/>
            </p:cNvSpPr>
            <p:nvPr/>
          </p:nvSpPr>
          <p:spPr bwMode="auto">
            <a:xfrm>
              <a:off x="3077" y="4302"/>
              <a:ext cx="1488" cy="66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rgbClr val="3333CC"/>
                  </a:solidFill>
                  <a:latin typeface="Tahoma" pitchFamily="-112" charset="0"/>
                </a:rPr>
                <a:t>Col. Ron Bellamy</a:t>
              </a:r>
            </a:p>
          </p:txBody>
        </p:sp>
      </p:grpSp>
      <p:sp>
        <p:nvSpPr>
          <p:cNvPr id="100356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Time to Death in Combat Casualties</a:t>
            </a:r>
          </a:p>
        </p:txBody>
      </p:sp>
    </p:spTree>
    <p:extLst>
      <p:ext uri="{BB962C8B-B14F-4D97-AF65-F5344CB8AC3E}">
        <p14:creationId xmlns:p14="http://schemas.microsoft.com/office/powerpoint/2010/main" val="33788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Emergency Preservation and Resuscitation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“Protection and preservation of the organism during circulatory arrest of 2 h or longer for transportation and control of bleeding during </a:t>
            </a:r>
            <a:r>
              <a:rPr lang="en-US" sz="2800" dirty="0" err="1"/>
              <a:t>pulselessness</a:t>
            </a:r>
            <a:r>
              <a:rPr lang="en-US" sz="2800" dirty="0"/>
              <a:t> followed by delayed resuscitation.”</a:t>
            </a:r>
          </a:p>
          <a:p>
            <a:pPr eaLnBrk="1" hangingPunct="1"/>
            <a:r>
              <a:rPr lang="en-US" sz="2800" dirty="0"/>
              <a:t>Could allow survival from otherwise lethal insults</a:t>
            </a:r>
          </a:p>
          <a:p>
            <a:endParaRPr lang="en-US" sz="2800" dirty="0"/>
          </a:p>
        </p:txBody>
      </p:sp>
      <p:pic>
        <p:nvPicPr>
          <p:cNvPr id="4" name="Picture 3" descr="buy_t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53" y="4765431"/>
            <a:ext cx="1739247" cy="1739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29BC74-A3DD-9746-8FC9-98E606BE1522}"/>
              </a:ext>
            </a:extLst>
          </p:cNvPr>
          <p:cNvSpPr/>
          <p:nvPr/>
        </p:nvSpPr>
        <p:spPr>
          <a:xfrm rot="20858235">
            <a:off x="529051" y="5127223"/>
            <a:ext cx="57764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How do we do it?</a:t>
            </a:r>
          </a:p>
        </p:txBody>
      </p:sp>
    </p:spTree>
    <p:extLst>
      <p:ext uri="{BB962C8B-B14F-4D97-AF65-F5344CB8AC3E}">
        <p14:creationId xmlns:p14="http://schemas.microsoft.com/office/powerpoint/2010/main" val="26690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68F6-5D84-4A46-847A-329CDB86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Hibernation and hemorrhagic shock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1A112-DD58-684C-9CC5-A783807A2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Hibernators show resistance to shock and ischemia-reperfusion injury</a:t>
            </a:r>
          </a:p>
          <a:p>
            <a:r>
              <a:rPr lang="en-US" dirty="0"/>
              <a:t>Can this be translated to non-hibernators?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0F983-BE61-2B45-9B7B-DCE9117F016A}"/>
              </a:ext>
            </a:extLst>
          </p:cNvPr>
          <p:cNvSpPr txBox="1"/>
          <p:nvPr/>
        </p:nvSpPr>
        <p:spPr>
          <a:xfrm>
            <a:off x="269632" y="6396335"/>
            <a:ext cx="316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Wolf, et al. </a:t>
            </a:r>
            <a:r>
              <a:rPr lang="en-US" sz="2400" i="1" dirty="0">
                <a:solidFill>
                  <a:srgbClr val="002060"/>
                </a:solidFill>
              </a:rPr>
              <a:t>Shock</a:t>
            </a:r>
            <a:r>
              <a:rPr lang="en-US" sz="2400" dirty="0">
                <a:solidFill>
                  <a:srgbClr val="002060"/>
                </a:solidFill>
              </a:rPr>
              <a:t>, 2018.</a:t>
            </a:r>
          </a:p>
        </p:txBody>
      </p:sp>
      <p:pic>
        <p:nvPicPr>
          <p:cNvPr id="6" name="Picture 5" descr="A squirrel standing on snow&#10;&#10;Description automatically generated">
            <a:extLst>
              <a:ext uri="{FF2B5EF4-FFF2-40B4-BE49-F238E27FC236}">
                <a16:creationId xmlns:a16="http://schemas.microsoft.com/office/drawing/2014/main" id="{B655D03C-4DDB-FD41-820E-F27E2B50B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3" t="8405" r="18975" b="7493"/>
          <a:stretch/>
        </p:blipFill>
        <p:spPr>
          <a:xfrm>
            <a:off x="4572000" y="3950677"/>
            <a:ext cx="3642135" cy="25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0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68F6-5D84-4A46-847A-329CDB86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Hibernation and hemorrhagic shock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1A112-DD58-684C-9CC5-A783807A2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agents</a:t>
            </a:r>
          </a:p>
          <a:p>
            <a:pPr lvl="1"/>
            <a:r>
              <a:rPr lang="en-US" dirty="0"/>
              <a:t>Delta opioid receptor activation</a:t>
            </a:r>
          </a:p>
          <a:p>
            <a:pPr lvl="2"/>
            <a:r>
              <a:rPr lang="en-US" dirty="0"/>
              <a:t>Hibernation induction trigger </a:t>
            </a:r>
          </a:p>
          <a:p>
            <a:pPr lvl="2"/>
            <a:r>
              <a:rPr lang="en-US" dirty="0"/>
              <a:t>D-Ala2-Leu5-enkephalin (DADLE)</a:t>
            </a:r>
          </a:p>
          <a:p>
            <a:pPr lvl="1"/>
            <a:r>
              <a:rPr lang="en-US" dirty="0"/>
              <a:t>Adenosine, lidocaine, and magnesium</a:t>
            </a:r>
          </a:p>
          <a:p>
            <a:pPr lvl="2"/>
            <a:r>
              <a:rPr lang="en-US" dirty="0"/>
              <a:t>Decrease O2 demand via anti-adrenergic effects</a:t>
            </a:r>
          </a:p>
          <a:p>
            <a:pPr lvl="1"/>
            <a:r>
              <a:rPr lang="en-US" dirty="0"/>
              <a:t>D-</a:t>
            </a:r>
            <a:r>
              <a:rPr lang="en-US" dirty="0" err="1"/>
              <a:t>ß</a:t>
            </a:r>
            <a:r>
              <a:rPr lang="en-US" dirty="0"/>
              <a:t> hydroxybutyrate</a:t>
            </a:r>
          </a:p>
          <a:p>
            <a:pPr lvl="2"/>
            <a:r>
              <a:rPr lang="en-US" dirty="0"/>
              <a:t>Alternative energy 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0F983-BE61-2B45-9B7B-DCE9117F016A}"/>
              </a:ext>
            </a:extLst>
          </p:cNvPr>
          <p:cNvSpPr txBox="1"/>
          <p:nvPr/>
        </p:nvSpPr>
        <p:spPr>
          <a:xfrm>
            <a:off x="269632" y="6396335"/>
            <a:ext cx="316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Wolf, et al. </a:t>
            </a:r>
            <a:r>
              <a:rPr lang="en-US" sz="2400" i="1" dirty="0">
                <a:solidFill>
                  <a:srgbClr val="002060"/>
                </a:solidFill>
              </a:rPr>
              <a:t>Shock</a:t>
            </a:r>
            <a:r>
              <a:rPr lang="en-US" sz="2400" dirty="0">
                <a:solidFill>
                  <a:srgbClr val="002060"/>
                </a:solidFill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7612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89502-9EB8-294B-AFF7-69540414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sulfide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8D5B3-1A1E-7344-8D26-BC0121773A1C}"/>
              </a:ext>
            </a:extLst>
          </p:cNvPr>
          <p:cNvSpPr txBox="1"/>
          <p:nvPr/>
        </p:nvSpPr>
        <p:spPr>
          <a:xfrm>
            <a:off x="269631" y="6396335"/>
            <a:ext cx="414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Blackstone, et al. </a:t>
            </a:r>
            <a:r>
              <a:rPr lang="en-US" sz="2400" i="1" dirty="0">
                <a:solidFill>
                  <a:srgbClr val="002060"/>
                </a:solidFill>
              </a:rPr>
              <a:t>Science</a:t>
            </a:r>
            <a:r>
              <a:rPr lang="en-US" sz="2400" dirty="0">
                <a:solidFill>
                  <a:srgbClr val="002060"/>
                </a:solidFill>
              </a:rPr>
              <a:t>, 2005.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913A6F-0158-4948-BC3B-40DEDE6C8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Hydrogen sulfide (H</a:t>
            </a:r>
            <a:r>
              <a:rPr lang="en-US" baseline="-25000" dirty="0"/>
              <a:t>2</a:t>
            </a:r>
            <a:r>
              <a:rPr lang="en-US" dirty="0"/>
              <a:t>S) is a specific, potent, and reversible inhibitor of complex IV (cytochrome c oxidase)</a:t>
            </a:r>
          </a:p>
          <a:p>
            <a:r>
              <a:rPr lang="en-US" dirty="0"/>
              <a:t>Mark Roth</a:t>
            </a:r>
          </a:p>
          <a:p>
            <a:pPr lvl="1"/>
            <a:r>
              <a:rPr lang="en-US" dirty="0"/>
              <a:t>UW Hutchinson Center</a:t>
            </a:r>
          </a:p>
          <a:p>
            <a:pPr lvl="1"/>
            <a:r>
              <a:rPr lang="en-US" dirty="0"/>
              <a:t>Zombie mouse master</a:t>
            </a:r>
          </a:p>
          <a:p>
            <a:pPr lvl="2"/>
            <a:r>
              <a:rPr lang="en-US" dirty="0"/>
              <a:t>Wired Magazine</a:t>
            </a:r>
          </a:p>
        </p:txBody>
      </p:sp>
      <p:pic>
        <p:nvPicPr>
          <p:cNvPr id="14" name="Picture 13" descr="A person standing in a kitchen preparing food&#10;&#10;Description automatically generated">
            <a:extLst>
              <a:ext uri="{FF2B5EF4-FFF2-40B4-BE49-F238E27FC236}">
                <a16:creationId xmlns:a16="http://schemas.microsoft.com/office/drawing/2014/main" id="{4859722A-A0AE-B545-BDCD-A0AFFA30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09" y="3760089"/>
            <a:ext cx="4149084" cy="28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7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89502-9EB8-294B-AFF7-69540414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sulfide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1E1D2019-560D-084A-A351-E8A5383EF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110" b="49230"/>
          <a:stretch/>
        </p:blipFill>
        <p:spPr>
          <a:xfrm>
            <a:off x="1552244" y="2220512"/>
            <a:ext cx="6039511" cy="386163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68D5B3-1A1E-7344-8D26-BC0121773A1C}"/>
              </a:ext>
            </a:extLst>
          </p:cNvPr>
          <p:cNvSpPr txBox="1"/>
          <p:nvPr/>
        </p:nvSpPr>
        <p:spPr>
          <a:xfrm>
            <a:off x="269631" y="6396335"/>
            <a:ext cx="414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Blackstone, et al. </a:t>
            </a:r>
            <a:r>
              <a:rPr lang="en-US" sz="2400" i="1" dirty="0">
                <a:solidFill>
                  <a:srgbClr val="002060"/>
                </a:solidFill>
              </a:rPr>
              <a:t>Science</a:t>
            </a:r>
            <a:r>
              <a:rPr lang="en-US" sz="2400" dirty="0">
                <a:solidFill>
                  <a:srgbClr val="002060"/>
                </a:solidFill>
              </a:rPr>
              <a:t>, 2005.</a:t>
            </a:r>
          </a:p>
        </p:txBody>
      </p:sp>
    </p:spTree>
    <p:extLst>
      <p:ext uri="{BB962C8B-B14F-4D97-AF65-F5344CB8AC3E}">
        <p14:creationId xmlns:p14="http://schemas.microsoft.com/office/powerpoint/2010/main" val="3613044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9854-8B1D-F144-BD45-80315C24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sulfide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33826-98E5-1F47-8937-B1DAAB35B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Intravenous formulations available</a:t>
            </a:r>
          </a:p>
          <a:p>
            <a:r>
              <a:rPr lang="en-US" dirty="0"/>
              <a:t>Variable results with shock or cardiac arrest</a:t>
            </a:r>
          </a:p>
        </p:txBody>
      </p:sp>
      <p:pic>
        <p:nvPicPr>
          <p:cNvPr id="6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BE105DB-21F6-6547-BC56-F3F50C50F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63360"/>
            <a:ext cx="43561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8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CE78-2DB6-4A45-AE1A-64D44AC1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Biochronicity</a:t>
            </a:r>
            <a:r>
              <a:rPr lang="en-US" dirty="0"/>
              <a:t> project</a:t>
            </a:r>
          </a:p>
        </p:txBody>
      </p:sp>
      <p:pic>
        <p:nvPicPr>
          <p:cNvPr id="6" name="Content Placeholder 5" descr="A picture containing tree, photo, outdoor&#10;&#10;Description automatically generated">
            <a:extLst>
              <a:ext uri="{FF2B5EF4-FFF2-40B4-BE49-F238E27FC236}">
                <a16:creationId xmlns:a16="http://schemas.microsoft.com/office/drawing/2014/main" id="{28C0ADC1-B25C-5248-8277-6CEB421FB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00" y="2744788"/>
            <a:ext cx="4318000" cy="304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84826-175F-6349-AD66-904A9D58890B}"/>
              </a:ext>
            </a:extLst>
          </p:cNvPr>
          <p:cNvSpPr txBox="1"/>
          <p:nvPr/>
        </p:nvSpPr>
        <p:spPr>
          <a:xfrm>
            <a:off x="590975" y="5864945"/>
            <a:ext cx="7962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Biological Technologies Office (BTO)</a:t>
            </a:r>
          </a:p>
          <a:p>
            <a:pPr algn="ctr"/>
            <a:r>
              <a:rPr lang="en-US" sz="2800" dirty="0"/>
              <a:t>Defense Advanced Research Projects Agency (DARPA)</a:t>
            </a:r>
          </a:p>
        </p:txBody>
      </p:sp>
    </p:spTree>
    <p:extLst>
      <p:ext uri="{BB962C8B-B14F-4D97-AF65-F5344CB8AC3E}">
        <p14:creationId xmlns:p14="http://schemas.microsoft.com/office/powerpoint/2010/main" val="3975836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9B48-D70E-D743-87BE-D50169C1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Biochronicity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0C5F3-1B7B-B441-8881-8CAB9D759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is metabolic suppression and reducing oxygen demand</a:t>
            </a:r>
          </a:p>
          <a:p>
            <a:pPr lvl="1"/>
            <a:r>
              <a:rPr lang="en-US" dirty="0"/>
              <a:t>Selectively and reversibly</a:t>
            </a:r>
          </a:p>
          <a:p>
            <a:r>
              <a:rPr lang="en-US" dirty="0"/>
              <a:t>LY294002</a:t>
            </a:r>
          </a:p>
          <a:p>
            <a:pPr lvl="1"/>
            <a:r>
              <a:rPr lang="en-US" dirty="0"/>
              <a:t>Phosphoinositol-3-kinase (PI3-K) family of intracellular signal-transducer enzymes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FF60C-9114-0949-99D9-7D091CBE87C5}"/>
              </a:ext>
            </a:extLst>
          </p:cNvPr>
          <p:cNvSpPr txBox="1"/>
          <p:nvPr/>
        </p:nvSpPr>
        <p:spPr>
          <a:xfrm>
            <a:off x="269630" y="6396335"/>
            <a:ext cx="322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Black, et al. </a:t>
            </a:r>
            <a:r>
              <a:rPr lang="en-US" sz="2400" i="1" dirty="0">
                <a:solidFill>
                  <a:srgbClr val="002060"/>
                </a:solidFill>
              </a:rPr>
              <a:t>JTACS</a:t>
            </a:r>
            <a:r>
              <a:rPr lang="en-US" sz="2400" dirty="0">
                <a:solidFill>
                  <a:srgbClr val="002060"/>
                </a:solidFill>
              </a:rPr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72333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Co-author of patent</a:t>
            </a:r>
          </a:p>
          <a:p>
            <a:pPr lvl="1"/>
            <a:r>
              <a:rPr lang="en-US" dirty="0"/>
              <a:t>“Emergency Preservation and Resuscitation Method”</a:t>
            </a:r>
          </a:p>
          <a:p>
            <a:r>
              <a:rPr lang="en-US" dirty="0"/>
              <a:t>Grant support</a:t>
            </a:r>
          </a:p>
          <a:p>
            <a:pPr lvl="1"/>
            <a:r>
              <a:rPr lang="en-US" dirty="0"/>
              <a:t>US Department of Defense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04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9B48-D70E-D743-87BE-D50169C1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LY294002 works in zebrafish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13A2278-9622-2B44-AD21-3E4B3CE40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615" y="2060750"/>
            <a:ext cx="6740769" cy="435903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FF60C-9114-0949-99D9-7D091CBE87C5}"/>
              </a:ext>
            </a:extLst>
          </p:cNvPr>
          <p:cNvSpPr txBox="1"/>
          <p:nvPr/>
        </p:nvSpPr>
        <p:spPr>
          <a:xfrm>
            <a:off x="269630" y="6396335"/>
            <a:ext cx="322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Black, et al. </a:t>
            </a:r>
            <a:r>
              <a:rPr lang="en-US" sz="2400" i="1" dirty="0">
                <a:solidFill>
                  <a:srgbClr val="002060"/>
                </a:solidFill>
              </a:rPr>
              <a:t>JTACS</a:t>
            </a:r>
            <a:r>
              <a:rPr lang="en-US" sz="2400" dirty="0">
                <a:solidFill>
                  <a:srgbClr val="002060"/>
                </a:solidFill>
              </a:rPr>
              <a:t>, 2016.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03E2B-F2F7-674E-93D0-2002E0CC2283}"/>
              </a:ext>
            </a:extLst>
          </p:cNvPr>
          <p:cNvSpPr txBox="1"/>
          <p:nvPr/>
        </p:nvSpPr>
        <p:spPr>
          <a:xfrm rot="16200000">
            <a:off x="366523" y="4009433"/>
            <a:ext cx="14561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Heart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D6098-E1A8-DA42-B4A8-242955654791}"/>
              </a:ext>
            </a:extLst>
          </p:cNvPr>
          <p:cNvSpPr txBox="1"/>
          <p:nvPr/>
        </p:nvSpPr>
        <p:spPr>
          <a:xfrm>
            <a:off x="1809345" y="2223910"/>
            <a:ext cx="9348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Drug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ED3E4-CC00-194F-9486-0DF69C9A62E4}"/>
              </a:ext>
            </a:extLst>
          </p:cNvPr>
          <p:cNvSpPr txBox="1"/>
          <p:nvPr/>
        </p:nvSpPr>
        <p:spPr>
          <a:xfrm>
            <a:off x="2577098" y="5255698"/>
            <a:ext cx="9518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Drug off</a:t>
            </a:r>
          </a:p>
        </p:txBody>
      </p:sp>
    </p:spTree>
    <p:extLst>
      <p:ext uri="{BB962C8B-B14F-4D97-AF65-F5344CB8AC3E}">
        <p14:creationId xmlns:p14="http://schemas.microsoft.com/office/powerpoint/2010/main" val="3569211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9B48-D70E-D743-87BE-D50169C1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Biochronicity</a:t>
            </a:r>
            <a:r>
              <a:rPr lang="en-US" dirty="0"/>
              <a:t> project: LY294002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0C5F3-1B7B-B441-8881-8CAB9D759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pigs?</a:t>
            </a:r>
          </a:p>
          <a:p>
            <a:r>
              <a:rPr lang="en-US" dirty="0"/>
              <a:t>Groups</a:t>
            </a:r>
          </a:p>
          <a:p>
            <a:pPr lvl="1"/>
            <a:r>
              <a:rPr lang="en-US" dirty="0"/>
              <a:t>Trauma and ischemia/reperfusion only</a:t>
            </a:r>
          </a:p>
          <a:p>
            <a:pPr lvl="2"/>
            <a:r>
              <a:rPr lang="en-US" dirty="0"/>
              <a:t>35% blood volume bleed, aortic clamp x45 min</a:t>
            </a:r>
          </a:p>
          <a:p>
            <a:pPr lvl="1"/>
            <a:r>
              <a:rPr lang="en-US" dirty="0"/>
              <a:t>DMSO only</a:t>
            </a:r>
          </a:p>
          <a:p>
            <a:pPr lvl="1"/>
            <a:r>
              <a:rPr lang="en-US" dirty="0"/>
              <a:t>LY only</a:t>
            </a:r>
          </a:p>
          <a:p>
            <a:pPr lvl="1"/>
            <a:r>
              <a:rPr lang="en-US" dirty="0"/>
              <a:t>LY and trauma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FF60C-9114-0949-99D9-7D091CBE87C5}"/>
              </a:ext>
            </a:extLst>
          </p:cNvPr>
          <p:cNvSpPr txBox="1"/>
          <p:nvPr/>
        </p:nvSpPr>
        <p:spPr>
          <a:xfrm>
            <a:off x="269630" y="6396335"/>
            <a:ext cx="322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Black, et al. </a:t>
            </a:r>
            <a:r>
              <a:rPr lang="en-US" sz="2400" i="1" dirty="0">
                <a:solidFill>
                  <a:srgbClr val="002060"/>
                </a:solidFill>
              </a:rPr>
              <a:t>JTACS</a:t>
            </a:r>
            <a:r>
              <a:rPr lang="en-US" sz="2400" dirty="0">
                <a:solidFill>
                  <a:srgbClr val="002060"/>
                </a:solidFill>
              </a:rPr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3154942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9B48-D70E-D743-87BE-D50169C1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Biochronicity</a:t>
            </a:r>
            <a:r>
              <a:rPr lang="en-US" dirty="0"/>
              <a:t> project: LY294002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0C5F3-1B7B-B441-8881-8CAB9D759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0512"/>
            <a:ext cx="8492836" cy="4095571"/>
          </a:xfrm>
        </p:spPr>
        <p:txBody>
          <a:bodyPr>
            <a:normAutofit/>
          </a:bodyPr>
          <a:lstStyle/>
          <a:p>
            <a:r>
              <a:rPr lang="en-US" dirty="0"/>
              <a:t>Decreased O</a:t>
            </a:r>
            <a:r>
              <a:rPr lang="en-US" baseline="-25000" dirty="0"/>
              <a:t>2</a:t>
            </a:r>
            <a:r>
              <a:rPr lang="en-US" dirty="0"/>
              <a:t> consumption and CO</a:t>
            </a:r>
            <a:r>
              <a:rPr lang="en-US" baseline="-25000" dirty="0"/>
              <a:t>2</a:t>
            </a:r>
            <a:r>
              <a:rPr lang="en-US" dirty="0"/>
              <a:t> production</a:t>
            </a:r>
          </a:p>
          <a:p>
            <a:r>
              <a:rPr lang="en-US" dirty="0"/>
              <a:t>No short term detrimental organ injury</a:t>
            </a:r>
          </a:p>
          <a:p>
            <a:r>
              <a:rPr lang="en-US" dirty="0"/>
              <a:t>“Inhibition of this pathway may have some protective effect against the detrimental effects of DMSO”</a:t>
            </a:r>
          </a:p>
          <a:p>
            <a:r>
              <a:rPr lang="en-US" dirty="0"/>
              <a:t>Long term outcome???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FF60C-9114-0949-99D9-7D091CBE87C5}"/>
              </a:ext>
            </a:extLst>
          </p:cNvPr>
          <p:cNvSpPr txBox="1"/>
          <p:nvPr/>
        </p:nvSpPr>
        <p:spPr>
          <a:xfrm>
            <a:off x="269630" y="6396335"/>
            <a:ext cx="322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Black, et al. </a:t>
            </a:r>
            <a:r>
              <a:rPr lang="en-US" sz="2400" i="1" dirty="0">
                <a:solidFill>
                  <a:srgbClr val="002060"/>
                </a:solidFill>
              </a:rPr>
              <a:t>JTACS</a:t>
            </a:r>
            <a:r>
              <a:rPr lang="en-US" sz="2400" dirty="0">
                <a:solidFill>
                  <a:srgbClr val="002060"/>
                </a:solidFill>
              </a:rPr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1781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B87-19C3-C946-A61F-7B79E477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Decreasing metabolism with drugs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0D23A-159F-3D44-884F-E9EE31BA8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animal outcome studies needed</a:t>
            </a:r>
          </a:p>
          <a:p>
            <a:r>
              <a:rPr lang="en-US" dirty="0"/>
              <a:t>Clinical trials?</a:t>
            </a:r>
          </a:p>
        </p:txBody>
      </p:sp>
    </p:spTree>
    <p:extLst>
      <p:ext uri="{BB962C8B-B14F-4D97-AF65-F5344CB8AC3E}">
        <p14:creationId xmlns:p14="http://schemas.microsoft.com/office/powerpoint/2010/main" val="258006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B7A9-C50D-1A4A-B769-9F2199C6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hypothermia the answer?</a:t>
            </a:r>
          </a:p>
        </p:txBody>
      </p:sp>
      <p:pic>
        <p:nvPicPr>
          <p:cNvPr id="5" name="Content Placeholder 4" descr="A white and black hat&#10;&#10;Description automatically generated">
            <a:extLst>
              <a:ext uri="{FF2B5EF4-FFF2-40B4-BE49-F238E27FC236}">
                <a16:creationId xmlns:a16="http://schemas.microsoft.com/office/drawing/2014/main" id="{68769A6B-EE47-484E-AE0F-211401CF3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0894" y="2848708"/>
            <a:ext cx="4922023" cy="3691517"/>
          </a:xfrm>
        </p:spPr>
      </p:pic>
      <p:pic>
        <p:nvPicPr>
          <p:cNvPr id="4" name="Picture 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D2C64CC7-015F-A747-8C73-BD49D8BE9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1" t="15217" r="10086" b="20886"/>
          <a:stretch/>
        </p:blipFill>
        <p:spPr>
          <a:xfrm rot="5400000">
            <a:off x="-136465" y="2778246"/>
            <a:ext cx="4560005" cy="33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Hypothermia influences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149866"/>
              </p:ext>
            </p:extLst>
          </p:nvPr>
        </p:nvGraphicFramePr>
        <p:xfrm>
          <a:off x="848228" y="2102366"/>
          <a:ext cx="7730962" cy="4637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6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8E1F88-908D-9342-BC36-2457E3436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28E1F88-908D-9342-BC36-2457E3436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B38B87-DF88-3E4B-ADBD-8F2723D75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7EB38B87-DF88-3E4B-ADBD-8F2723D75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E94A32-285B-4A45-AC8F-1D5A0BD49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84E94A32-285B-4A45-AC8F-1D5A0BD498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104F91-6273-854D-8238-90BEE21C4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3B104F91-6273-854D-8238-90BEE21C4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46756B-CC5D-F741-853C-A6F66546D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C646756B-CC5D-F741-853C-A6F66546D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D4AA28-46CF-534A-9AE8-938EDA2D0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91D4AA28-46CF-534A-9AE8-938EDA2D0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6A2420-1A46-1449-B1EF-58818D364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146A2420-1A46-1449-B1EF-58818D364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40BFA6-9ACA-8144-991B-EDCEBFBC4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A040BFA6-9ACA-8144-991B-EDCEBFBC4C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B64319-5CD6-8841-B166-ABD4216E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26B64319-5CD6-8841-B166-ABD4216E7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7999B7-C8D3-AE44-9C3C-7DF8E759A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D7999B7-C8D3-AE44-9C3C-7DF8E759A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C8DDB7-B322-CA42-8D55-9A9031C12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83C8DDB7-B322-CA42-8D55-9A9031C12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4BB2C1-698B-1245-BBF6-9FAE7DA0C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3A4BB2C1-698B-1245-BBF6-9FAE7DA0C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A48F-70BD-424A-9FCE-C9C2C545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 hypothermia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750F3-B248-784F-803B-295AB498F485}"/>
              </a:ext>
            </a:extLst>
          </p:cNvPr>
          <p:cNvSpPr txBox="1"/>
          <p:nvPr/>
        </p:nvSpPr>
        <p:spPr>
          <a:xfrm>
            <a:off x="688377" y="5992239"/>
            <a:ext cx="7996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Anna </a:t>
            </a:r>
            <a:r>
              <a:rPr lang="en-US" sz="2800" dirty="0" err="1"/>
              <a:t>Bagenholm</a:t>
            </a:r>
            <a:r>
              <a:rPr lang="en-US" sz="2800" dirty="0"/>
              <a:t> - Lowest Body Temperature (13.7</a:t>
            </a:r>
            <a:r>
              <a:rPr lang="en-US" sz="2800" baseline="30000" dirty="0"/>
              <a:t>o</a:t>
            </a:r>
            <a:r>
              <a:rPr lang="en-US" sz="2800" dirty="0"/>
              <a:t>C)</a:t>
            </a:r>
          </a:p>
          <a:p>
            <a:pPr algn="ctr"/>
            <a:r>
              <a:rPr lang="en-US" sz="2800" dirty="0"/>
              <a:t>Ever and Lived to Tell the Tale</a:t>
            </a:r>
          </a:p>
        </p:txBody>
      </p:sp>
      <p:pic>
        <p:nvPicPr>
          <p:cNvPr id="10" name="Picture 9" descr="A close up of a person wearing a costume posing for the camera&#10;&#10;Description automatically generated">
            <a:extLst>
              <a:ext uri="{FF2B5EF4-FFF2-40B4-BE49-F238E27FC236}">
                <a16:creationId xmlns:a16="http://schemas.microsoft.com/office/drawing/2014/main" id="{3BD52BEF-EB67-DA47-AFCB-C3421B81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89" y="2066495"/>
            <a:ext cx="3371971" cy="2249023"/>
          </a:xfrm>
          <a:prstGeom prst="rect">
            <a:avLst/>
          </a:prstGeom>
        </p:spPr>
      </p:pic>
      <p:pic>
        <p:nvPicPr>
          <p:cNvPr id="12" name="Picture 11" descr="A couple of people that are sitting in the snow&#10;&#10;Description automatically generated">
            <a:extLst>
              <a:ext uri="{FF2B5EF4-FFF2-40B4-BE49-F238E27FC236}">
                <a16:creationId xmlns:a16="http://schemas.microsoft.com/office/drawing/2014/main" id="{8259AF2A-EE35-174D-BB9F-A6888E3D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322" y="3542238"/>
            <a:ext cx="2935369" cy="2190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657BA-1367-1A4E-AF0C-53A5FB2364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69" t="12821" r="14163" b="54386"/>
          <a:stretch/>
        </p:blipFill>
        <p:spPr>
          <a:xfrm>
            <a:off x="6834554" y="1939413"/>
            <a:ext cx="2253655" cy="2807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B5348C-B1E7-EC47-AFE6-75F4F8A7D6C0}"/>
              </a:ext>
            </a:extLst>
          </p:cNvPr>
          <p:cNvSpPr txBox="1"/>
          <p:nvPr/>
        </p:nvSpPr>
        <p:spPr>
          <a:xfrm>
            <a:off x="7252985" y="1979169"/>
            <a:ext cx="7879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Narvik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75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D536-4AF4-9D4A-9B09-C6C1061E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mechanisms of action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6E6A315-32D0-C54A-9F8E-E6CDB6882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49362"/>
            <a:ext cx="4695643" cy="43504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A5285B-E0AE-8744-B00C-74E962F7E60D}"/>
              </a:ext>
            </a:extLst>
          </p:cNvPr>
          <p:cNvSpPr txBox="1"/>
          <p:nvPr/>
        </p:nvSpPr>
        <p:spPr>
          <a:xfrm>
            <a:off x="269632" y="6396335"/>
            <a:ext cx="316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Wolf, et al. </a:t>
            </a:r>
            <a:r>
              <a:rPr lang="en-US" sz="2400" i="1" dirty="0">
                <a:solidFill>
                  <a:srgbClr val="002060"/>
                </a:solidFill>
              </a:rPr>
              <a:t>Shock</a:t>
            </a:r>
            <a:r>
              <a:rPr lang="en-US" sz="2400" dirty="0">
                <a:solidFill>
                  <a:srgbClr val="002060"/>
                </a:solidFill>
              </a:rPr>
              <a:t>, 2018.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B6573-6601-1940-99CC-5199C09CD0F7}"/>
              </a:ext>
            </a:extLst>
          </p:cNvPr>
          <p:cNvSpPr txBox="1"/>
          <p:nvPr/>
        </p:nvSpPr>
        <p:spPr>
          <a:xfrm>
            <a:off x="6360471" y="2182048"/>
            <a:ext cx="218643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Coagulopathy</a:t>
            </a:r>
          </a:p>
          <a:p>
            <a:r>
              <a:rPr lang="en-US" sz="2800" dirty="0"/>
              <a:t>Stress</a:t>
            </a:r>
          </a:p>
          <a:p>
            <a:r>
              <a:rPr lang="en-US" sz="2800" dirty="0"/>
              <a:t>Shivering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DBF95B7-1A8D-B34C-B0DC-CF965C2C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7990" y="3807980"/>
            <a:ext cx="2775233" cy="268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8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Triad of death in trauma</a:t>
            </a:r>
          </a:p>
        </p:txBody>
      </p:sp>
      <p:pic>
        <p:nvPicPr>
          <p:cNvPr id="3" name="Picture 2" descr="lethal triad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06" y="2052498"/>
            <a:ext cx="4483156" cy="45240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37B69D-99D2-E949-B0DF-B0ABD4D3DADA}"/>
              </a:ext>
            </a:extLst>
          </p:cNvPr>
          <p:cNvSpPr/>
          <p:nvPr/>
        </p:nvSpPr>
        <p:spPr>
          <a:xfrm>
            <a:off x="2207172" y="4866290"/>
            <a:ext cx="1019503" cy="441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8CA8A4-1937-0C4A-8E18-8E11A197AA2D}"/>
              </a:ext>
            </a:extLst>
          </p:cNvPr>
          <p:cNvSpPr/>
          <p:nvPr/>
        </p:nvSpPr>
        <p:spPr>
          <a:xfrm>
            <a:off x="3310755" y="4866290"/>
            <a:ext cx="1019503" cy="441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C36F76-DA43-1549-A688-4791AB886307}"/>
              </a:ext>
            </a:extLst>
          </p:cNvPr>
          <p:cNvSpPr/>
          <p:nvPr/>
        </p:nvSpPr>
        <p:spPr>
          <a:xfrm>
            <a:off x="5570475" y="3715384"/>
            <a:ext cx="1019503" cy="441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Retrospective studies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605213" y="2336329"/>
            <a:ext cx="4057650" cy="53181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ahoma" pitchFamily="-112" charset="0"/>
              </a:rPr>
              <a:t>Increased injury severity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7938" y="3233266"/>
            <a:ext cx="3881437" cy="1363663"/>
            <a:chOff x="1741" y="1792"/>
            <a:chExt cx="2445" cy="859"/>
          </a:xfrm>
        </p:grpSpPr>
        <p:sp>
          <p:nvSpPr>
            <p:cNvPr id="48137" name="Text Box 5"/>
            <p:cNvSpPr txBox="1">
              <a:spLocks noChangeArrowheads="1"/>
            </p:cNvSpPr>
            <p:nvPr/>
          </p:nvSpPr>
          <p:spPr bwMode="auto">
            <a:xfrm>
              <a:off x="1741" y="2316"/>
              <a:ext cx="2445" cy="33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Tahoma" pitchFamily="-112" charset="0"/>
                </a:rPr>
                <a:t>Decreased temperature</a:t>
              </a:r>
            </a:p>
          </p:txBody>
        </p:sp>
        <p:sp>
          <p:nvSpPr>
            <p:cNvPr id="48138" name="AutoShape 6"/>
            <p:cNvSpPr>
              <a:spLocks noChangeArrowheads="1"/>
            </p:cNvSpPr>
            <p:nvPr/>
          </p:nvSpPr>
          <p:spPr bwMode="auto">
            <a:xfrm>
              <a:off x="2752" y="1792"/>
              <a:ext cx="264" cy="345"/>
            </a:xfrm>
            <a:prstGeom prst="downArrow">
              <a:avLst>
                <a:gd name="adj1" fmla="val 50000"/>
                <a:gd name="adj2" fmla="val 32670"/>
              </a:avLst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003675" y="5023966"/>
            <a:ext cx="3232150" cy="1400175"/>
            <a:chOff x="1858" y="2920"/>
            <a:chExt cx="2036" cy="882"/>
          </a:xfrm>
        </p:grpSpPr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1858" y="3467"/>
              <a:ext cx="2036" cy="335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Tahoma" pitchFamily="-112" charset="0"/>
                </a:rPr>
                <a:t>Increased mortality</a:t>
              </a:r>
            </a:p>
          </p:txBody>
        </p:sp>
        <p:sp>
          <p:nvSpPr>
            <p:cNvPr id="48136" name="AutoShape 9"/>
            <p:cNvSpPr>
              <a:spLocks noChangeArrowheads="1"/>
            </p:cNvSpPr>
            <p:nvPr/>
          </p:nvSpPr>
          <p:spPr bwMode="auto">
            <a:xfrm>
              <a:off x="2744" y="2920"/>
              <a:ext cx="264" cy="345"/>
            </a:xfrm>
            <a:prstGeom prst="downArrow">
              <a:avLst>
                <a:gd name="adj1" fmla="val 50000"/>
                <a:gd name="adj2" fmla="val 32670"/>
              </a:avLst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1841500" y="2407766"/>
            <a:ext cx="1498600" cy="4356100"/>
          </a:xfrm>
          <a:prstGeom prst="curvedRightArrow">
            <a:avLst>
              <a:gd name="adj1" fmla="val 58136"/>
              <a:gd name="adj2" fmla="val 116271"/>
              <a:gd name="adj3" fmla="val 33333"/>
            </a:avLst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Trauma case at Shock Trauma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23 </a:t>
            </a:r>
            <a:r>
              <a:rPr lang="en-US" dirty="0" err="1"/>
              <a:t>yo</a:t>
            </a:r>
            <a:r>
              <a:rPr lang="en-US" dirty="0"/>
              <a:t> male</a:t>
            </a:r>
          </a:p>
          <a:p>
            <a:pPr eaLnBrk="1" hangingPunct="1"/>
            <a:r>
              <a:rPr lang="en-US" dirty="0"/>
              <a:t>Stab wound to the heart</a:t>
            </a:r>
          </a:p>
          <a:p>
            <a:pPr eaLnBrk="1" hangingPunct="1"/>
            <a:r>
              <a:rPr lang="en-US" dirty="0"/>
              <a:t>Arrest in Trauma Resuscitation Unit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 descr="old tru in 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37000"/>
            <a:ext cx="3657600" cy="2844800"/>
          </a:xfrm>
          <a:prstGeom prst="rect">
            <a:avLst/>
          </a:prstGeom>
        </p:spPr>
      </p:pic>
      <p:pic>
        <p:nvPicPr>
          <p:cNvPr id="3" name="Picture 2" descr="bowling sho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3937000"/>
            <a:ext cx="2921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98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 Trauma Outcome Study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20513"/>
            <a:ext cx="8229600" cy="363375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600"/>
              </a:spcBef>
            </a:pPr>
            <a:r>
              <a:rPr lang="en-US" dirty="0"/>
              <a:t>Statewide trauma registry</a:t>
            </a:r>
          </a:p>
          <a:p>
            <a:pPr eaLnBrk="1" hangingPunct="1">
              <a:spcBef>
                <a:spcPts val="600"/>
              </a:spcBef>
            </a:pPr>
            <a:r>
              <a:rPr lang="en-US" dirty="0"/>
              <a:t>38,520 trauma patients (2000-2002)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ea typeface="ＭＳ Ｐゴシック" pitchFamily="-112" charset="-128"/>
              </a:rPr>
              <a:t>1,921 (5%) hypothermic on admission (&lt;35</a:t>
            </a:r>
            <a:r>
              <a:rPr lang="en-US" baseline="30000" dirty="0">
                <a:ea typeface="ＭＳ Ｐゴシック" pitchFamily="-112" charset="-128"/>
              </a:rPr>
              <a:t>o</a:t>
            </a:r>
            <a:r>
              <a:rPr lang="en-US" dirty="0">
                <a:ea typeface="ＭＳ Ｐゴシック" pitchFamily="-112" charset="-128"/>
              </a:rPr>
              <a:t>C)</a:t>
            </a:r>
          </a:p>
          <a:p>
            <a:pPr eaLnBrk="1" hangingPunct="1">
              <a:spcBef>
                <a:spcPts val="600"/>
              </a:spcBef>
            </a:pPr>
            <a:r>
              <a:rPr lang="en-US" dirty="0"/>
              <a:t>Adjusted for everything possible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ea typeface="ＭＳ Ｐゴシック" pitchFamily="-112" charset="-128"/>
              </a:rPr>
              <a:t>Age, Injury severity, Mechanism of injury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ea typeface="ＭＳ Ｐゴシック" pitchFamily="-112" charset="-128"/>
              </a:rPr>
              <a:t>Route of temp measurement</a:t>
            </a:r>
          </a:p>
          <a:p>
            <a:pPr eaLnBrk="1" hangingPunct="1">
              <a:spcBef>
                <a:spcPts val="600"/>
              </a:spcBef>
            </a:pPr>
            <a:r>
              <a:rPr lang="en-US" dirty="0"/>
              <a:t>Odds ratio for death 3.03 (2.62-3.5)</a:t>
            </a:r>
          </a:p>
          <a:p>
            <a:pPr lvl="1" eaLnBrk="1" hangingPunct="1">
              <a:spcBef>
                <a:spcPts val="600"/>
              </a:spcBef>
            </a:pPr>
            <a:endParaRPr lang="en-US" dirty="0">
              <a:ea typeface="ＭＳ Ｐゴシック" pitchFamily="-112" charset="-128"/>
            </a:endParaRPr>
          </a:p>
        </p:txBody>
      </p:sp>
      <p:pic>
        <p:nvPicPr>
          <p:cNvPr id="2" name="Picture 1" descr="wang hypo traum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71" y="5727742"/>
            <a:ext cx="6333029" cy="925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985" y="6411310"/>
            <a:ext cx="276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000090"/>
                </a:solidFill>
              </a:rPr>
              <a:t>Crit</a:t>
            </a:r>
            <a:r>
              <a:rPr lang="en-US" sz="2400" i="1" dirty="0">
                <a:solidFill>
                  <a:srgbClr val="000090"/>
                </a:solidFill>
              </a:rPr>
              <a:t> Care Med</a:t>
            </a:r>
            <a:r>
              <a:rPr lang="en-US" sz="2400" dirty="0">
                <a:solidFill>
                  <a:srgbClr val="000090"/>
                </a:solidFill>
              </a:rPr>
              <a:t>, 2005.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19AC88-C193-5140-BED1-38E9F7C56AA2}"/>
              </a:ext>
            </a:extLst>
          </p:cNvPr>
          <p:cNvSpPr/>
          <p:nvPr/>
        </p:nvSpPr>
        <p:spPr>
          <a:xfrm>
            <a:off x="4202722" y="4999297"/>
            <a:ext cx="2778370" cy="7636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751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Hypothermia and </a:t>
            </a:r>
            <a:r>
              <a:rPr lang="en-US" dirty="0" err="1"/>
              <a:t>Thromboelastography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0907" y="6416327"/>
            <a:ext cx="6823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90"/>
                </a:solidFill>
              </a:rPr>
              <a:t>Ruzicka</a:t>
            </a:r>
            <a:r>
              <a:rPr lang="en-US" sz="2400" dirty="0">
                <a:solidFill>
                  <a:srgbClr val="000090"/>
                </a:solidFill>
              </a:rPr>
              <a:t>, et al. </a:t>
            </a:r>
            <a:r>
              <a:rPr lang="en-US" sz="2400" i="1" dirty="0">
                <a:solidFill>
                  <a:srgbClr val="000090"/>
                </a:solidFill>
              </a:rPr>
              <a:t>Blood Coagulation &amp; Fibrinolysis</a:t>
            </a:r>
            <a:r>
              <a:rPr lang="en-US" sz="2400" dirty="0">
                <a:solidFill>
                  <a:srgbClr val="000090"/>
                </a:solidFill>
              </a:rPr>
              <a:t>, 2012.</a:t>
            </a:r>
          </a:p>
        </p:txBody>
      </p:sp>
      <p:pic>
        <p:nvPicPr>
          <p:cNvPr id="5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8"/>
          <a:stretch/>
        </p:blipFill>
        <p:spPr bwMode="auto">
          <a:xfrm>
            <a:off x="1148521" y="2064445"/>
            <a:ext cx="2905644" cy="21692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4"/>
          <a:stretch/>
        </p:blipFill>
        <p:spPr bwMode="auto">
          <a:xfrm>
            <a:off x="5435586" y="2059810"/>
            <a:ext cx="2852835" cy="2169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2"/>
          <a:stretch/>
        </p:blipFill>
        <p:spPr bwMode="auto">
          <a:xfrm>
            <a:off x="1143032" y="4243050"/>
            <a:ext cx="2905644" cy="21942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 bwMode="auto">
          <a:xfrm>
            <a:off x="5413768" y="4243050"/>
            <a:ext cx="2901744" cy="21942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74275" y="2220512"/>
            <a:ext cx="79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9018" y="2188246"/>
            <a:ext cx="78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8163" y="5705569"/>
            <a:ext cx="87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α angle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8138" y="5705569"/>
            <a:ext cx="51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A11F7-490B-5F42-A089-DFDADAC60798}"/>
              </a:ext>
            </a:extLst>
          </p:cNvPr>
          <p:cNvSpPr txBox="1"/>
          <p:nvPr/>
        </p:nvSpPr>
        <p:spPr>
          <a:xfrm>
            <a:off x="3326237" y="2807335"/>
            <a:ext cx="670376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30</a:t>
            </a:r>
            <a:r>
              <a:rPr lang="en-US" sz="2000" baseline="30000" dirty="0"/>
              <a:t>o</a:t>
            </a:r>
            <a:r>
              <a:rPr lang="en-US" sz="2000" dirty="0"/>
              <a:t>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70A56B-4A56-0148-818D-D13AFFDD8E04}"/>
              </a:ext>
            </a:extLst>
          </p:cNvPr>
          <p:cNvCxnSpPr>
            <a:stCxn id="3" idx="2"/>
          </p:cNvCxnSpPr>
          <p:nvPr/>
        </p:nvCxnSpPr>
        <p:spPr>
          <a:xfrm flipH="1">
            <a:off x="3184634" y="3207445"/>
            <a:ext cx="476791" cy="369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t13"/>
          <p:cNvPicPr>
            <a:picLocks noChangeAspect="1" noChangeArrowheads="1"/>
          </p:cNvPicPr>
          <p:nvPr/>
        </p:nvPicPr>
        <p:blipFill>
          <a:blip r:embed="rId3"/>
          <a:srcRect r="4256"/>
          <a:stretch>
            <a:fillRect/>
          </a:stretch>
        </p:blipFill>
        <p:spPr bwMode="auto">
          <a:xfrm>
            <a:off x="0" y="1940011"/>
            <a:ext cx="4659824" cy="360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F0EFE507-29AE-5C44-A003-42871AA5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337" y="1229927"/>
            <a:ext cx="3496663" cy="5028342"/>
          </a:xfrm>
          <a:prstGeom prst="rect">
            <a:avLst/>
          </a:prstGeom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619375" y="455613"/>
            <a:ext cx="3910013" cy="5945187"/>
            <a:chOff x="1650" y="287"/>
            <a:chExt cx="2463" cy="3745"/>
          </a:xfrm>
        </p:grpSpPr>
        <p:pic>
          <p:nvPicPr>
            <p:cNvPr id="54276" name="Picture 6" descr="prescript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50" y="287"/>
              <a:ext cx="2463" cy="3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7" name="Text Box 7"/>
            <p:cNvSpPr txBox="1">
              <a:spLocks noChangeArrowheads="1"/>
            </p:cNvSpPr>
            <p:nvPr/>
          </p:nvSpPr>
          <p:spPr bwMode="auto">
            <a:xfrm>
              <a:off x="1680" y="2046"/>
              <a:ext cx="1953" cy="523"/>
            </a:xfrm>
            <a:prstGeom prst="rect">
              <a:avLst/>
            </a:prstGeom>
            <a:solidFill>
              <a:srgbClr val="C4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Hypothermia will add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</a:rPr>
                <a:t>10 years to your 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35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MALL___Blasphemy___Shel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5" y="849313"/>
            <a:ext cx="7286625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392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Safar Center for Resuscitation Research</a:t>
            </a:r>
          </a:p>
        </p:txBody>
      </p:sp>
      <p:pic>
        <p:nvPicPr>
          <p:cNvPr id="4" name="Picture 3" descr="ps xw st rk snowbird.png"/>
          <p:cNvPicPr>
            <a:picLocks noChangeAspect="1"/>
          </p:cNvPicPr>
          <p:nvPr/>
        </p:nvPicPr>
        <p:blipFill>
          <a:blip r:embed="rId2"/>
          <a:srcRect r="20927"/>
          <a:stretch>
            <a:fillRect/>
          </a:stretch>
        </p:blipFill>
        <p:spPr>
          <a:xfrm>
            <a:off x="381000" y="2595002"/>
            <a:ext cx="4124509" cy="4038600"/>
          </a:xfrm>
          <a:prstGeom prst="rect">
            <a:avLst/>
          </a:prstGeom>
        </p:spPr>
      </p:pic>
      <p:pic>
        <p:nvPicPr>
          <p:cNvPr id="5" name="Picture 2" descr="wu_kochanek_drab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51603"/>
            <a:ext cx="4052503" cy="3039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059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2"/>
          <p:cNvSpPr>
            <a:spLocks noChangeShapeType="1"/>
          </p:cNvSpPr>
          <p:nvPr/>
        </p:nvSpPr>
        <p:spPr bwMode="auto">
          <a:xfrm>
            <a:off x="3216794" y="2271594"/>
            <a:ext cx="4191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064269" y="2041407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>
              <a:solidFill>
                <a:schemeClr val="bg2"/>
              </a:solidFill>
            </a:endParaRP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 flipV="1">
            <a:off x="1562619" y="1995369"/>
            <a:ext cx="339725" cy="142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2149994" y="2119194"/>
            <a:ext cx="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>
            <a:off x="2149994" y="2271594"/>
            <a:ext cx="228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2378594" y="2423994"/>
            <a:ext cx="838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3216794" y="2271594"/>
            <a:ext cx="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2378594" y="2227144"/>
            <a:ext cx="259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000">
              <a:solidFill>
                <a:schemeClr val="bg2"/>
              </a:solidFill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1997594" y="1966794"/>
            <a:ext cx="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Line 11"/>
          <p:cNvSpPr>
            <a:spLocks noChangeShapeType="1"/>
          </p:cNvSpPr>
          <p:nvPr/>
        </p:nvSpPr>
        <p:spPr bwMode="auto">
          <a:xfrm>
            <a:off x="1997594" y="2119194"/>
            <a:ext cx="15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1997594" y="1890594"/>
            <a:ext cx="259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000">
              <a:solidFill>
                <a:schemeClr val="bg2"/>
              </a:solidFill>
            </a:endParaRP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4264544" y="2020769"/>
            <a:ext cx="1474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Isoflurane=0.5%</a:t>
            </a:r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>
            <a:off x="1657869" y="1904882"/>
            <a:ext cx="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1486419" y="1750894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2.0%</a:t>
            </a:r>
          </a:p>
        </p:txBody>
      </p:sp>
      <p:sp>
        <p:nvSpPr>
          <p:cNvPr id="89104" name="Line 16"/>
          <p:cNvSpPr>
            <a:spLocks noChangeShapeType="1"/>
          </p:cNvSpPr>
          <p:nvPr/>
        </p:nvSpPr>
        <p:spPr bwMode="auto">
          <a:xfrm>
            <a:off x="2372244" y="2271594"/>
            <a:ext cx="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4629669" y="6310194"/>
            <a:ext cx="72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Time 	</a:t>
            </a:r>
            <a:endParaRPr lang="en-US" sz="1800" b="1" i="1" u="sng">
              <a:solidFill>
                <a:srgbClr val="000000"/>
              </a:solidFill>
            </a:endParaRPr>
          </a:p>
        </p:txBody>
      </p:sp>
      <p:sp>
        <p:nvSpPr>
          <p:cNvPr id="89106" name="Line 18"/>
          <p:cNvSpPr>
            <a:spLocks noChangeShapeType="1"/>
          </p:cNvSpPr>
          <p:nvPr/>
        </p:nvSpPr>
        <p:spPr bwMode="auto">
          <a:xfrm flipH="1">
            <a:off x="3227907" y="2423994"/>
            <a:ext cx="0" cy="33528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7" name="Line 19"/>
          <p:cNvSpPr>
            <a:spLocks noChangeShapeType="1"/>
          </p:cNvSpPr>
          <p:nvPr/>
        </p:nvSpPr>
        <p:spPr bwMode="auto">
          <a:xfrm flipH="1">
            <a:off x="8034857" y="2576394"/>
            <a:ext cx="0" cy="28194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8" name="Line 20"/>
          <p:cNvSpPr>
            <a:spLocks noChangeShapeType="1"/>
          </p:cNvSpPr>
          <p:nvPr/>
        </p:nvSpPr>
        <p:spPr bwMode="auto">
          <a:xfrm flipH="1">
            <a:off x="2691332" y="2500194"/>
            <a:ext cx="0" cy="32766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9" name="Line 21"/>
          <p:cNvSpPr>
            <a:spLocks noChangeShapeType="1"/>
          </p:cNvSpPr>
          <p:nvPr/>
        </p:nvSpPr>
        <p:spPr bwMode="auto">
          <a:xfrm>
            <a:off x="4753494" y="2271594"/>
            <a:ext cx="0" cy="35052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10" name="Line 22"/>
          <p:cNvSpPr>
            <a:spLocks noChangeShapeType="1"/>
          </p:cNvSpPr>
          <p:nvPr/>
        </p:nvSpPr>
        <p:spPr bwMode="auto">
          <a:xfrm flipH="1">
            <a:off x="7264919" y="2347794"/>
            <a:ext cx="0" cy="34290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11" name="Text Box 23"/>
          <p:cNvSpPr txBox="1">
            <a:spLocks noChangeArrowheads="1"/>
          </p:cNvSpPr>
          <p:nvPr/>
        </p:nvSpPr>
        <p:spPr bwMode="auto">
          <a:xfrm>
            <a:off x="375169" y="1893769"/>
            <a:ext cx="10207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Isoflurane</a:t>
            </a:r>
          </a:p>
        </p:txBody>
      </p:sp>
      <p:sp>
        <p:nvSpPr>
          <p:cNvPr id="89112" name="Line 24"/>
          <p:cNvSpPr>
            <a:spLocks noChangeShapeType="1"/>
          </p:cNvSpPr>
          <p:nvPr/>
        </p:nvSpPr>
        <p:spPr bwMode="auto">
          <a:xfrm>
            <a:off x="1657869" y="3795594"/>
            <a:ext cx="0" cy="304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924444" y="4867157"/>
            <a:ext cx="5969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500">
                <a:solidFill>
                  <a:srgbClr val="000000"/>
                </a:solidFill>
              </a:rPr>
              <a:t>MAP</a:t>
            </a:r>
          </a:p>
        </p:txBody>
      </p:sp>
      <p:sp>
        <p:nvSpPr>
          <p:cNvPr id="89114" name="Line 26"/>
          <p:cNvSpPr>
            <a:spLocks noChangeShapeType="1"/>
          </p:cNvSpPr>
          <p:nvPr/>
        </p:nvSpPr>
        <p:spPr bwMode="auto">
          <a:xfrm>
            <a:off x="1657869" y="6081594"/>
            <a:ext cx="7391400" cy="142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Line 27"/>
          <p:cNvSpPr>
            <a:spLocks noChangeShapeType="1"/>
          </p:cNvSpPr>
          <p:nvPr/>
        </p:nvSpPr>
        <p:spPr bwMode="auto">
          <a:xfrm>
            <a:off x="4059757" y="5135444"/>
            <a:ext cx="3200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16" name="Line 28"/>
          <p:cNvSpPr>
            <a:spLocks noChangeShapeType="1"/>
          </p:cNvSpPr>
          <p:nvPr/>
        </p:nvSpPr>
        <p:spPr bwMode="auto">
          <a:xfrm>
            <a:off x="7488757" y="4449644"/>
            <a:ext cx="1295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17" name="Line 29"/>
          <p:cNvSpPr>
            <a:spLocks noChangeShapeType="1"/>
          </p:cNvSpPr>
          <p:nvPr/>
        </p:nvSpPr>
        <p:spPr bwMode="auto">
          <a:xfrm flipV="1">
            <a:off x="7260157" y="4449644"/>
            <a:ext cx="2286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83119" y="3533657"/>
            <a:ext cx="6777038" cy="2432050"/>
            <a:chOff x="172" y="1899"/>
            <a:chExt cx="4269" cy="1532"/>
          </a:xfrm>
        </p:grpSpPr>
        <p:sp>
          <p:nvSpPr>
            <p:cNvPr id="89162" name="Text Box 31"/>
            <p:cNvSpPr txBox="1">
              <a:spLocks noChangeArrowheads="1"/>
            </p:cNvSpPr>
            <p:nvPr/>
          </p:nvSpPr>
          <p:spPr bwMode="auto">
            <a:xfrm>
              <a:off x="172" y="1923"/>
              <a:ext cx="68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500">
                  <a:solidFill>
                    <a:srgbClr val="CC0000"/>
                  </a:solidFill>
                </a:rPr>
                <a:t>Blood</a:t>
              </a:r>
            </a:p>
            <a:p>
              <a:pPr algn="ctr" eaLnBrk="1" hangingPunct="1"/>
              <a:r>
                <a:rPr lang="en-US" sz="1500">
                  <a:solidFill>
                    <a:srgbClr val="CC0000"/>
                  </a:solidFill>
                </a:rPr>
                <a:t>withdrawal</a:t>
              </a:r>
            </a:p>
          </p:txBody>
        </p:sp>
        <p:sp>
          <p:nvSpPr>
            <p:cNvPr id="89163" name="Text Box 32"/>
            <p:cNvSpPr txBox="1">
              <a:spLocks noChangeArrowheads="1"/>
            </p:cNvSpPr>
            <p:nvPr/>
          </p:nvSpPr>
          <p:spPr bwMode="auto">
            <a:xfrm>
              <a:off x="860" y="1899"/>
              <a:ext cx="8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CC0000"/>
                  </a:solidFill>
                </a:rPr>
                <a:t>68.6</a:t>
              </a:r>
              <a:r>
                <a:rPr lang="en-US" sz="1600" b="1">
                  <a:solidFill>
                    <a:srgbClr val="CC0000"/>
                  </a:solidFill>
                </a:rPr>
                <a:t> </a:t>
              </a:r>
              <a:r>
                <a:rPr lang="en-US" sz="1600">
                  <a:solidFill>
                    <a:srgbClr val="CC0000"/>
                  </a:solidFill>
                </a:rPr>
                <a:t>ml/kg/h</a:t>
              </a:r>
            </a:p>
          </p:txBody>
        </p:sp>
        <p:sp>
          <p:nvSpPr>
            <p:cNvPr id="89164" name="Line 33"/>
            <p:cNvSpPr>
              <a:spLocks noChangeShapeType="1"/>
            </p:cNvSpPr>
            <p:nvPr/>
          </p:nvSpPr>
          <p:spPr bwMode="auto">
            <a:xfrm flipH="1">
              <a:off x="912" y="2160"/>
              <a:ext cx="672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5" name="Line 34"/>
            <p:cNvSpPr>
              <a:spLocks noChangeShapeType="1"/>
            </p:cNvSpPr>
            <p:nvPr/>
          </p:nvSpPr>
          <p:spPr bwMode="auto">
            <a:xfrm>
              <a:off x="1584" y="2160"/>
              <a:ext cx="1296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6" name="Text Box 35"/>
            <p:cNvSpPr txBox="1">
              <a:spLocks noChangeArrowheads="1"/>
            </p:cNvSpPr>
            <p:nvPr/>
          </p:nvSpPr>
          <p:spPr bwMode="auto">
            <a:xfrm>
              <a:off x="1825" y="1919"/>
              <a:ext cx="7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CC0000"/>
                  </a:solidFill>
                </a:rPr>
                <a:t>20 ml/kg/h</a:t>
              </a:r>
            </a:p>
          </p:txBody>
        </p:sp>
        <p:sp>
          <p:nvSpPr>
            <p:cNvPr id="89167" name="Line 36"/>
            <p:cNvSpPr>
              <a:spLocks noChangeShapeType="1"/>
            </p:cNvSpPr>
            <p:nvPr/>
          </p:nvSpPr>
          <p:spPr bwMode="auto">
            <a:xfrm>
              <a:off x="2902" y="2160"/>
              <a:ext cx="1536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8" name="Text Box 37"/>
            <p:cNvSpPr txBox="1">
              <a:spLocks noChangeArrowheads="1"/>
            </p:cNvSpPr>
            <p:nvPr/>
          </p:nvSpPr>
          <p:spPr bwMode="auto">
            <a:xfrm>
              <a:off x="3216" y="1938"/>
              <a:ext cx="7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CC0000"/>
                  </a:solidFill>
                </a:rPr>
                <a:t>10 ml/kg/h</a:t>
              </a:r>
            </a:p>
          </p:txBody>
        </p:sp>
        <p:sp>
          <p:nvSpPr>
            <p:cNvPr id="89169" name="Rectangle 38"/>
            <p:cNvSpPr>
              <a:spLocks noChangeArrowheads="1"/>
            </p:cNvSpPr>
            <p:nvPr/>
          </p:nvSpPr>
          <p:spPr bwMode="auto">
            <a:xfrm>
              <a:off x="934" y="3287"/>
              <a:ext cx="3507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Hemorrhagic Shock 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7160144" y="1993782"/>
            <a:ext cx="1787525" cy="4008437"/>
            <a:chOff x="4438" y="911"/>
            <a:chExt cx="1126" cy="2525"/>
          </a:xfrm>
        </p:grpSpPr>
        <p:sp>
          <p:nvSpPr>
            <p:cNvPr id="89160" name="Text Box 40"/>
            <p:cNvSpPr txBox="1">
              <a:spLocks noChangeArrowheads="1"/>
            </p:cNvSpPr>
            <p:nvPr/>
          </p:nvSpPr>
          <p:spPr bwMode="auto">
            <a:xfrm>
              <a:off x="4438" y="911"/>
              <a:ext cx="112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Stop isoflurane</a:t>
              </a:r>
            </a:p>
            <a:p>
              <a:r>
                <a:rPr lang="en-US" sz="1600">
                  <a:solidFill>
                    <a:srgbClr val="000000"/>
                  </a:solidFill>
                </a:rPr>
                <a:t>after splenectomy</a:t>
              </a:r>
            </a:p>
          </p:txBody>
        </p:sp>
        <p:sp>
          <p:nvSpPr>
            <p:cNvPr id="89161" name="Rectangle 41"/>
            <p:cNvSpPr>
              <a:spLocks noChangeArrowheads="1"/>
            </p:cNvSpPr>
            <p:nvPr/>
          </p:nvSpPr>
          <p:spPr bwMode="auto">
            <a:xfrm>
              <a:off x="4441" y="3100"/>
              <a:ext cx="1056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FR+intensive care</a:t>
              </a:r>
              <a:endParaRPr lang="en-US" sz="1000">
                <a:solidFill>
                  <a:schemeClr val="bg1"/>
                </a:solidFill>
              </a:endParaRPr>
            </a:p>
          </p:txBody>
        </p:sp>
      </p:grpSp>
      <p:sp>
        <p:nvSpPr>
          <p:cNvPr id="89120" name="Text Box 42"/>
          <p:cNvSpPr txBox="1">
            <a:spLocks noChangeArrowheads="1"/>
          </p:cNvSpPr>
          <p:nvPr/>
        </p:nvSpPr>
        <p:spPr bwMode="auto">
          <a:xfrm>
            <a:off x="6763269" y="6149857"/>
            <a:ext cx="819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HS 3 h </a:t>
            </a:r>
          </a:p>
        </p:txBody>
      </p:sp>
      <p:sp>
        <p:nvSpPr>
          <p:cNvPr id="89121" name="Text Box 43"/>
          <p:cNvSpPr txBox="1">
            <a:spLocks noChangeArrowheads="1"/>
          </p:cNvSpPr>
          <p:nvPr/>
        </p:nvSpPr>
        <p:spPr bwMode="auto">
          <a:xfrm>
            <a:off x="8495232" y="6156207"/>
            <a:ext cx="8096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RT 24h</a:t>
            </a:r>
          </a:p>
        </p:txBody>
      </p:sp>
      <p:sp>
        <p:nvSpPr>
          <p:cNvPr id="89122" name="Line 44"/>
          <p:cNvSpPr>
            <a:spLocks noChangeShapeType="1"/>
          </p:cNvSpPr>
          <p:nvPr/>
        </p:nvSpPr>
        <p:spPr bwMode="auto">
          <a:xfrm>
            <a:off x="7260157" y="6049844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23" name="Line 45"/>
          <p:cNvSpPr>
            <a:spLocks noChangeShapeType="1"/>
          </p:cNvSpPr>
          <p:nvPr/>
        </p:nvSpPr>
        <p:spPr bwMode="auto">
          <a:xfrm>
            <a:off x="7260157" y="6091119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24" name="Line 46"/>
          <p:cNvSpPr>
            <a:spLocks noChangeShapeType="1"/>
          </p:cNvSpPr>
          <p:nvPr/>
        </p:nvSpPr>
        <p:spPr bwMode="auto">
          <a:xfrm>
            <a:off x="9012757" y="6094294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25" name="Line 47"/>
          <p:cNvSpPr>
            <a:spLocks noChangeShapeType="1"/>
          </p:cNvSpPr>
          <p:nvPr/>
        </p:nvSpPr>
        <p:spPr bwMode="auto">
          <a:xfrm>
            <a:off x="2688157" y="6084769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26" name="Line 48"/>
          <p:cNvSpPr>
            <a:spLocks noChangeShapeType="1"/>
          </p:cNvSpPr>
          <p:nvPr/>
        </p:nvSpPr>
        <p:spPr bwMode="auto">
          <a:xfrm>
            <a:off x="3221557" y="6081594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27" name="Text Box 49"/>
          <p:cNvSpPr txBox="1">
            <a:spLocks noChangeArrowheads="1"/>
          </p:cNvSpPr>
          <p:nvPr/>
        </p:nvSpPr>
        <p:spPr bwMode="auto">
          <a:xfrm>
            <a:off x="3037407" y="6121282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40’</a:t>
            </a:r>
          </a:p>
        </p:txBody>
      </p:sp>
      <p:sp>
        <p:nvSpPr>
          <p:cNvPr id="89128" name="Freeform 50"/>
          <p:cNvSpPr>
            <a:spLocks/>
          </p:cNvSpPr>
          <p:nvPr/>
        </p:nvSpPr>
        <p:spPr bwMode="auto">
          <a:xfrm>
            <a:off x="2688157" y="4938594"/>
            <a:ext cx="1371600" cy="612775"/>
          </a:xfrm>
          <a:custGeom>
            <a:avLst/>
            <a:gdLst>
              <a:gd name="T0" fmla="*/ 0 w 1200"/>
              <a:gd name="T1" fmla="*/ 539501725 h 696"/>
              <a:gd name="T2" fmla="*/ 188128656 w 1200"/>
              <a:gd name="T3" fmla="*/ 241845388 h 696"/>
              <a:gd name="T4" fmla="*/ 752514624 w 1200"/>
              <a:gd name="T5" fmla="*/ 55810948 h 696"/>
              <a:gd name="T6" fmla="*/ 1128771936 w 1200"/>
              <a:gd name="T7" fmla="*/ 18603356 h 696"/>
              <a:gd name="T8" fmla="*/ 1567738800 w 1200"/>
              <a:gd name="T9" fmla="*/ 167431965 h 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696"/>
              <a:gd name="T17" fmla="*/ 1200 w 1200"/>
              <a:gd name="T18" fmla="*/ 696 h 6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696">
                <a:moveTo>
                  <a:pt x="0" y="696"/>
                </a:moveTo>
                <a:cubicBezTo>
                  <a:pt x="24" y="556"/>
                  <a:pt x="48" y="416"/>
                  <a:pt x="144" y="312"/>
                </a:cubicBezTo>
                <a:cubicBezTo>
                  <a:pt x="240" y="208"/>
                  <a:pt x="456" y="120"/>
                  <a:pt x="576" y="72"/>
                </a:cubicBezTo>
                <a:cubicBezTo>
                  <a:pt x="696" y="24"/>
                  <a:pt x="760" y="0"/>
                  <a:pt x="864" y="24"/>
                </a:cubicBezTo>
                <a:cubicBezTo>
                  <a:pt x="968" y="48"/>
                  <a:pt x="1144" y="184"/>
                  <a:pt x="1200" y="216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29" name="Freeform 51"/>
          <p:cNvSpPr>
            <a:spLocks/>
          </p:cNvSpPr>
          <p:nvPr/>
        </p:nvSpPr>
        <p:spPr bwMode="auto">
          <a:xfrm>
            <a:off x="4021657" y="4757619"/>
            <a:ext cx="3009900" cy="393700"/>
          </a:xfrm>
          <a:custGeom>
            <a:avLst/>
            <a:gdLst>
              <a:gd name="T0" fmla="*/ 60483750 w 1896"/>
              <a:gd name="T1" fmla="*/ 604837500 h 248"/>
              <a:gd name="T2" fmla="*/ 181451250 w 1896"/>
              <a:gd name="T3" fmla="*/ 0 h 248"/>
              <a:gd name="T4" fmla="*/ 1149191250 w 1896"/>
              <a:gd name="T5" fmla="*/ 604837500 h 248"/>
              <a:gd name="T6" fmla="*/ 1391126250 w 1896"/>
              <a:gd name="T7" fmla="*/ 0 h 248"/>
              <a:gd name="T8" fmla="*/ 1995963750 w 1896"/>
              <a:gd name="T9" fmla="*/ 604837500 h 248"/>
              <a:gd name="T10" fmla="*/ 2147483647 w 1896"/>
              <a:gd name="T11" fmla="*/ 120967500 h 248"/>
              <a:gd name="T12" fmla="*/ 2147483647 w 1896"/>
              <a:gd name="T13" fmla="*/ 604837500 h 248"/>
              <a:gd name="T14" fmla="*/ 2147483647 w 1896"/>
              <a:gd name="T15" fmla="*/ 241935000 h 248"/>
              <a:gd name="T16" fmla="*/ 2147483647 w 1896"/>
              <a:gd name="T17" fmla="*/ 604837500 h 248"/>
              <a:gd name="T18" fmla="*/ 2147483647 w 1896"/>
              <a:gd name="T19" fmla="*/ 362902500 h 248"/>
              <a:gd name="T20" fmla="*/ 2147483647 w 1896"/>
              <a:gd name="T21" fmla="*/ 604837500 h 248"/>
              <a:gd name="T22" fmla="*/ 2147483647 w 1896"/>
              <a:gd name="T23" fmla="*/ 483870000 h 248"/>
              <a:gd name="T24" fmla="*/ 2147483647 w 1896"/>
              <a:gd name="T25" fmla="*/ 604837500 h 248"/>
              <a:gd name="T26" fmla="*/ 2147483647 w 1896"/>
              <a:gd name="T27" fmla="*/ 483870000 h 248"/>
              <a:gd name="T28" fmla="*/ 2147483647 w 1896"/>
              <a:gd name="T29" fmla="*/ 604837500 h 2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6"/>
              <a:gd name="T46" fmla="*/ 0 h 248"/>
              <a:gd name="T47" fmla="*/ 1896 w 1896"/>
              <a:gd name="T48" fmla="*/ 248 h 24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6" h="248">
                <a:moveTo>
                  <a:pt x="24" y="240"/>
                </a:moveTo>
                <a:cubicBezTo>
                  <a:pt x="12" y="120"/>
                  <a:pt x="0" y="0"/>
                  <a:pt x="72" y="0"/>
                </a:cubicBezTo>
                <a:cubicBezTo>
                  <a:pt x="144" y="0"/>
                  <a:pt x="376" y="240"/>
                  <a:pt x="456" y="240"/>
                </a:cubicBezTo>
                <a:cubicBezTo>
                  <a:pt x="536" y="240"/>
                  <a:pt x="496" y="0"/>
                  <a:pt x="552" y="0"/>
                </a:cubicBezTo>
                <a:cubicBezTo>
                  <a:pt x="608" y="0"/>
                  <a:pt x="736" y="232"/>
                  <a:pt x="792" y="240"/>
                </a:cubicBezTo>
                <a:cubicBezTo>
                  <a:pt x="848" y="248"/>
                  <a:pt x="848" y="48"/>
                  <a:pt x="888" y="48"/>
                </a:cubicBezTo>
                <a:cubicBezTo>
                  <a:pt x="928" y="48"/>
                  <a:pt x="984" y="232"/>
                  <a:pt x="1032" y="240"/>
                </a:cubicBezTo>
                <a:cubicBezTo>
                  <a:pt x="1080" y="248"/>
                  <a:pt x="1120" y="96"/>
                  <a:pt x="1176" y="96"/>
                </a:cubicBezTo>
                <a:cubicBezTo>
                  <a:pt x="1232" y="96"/>
                  <a:pt x="1320" y="232"/>
                  <a:pt x="1368" y="240"/>
                </a:cubicBezTo>
                <a:cubicBezTo>
                  <a:pt x="1416" y="248"/>
                  <a:pt x="1424" y="144"/>
                  <a:pt x="1464" y="144"/>
                </a:cubicBezTo>
                <a:cubicBezTo>
                  <a:pt x="1504" y="144"/>
                  <a:pt x="1576" y="232"/>
                  <a:pt x="1608" y="240"/>
                </a:cubicBezTo>
                <a:cubicBezTo>
                  <a:pt x="1640" y="248"/>
                  <a:pt x="1632" y="192"/>
                  <a:pt x="1656" y="192"/>
                </a:cubicBezTo>
                <a:cubicBezTo>
                  <a:pt x="1680" y="192"/>
                  <a:pt x="1728" y="240"/>
                  <a:pt x="1752" y="240"/>
                </a:cubicBezTo>
                <a:cubicBezTo>
                  <a:pt x="1776" y="240"/>
                  <a:pt x="1776" y="192"/>
                  <a:pt x="1800" y="192"/>
                </a:cubicBezTo>
                <a:cubicBezTo>
                  <a:pt x="1824" y="192"/>
                  <a:pt x="1860" y="216"/>
                  <a:pt x="1896" y="240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1983307" y="4095632"/>
            <a:ext cx="5930900" cy="1331912"/>
            <a:chOff x="1177" y="2235"/>
            <a:chExt cx="3736" cy="839"/>
          </a:xfrm>
        </p:grpSpPr>
        <p:sp>
          <p:nvSpPr>
            <p:cNvPr id="89156" name="Text Box 53"/>
            <p:cNvSpPr txBox="1">
              <a:spLocks noChangeArrowheads="1"/>
            </p:cNvSpPr>
            <p:nvPr/>
          </p:nvSpPr>
          <p:spPr bwMode="auto">
            <a:xfrm>
              <a:off x="4057" y="2235"/>
              <a:ext cx="8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Splenectomy</a:t>
              </a:r>
            </a:p>
          </p:txBody>
        </p:sp>
        <p:sp>
          <p:nvSpPr>
            <p:cNvPr id="89157" name="Text Box 54"/>
            <p:cNvSpPr txBox="1">
              <a:spLocks noChangeArrowheads="1"/>
            </p:cNvSpPr>
            <p:nvPr/>
          </p:nvSpPr>
          <p:spPr bwMode="auto">
            <a:xfrm>
              <a:off x="1177" y="2449"/>
              <a:ext cx="7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Spleen Cut</a:t>
              </a:r>
            </a:p>
          </p:txBody>
        </p:sp>
        <p:sp>
          <p:nvSpPr>
            <p:cNvPr id="89158" name="Line 55"/>
            <p:cNvSpPr>
              <a:spLocks noChangeShapeType="1"/>
            </p:cNvSpPr>
            <p:nvPr/>
          </p:nvSpPr>
          <p:spPr bwMode="auto">
            <a:xfrm>
              <a:off x="4450" y="2526"/>
              <a:ext cx="0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9" name="Line 56"/>
            <p:cNvSpPr>
              <a:spLocks noChangeShapeType="1"/>
            </p:cNvSpPr>
            <p:nvPr/>
          </p:nvSpPr>
          <p:spPr bwMode="auto">
            <a:xfrm>
              <a:off x="1555" y="2690"/>
              <a:ext cx="0" cy="38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31" name="Text Box 57"/>
          <p:cNvSpPr txBox="1">
            <a:spLocks noChangeArrowheads="1"/>
          </p:cNvSpPr>
          <p:nvPr/>
        </p:nvSpPr>
        <p:spPr bwMode="auto">
          <a:xfrm>
            <a:off x="7645919" y="6148269"/>
            <a:ext cx="8096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RT12 h</a:t>
            </a:r>
          </a:p>
        </p:txBody>
      </p:sp>
      <p:sp>
        <p:nvSpPr>
          <p:cNvPr id="89132" name="Line 58"/>
          <p:cNvSpPr>
            <a:spLocks noChangeShapeType="1"/>
          </p:cNvSpPr>
          <p:nvPr/>
        </p:nvSpPr>
        <p:spPr bwMode="auto">
          <a:xfrm>
            <a:off x="1734069" y="4422657"/>
            <a:ext cx="954088" cy="11287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3" name="Text Box 59"/>
          <p:cNvSpPr txBox="1">
            <a:spLocks noChangeArrowheads="1"/>
          </p:cNvSpPr>
          <p:nvPr/>
        </p:nvSpPr>
        <p:spPr bwMode="auto">
          <a:xfrm>
            <a:off x="2453207" y="6121282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35’</a:t>
            </a:r>
          </a:p>
        </p:txBody>
      </p:sp>
      <p:sp>
        <p:nvSpPr>
          <p:cNvPr id="89134" name="Line 60"/>
          <p:cNvSpPr>
            <a:spLocks noChangeShapeType="1"/>
          </p:cNvSpPr>
          <p:nvPr/>
        </p:nvSpPr>
        <p:spPr bwMode="auto">
          <a:xfrm>
            <a:off x="4740794" y="6087944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5" name="Text Box 61"/>
          <p:cNvSpPr txBox="1">
            <a:spLocks noChangeArrowheads="1"/>
          </p:cNvSpPr>
          <p:nvPr/>
        </p:nvSpPr>
        <p:spPr bwMode="auto">
          <a:xfrm>
            <a:off x="4569344" y="6121282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95’</a:t>
            </a:r>
          </a:p>
        </p:txBody>
      </p:sp>
      <p:sp>
        <p:nvSpPr>
          <p:cNvPr id="89136" name="Line 62"/>
          <p:cNvSpPr>
            <a:spLocks noChangeShapeType="1"/>
          </p:cNvSpPr>
          <p:nvPr/>
        </p:nvSpPr>
        <p:spPr bwMode="auto">
          <a:xfrm>
            <a:off x="1657869" y="4498857"/>
            <a:ext cx="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37" name="Text Box 63"/>
          <p:cNvSpPr txBox="1">
            <a:spLocks noChangeArrowheads="1"/>
          </p:cNvSpPr>
          <p:nvPr/>
        </p:nvSpPr>
        <p:spPr bwMode="auto">
          <a:xfrm>
            <a:off x="1505469" y="6118107"/>
            <a:ext cx="290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9138" name="Line 64"/>
          <p:cNvSpPr>
            <a:spLocks noChangeShapeType="1"/>
          </p:cNvSpPr>
          <p:nvPr/>
        </p:nvSpPr>
        <p:spPr bwMode="auto">
          <a:xfrm>
            <a:off x="1657869" y="6081594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210069" y="2603382"/>
            <a:ext cx="8478838" cy="3097212"/>
            <a:chOff x="60" y="1295"/>
            <a:chExt cx="5341" cy="1951"/>
          </a:xfrm>
        </p:grpSpPr>
        <p:sp>
          <p:nvSpPr>
            <p:cNvPr id="89142" name="Text Box 66"/>
            <p:cNvSpPr txBox="1">
              <a:spLocks noChangeArrowheads="1"/>
            </p:cNvSpPr>
            <p:nvPr/>
          </p:nvSpPr>
          <p:spPr bwMode="auto">
            <a:xfrm>
              <a:off x="60" y="1510"/>
              <a:ext cx="80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>
                  <a:solidFill>
                    <a:srgbClr val="000000"/>
                  </a:solidFill>
                </a:rPr>
                <a:t>Temperature</a:t>
              </a:r>
            </a:p>
          </p:txBody>
        </p:sp>
        <p:sp>
          <p:nvSpPr>
            <p:cNvPr id="89143" name="Rectangle 67"/>
            <p:cNvSpPr>
              <a:spLocks noChangeArrowheads="1"/>
            </p:cNvSpPr>
            <p:nvPr/>
          </p:nvSpPr>
          <p:spPr bwMode="auto">
            <a:xfrm>
              <a:off x="1897" y="3102"/>
              <a:ext cx="2544" cy="14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00">
                  <a:solidFill>
                    <a:schemeClr val="bg1"/>
                  </a:solidFill>
                </a:rPr>
                <a:t>Induction of Hypothermia + Limited Fluid Resuscitation</a:t>
              </a:r>
              <a:endParaRPr lang="en-US" sz="1300">
                <a:solidFill>
                  <a:srgbClr val="000000"/>
                </a:solidFill>
              </a:endParaRPr>
            </a:p>
          </p:txBody>
        </p:sp>
        <p:sp>
          <p:nvSpPr>
            <p:cNvPr id="89144" name="Line 68"/>
            <p:cNvSpPr>
              <a:spLocks noChangeShapeType="1"/>
            </p:cNvSpPr>
            <p:nvPr/>
          </p:nvSpPr>
          <p:spPr bwMode="auto">
            <a:xfrm>
              <a:off x="937" y="1516"/>
              <a:ext cx="960" cy="14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5" name="Line 69"/>
            <p:cNvSpPr>
              <a:spLocks noChangeShapeType="1"/>
            </p:cNvSpPr>
            <p:nvPr/>
          </p:nvSpPr>
          <p:spPr bwMode="auto">
            <a:xfrm flipV="1">
              <a:off x="1897" y="1516"/>
              <a:ext cx="96" cy="144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6" name="Line 70"/>
            <p:cNvSpPr>
              <a:spLocks noChangeShapeType="1"/>
            </p:cNvSpPr>
            <p:nvPr/>
          </p:nvSpPr>
          <p:spPr bwMode="auto">
            <a:xfrm>
              <a:off x="1993" y="1516"/>
              <a:ext cx="3408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7" name="Text Box 71"/>
            <p:cNvSpPr txBox="1">
              <a:spLocks noChangeArrowheads="1"/>
            </p:cNvSpPr>
            <p:nvPr/>
          </p:nvSpPr>
          <p:spPr bwMode="auto">
            <a:xfrm>
              <a:off x="2000" y="1295"/>
              <a:ext cx="22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Normothermia Group (Norm) (38°C)</a:t>
              </a:r>
              <a:r>
                <a:rPr lang="en-US" sz="1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89148" name="Line 72"/>
            <p:cNvSpPr>
              <a:spLocks noChangeShapeType="1"/>
            </p:cNvSpPr>
            <p:nvPr/>
          </p:nvSpPr>
          <p:spPr bwMode="auto">
            <a:xfrm>
              <a:off x="1990" y="1776"/>
              <a:ext cx="2928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9" name="Line 73"/>
            <p:cNvSpPr>
              <a:spLocks noChangeShapeType="1"/>
            </p:cNvSpPr>
            <p:nvPr/>
          </p:nvSpPr>
          <p:spPr bwMode="auto">
            <a:xfrm>
              <a:off x="1894" y="1680"/>
              <a:ext cx="96" cy="96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0" name="Text Box 74"/>
            <p:cNvSpPr txBox="1">
              <a:spLocks noChangeArrowheads="1"/>
            </p:cNvSpPr>
            <p:nvPr/>
          </p:nvSpPr>
          <p:spPr bwMode="auto">
            <a:xfrm>
              <a:off x="1990" y="1574"/>
              <a:ext cx="28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Hypothermia Groups (Hypo-Ice &amp; -Rm) (34°C)</a:t>
              </a:r>
            </a:p>
          </p:txBody>
        </p:sp>
        <p:sp>
          <p:nvSpPr>
            <p:cNvPr id="89151" name="Line 75"/>
            <p:cNvSpPr>
              <a:spLocks noChangeShapeType="1"/>
            </p:cNvSpPr>
            <p:nvPr/>
          </p:nvSpPr>
          <p:spPr bwMode="auto">
            <a:xfrm>
              <a:off x="1990" y="1800"/>
              <a:ext cx="2928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2" name="Line 76"/>
            <p:cNvSpPr>
              <a:spLocks noChangeShapeType="1"/>
            </p:cNvSpPr>
            <p:nvPr/>
          </p:nvSpPr>
          <p:spPr bwMode="auto">
            <a:xfrm>
              <a:off x="912" y="1401"/>
              <a:ext cx="0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53" name="Line 77"/>
            <p:cNvSpPr>
              <a:spLocks noChangeShapeType="1"/>
            </p:cNvSpPr>
            <p:nvPr/>
          </p:nvSpPr>
          <p:spPr bwMode="auto">
            <a:xfrm flipV="1">
              <a:off x="4896" y="1536"/>
              <a:ext cx="144" cy="24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54" name="Line 78"/>
            <p:cNvSpPr>
              <a:spLocks noChangeShapeType="1"/>
            </p:cNvSpPr>
            <p:nvPr/>
          </p:nvSpPr>
          <p:spPr bwMode="auto">
            <a:xfrm flipV="1">
              <a:off x="4944" y="1536"/>
              <a:ext cx="144" cy="24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55" name="Line 79"/>
            <p:cNvSpPr>
              <a:spLocks noChangeShapeType="1"/>
            </p:cNvSpPr>
            <p:nvPr/>
          </p:nvSpPr>
          <p:spPr bwMode="auto">
            <a:xfrm>
              <a:off x="1872" y="1698"/>
              <a:ext cx="96" cy="9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41" name="Rectangle 82"/>
          <p:cNvSpPr>
            <a:spLocks noChangeArrowheads="1"/>
          </p:cNvSpPr>
          <p:nvPr/>
        </p:nvSpPr>
        <p:spPr bwMode="auto">
          <a:xfrm>
            <a:off x="230867" y="6419205"/>
            <a:ext cx="341811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rgbClr val="0000FF"/>
                </a:solidFill>
                <a:cs typeface="Arial" charset="0"/>
              </a:rPr>
              <a:t>Wu, et al. </a:t>
            </a:r>
            <a:r>
              <a:rPr lang="en-US" sz="2400" i="1" dirty="0">
                <a:solidFill>
                  <a:srgbClr val="0000FF"/>
                </a:solidFill>
                <a:cs typeface="Arial" charset="0"/>
              </a:rPr>
              <a:t>J Trauma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, 2005.</a:t>
            </a:r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4544" y="904252"/>
            <a:ext cx="8229600" cy="1143000"/>
          </a:xfrm>
        </p:spPr>
        <p:txBody>
          <a:bodyPr/>
          <a:lstStyle/>
          <a:p>
            <a:r>
              <a:rPr lang="en-US" dirty="0"/>
              <a:t>Pig HS Outcome Model ICU to 24 </a:t>
            </a:r>
            <a:r>
              <a:rPr lang="en-US" dirty="0" err="1"/>
              <a:t>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EEC3E-36D1-B144-BE73-2FB019B28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5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33376B2-BFD9-6040-98F6-870858784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6265643"/>
            <a:ext cx="889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 b="1">
                <a:solidFill>
                  <a:srgbClr val="000000"/>
                </a:solidFill>
              </a:rPr>
              <a:t>Time (h)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12C424E-825A-BB43-8C3F-3CCD410F6881}"/>
              </a:ext>
            </a:extLst>
          </p:cNvPr>
          <p:cNvSpPr>
            <a:spLocks/>
          </p:cNvSpPr>
          <p:nvPr/>
        </p:nvSpPr>
        <p:spPr bwMode="auto">
          <a:xfrm>
            <a:off x="1473200" y="1769843"/>
            <a:ext cx="7197725" cy="4156075"/>
          </a:xfrm>
          <a:custGeom>
            <a:avLst/>
            <a:gdLst>
              <a:gd name="T0" fmla="*/ 0 w 900"/>
              <a:gd name="T1" fmla="*/ 0 h 600"/>
              <a:gd name="T2" fmla="*/ 0 w 900"/>
              <a:gd name="T3" fmla="*/ 2147483647 h 600"/>
              <a:gd name="T4" fmla="*/ 2147483647 w 900"/>
              <a:gd name="T5" fmla="*/ 2147483647 h 600"/>
              <a:gd name="T6" fmla="*/ 0 60000 65536"/>
              <a:gd name="T7" fmla="*/ 0 60000 65536"/>
              <a:gd name="T8" fmla="*/ 0 60000 65536"/>
              <a:gd name="T9" fmla="*/ 0 w 900"/>
              <a:gd name="T10" fmla="*/ 0 h 600"/>
              <a:gd name="T11" fmla="*/ 900 w 900"/>
              <a:gd name="T12" fmla="*/ 600 h 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0" h="600">
                <a:moveTo>
                  <a:pt x="0" y="0"/>
                </a:moveTo>
                <a:lnTo>
                  <a:pt x="0" y="600"/>
                </a:lnTo>
                <a:lnTo>
                  <a:pt x="900" y="60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DADC87-D77F-654C-9FA6-9A556349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113" y="6010055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3F60AD08-23E6-474D-A43F-E1BFCD9727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3200" y="5925918"/>
            <a:ext cx="1588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5DEB35F-6A0A-6240-99F2-BC834C433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6003705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CE8A69FC-4CC3-AB4C-B563-AF1C85E897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70175" y="5925918"/>
            <a:ext cx="3175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B6EDC40-164C-D340-8EAA-1077BEA90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6003705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B7BAAA36-D87F-ED4A-BAE1-E888E772F5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0325" y="5925918"/>
            <a:ext cx="1588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BBA75742-A99C-BE4E-99AE-22859831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175" y="6010055"/>
            <a:ext cx="2111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5A81DD0E-A4EA-4144-B419-746B0C8C7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0475" y="5925918"/>
            <a:ext cx="1588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D09A8FD6-144B-D047-999D-D9E46102A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6010055"/>
            <a:ext cx="211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2721A93-BAAD-D046-932D-27C82E215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69038" y="5925918"/>
            <a:ext cx="1587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84D4604-204E-8A4C-9BC9-6E067CC43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888" y="6010055"/>
            <a:ext cx="211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9E037FAE-3BC5-954F-8210-DC9F64498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9188" y="5925918"/>
            <a:ext cx="3175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EC5950A9-DAC1-3C4A-926F-4C733F00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6010055"/>
            <a:ext cx="211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DBCB7DA4-0E4E-C247-BAF6-5159021476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70925" y="5925918"/>
            <a:ext cx="1588" cy="8413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6677E5D9-437C-4F44-9F30-10F140AF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213" y="5813205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5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44543B21-7BE0-854C-8D4F-93BF47733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75" y="1668243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4D6E2258-D755-C242-86F7-9AEDDDF61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4775" y="1768255"/>
            <a:ext cx="98425" cy="1588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A4B74C4A-2A9E-534A-8DB5-0BF37DC17E8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92894" y="3723261"/>
            <a:ext cx="124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n-US" sz="1800" b="1">
                <a:solidFill>
                  <a:srgbClr val="000000"/>
                </a:solidFill>
              </a:rPr>
              <a:t># Survivors</a:t>
            </a:r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4070B85D-D0C8-BF4A-87D1-30A18DEA05B3}"/>
              </a:ext>
            </a:extLst>
          </p:cNvPr>
          <p:cNvSpPr>
            <a:spLocks/>
          </p:cNvSpPr>
          <p:nvPr/>
        </p:nvSpPr>
        <p:spPr bwMode="auto">
          <a:xfrm>
            <a:off x="8670925" y="4886105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60000 65536"/>
              <a:gd name="T7" fmla="*/ 0 60000 65536"/>
              <a:gd name="T8" fmla="*/ 0 60000 65536"/>
              <a:gd name="T9" fmla="*/ 0 w 1588"/>
              <a:gd name="T10" fmla="*/ 0 h 1588"/>
              <a:gd name="T11" fmla="*/ 1588 w 158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588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BB71D7EB-9076-F545-9514-59681057968E}"/>
              </a:ext>
            </a:extLst>
          </p:cNvPr>
          <p:cNvSpPr>
            <a:spLocks/>
          </p:cNvSpPr>
          <p:nvPr/>
        </p:nvSpPr>
        <p:spPr bwMode="auto">
          <a:xfrm>
            <a:off x="8670925" y="3843118"/>
            <a:ext cx="1588" cy="3175"/>
          </a:xfrm>
          <a:custGeom>
            <a:avLst/>
            <a:gdLst>
              <a:gd name="T0" fmla="*/ 0 w 1588"/>
              <a:gd name="T1" fmla="*/ 0 h 3175"/>
              <a:gd name="T2" fmla="*/ 0 w 1588"/>
              <a:gd name="T3" fmla="*/ 0 h 3175"/>
              <a:gd name="T4" fmla="*/ 0 w 1588"/>
              <a:gd name="T5" fmla="*/ 0 h 3175"/>
              <a:gd name="T6" fmla="*/ 0 60000 65536"/>
              <a:gd name="T7" fmla="*/ 0 60000 65536"/>
              <a:gd name="T8" fmla="*/ 0 60000 65536"/>
              <a:gd name="T9" fmla="*/ 0 w 1588"/>
              <a:gd name="T10" fmla="*/ 0 h 3175"/>
              <a:gd name="T11" fmla="*/ 1588 w 1588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75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609D1334-1748-A948-B03D-842066B1F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5332193"/>
            <a:ext cx="833438" cy="55880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eaLnBrk="1" hangingPunct="1"/>
            <a:r>
              <a:rPr lang="en-US" sz="1500">
                <a:solidFill>
                  <a:srgbClr val="000000"/>
                </a:solidFill>
              </a:rPr>
              <a:t>HS</a:t>
            </a:r>
          </a:p>
          <a:p>
            <a:pPr algn="ctr" eaLnBrk="1" hangingPunct="1"/>
            <a:r>
              <a:rPr lang="en-US" sz="1500">
                <a:solidFill>
                  <a:srgbClr val="000000"/>
                </a:solidFill>
              </a:rPr>
              <a:t>3 h</a:t>
            </a: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52AC9073-BAFE-9044-A2DA-7EDE3022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424268"/>
            <a:ext cx="98425" cy="158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46BD4F52-41C1-3E4F-B707-F57228BAB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900393"/>
            <a:ext cx="98425" cy="158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2C45480D-3320-1C4B-A235-AEBCC95CA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863755"/>
            <a:ext cx="98425" cy="1588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8BFDA265-70F9-8049-90F2-10A141450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347818"/>
            <a:ext cx="98425" cy="158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7B99DF5B-9AAE-9741-B051-35AD07502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814418"/>
            <a:ext cx="98425" cy="158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DD3C908E-2372-D846-A1DA-6901F83974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300068"/>
            <a:ext cx="98425" cy="158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359F63EB-1CCD-EE47-97FA-5FB9D56749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376518"/>
            <a:ext cx="98425" cy="1587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EF006C57-54FE-F742-8BE9-D1F15CAB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75" y="2182593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CC4DAC6E-C793-6D46-8F76-62E3C1A44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63" y="2700118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1C1C00DD-5962-F140-9A1C-4213FFA3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3233518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B8158B58-2458-1F48-B319-28F04548C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3754218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7FA449DB-AD95-B640-B810-BB8A9A62B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75" y="4262218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95AB2EE3-FA3C-9D4B-AABB-CA525D792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4784505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3405531B-B7B1-6D4C-B7BD-7949DD3F0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113" y="5309968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15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41" name="Group 39">
            <a:extLst>
              <a:ext uri="{FF2B5EF4-FFF2-40B4-BE49-F238E27FC236}">
                <a16:creationId xmlns:a16="http://schemas.microsoft.com/office/drawing/2014/main" id="{3C100FAE-B582-3D40-95AD-2193C4E505E5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1769843"/>
            <a:ext cx="7197725" cy="3167062"/>
            <a:chOff x="928" y="883"/>
            <a:chExt cx="4534" cy="1995"/>
          </a:xfrm>
        </p:grpSpPr>
        <p:sp>
          <p:nvSpPr>
            <p:cNvPr id="42" name="Oval 40">
              <a:extLst>
                <a:ext uri="{FF2B5EF4-FFF2-40B4-BE49-F238E27FC236}">
                  <a16:creationId xmlns:a16="http://schemas.microsoft.com/office/drawing/2014/main" id="{53424BFB-49E3-644C-AD8D-2F9DA2E5E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" y="2824"/>
              <a:ext cx="50" cy="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41">
              <a:extLst>
                <a:ext uri="{FF2B5EF4-FFF2-40B4-BE49-F238E27FC236}">
                  <a16:creationId xmlns:a16="http://schemas.microsoft.com/office/drawing/2014/main" id="{A9C20572-3A2A-7443-882F-553EFE588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" y="883"/>
              <a:ext cx="4534" cy="1975"/>
              <a:chOff x="928" y="883"/>
              <a:chExt cx="4534" cy="1975"/>
            </a:xfrm>
          </p:grpSpPr>
          <p:sp>
            <p:nvSpPr>
              <p:cNvPr id="44" name="Freeform 42">
                <a:extLst>
                  <a:ext uri="{FF2B5EF4-FFF2-40B4-BE49-F238E27FC236}">
                    <a16:creationId xmlns:a16="http://schemas.microsoft.com/office/drawing/2014/main" id="{3CF2834B-44A3-EB4D-B42D-8C4BFD34B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" y="1218"/>
                <a:ext cx="45" cy="656"/>
              </a:xfrm>
              <a:custGeom>
                <a:avLst/>
                <a:gdLst>
                  <a:gd name="T0" fmla="*/ 0 w 9"/>
                  <a:gd name="T1" fmla="*/ 0 h 150"/>
                  <a:gd name="T2" fmla="*/ 225 w 9"/>
                  <a:gd name="T3" fmla="*/ 0 h 150"/>
                  <a:gd name="T4" fmla="*/ 225 w 9"/>
                  <a:gd name="T5" fmla="*/ 2869 h 150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50"/>
                  <a:gd name="T11" fmla="*/ 9 w 9"/>
                  <a:gd name="T12" fmla="*/ 150 h 1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50">
                    <a:moveTo>
                      <a:pt x="0" y="0"/>
                    </a:moveTo>
                    <a:lnTo>
                      <a:pt x="9" y="0"/>
                    </a:lnTo>
                    <a:lnTo>
                      <a:pt x="9" y="150"/>
                    </a:lnTo>
                  </a:path>
                </a:pathLst>
              </a:cu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DA29F914-CD4B-0F43-AD1A-8C0AF531E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875"/>
                <a:ext cx="37" cy="326"/>
              </a:xfrm>
              <a:custGeom>
                <a:avLst/>
                <a:gdLst>
                  <a:gd name="T0" fmla="*/ 0 w 7"/>
                  <a:gd name="T1" fmla="*/ 0 h 75"/>
                  <a:gd name="T2" fmla="*/ 196 w 7"/>
                  <a:gd name="T3" fmla="*/ 0 h 75"/>
                  <a:gd name="T4" fmla="*/ 196 w 7"/>
                  <a:gd name="T5" fmla="*/ 1417 h 7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75"/>
                  <a:gd name="T11" fmla="*/ 7 w 7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</a:path>
                </a:pathLst>
              </a:cu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 Box 44">
                <a:extLst>
                  <a:ext uri="{FF2B5EF4-FFF2-40B4-BE49-F238E27FC236}">
                    <a16:creationId xmlns:a16="http://schemas.microsoft.com/office/drawing/2014/main" id="{FA6561B8-F539-1B49-A695-E867DDE64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1" y="2640"/>
                <a:ext cx="1333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500">
                    <a:solidFill>
                      <a:srgbClr val="000000"/>
                    </a:solidFill>
                  </a:rPr>
                  <a:t>Norm, n=8</a:t>
                </a:r>
              </a:p>
            </p:txBody>
          </p:sp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68396064-7761-A444-A9B9-EF9B02234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" y="883"/>
                <a:ext cx="281" cy="333"/>
              </a:xfrm>
              <a:custGeom>
                <a:avLst/>
                <a:gdLst>
                  <a:gd name="T0" fmla="*/ 0 w 56"/>
                  <a:gd name="T1" fmla="*/ 0 h 75"/>
                  <a:gd name="T2" fmla="*/ 1410 w 56"/>
                  <a:gd name="T3" fmla="*/ 0 h 75"/>
                  <a:gd name="T4" fmla="*/ 1410 w 56"/>
                  <a:gd name="T5" fmla="*/ 1479 h 75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5"/>
                  <a:gd name="T11" fmla="*/ 56 w 56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5">
                    <a:moveTo>
                      <a:pt x="0" y="0"/>
                    </a:moveTo>
                    <a:lnTo>
                      <a:pt x="56" y="0"/>
                    </a:lnTo>
                    <a:lnTo>
                      <a:pt x="56" y="75"/>
                    </a:lnTo>
                  </a:path>
                </a:pathLst>
              </a:cu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46">
                <a:extLst>
                  <a:ext uri="{FF2B5EF4-FFF2-40B4-BE49-F238E27FC236}">
                    <a16:creationId xmlns:a16="http://schemas.microsoft.com/office/drawing/2014/main" id="{16F159AF-EA58-9A40-A582-5FB7A49B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2189"/>
                <a:ext cx="0" cy="329"/>
              </a:xfrm>
              <a:custGeom>
                <a:avLst/>
                <a:gdLst>
                  <a:gd name="T0" fmla="*/ 0 h 75"/>
                  <a:gd name="T1" fmla="*/ 0 h 75"/>
                  <a:gd name="T2" fmla="*/ 1443 h 75"/>
                  <a:gd name="T3" fmla="*/ 0 60000 65536"/>
                  <a:gd name="T4" fmla="*/ 0 60000 65536"/>
                  <a:gd name="T5" fmla="*/ 0 60000 65536"/>
                  <a:gd name="T6" fmla="*/ 0 h 75"/>
                  <a:gd name="T7" fmla="*/ 75 h 75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75">
                    <a:moveTo>
                      <a:pt x="0" y="0"/>
                    </a:moveTo>
                    <a:lnTo>
                      <a:pt x="0" y="0"/>
                    </a:lnTo>
                    <a:lnTo>
                      <a:pt x="0" y="75"/>
                    </a:lnTo>
                  </a:path>
                </a:pathLst>
              </a:cu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7">
                <a:extLst>
                  <a:ext uri="{FF2B5EF4-FFF2-40B4-BE49-F238E27FC236}">
                    <a16:creationId xmlns:a16="http://schemas.microsoft.com/office/drawing/2014/main" id="{8A48FCBB-6E0E-704E-BF46-995DDB375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2530"/>
                <a:ext cx="145" cy="328"/>
              </a:xfrm>
              <a:custGeom>
                <a:avLst/>
                <a:gdLst>
                  <a:gd name="T0" fmla="*/ 0 w 29"/>
                  <a:gd name="T1" fmla="*/ 0 h 75"/>
                  <a:gd name="T2" fmla="*/ 725 w 29"/>
                  <a:gd name="T3" fmla="*/ 0 h 75"/>
                  <a:gd name="T4" fmla="*/ 725 w 29"/>
                  <a:gd name="T5" fmla="*/ 1434 h 7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75"/>
                  <a:gd name="T11" fmla="*/ 29 w 29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75">
                    <a:moveTo>
                      <a:pt x="0" y="0"/>
                    </a:moveTo>
                    <a:lnTo>
                      <a:pt x="29" y="0"/>
                    </a:lnTo>
                    <a:lnTo>
                      <a:pt x="29" y="75"/>
                    </a:lnTo>
                  </a:path>
                </a:pathLst>
              </a:cu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48">
                <a:extLst>
                  <a:ext uri="{FF2B5EF4-FFF2-40B4-BE49-F238E27FC236}">
                    <a16:creationId xmlns:a16="http://schemas.microsoft.com/office/drawing/2014/main" id="{DB49F15C-2C4C-684F-A86D-A48C32789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2852"/>
                <a:ext cx="4026" cy="1"/>
              </a:xfrm>
              <a:custGeom>
                <a:avLst/>
                <a:gdLst>
                  <a:gd name="T0" fmla="*/ 0 w 799"/>
                  <a:gd name="T1" fmla="*/ 0 h 1"/>
                  <a:gd name="T2" fmla="*/ 20286 w 799"/>
                  <a:gd name="T3" fmla="*/ 0 h 1"/>
                  <a:gd name="T4" fmla="*/ 20286 w 79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99"/>
                  <a:gd name="T10" fmla="*/ 0 h 1"/>
                  <a:gd name="T11" fmla="*/ 799 w 79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99" h="1">
                    <a:moveTo>
                      <a:pt x="0" y="0"/>
                    </a:moveTo>
                    <a:lnTo>
                      <a:pt x="799" y="0"/>
                    </a:lnTo>
                  </a:path>
                </a:pathLst>
              </a:cu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07C837FC-9117-4746-82DA-DC8687B18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" y="1855"/>
                <a:ext cx="54" cy="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Oval 50">
                <a:extLst>
                  <a:ext uri="{FF2B5EF4-FFF2-40B4-BE49-F238E27FC236}">
                    <a16:creationId xmlns:a16="http://schemas.microsoft.com/office/drawing/2014/main" id="{E29EFBA6-857B-A644-A97A-A31711903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2169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Oval 51">
                <a:extLst>
                  <a:ext uri="{FF2B5EF4-FFF2-40B4-BE49-F238E27FC236}">
                    <a16:creationId xmlns:a16="http://schemas.microsoft.com/office/drawing/2014/main" id="{C15617D3-74E1-9C4F-9D92-96AEABC31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2491"/>
                <a:ext cx="56" cy="6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Oval 52">
                <a:extLst>
                  <a:ext uri="{FF2B5EF4-FFF2-40B4-BE49-F238E27FC236}">
                    <a16:creationId xmlns:a16="http://schemas.microsoft.com/office/drawing/2014/main" id="{724CFEAF-A6B6-734D-BA58-FE20C4259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" y="1188"/>
                <a:ext cx="55" cy="5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5" name="Group 53">
            <a:extLst>
              <a:ext uri="{FF2B5EF4-FFF2-40B4-BE49-F238E27FC236}">
                <a16:creationId xmlns:a16="http://schemas.microsoft.com/office/drawing/2014/main" id="{5228D236-B6F8-C54C-9E06-30ECE0DDD3E3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1768255"/>
            <a:ext cx="7197725" cy="2146300"/>
            <a:chOff x="928" y="882"/>
            <a:chExt cx="4534" cy="1352"/>
          </a:xfrm>
        </p:grpSpPr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36586EB9-1FF3-624E-ABB1-2F6F87D91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218"/>
              <a:ext cx="327" cy="327"/>
            </a:xfrm>
            <a:custGeom>
              <a:avLst/>
              <a:gdLst>
                <a:gd name="T0" fmla="*/ 0 w 65"/>
                <a:gd name="T1" fmla="*/ 0 h 75"/>
                <a:gd name="T2" fmla="*/ 1645 w 65"/>
                <a:gd name="T3" fmla="*/ 0 h 75"/>
                <a:gd name="T4" fmla="*/ 1645 w 65"/>
                <a:gd name="T5" fmla="*/ 1426 h 75"/>
                <a:gd name="T6" fmla="*/ 0 60000 65536"/>
                <a:gd name="T7" fmla="*/ 0 60000 65536"/>
                <a:gd name="T8" fmla="*/ 0 60000 65536"/>
                <a:gd name="T9" fmla="*/ 0 w 65"/>
                <a:gd name="T10" fmla="*/ 0 h 75"/>
                <a:gd name="T11" fmla="*/ 65 w 65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75">
                  <a:moveTo>
                    <a:pt x="0" y="0"/>
                  </a:moveTo>
                  <a:lnTo>
                    <a:pt x="65" y="0"/>
                  </a:lnTo>
                  <a:lnTo>
                    <a:pt x="65" y="75"/>
                  </a:lnTo>
                </a:path>
              </a:pathLst>
            </a:cu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55">
              <a:extLst>
                <a:ext uri="{FF2B5EF4-FFF2-40B4-BE49-F238E27FC236}">
                  <a16:creationId xmlns:a16="http://schemas.microsoft.com/office/drawing/2014/main" id="{D8B87E93-6BEF-5143-8E3B-5FC1A8B73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" y="1968"/>
              <a:ext cx="172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500">
                  <a:solidFill>
                    <a:srgbClr val="000000"/>
                  </a:solidFill>
                </a:rPr>
                <a:t>Hypo-Ice, n=8</a:t>
              </a: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57378B4C-882D-1E4E-AD85-5252A503B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882"/>
              <a:ext cx="121" cy="327"/>
            </a:xfrm>
            <a:custGeom>
              <a:avLst/>
              <a:gdLst>
                <a:gd name="T0" fmla="*/ 0 w 26"/>
                <a:gd name="T1" fmla="*/ 0 h 75"/>
                <a:gd name="T2" fmla="*/ 563 w 26"/>
                <a:gd name="T3" fmla="*/ 0 h 75"/>
                <a:gd name="T4" fmla="*/ 563 w 26"/>
                <a:gd name="T5" fmla="*/ 1426 h 75"/>
                <a:gd name="T6" fmla="*/ 0 60000 65536"/>
                <a:gd name="T7" fmla="*/ 0 60000 65536"/>
                <a:gd name="T8" fmla="*/ 0 60000 65536"/>
                <a:gd name="T9" fmla="*/ 0 w 26"/>
                <a:gd name="T10" fmla="*/ 0 h 75"/>
                <a:gd name="T11" fmla="*/ 26 w 26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75">
                  <a:moveTo>
                    <a:pt x="0" y="0"/>
                  </a:moveTo>
                  <a:lnTo>
                    <a:pt x="26" y="0"/>
                  </a:lnTo>
                  <a:lnTo>
                    <a:pt x="26" y="75"/>
                  </a:lnTo>
                </a:path>
              </a:pathLst>
            </a:cu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F80252C-FB32-8E48-9F56-CD82B23D1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1540"/>
              <a:ext cx="101" cy="329"/>
            </a:xfrm>
            <a:custGeom>
              <a:avLst/>
              <a:gdLst>
                <a:gd name="T0" fmla="*/ 0 w 20"/>
                <a:gd name="T1" fmla="*/ 0 h 75"/>
                <a:gd name="T2" fmla="*/ 510 w 20"/>
                <a:gd name="T3" fmla="*/ 0 h 75"/>
                <a:gd name="T4" fmla="*/ 510 w 20"/>
                <a:gd name="T5" fmla="*/ 1443 h 75"/>
                <a:gd name="T6" fmla="*/ 0 60000 65536"/>
                <a:gd name="T7" fmla="*/ 0 60000 65536"/>
                <a:gd name="T8" fmla="*/ 0 60000 65536"/>
                <a:gd name="T9" fmla="*/ 0 w 20"/>
                <a:gd name="T10" fmla="*/ 0 h 75"/>
                <a:gd name="T11" fmla="*/ 20 w 20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75">
                  <a:moveTo>
                    <a:pt x="0" y="0"/>
                  </a:moveTo>
                  <a:lnTo>
                    <a:pt x="20" y="0"/>
                  </a:lnTo>
                  <a:lnTo>
                    <a:pt x="20" y="75"/>
                  </a:lnTo>
                </a:path>
              </a:pathLst>
            </a:cu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95740843-A335-F54F-AE67-ECAE1D31F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875"/>
              <a:ext cx="40" cy="326"/>
            </a:xfrm>
            <a:custGeom>
              <a:avLst/>
              <a:gdLst>
                <a:gd name="T0" fmla="*/ 0 w 8"/>
                <a:gd name="T1" fmla="*/ 0 h 75"/>
                <a:gd name="T2" fmla="*/ 200 w 8"/>
                <a:gd name="T3" fmla="*/ 0 h 75"/>
                <a:gd name="T4" fmla="*/ 200 w 8"/>
                <a:gd name="T5" fmla="*/ 1417 h 75"/>
                <a:gd name="T6" fmla="*/ 0 60000 65536"/>
                <a:gd name="T7" fmla="*/ 0 60000 65536"/>
                <a:gd name="T8" fmla="*/ 0 60000 65536"/>
                <a:gd name="T9" fmla="*/ 0 w 8"/>
                <a:gd name="T10" fmla="*/ 0 h 75"/>
                <a:gd name="T11" fmla="*/ 8 w 8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75">
                  <a:moveTo>
                    <a:pt x="0" y="0"/>
                  </a:moveTo>
                  <a:lnTo>
                    <a:pt x="8" y="0"/>
                  </a:lnTo>
                  <a:lnTo>
                    <a:pt x="8" y="75"/>
                  </a:lnTo>
                </a:path>
              </a:pathLst>
            </a:cu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CDF93E60-3EFA-D344-8C3F-CFE8F9B13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2201"/>
              <a:ext cx="3936" cy="2"/>
            </a:xfrm>
            <a:custGeom>
              <a:avLst/>
              <a:gdLst>
                <a:gd name="T0" fmla="*/ 0 w 781"/>
                <a:gd name="T1" fmla="*/ 0 h 2"/>
                <a:gd name="T2" fmla="*/ 19836 w 781"/>
                <a:gd name="T3" fmla="*/ 0 h 2"/>
                <a:gd name="T4" fmla="*/ 19836 w 781"/>
                <a:gd name="T5" fmla="*/ 0 h 2"/>
                <a:gd name="T6" fmla="*/ 0 60000 65536"/>
                <a:gd name="T7" fmla="*/ 0 60000 65536"/>
                <a:gd name="T8" fmla="*/ 0 60000 65536"/>
                <a:gd name="T9" fmla="*/ 0 w 781"/>
                <a:gd name="T10" fmla="*/ 0 h 2"/>
                <a:gd name="T11" fmla="*/ 781 w 78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1" h="2">
                  <a:moveTo>
                    <a:pt x="0" y="0"/>
                  </a:moveTo>
                  <a:lnTo>
                    <a:pt x="781" y="0"/>
                  </a:lnTo>
                </a:path>
              </a:pathLst>
            </a:cu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60">
              <a:extLst>
                <a:ext uri="{FF2B5EF4-FFF2-40B4-BE49-F238E27FC236}">
                  <a16:creationId xmlns:a16="http://schemas.microsoft.com/office/drawing/2014/main" id="{56F4E159-968A-EF44-BD10-8EB796E84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508"/>
              <a:ext cx="60" cy="52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61">
              <a:extLst>
                <a:ext uri="{FF2B5EF4-FFF2-40B4-BE49-F238E27FC236}">
                  <a16:creationId xmlns:a16="http://schemas.microsoft.com/office/drawing/2014/main" id="{5A89D167-3CAA-E641-9037-9831D3459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" y="1847"/>
              <a:ext cx="61" cy="53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86D62037-4967-E945-84CB-F9A612F73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2183"/>
              <a:ext cx="59" cy="51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63">
              <a:extLst>
                <a:ext uri="{FF2B5EF4-FFF2-40B4-BE49-F238E27FC236}">
                  <a16:creationId xmlns:a16="http://schemas.microsoft.com/office/drawing/2014/main" id="{4CBCEEFE-34F7-E94E-B6B3-53ACECE4A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" y="1188"/>
              <a:ext cx="60" cy="52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Line 64">
            <a:extLst>
              <a:ext uri="{FF2B5EF4-FFF2-40B4-BE49-F238E27FC236}">
                <a16:creationId xmlns:a16="http://schemas.microsoft.com/office/drawing/2014/main" id="{83101107-AE6D-A449-A45C-2ACF2C62B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921155"/>
            <a:ext cx="98425" cy="1588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7" name="Group 65">
            <a:extLst>
              <a:ext uri="{FF2B5EF4-FFF2-40B4-BE49-F238E27FC236}">
                <a16:creationId xmlns:a16="http://schemas.microsoft.com/office/drawing/2014/main" id="{060137C6-AE2D-C540-8EFD-2F3B357D0C3C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1769843"/>
            <a:ext cx="7200900" cy="1096962"/>
            <a:chOff x="928" y="883"/>
            <a:chExt cx="4536" cy="691"/>
          </a:xfrm>
        </p:grpSpPr>
        <p:sp>
          <p:nvSpPr>
            <p:cNvPr id="68" name="Text Box 66">
              <a:extLst>
                <a:ext uri="{FF2B5EF4-FFF2-40B4-BE49-F238E27FC236}">
                  <a16:creationId xmlns:a16="http://schemas.microsoft.com/office/drawing/2014/main" id="{6656135B-D14F-A940-8F09-DE229BC5A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8" y="983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80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69" name="Text Box 67">
              <a:extLst>
                <a:ext uri="{FF2B5EF4-FFF2-40B4-BE49-F238E27FC236}">
                  <a16:creationId xmlns:a16="http://schemas.microsoft.com/office/drawing/2014/main" id="{197B51CC-62ED-8449-A2CF-CEBE284AF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" y="960"/>
              <a:ext cx="178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500">
                  <a:solidFill>
                    <a:srgbClr val="000000"/>
                  </a:solidFill>
                </a:rPr>
                <a:t>Hypo-Rm, n=8</a:t>
              </a:r>
            </a:p>
          </p:txBody>
        </p:sp>
        <p:sp>
          <p:nvSpPr>
            <p:cNvPr id="70" name="Text Box 68">
              <a:extLst>
                <a:ext uri="{FF2B5EF4-FFF2-40B4-BE49-F238E27FC236}">
                  <a16:creationId xmlns:a16="http://schemas.microsoft.com/office/drawing/2014/main" id="{B60905DF-C378-F841-920B-34235E799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5" y="1280"/>
              <a:ext cx="1586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500">
                  <a:solidFill>
                    <a:srgbClr val="000000"/>
                  </a:solidFill>
                </a:rPr>
                <a:t>p&lt;0.05 (Hypo-Rm vs Norm)</a:t>
              </a:r>
            </a:p>
          </p:txBody>
        </p:sp>
        <p:grpSp>
          <p:nvGrpSpPr>
            <p:cNvPr id="71" name="Group 69">
              <a:extLst>
                <a:ext uri="{FF2B5EF4-FFF2-40B4-BE49-F238E27FC236}">
                  <a16:creationId xmlns:a16="http://schemas.microsoft.com/office/drawing/2014/main" id="{B74F0C9C-D954-5042-8AEF-E0C19C6168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" y="883"/>
              <a:ext cx="4536" cy="691"/>
              <a:chOff x="928" y="883"/>
              <a:chExt cx="4536" cy="691"/>
            </a:xfrm>
          </p:grpSpPr>
          <p:sp>
            <p:nvSpPr>
              <p:cNvPr id="72" name="Line 70">
                <a:extLst>
                  <a:ext uri="{FF2B5EF4-FFF2-40B4-BE49-F238E27FC236}">
                    <a16:creationId xmlns:a16="http://schemas.microsoft.com/office/drawing/2014/main" id="{36844C55-10A4-1E47-B6EF-5927B6353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4" y="1211"/>
                <a:ext cx="0" cy="3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3" name="Group 71">
                <a:extLst>
                  <a:ext uri="{FF2B5EF4-FFF2-40B4-BE49-F238E27FC236}">
                    <a16:creationId xmlns:a16="http://schemas.microsoft.com/office/drawing/2014/main" id="{6FF0AE12-4A85-CF43-B095-180F3B4D8E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8" y="883"/>
                <a:ext cx="4536" cy="691"/>
                <a:chOff x="928" y="883"/>
                <a:chExt cx="4536" cy="691"/>
              </a:xfrm>
            </p:grpSpPr>
            <p:sp>
              <p:nvSpPr>
                <p:cNvPr id="74" name="Freeform 72">
                  <a:extLst>
                    <a:ext uri="{FF2B5EF4-FFF2-40B4-BE49-F238E27FC236}">
                      <a16:creationId xmlns:a16="http://schemas.microsoft.com/office/drawing/2014/main" id="{7B9A3045-F341-294B-8FAE-0D34ADCF0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8" y="883"/>
                  <a:ext cx="422" cy="333"/>
                </a:xfrm>
                <a:custGeom>
                  <a:avLst/>
                  <a:gdLst>
                    <a:gd name="T0" fmla="*/ 0 w 84"/>
                    <a:gd name="T1" fmla="*/ 0 h 75"/>
                    <a:gd name="T2" fmla="*/ 2120 w 84"/>
                    <a:gd name="T3" fmla="*/ 0 h 75"/>
                    <a:gd name="T4" fmla="*/ 2120 w 84"/>
                    <a:gd name="T5" fmla="*/ 1479 h 75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75"/>
                    <a:gd name="T11" fmla="*/ 84 w 84"/>
                    <a:gd name="T12" fmla="*/ 75 h 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75">
                      <a:moveTo>
                        <a:pt x="0" y="0"/>
                      </a:moveTo>
                      <a:lnTo>
                        <a:pt x="84" y="0"/>
                      </a:lnTo>
                      <a:lnTo>
                        <a:pt x="84" y="75"/>
                      </a:lnTo>
                    </a:path>
                  </a:pathLst>
                </a:custGeom>
                <a:noFill/>
                <a:ln w="127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73">
                  <a:extLst>
                    <a:ext uri="{FF2B5EF4-FFF2-40B4-BE49-F238E27FC236}">
                      <a16:creationId xmlns:a16="http://schemas.microsoft.com/office/drawing/2014/main" id="{47DD9878-D35D-5944-985D-6F2911345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342" y="1202"/>
                  <a:ext cx="1842" cy="30"/>
                </a:xfrm>
                <a:custGeom>
                  <a:avLst/>
                  <a:gdLst>
                    <a:gd name="T0" fmla="*/ 0 w 385"/>
                    <a:gd name="T1" fmla="*/ 0 h 30"/>
                    <a:gd name="T2" fmla="*/ 8813 w 385"/>
                    <a:gd name="T3" fmla="*/ 0 h 30"/>
                    <a:gd name="T4" fmla="*/ 8813 w 385"/>
                    <a:gd name="T5" fmla="*/ 0 h 30"/>
                    <a:gd name="T6" fmla="*/ 0 60000 65536"/>
                    <a:gd name="T7" fmla="*/ 0 60000 65536"/>
                    <a:gd name="T8" fmla="*/ 0 60000 65536"/>
                    <a:gd name="T9" fmla="*/ 0 w 385"/>
                    <a:gd name="T10" fmla="*/ 0 h 30"/>
                    <a:gd name="T11" fmla="*/ 385 w 385"/>
                    <a:gd name="T12" fmla="*/ 30 h 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5" h="30">
                      <a:moveTo>
                        <a:pt x="0" y="0"/>
                      </a:moveTo>
                      <a:lnTo>
                        <a:pt x="385" y="0"/>
                      </a:lnTo>
                    </a:path>
                  </a:pathLst>
                </a:custGeom>
                <a:noFill/>
                <a:ln w="127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74">
                  <a:extLst>
                    <a:ext uri="{FF2B5EF4-FFF2-40B4-BE49-F238E27FC236}">
                      <a16:creationId xmlns:a16="http://schemas.microsoft.com/office/drawing/2014/main" id="{98D476EF-9D87-F94C-9ED7-F5BDF59FE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4" y="1179"/>
                  <a:ext cx="71" cy="57"/>
                </a:xfrm>
                <a:custGeom>
                  <a:avLst/>
                  <a:gdLst>
                    <a:gd name="T0" fmla="*/ 0 w 14"/>
                    <a:gd name="T1" fmla="*/ 250 h 13"/>
                    <a:gd name="T2" fmla="*/ 183 w 14"/>
                    <a:gd name="T3" fmla="*/ 0 h 13"/>
                    <a:gd name="T4" fmla="*/ 360 w 14"/>
                    <a:gd name="T5" fmla="*/ 250 h 13"/>
                    <a:gd name="T6" fmla="*/ 0 w 14"/>
                    <a:gd name="T7" fmla="*/ 250 h 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"/>
                    <a:gd name="T13" fmla="*/ 0 h 13"/>
                    <a:gd name="T14" fmla="*/ 14 w 14"/>
                    <a:gd name="T15" fmla="*/ 13 h 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" h="13">
                      <a:moveTo>
                        <a:pt x="0" y="13"/>
                      </a:moveTo>
                      <a:lnTo>
                        <a:pt x="7" y="0"/>
                      </a:lnTo>
                      <a:lnTo>
                        <a:pt x="14" y="13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00FF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75">
                  <a:extLst>
                    <a:ext uri="{FF2B5EF4-FFF2-40B4-BE49-F238E27FC236}">
                      <a16:creationId xmlns:a16="http://schemas.microsoft.com/office/drawing/2014/main" id="{1E9EA277-CECE-F845-80F0-D6BCC632D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2" y="1546"/>
                  <a:ext cx="2272" cy="0"/>
                </a:xfrm>
                <a:prstGeom prst="line">
                  <a:avLst/>
                </a:prstGeom>
                <a:noFill/>
                <a:ln w="127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Freeform 76">
                  <a:extLst>
                    <a:ext uri="{FF2B5EF4-FFF2-40B4-BE49-F238E27FC236}">
                      <a16:creationId xmlns:a16="http://schemas.microsoft.com/office/drawing/2014/main" id="{4C2E9BD8-1E04-9940-9E6E-98F4DD6447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1183"/>
                  <a:ext cx="71" cy="57"/>
                </a:xfrm>
                <a:custGeom>
                  <a:avLst/>
                  <a:gdLst>
                    <a:gd name="T0" fmla="*/ 0 w 14"/>
                    <a:gd name="T1" fmla="*/ 250 h 13"/>
                    <a:gd name="T2" fmla="*/ 183 w 14"/>
                    <a:gd name="T3" fmla="*/ 0 h 13"/>
                    <a:gd name="T4" fmla="*/ 360 w 14"/>
                    <a:gd name="T5" fmla="*/ 250 h 13"/>
                    <a:gd name="T6" fmla="*/ 0 w 14"/>
                    <a:gd name="T7" fmla="*/ 250 h 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"/>
                    <a:gd name="T13" fmla="*/ 0 h 13"/>
                    <a:gd name="T14" fmla="*/ 14 w 14"/>
                    <a:gd name="T15" fmla="*/ 13 h 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" h="13">
                      <a:moveTo>
                        <a:pt x="0" y="13"/>
                      </a:moveTo>
                      <a:lnTo>
                        <a:pt x="7" y="0"/>
                      </a:lnTo>
                      <a:lnTo>
                        <a:pt x="14" y="13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00FF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77">
                  <a:extLst>
                    <a:ext uri="{FF2B5EF4-FFF2-40B4-BE49-F238E27FC236}">
                      <a16:creationId xmlns:a16="http://schemas.microsoft.com/office/drawing/2014/main" id="{08F9776B-58DC-C749-A510-184341D34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8" y="1517"/>
                  <a:ext cx="71" cy="57"/>
                </a:xfrm>
                <a:custGeom>
                  <a:avLst/>
                  <a:gdLst>
                    <a:gd name="T0" fmla="*/ 0 w 14"/>
                    <a:gd name="T1" fmla="*/ 250 h 13"/>
                    <a:gd name="T2" fmla="*/ 183 w 14"/>
                    <a:gd name="T3" fmla="*/ 0 h 13"/>
                    <a:gd name="T4" fmla="*/ 360 w 14"/>
                    <a:gd name="T5" fmla="*/ 250 h 13"/>
                    <a:gd name="T6" fmla="*/ 0 w 14"/>
                    <a:gd name="T7" fmla="*/ 250 h 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"/>
                    <a:gd name="T13" fmla="*/ 0 h 13"/>
                    <a:gd name="T14" fmla="*/ 14 w 14"/>
                    <a:gd name="T15" fmla="*/ 13 h 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" h="13">
                      <a:moveTo>
                        <a:pt x="0" y="13"/>
                      </a:moveTo>
                      <a:lnTo>
                        <a:pt x="7" y="0"/>
                      </a:lnTo>
                      <a:lnTo>
                        <a:pt x="14" y="13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00FF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0" name="Rectangle 82">
            <a:extLst>
              <a:ext uri="{FF2B5EF4-FFF2-40B4-BE49-F238E27FC236}">
                <a16:creationId xmlns:a16="http://schemas.microsoft.com/office/drawing/2014/main" id="{2F659E10-9198-BD43-9566-0D522F30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54" y="6397406"/>
            <a:ext cx="341811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/>
            <a:r>
              <a:rPr lang="en-US" sz="2400" dirty="0">
                <a:solidFill>
                  <a:srgbClr val="000090"/>
                </a:solidFill>
                <a:cs typeface="Arial" charset="0"/>
              </a:rPr>
              <a:t>Wu, et al. </a:t>
            </a:r>
            <a:r>
              <a:rPr lang="en-US" sz="2400" i="1" dirty="0">
                <a:solidFill>
                  <a:srgbClr val="000090"/>
                </a:solidFill>
                <a:cs typeface="Arial" charset="0"/>
              </a:rPr>
              <a:t>J Trauma</a:t>
            </a:r>
            <a:r>
              <a:rPr lang="en-US" sz="2400" dirty="0">
                <a:solidFill>
                  <a:srgbClr val="000090"/>
                </a:solidFill>
                <a:cs typeface="Arial" charset="0"/>
              </a:rPr>
              <a:t>, 2005.</a:t>
            </a:r>
          </a:p>
        </p:txBody>
      </p:sp>
      <p:sp>
        <p:nvSpPr>
          <p:cNvPr id="81" name="Title 80">
            <a:extLst>
              <a:ext uri="{FF2B5EF4-FFF2-40B4-BE49-F238E27FC236}">
                <a16:creationId xmlns:a16="http://schemas.microsoft.com/office/drawing/2014/main" id="{2B267F5C-0EB2-F349-B862-82E05637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334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Pig Survival</a:t>
            </a:r>
          </a:p>
        </p:txBody>
      </p:sp>
    </p:spTree>
    <p:extLst>
      <p:ext uri="{BB962C8B-B14F-4D97-AF65-F5344CB8AC3E}">
        <p14:creationId xmlns:p14="http://schemas.microsoft.com/office/powerpoint/2010/main" val="67774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46F9-66B2-CF4F-81AF-67C892AB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Hemorrhagic shock and hypothermia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22A9C-7EF0-884E-AC7C-CEB3F5B80833}"/>
              </a:ext>
            </a:extLst>
          </p:cNvPr>
          <p:cNvSpPr txBox="1"/>
          <p:nvPr/>
        </p:nvSpPr>
        <p:spPr>
          <a:xfrm>
            <a:off x="262647" y="6396335"/>
            <a:ext cx="387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George, et al. </a:t>
            </a:r>
            <a:r>
              <a:rPr lang="en-US" sz="2400" i="1" dirty="0">
                <a:solidFill>
                  <a:srgbClr val="002060"/>
                </a:solidFill>
              </a:rPr>
              <a:t>J Trauma</a:t>
            </a:r>
            <a:r>
              <a:rPr lang="en-US" sz="2400" dirty="0">
                <a:solidFill>
                  <a:srgbClr val="002060"/>
                </a:solidFill>
              </a:rPr>
              <a:t>, 2010.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188236-1E70-4F4C-9DB9-17749BA93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449" y="2220512"/>
            <a:ext cx="5997102" cy="4064702"/>
          </a:xfrm>
        </p:spPr>
      </p:pic>
    </p:spTree>
    <p:extLst>
      <p:ext uri="{BB962C8B-B14F-4D97-AF65-F5344CB8AC3E}">
        <p14:creationId xmlns:p14="http://schemas.microsoft.com/office/powerpoint/2010/main" val="481693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46F9-66B2-CF4F-81AF-67C892AB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Hemorrhagic shock and hypothermia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22A9C-7EF0-884E-AC7C-CEB3F5B80833}"/>
              </a:ext>
            </a:extLst>
          </p:cNvPr>
          <p:cNvSpPr txBox="1"/>
          <p:nvPr/>
        </p:nvSpPr>
        <p:spPr>
          <a:xfrm>
            <a:off x="262647" y="6396335"/>
            <a:ext cx="387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George, et al. </a:t>
            </a:r>
            <a:r>
              <a:rPr lang="en-US" sz="2400" i="1" dirty="0">
                <a:solidFill>
                  <a:srgbClr val="002060"/>
                </a:solidFill>
              </a:rPr>
              <a:t>J Trauma</a:t>
            </a:r>
            <a:r>
              <a:rPr lang="en-US" sz="2400" dirty="0">
                <a:solidFill>
                  <a:srgbClr val="002060"/>
                </a:solidFill>
              </a:rPr>
              <a:t>, 2010.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AA40A7-8116-0A4B-9CA6-E0A135B3C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390" y="2143295"/>
            <a:ext cx="4503219" cy="4253040"/>
          </a:xfrm>
        </p:spPr>
      </p:pic>
    </p:spTree>
    <p:extLst>
      <p:ext uri="{BB962C8B-B14F-4D97-AF65-F5344CB8AC3E}">
        <p14:creationId xmlns:p14="http://schemas.microsoft.com/office/powerpoint/2010/main" val="167025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ss02.jpg">
            <a:extLst>
              <a:ext uri="{FF2B5EF4-FFF2-40B4-BE49-F238E27FC236}">
                <a16:creationId xmlns:a16="http://schemas.microsoft.com/office/drawing/2014/main" id="{E8CAB8A5-3040-9840-8AFD-E5FC257F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110"/>
          <a:stretch>
            <a:fillRect/>
          </a:stretch>
        </p:blipFill>
        <p:spPr>
          <a:xfrm>
            <a:off x="457200" y="2852687"/>
            <a:ext cx="3269189" cy="3200400"/>
          </a:xfrm>
          <a:prstGeom prst="rect">
            <a:avLst/>
          </a:prstGeom>
        </p:spPr>
      </p:pic>
      <p:pic>
        <p:nvPicPr>
          <p:cNvPr id="5" name="Picture 4" descr="shivering new.gif">
            <a:extLst>
              <a:ext uri="{FF2B5EF4-FFF2-40B4-BE49-F238E27FC236}">
                <a16:creationId xmlns:a16="http://schemas.microsoft.com/office/drawing/2014/main" id="{D7E0135B-2350-3E41-80A6-071B2146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39" y="2119587"/>
            <a:ext cx="2941735" cy="43243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961A8A-E059-6249-A5D7-88170210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161524"/>
            <a:ext cx="8864600" cy="595312"/>
          </a:xfrm>
        </p:spPr>
        <p:txBody>
          <a:bodyPr>
            <a:normAutofit fontScale="90000"/>
          </a:bodyPr>
          <a:lstStyle/>
          <a:p>
            <a:r>
              <a:rPr lang="en-US" dirty="0"/>
              <a:t>Why the dichotomy?</a:t>
            </a:r>
          </a:p>
        </p:txBody>
      </p:sp>
      <p:pic>
        <p:nvPicPr>
          <p:cNvPr id="7" name="Picture 6" descr="banked blood.png">
            <a:extLst>
              <a:ext uri="{FF2B5EF4-FFF2-40B4-BE49-F238E27FC236}">
                <a16:creationId xmlns:a16="http://schemas.microsoft.com/office/drawing/2014/main" id="{303A4DDA-4832-514D-BCB1-B0A360314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817309"/>
            <a:ext cx="7239000" cy="34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22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Peter Safar</a:t>
            </a:r>
            <a:br>
              <a:rPr lang="en-US" dirty="0"/>
            </a:br>
            <a:r>
              <a:rPr lang="en-US" dirty="0"/>
              <a:t>Father of CPR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</a:t>
            </a:r>
          </a:p>
          <a:p>
            <a:pPr lvl="1"/>
            <a:r>
              <a:rPr lang="en-US" dirty="0"/>
              <a:t>Looking for medical students for cardiac arrest research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5307"/>
            <a:ext cx="4572000" cy="306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24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Trauma case at Shock Trauma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23 </a:t>
            </a:r>
            <a:r>
              <a:rPr lang="en-US" dirty="0" err="1"/>
              <a:t>yo</a:t>
            </a:r>
            <a:r>
              <a:rPr lang="en-US" dirty="0"/>
              <a:t> male</a:t>
            </a:r>
          </a:p>
          <a:p>
            <a:pPr eaLnBrk="1" hangingPunct="1"/>
            <a:r>
              <a:rPr lang="en-US" dirty="0"/>
              <a:t>Stab wound to the heart</a:t>
            </a:r>
          </a:p>
          <a:p>
            <a:pPr eaLnBrk="1" hangingPunct="1"/>
            <a:r>
              <a:rPr lang="en-US" dirty="0"/>
              <a:t>Arrest in Trauma Resuscitation Unit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 descr="old tru in 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37000"/>
            <a:ext cx="3657600" cy="2844800"/>
          </a:xfrm>
          <a:prstGeom prst="rect">
            <a:avLst/>
          </a:prstGeom>
        </p:spPr>
      </p:pic>
      <p:pic>
        <p:nvPicPr>
          <p:cNvPr id="3" name="Picture 2" descr="bowling sho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3937000"/>
            <a:ext cx="2921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4FE7-921A-D54E-80C7-7882F00B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02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preservation and resuscitation (EPR)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3DC10F-5A96-8847-A1EE-D33DB250F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0512"/>
            <a:ext cx="4680320" cy="4095571"/>
          </a:xfrm>
        </p:spPr>
        <p:txBody>
          <a:bodyPr/>
          <a:lstStyle/>
          <a:p>
            <a:r>
              <a:rPr lang="en-US" dirty="0"/>
              <a:t>Intra-aortic cold flush with saline</a:t>
            </a:r>
          </a:p>
        </p:txBody>
      </p:sp>
      <p:pic>
        <p:nvPicPr>
          <p:cNvPr id="6" name="Picture 2" descr="$12apr0">
            <a:extLst>
              <a:ext uri="{FF2B5EF4-FFF2-40B4-BE49-F238E27FC236}">
                <a16:creationId xmlns:a16="http://schemas.microsoft.com/office/drawing/2014/main" id="{EA03E91B-6BDA-2140-83B8-86B31DC49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3176" t="4489" r="33223" b="2582"/>
          <a:stretch/>
        </p:blipFill>
        <p:spPr bwMode="auto">
          <a:xfrm>
            <a:off x="5137520" y="2419400"/>
            <a:ext cx="3672372" cy="424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0065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F801DABF-03D4-4542-B9A0-449DA4C428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3479"/>
              </p:ext>
            </p:extLst>
          </p:nvPr>
        </p:nvGraphicFramePr>
        <p:xfrm>
          <a:off x="393793" y="1853541"/>
          <a:ext cx="8561387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Worksheet" r:id="rId3" imgW="8558784" imgH="5205984" progId="Excel.Sheet.8">
                  <p:embed/>
                </p:oleObj>
              </mc:Choice>
              <mc:Fallback>
                <p:oleObj name="Worksheet" r:id="rId3" imgW="8558784" imgH="5205984" progId="Excel.Sheet.8">
                  <p:embed/>
                  <p:pic>
                    <p:nvPicPr>
                      <p:cNvPr id="118786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93" y="1853541"/>
                        <a:ext cx="8561387" cy="520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6CBDD5CA-B28E-124E-82FD-FB4D9DF6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430" y="2204378"/>
            <a:ext cx="3441700" cy="3590925"/>
          </a:xfrm>
          <a:prstGeom prst="rect">
            <a:avLst/>
          </a:prstGeom>
          <a:solidFill>
            <a:schemeClr val="accent6">
              <a:lumMod val="60000"/>
              <a:lumOff val="40000"/>
              <a:alpha val="58823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B7904E7-FA41-0641-915A-2467F2FE0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905" y="1092743"/>
            <a:ext cx="8864600" cy="5953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Exsanguination Cardiac Arrest Model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B2616F3-371D-2E41-9436-7C0F6A53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480" y="4233203"/>
            <a:ext cx="24193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>
                <a:solidFill>
                  <a:srgbClr val="000090"/>
                </a:solidFill>
                <a:latin typeface="Times New Roman" pitchFamily="-112" charset="0"/>
              </a:rPr>
              <a:t>Exsanguination</a:t>
            </a:r>
          </a:p>
          <a:p>
            <a:pPr algn="ctr"/>
            <a:r>
              <a:rPr lang="en-US" sz="2800">
                <a:solidFill>
                  <a:srgbClr val="000090"/>
                </a:solidFill>
                <a:latin typeface="Times New Roman" pitchFamily="-112" charset="0"/>
              </a:rPr>
              <a:t>Cardiac Arrest</a:t>
            </a:r>
          </a:p>
          <a:p>
            <a:pPr algn="ctr"/>
            <a:r>
              <a:rPr lang="en-US" sz="2800">
                <a:solidFill>
                  <a:srgbClr val="000090"/>
                </a:solidFill>
                <a:latin typeface="Times New Roman" pitchFamily="-112" charset="0"/>
              </a:rPr>
              <a:t>15-180 min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AE6919A3-87AF-F24B-8532-5E0FAAB7E5ED}"/>
              </a:ext>
            </a:extLst>
          </p:cNvPr>
          <p:cNvGrpSpPr>
            <a:grpSpLocks/>
          </p:cNvGrpSpPr>
          <p:nvPr/>
        </p:nvGrpSpPr>
        <p:grpSpPr bwMode="auto">
          <a:xfrm>
            <a:off x="1004980" y="5939766"/>
            <a:ext cx="776288" cy="744537"/>
            <a:chOff x="834" y="3335"/>
            <a:chExt cx="489" cy="469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56B9FB2D-132E-564D-B35B-F9D8AC70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3554"/>
              <a:ext cx="48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  <a:latin typeface="Times New Roman" pitchFamily="-112" charset="0"/>
                </a:rPr>
                <a:t>Bleed</a:t>
              </a: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8835FF77-486B-F046-A9CF-23E7E2ECD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8" y="3335"/>
              <a:ext cx="0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48791E90-362C-D146-AACE-D06950AE2246}"/>
              </a:ext>
            </a:extLst>
          </p:cNvPr>
          <p:cNvGrpSpPr>
            <a:grpSpLocks/>
          </p:cNvGrpSpPr>
          <p:nvPr/>
        </p:nvGrpSpPr>
        <p:grpSpPr bwMode="auto">
          <a:xfrm>
            <a:off x="2184493" y="5938178"/>
            <a:ext cx="749300" cy="746125"/>
            <a:chOff x="1481" y="3334"/>
            <a:chExt cx="472" cy="470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E111A54F-88E2-0A44-B4D0-3FEA36C11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3554"/>
              <a:ext cx="4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-112" charset="0"/>
                </a:rPr>
                <a:t>Flush</a:t>
              </a:r>
            </a:p>
          </p:txBody>
        </p:sp>
        <p:sp>
          <p:nvSpPr>
            <p:cNvPr id="17" name="Line 11">
              <a:extLst>
                <a:ext uri="{FF2B5EF4-FFF2-40B4-BE49-F238E27FC236}">
                  <a16:creationId xmlns:a16="http://schemas.microsoft.com/office/drawing/2014/main" id="{81B849CA-F2D4-3641-BA85-E09269517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5" y="3334"/>
              <a:ext cx="0" cy="2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DC18A7B1-EDAF-004D-A94F-E6E049180A6D}"/>
              </a:ext>
            </a:extLst>
          </p:cNvPr>
          <p:cNvGrpSpPr>
            <a:grpSpLocks/>
          </p:cNvGrpSpPr>
          <p:nvPr/>
        </p:nvGrpSpPr>
        <p:grpSpPr bwMode="auto">
          <a:xfrm>
            <a:off x="5435693" y="5936591"/>
            <a:ext cx="663575" cy="747712"/>
            <a:chOff x="3276" y="3333"/>
            <a:chExt cx="418" cy="471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4071C80E-A89D-A94B-B5BF-133D06E1F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" y="3554"/>
              <a:ext cx="4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-112" charset="0"/>
                </a:rPr>
                <a:t>CPB</a:t>
              </a: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37A9D91E-F772-BD4D-90FE-E0A22DE969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4" y="3333"/>
              <a:ext cx="0" cy="2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Rectangle 15">
            <a:extLst>
              <a:ext uri="{FF2B5EF4-FFF2-40B4-BE49-F238E27FC236}">
                <a16:creationId xmlns:a16="http://schemas.microsoft.com/office/drawing/2014/main" id="{57566416-9252-1549-926D-135A2E065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605" y="4620405"/>
            <a:ext cx="539750" cy="3794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00"/>
                </a:solidFill>
              </a:rPr>
              <a:t>Tty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FB2CBB2C-113C-A14D-88DC-436254D5E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055" y="3212595"/>
            <a:ext cx="704850" cy="3794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</a:rPr>
              <a:t>MAP</a:t>
            </a:r>
          </a:p>
        </p:txBody>
      </p:sp>
      <p:grpSp>
        <p:nvGrpSpPr>
          <p:cNvPr id="23" name="Group 19">
            <a:extLst>
              <a:ext uri="{FF2B5EF4-FFF2-40B4-BE49-F238E27FC236}">
                <a16:creationId xmlns:a16="http://schemas.microsoft.com/office/drawing/2014/main" id="{8627C340-BF9D-4940-8C22-2FFFFA65BAAB}"/>
              </a:ext>
            </a:extLst>
          </p:cNvPr>
          <p:cNvGrpSpPr>
            <a:grpSpLocks/>
          </p:cNvGrpSpPr>
          <p:nvPr/>
        </p:nvGrpSpPr>
        <p:grpSpPr bwMode="auto">
          <a:xfrm>
            <a:off x="2078130" y="5846103"/>
            <a:ext cx="509588" cy="514350"/>
            <a:chOff x="1413" y="3255"/>
            <a:chExt cx="321" cy="324"/>
          </a:xfrm>
        </p:grpSpPr>
        <p:sp>
          <p:nvSpPr>
            <p:cNvPr id="24" name="Text Box 20">
              <a:extLst>
                <a:ext uri="{FF2B5EF4-FFF2-40B4-BE49-F238E27FC236}">
                  <a16:creationId xmlns:a16="http://schemas.microsoft.com/office/drawing/2014/main" id="{E9822F0B-D7D1-F242-9263-DF5798467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3" y="3329"/>
              <a:ext cx="321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  <a:latin typeface="Times New Roman" pitchFamily="-112" charset="0"/>
                </a:rPr>
                <a:t>VF</a:t>
              </a:r>
            </a:p>
          </p:txBody>
        </p:sp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20FCEC1E-911F-6248-9184-40478667E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73" y="3255"/>
              <a:ext cx="0" cy="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9F750CFB-0F64-BC48-B31B-2400E3C2DD18}"/>
              </a:ext>
            </a:extLst>
          </p:cNvPr>
          <p:cNvSpPr/>
          <p:nvPr/>
        </p:nvSpPr>
        <p:spPr>
          <a:xfrm>
            <a:off x="8131585" y="3459773"/>
            <a:ext cx="497840" cy="386080"/>
          </a:xfrm>
          <a:prstGeom prst="ellipse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Hypothermia Dose Response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617154"/>
              </p:ext>
            </p:extLst>
          </p:nvPr>
        </p:nvGraphicFramePr>
        <p:xfrm>
          <a:off x="685800" y="197522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2025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AA464A2-18B9-C14A-B339-1EA009D5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40" y="2316389"/>
            <a:ext cx="5934075" cy="399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9C96609A-B426-274B-BEAD-7387877A4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0215" y="2310039"/>
            <a:ext cx="0" cy="399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B01FE7CE-719D-7D4C-AFF5-262743792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978" y="2317977"/>
            <a:ext cx="0" cy="399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C75EEDF8-D277-C24A-ACA3-1B68BA0814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890" y="5518377"/>
            <a:ext cx="5915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59C3E23-CBC5-1C4E-8499-9787CE379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0128" y="4718277"/>
            <a:ext cx="5919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25F2779D-E3AF-C040-8EAD-4BAEDAB81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9015" y="3918177"/>
            <a:ext cx="5930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E438C67-209B-A94B-8E64-0FB949D4A8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715" y="3118077"/>
            <a:ext cx="591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EE9DECB0-2C19-EC44-9F91-A55042988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940" y="2479902"/>
            <a:ext cx="1915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5 Brain Death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722820DF-CB9A-3B4D-B39E-5FA75E5F3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940" y="3302227"/>
            <a:ext cx="11592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4 Coma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7F5B14E-9EFD-034F-91B3-ED3250B9C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065" y="4138839"/>
            <a:ext cx="2544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3 Severe Disability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97987EB-CAB5-AD4A-BA7D-42CFBC724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065" y="4918302"/>
            <a:ext cx="2890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2 Moderate Disability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C369C7D-EC4B-6944-8282-6A2308F31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065" y="5697764"/>
            <a:ext cx="1355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1 Normal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CADAA4BF-40D0-DD4C-8F6F-25110C507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830" y="1540102"/>
            <a:ext cx="1048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schemeClr val="tx2"/>
              </a:solidFill>
              <a:latin typeface="Times New Roman" pitchFamily="-112" charset="0"/>
            </a:endParaRPr>
          </a:p>
          <a:p>
            <a:pPr algn="ctr"/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90 min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FC5EF886-0681-F140-8F0B-3819D4854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123" y="1540102"/>
            <a:ext cx="1202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schemeClr val="tx2"/>
              </a:solidFill>
              <a:latin typeface="Times New Roman" pitchFamily="-112" charset="0"/>
            </a:endParaRPr>
          </a:p>
          <a:p>
            <a:pPr algn="ctr"/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120 min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05EBB77F-FD00-A144-8990-070A2804E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495" y="1902052"/>
            <a:ext cx="1493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itchFamily="-112" charset="0"/>
              </a:rPr>
              <a:t>Final OPC</a:t>
            </a: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A43B2383-6C5F-B742-95C4-095617188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328" y="5610452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0" name="Oval 22">
            <a:extLst>
              <a:ext uri="{FF2B5EF4-FFF2-40B4-BE49-F238E27FC236}">
                <a16:creationId xmlns:a16="http://schemas.microsoft.com/office/drawing/2014/main" id="{90954B41-0596-9B42-83FE-4ADFCF4C2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990" y="5610452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1" name="Oval 23">
            <a:extLst>
              <a:ext uri="{FF2B5EF4-FFF2-40B4-BE49-F238E27FC236}">
                <a16:creationId xmlns:a16="http://schemas.microsoft.com/office/drawing/2014/main" id="{B805BB91-30AC-4B49-AEB6-0433FD68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653" y="5610452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65C86C37-C8FC-5549-B170-683CDB608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328" y="6002564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3" name="Oval 25">
            <a:extLst>
              <a:ext uri="{FF2B5EF4-FFF2-40B4-BE49-F238E27FC236}">
                <a16:creationId xmlns:a16="http://schemas.microsoft.com/office/drawing/2014/main" id="{478857C8-0E68-F24D-8704-60B23216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228" y="6002564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4" name="Oval 26">
            <a:extLst>
              <a:ext uri="{FF2B5EF4-FFF2-40B4-BE49-F238E27FC236}">
                <a16:creationId xmlns:a16="http://schemas.microsoft.com/office/drawing/2014/main" id="{7998DF73-A438-3C4C-AE7A-618434165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440" y="5793014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5" name="Oval 27">
            <a:extLst>
              <a:ext uri="{FF2B5EF4-FFF2-40B4-BE49-F238E27FC236}">
                <a16:creationId xmlns:a16="http://schemas.microsoft.com/office/drawing/2014/main" id="{D30DED31-83D3-0A4E-9F54-8FB78E03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515" y="5793014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E32CB07-BE30-4444-9013-765675E5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35" y="6407645"/>
            <a:ext cx="295766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90"/>
                </a:solidFill>
              </a:rPr>
              <a:t>Behringer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i="1" dirty="0">
                <a:solidFill>
                  <a:srgbClr val="000090"/>
                </a:solidFill>
              </a:rPr>
              <a:t>CCM</a:t>
            </a:r>
            <a:r>
              <a:rPr lang="en-US" sz="2400" dirty="0">
                <a:solidFill>
                  <a:srgbClr val="000090"/>
                </a:solidFill>
              </a:rPr>
              <a:t>, 2003.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5D845E4D-A967-0043-8BF3-48618DF5F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607" y="3637190"/>
            <a:ext cx="1883098" cy="1200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C40000"/>
                </a:solidFill>
                <a:latin typeface="Tahoma" pitchFamily="-112" charset="0"/>
              </a:rPr>
              <a:t>Volume</a:t>
            </a:r>
          </a:p>
          <a:p>
            <a:r>
              <a:rPr lang="en-US" sz="2400" i="1" dirty="0">
                <a:solidFill>
                  <a:srgbClr val="C40000"/>
                </a:solidFill>
                <a:latin typeface="Tahoma" pitchFamily="-112" charset="0"/>
              </a:rPr>
              <a:t>&gt;500 ml/kg</a:t>
            </a:r>
          </a:p>
          <a:p>
            <a:r>
              <a:rPr lang="en-US" sz="2400" i="1" dirty="0">
                <a:solidFill>
                  <a:srgbClr val="C40000"/>
                </a:solidFill>
                <a:latin typeface="Tahoma" pitchFamily="-112" charset="0"/>
              </a:rPr>
              <a:t>Whole body</a:t>
            </a:r>
          </a:p>
        </p:txBody>
      </p:sp>
      <p:sp>
        <p:nvSpPr>
          <p:cNvPr id="28" name="Oval 30">
            <a:extLst>
              <a:ext uri="{FF2B5EF4-FFF2-40B4-BE49-F238E27FC236}">
                <a16:creationId xmlns:a16="http://schemas.microsoft.com/office/drawing/2014/main" id="{8613DCE3-C3CA-744B-8932-844E81153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215" y="5043714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29" name="Oval 31">
            <a:extLst>
              <a:ext uri="{FF2B5EF4-FFF2-40B4-BE49-F238E27FC236}">
                <a16:creationId xmlns:a16="http://schemas.microsoft.com/office/drawing/2014/main" id="{3F60BDF4-1146-6B49-A75E-7DF2FEA9B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215" y="4232502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30" name="Oval 32">
            <a:extLst>
              <a:ext uri="{FF2B5EF4-FFF2-40B4-BE49-F238E27FC236}">
                <a16:creationId xmlns:a16="http://schemas.microsoft.com/office/drawing/2014/main" id="{C9E77E9B-AEB8-034F-B4AF-93D5C5AB9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215" y="3418114"/>
            <a:ext cx="2032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  <a:latin typeface="Times New Roman" pitchFamily="-112" charset="0"/>
            </a:endParaRPr>
          </a:p>
        </p:txBody>
      </p:sp>
      <p:sp>
        <p:nvSpPr>
          <p:cNvPr id="31" name="Title 31">
            <a:extLst>
              <a:ext uri="{FF2B5EF4-FFF2-40B4-BE49-F238E27FC236}">
                <a16:creationId xmlns:a16="http://schemas.microsoft.com/office/drawing/2014/main" id="{EBC2628A-E027-644D-B6F9-10205F78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5" y="1092196"/>
            <a:ext cx="8864600" cy="595312"/>
          </a:xfrm>
        </p:spPr>
        <p:txBody>
          <a:bodyPr/>
          <a:lstStyle/>
          <a:p>
            <a:pPr eaLnBrk="1" hangingPunct="1"/>
            <a:r>
              <a:rPr lang="en-US" sz="3200" dirty="0"/>
              <a:t>Exsanguination Cardiac Arrest (</a:t>
            </a:r>
            <a:r>
              <a:rPr lang="en-US" sz="3200" dirty="0" err="1"/>
              <a:t>Tty</a:t>
            </a:r>
            <a:r>
              <a:rPr lang="en-US" sz="3200" dirty="0"/>
              <a:t> 10</a:t>
            </a:r>
            <a:r>
              <a:rPr lang="en-US" sz="3200" baseline="30000" dirty="0"/>
              <a:t>o</a:t>
            </a:r>
            <a:r>
              <a:rPr lang="en-US" sz="3200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72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467603"/>
              </p:ext>
            </p:extLst>
          </p:nvPr>
        </p:nvGraphicFramePr>
        <p:xfrm>
          <a:off x="762674" y="2220512"/>
          <a:ext cx="7618651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Photo Editor Photo" r:id="rId4" imgW="25628571" imgH="14200000" progId="">
                  <p:embed/>
                </p:oleObj>
              </mc:Choice>
              <mc:Fallback>
                <p:oleObj name="Photo Editor Photo" r:id="rId4" imgW="25628571" imgH="14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1" b="4407"/>
                      <a:stretch>
                        <a:fillRect/>
                      </a:stretch>
                    </p:blipFill>
                    <p:spPr bwMode="auto">
                      <a:xfrm>
                        <a:off x="762674" y="2220512"/>
                        <a:ext cx="7618651" cy="4137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1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Mechanisms</a:t>
            </a:r>
          </a:p>
        </p:txBody>
      </p:sp>
    </p:spTree>
    <p:extLst>
      <p:ext uri="{BB962C8B-B14F-4D97-AF65-F5344CB8AC3E}">
        <p14:creationId xmlns:p14="http://schemas.microsoft.com/office/powerpoint/2010/main" val="987535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A26BE2-F144-224D-8BB4-3AE10446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7809"/>
            <a:ext cx="8229600" cy="1143000"/>
          </a:xfrm>
        </p:spPr>
        <p:txBody>
          <a:bodyPr/>
          <a:lstStyle/>
          <a:p>
            <a:r>
              <a:rPr lang="en-US" sz="3200" dirty="0"/>
              <a:t>Drug list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0B38B8-EBC0-2B40-B2DB-F825FDE8E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/>
              <a:t>Adenosine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/>
              <a:t>Thiopental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 err="1"/>
              <a:t>Thio</a:t>
            </a:r>
            <a:r>
              <a:rPr lang="en-US" sz="3200" dirty="0"/>
              <a:t>/Phenytoin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/>
              <a:t>MK801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/>
              <a:t>YM872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 err="1"/>
              <a:t>Nimodipine</a:t>
            </a:r>
            <a:endParaRPr lang="en-US" sz="3200" dirty="0"/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 err="1"/>
              <a:t>Diltiazem</a:t>
            </a:r>
            <a:endParaRPr lang="en-US" sz="3200" dirty="0"/>
          </a:p>
          <a:p>
            <a:pPr marL="457200" indent="-457200"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8A6D9-7B53-494A-9178-146668E504A4}"/>
              </a:ext>
            </a:extLst>
          </p:cNvPr>
          <p:cNvSpPr txBox="1">
            <a:spLocks/>
          </p:cNvSpPr>
          <p:nvPr/>
        </p:nvSpPr>
        <p:spPr>
          <a:xfrm>
            <a:off x="5145088" y="2017713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charset="2"/>
              <a:buChar char="§"/>
            </a:pPr>
            <a:r>
              <a:rPr lang="en-US"/>
              <a:t>Lidocaine</a:t>
            </a:r>
          </a:p>
          <a:p>
            <a:pPr marL="457200" indent="-457200">
              <a:buFont typeface="Wingdings" charset="2"/>
              <a:buChar char="§"/>
            </a:pPr>
            <a:r>
              <a:rPr lang="en-US"/>
              <a:t>Insulin/glucose</a:t>
            </a:r>
          </a:p>
          <a:p>
            <a:pPr marL="457200" indent="-457200">
              <a:buFont typeface="Wingdings" charset="2"/>
              <a:buChar char="§"/>
            </a:pPr>
            <a:r>
              <a:rPr lang="en-US"/>
              <a:t>W7</a:t>
            </a:r>
          </a:p>
          <a:p>
            <a:pPr marL="457200" indent="-457200">
              <a:buFont typeface="Wingdings" charset="2"/>
              <a:buChar char="§"/>
            </a:pPr>
            <a:r>
              <a:rPr lang="en-US"/>
              <a:t>Cyclohexamide</a:t>
            </a:r>
          </a:p>
          <a:p>
            <a:pPr marL="457200" indent="-457200">
              <a:buFont typeface="Wingdings" charset="2"/>
              <a:buChar char="§"/>
            </a:pPr>
            <a:r>
              <a:rPr lang="en-US"/>
              <a:t>Tempol</a:t>
            </a:r>
          </a:p>
          <a:p>
            <a:pPr marL="457200" indent="-457200">
              <a:buFont typeface="Wingdings" charset="2"/>
              <a:buChar char="§"/>
            </a:pPr>
            <a:r>
              <a:rPr lang="en-US"/>
              <a:t>Cyclosporine A</a:t>
            </a:r>
          </a:p>
          <a:p>
            <a:pPr marL="457200" indent="-4572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88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A26BE2-F144-224D-8BB4-3AE10446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7809"/>
            <a:ext cx="8229600" cy="1143000"/>
          </a:xfrm>
        </p:spPr>
        <p:txBody>
          <a:bodyPr/>
          <a:lstStyle/>
          <a:p>
            <a:r>
              <a:rPr lang="en-US" sz="3200" dirty="0"/>
              <a:t>Drug list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0B38B8-EBC0-2B40-B2DB-F825FDE8E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Adenosine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Thiopental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Thio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/Phenytoin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MK801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YM872</a:t>
            </a: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Nimodipine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Font typeface="Wingdings" charset="2"/>
              <a:buChar char="§"/>
            </a:pPr>
            <a:r>
              <a:rPr lang="en-US" sz="3200" dirty="0" err="1">
                <a:solidFill>
                  <a:schemeClr val="bg1">
                    <a:lumMod val="65000"/>
                  </a:schemeClr>
                </a:solidFill>
              </a:rPr>
              <a:t>Diltiazem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8A6D9-7B53-494A-9178-146668E504A4}"/>
              </a:ext>
            </a:extLst>
          </p:cNvPr>
          <p:cNvSpPr txBox="1">
            <a:spLocks/>
          </p:cNvSpPr>
          <p:nvPr/>
        </p:nvSpPr>
        <p:spPr>
          <a:xfrm>
            <a:off x="5145088" y="2017713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Lidocaine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Insulin/glucose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W7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Cyclohexamide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Tempol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Cyclosporine A</a:t>
            </a:r>
          </a:p>
          <a:p>
            <a:pPr marL="457200" indent="-4572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49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C794BFA-082A-D647-BA35-BAEB8AE3698D}"/>
              </a:ext>
            </a:extLst>
          </p:cNvPr>
          <p:cNvGrpSpPr>
            <a:grpSpLocks/>
          </p:cNvGrpSpPr>
          <p:nvPr/>
        </p:nvGrpSpPr>
        <p:grpSpPr bwMode="auto">
          <a:xfrm>
            <a:off x="587022" y="1264356"/>
            <a:ext cx="7989269" cy="6579743"/>
            <a:chOff x="1894" y="2966"/>
            <a:chExt cx="1006" cy="970"/>
          </a:xfrm>
        </p:grpSpPr>
        <p:pic>
          <p:nvPicPr>
            <p:cNvPr id="5" name="Picture 3" descr="GC000528">
              <a:extLst>
                <a:ext uri="{FF2B5EF4-FFF2-40B4-BE49-F238E27FC236}">
                  <a16:creationId xmlns:a16="http://schemas.microsoft.com/office/drawing/2014/main" id="{1BEDBBDD-253B-1046-8B15-F4B9730A5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894" y="2966"/>
              <a:ext cx="100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5EC2100C-B68F-E844-8274-459FB5D3E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" y="3898"/>
              <a:ext cx="23" cy="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895768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9334BA-187C-204D-B5BE-4F28D12E8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989" y="1120583"/>
            <a:ext cx="8864600" cy="5953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Prolonged HS-&gt;arrest, EPR</a:t>
            </a:r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AE0ECDA7-C4AC-A64E-9B92-D223E72ED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1014" y="1907272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B8F13643-0272-A645-9376-181F99091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1014" y="5869672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9454CC9-8F88-1A49-BEC0-132052295BE2}"/>
              </a:ext>
            </a:extLst>
          </p:cNvPr>
          <p:cNvSpPr>
            <a:spLocks/>
          </p:cNvSpPr>
          <p:nvPr/>
        </p:nvSpPr>
        <p:spPr bwMode="auto">
          <a:xfrm>
            <a:off x="1275789" y="4026585"/>
            <a:ext cx="3657600" cy="1828800"/>
          </a:xfrm>
          <a:custGeom>
            <a:avLst/>
            <a:gdLst>
              <a:gd name="T0" fmla="*/ 0 w 2304"/>
              <a:gd name="T1" fmla="*/ 0 h 1152"/>
              <a:gd name="T2" fmla="*/ 345262200 w 2304"/>
              <a:gd name="T3" fmla="*/ 22682200 h 1152"/>
              <a:gd name="T4" fmla="*/ 554434375 w 2304"/>
              <a:gd name="T5" fmla="*/ 90725625 h 1152"/>
              <a:gd name="T6" fmla="*/ 622479388 w 2304"/>
              <a:gd name="T7" fmla="*/ 113407825 h 1152"/>
              <a:gd name="T8" fmla="*/ 922377188 w 2304"/>
              <a:gd name="T9" fmla="*/ 252015625 h 1152"/>
              <a:gd name="T10" fmla="*/ 1060986575 w 2304"/>
              <a:gd name="T11" fmla="*/ 297378438 h 1152"/>
              <a:gd name="T12" fmla="*/ 1106349388 w 2304"/>
              <a:gd name="T13" fmla="*/ 345262200 h 1152"/>
              <a:gd name="T14" fmla="*/ 1176913763 w 2304"/>
              <a:gd name="T15" fmla="*/ 367942813 h 1152"/>
              <a:gd name="T16" fmla="*/ 1267639388 w 2304"/>
              <a:gd name="T17" fmla="*/ 458668438 h 1152"/>
              <a:gd name="T18" fmla="*/ 1428929388 w 2304"/>
              <a:gd name="T19" fmla="*/ 574595625 h 1152"/>
              <a:gd name="T20" fmla="*/ 1567537188 w 2304"/>
              <a:gd name="T21" fmla="*/ 735885625 h 1152"/>
              <a:gd name="T22" fmla="*/ 1912799388 w 2304"/>
              <a:gd name="T23" fmla="*/ 1103828438 h 1152"/>
              <a:gd name="T24" fmla="*/ 2028726575 w 2304"/>
              <a:gd name="T25" fmla="*/ 1290320000 h 1152"/>
              <a:gd name="T26" fmla="*/ 2147483647 w 2304"/>
              <a:gd name="T27" fmla="*/ 1565017825 h 1152"/>
              <a:gd name="T28" fmla="*/ 2147483647 w 2304"/>
              <a:gd name="T29" fmla="*/ 1635582200 h 1152"/>
              <a:gd name="T30" fmla="*/ 2147483647 w 2304"/>
              <a:gd name="T31" fmla="*/ 1658262813 h 1152"/>
              <a:gd name="T32" fmla="*/ 2147483647 w 2304"/>
              <a:gd name="T33" fmla="*/ 1748988438 h 1152"/>
              <a:gd name="T34" fmla="*/ 2147483647 w 2304"/>
              <a:gd name="T35" fmla="*/ 1958162200 h 1152"/>
              <a:gd name="T36" fmla="*/ 2147483647 w 2304"/>
              <a:gd name="T37" fmla="*/ 1980842813 h 1152"/>
              <a:gd name="T38" fmla="*/ 2147483647 w 2304"/>
              <a:gd name="T39" fmla="*/ 2071568438 h 1152"/>
              <a:gd name="T40" fmla="*/ 2147483647 w 2304"/>
              <a:gd name="T41" fmla="*/ 2026205625 h 1152"/>
              <a:gd name="T42" fmla="*/ 2147483647 w 2304"/>
              <a:gd name="T43" fmla="*/ 1935480000 h 1152"/>
              <a:gd name="T44" fmla="*/ 2147483647 w 2304"/>
              <a:gd name="T45" fmla="*/ 2096770000 h 1152"/>
              <a:gd name="T46" fmla="*/ 2147483647 w 2304"/>
              <a:gd name="T47" fmla="*/ 1958162200 h 1152"/>
              <a:gd name="T48" fmla="*/ 2147483647 w 2304"/>
              <a:gd name="T49" fmla="*/ 2096770000 h 1152"/>
              <a:gd name="T50" fmla="*/ 2147483647 w 2304"/>
              <a:gd name="T51" fmla="*/ 2003525013 h 1152"/>
              <a:gd name="T52" fmla="*/ 2147483647 w 2304"/>
              <a:gd name="T53" fmla="*/ 2071568438 h 1152"/>
              <a:gd name="T54" fmla="*/ 2147483647 w 2304"/>
              <a:gd name="T55" fmla="*/ 2026205625 h 1152"/>
              <a:gd name="T56" fmla="*/ 2147483647 w 2304"/>
              <a:gd name="T57" fmla="*/ 2048887825 h 1152"/>
              <a:gd name="T58" fmla="*/ 2147483647 w 2304"/>
              <a:gd name="T59" fmla="*/ 2147483647 h 1152"/>
              <a:gd name="T60" fmla="*/ 2147483647 w 2304"/>
              <a:gd name="T61" fmla="*/ 2147483647 h 1152"/>
              <a:gd name="T62" fmla="*/ 2147483647 w 2304"/>
              <a:gd name="T63" fmla="*/ 2147483647 h 1152"/>
              <a:gd name="T64" fmla="*/ 2147483647 w 2304"/>
              <a:gd name="T65" fmla="*/ 2147483647 h 1152"/>
              <a:gd name="T66" fmla="*/ 2147483647 w 2304"/>
              <a:gd name="T67" fmla="*/ 2147483647 h 1152"/>
              <a:gd name="T68" fmla="*/ 2147483647 w 2304"/>
              <a:gd name="T69" fmla="*/ 2147483647 h 1152"/>
              <a:gd name="T70" fmla="*/ 2147483647 w 2304"/>
              <a:gd name="T71" fmla="*/ 2147483647 h 1152"/>
              <a:gd name="T72" fmla="*/ 2147483647 w 2304"/>
              <a:gd name="T73" fmla="*/ 2147483647 h 1152"/>
              <a:gd name="T74" fmla="*/ 2147483647 w 2304"/>
              <a:gd name="T75" fmla="*/ 2147483647 h 11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04"/>
              <a:gd name="T115" fmla="*/ 0 h 1152"/>
              <a:gd name="T116" fmla="*/ 2304 w 2304"/>
              <a:gd name="T117" fmla="*/ 1152 h 11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04" h="1152">
                <a:moveTo>
                  <a:pt x="0" y="0"/>
                </a:moveTo>
                <a:cubicBezTo>
                  <a:pt x="46" y="3"/>
                  <a:pt x="92" y="3"/>
                  <a:pt x="137" y="9"/>
                </a:cubicBezTo>
                <a:cubicBezTo>
                  <a:pt x="166" y="13"/>
                  <a:pt x="192" y="27"/>
                  <a:pt x="220" y="36"/>
                </a:cubicBezTo>
                <a:cubicBezTo>
                  <a:pt x="229" y="39"/>
                  <a:pt x="247" y="45"/>
                  <a:pt x="247" y="45"/>
                </a:cubicBezTo>
                <a:cubicBezTo>
                  <a:pt x="286" y="87"/>
                  <a:pt x="307" y="90"/>
                  <a:pt x="366" y="100"/>
                </a:cubicBezTo>
                <a:cubicBezTo>
                  <a:pt x="384" y="106"/>
                  <a:pt x="403" y="112"/>
                  <a:pt x="421" y="118"/>
                </a:cubicBezTo>
                <a:cubicBezTo>
                  <a:pt x="429" y="121"/>
                  <a:pt x="432" y="132"/>
                  <a:pt x="439" y="137"/>
                </a:cubicBezTo>
                <a:cubicBezTo>
                  <a:pt x="447" y="142"/>
                  <a:pt x="458" y="143"/>
                  <a:pt x="467" y="146"/>
                </a:cubicBezTo>
                <a:cubicBezTo>
                  <a:pt x="483" y="195"/>
                  <a:pt x="463" y="157"/>
                  <a:pt x="503" y="182"/>
                </a:cubicBezTo>
                <a:cubicBezTo>
                  <a:pt x="532" y="200"/>
                  <a:pt x="528" y="215"/>
                  <a:pt x="567" y="228"/>
                </a:cubicBezTo>
                <a:cubicBezTo>
                  <a:pt x="579" y="264"/>
                  <a:pt x="591" y="271"/>
                  <a:pt x="622" y="292"/>
                </a:cubicBezTo>
                <a:cubicBezTo>
                  <a:pt x="664" y="357"/>
                  <a:pt x="692" y="394"/>
                  <a:pt x="759" y="438"/>
                </a:cubicBezTo>
                <a:cubicBezTo>
                  <a:pt x="776" y="464"/>
                  <a:pt x="784" y="489"/>
                  <a:pt x="805" y="512"/>
                </a:cubicBezTo>
                <a:cubicBezTo>
                  <a:pt x="814" y="548"/>
                  <a:pt x="822" y="602"/>
                  <a:pt x="860" y="621"/>
                </a:cubicBezTo>
                <a:cubicBezTo>
                  <a:pt x="865" y="623"/>
                  <a:pt x="926" y="644"/>
                  <a:pt x="942" y="649"/>
                </a:cubicBezTo>
                <a:cubicBezTo>
                  <a:pt x="951" y="652"/>
                  <a:pt x="969" y="658"/>
                  <a:pt x="969" y="658"/>
                </a:cubicBezTo>
                <a:cubicBezTo>
                  <a:pt x="983" y="671"/>
                  <a:pt x="1005" y="677"/>
                  <a:pt x="1015" y="694"/>
                </a:cubicBezTo>
                <a:cubicBezTo>
                  <a:pt x="1030" y="719"/>
                  <a:pt x="1033" y="750"/>
                  <a:pt x="1043" y="777"/>
                </a:cubicBezTo>
                <a:cubicBezTo>
                  <a:pt x="1046" y="786"/>
                  <a:pt x="1062" y="782"/>
                  <a:pt x="1070" y="786"/>
                </a:cubicBezTo>
                <a:cubicBezTo>
                  <a:pt x="1091" y="797"/>
                  <a:pt x="1099" y="806"/>
                  <a:pt x="1116" y="822"/>
                </a:cubicBezTo>
                <a:cubicBezTo>
                  <a:pt x="1116" y="822"/>
                  <a:pt x="1176" y="808"/>
                  <a:pt x="1180" y="804"/>
                </a:cubicBezTo>
                <a:cubicBezTo>
                  <a:pt x="1230" y="755"/>
                  <a:pt x="1142" y="793"/>
                  <a:pt x="1216" y="768"/>
                </a:cubicBezTo>
                <a:cubicBezTo>
                  <a:pt x="1237" y="788"/>
                  <a:pt x="1251" y="811"/>
                  <a:pt x="1271" y="832"/>
                </a:cubicBezTo>
                <a:cubicBezTo>
                  <a:pt x="1307" y="819"/>
                  <a:pt x="1323" y="809"/>
                  <a:pt x="1344" y="777"/>
                </a:cubicBezTo>
                <a:cubicBezTo>
                  <a:pt x="1388" y="791"/>
                  <a:pt x="1369" y="801"/>
                  <a:pt x="1399" y="832"/>
                </a:cubicBezTo>
                <a:cubicBezTo>
                  <a:pt x="1428" y="821"/>
                  <a:pt x="1451" y="805"/>
                  <a:pt x="1481" y="795"/>
                </a:cubicBezTo>
                <a:cubicBezTo>
                  <a:pt x="1493" y="807"/>
                  <a:pt x="1507" y="824"/>
                  <a:pt x="1527" y="822"/>
                </a:cubicBezTo>
                <a:cubicBezTo>
                  <a:pt x="1546" y="820"/>
                  <a:pt x="1582" y="804"/>
                  <a:pt x="1582" y="804"/>
                </a:cubicBezTo>
                <a:cubicBezTo>
                  <a:pt x="1591" y="807"/>
                  <a:pt x="1604" y="805"/>
                  <a:pt x="1609" y="813"/>
                </a:cubicBezTo>
                <a:cubicBezTo>
                  <a:pt x="1621" y="835"/>
                  <a:pt x="1604" y="879"/>
                  <a:pt x="1628" y="886"/>
                </a:cubicBezTo>
                <a:cubicBezTo>
                  <a:pt x="1640" y="889"/>
                  <a:pt x="1652" y="893"/>
                  <a:pt x="1664" y="896"/>
                </a:cubicBezTo>
                <a:cubicBezTo>
                  <a:pt x="1678" y="937"/>
                  <a:pt x="1692" y="926"/>
                  <a:pt x="1728" y="950"/>
                </a:cubicBezTo>
                <a:cubicBezTo>
                  <a:pt x="1735" y="970"/>
                  <a:pt x="1734" y="986"/>
                  <a:pt x="1756" y="996"/>
                </a:cubicBezTo>
                <a:cubicBezTo>
                  <a:pt x="1773" y="1004"/>
                  <a:pt x="1811" y="1014"/>
                  <a:pt x="1811" y="1014"/>
                </a:cubicBezTo>
                <a:cubicBezTo>
                  <a:pt x="1853" y="1058"/>
                  <a:pt x="1802" y="1010"/>
                  <a:pt x="1856" y="1042"/>
                </a:cubicBezTo>
                <a:cubicBezTo>
                  <a:pt x="1864" y="1046"/>
                  <a:pt x="1867" y="1056"/>
                  <a:pt x="1875" y="1060"/>
                </a:cubicBezTo>
                <a:cubicBezTo>
                  <a:pt x="1918" y="1081"/>
                  <a:pt x="1956" y="1082"/>
                  <a:pt x="2003" y="1088"/>
                </a:cubicBezTo>
                <a:cubicBezTo>
                  <a:pt x="2087" y="1144"/>
                  <a:pt x="2208" y="1152"/>
                  <a:pt x="2304" y="1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75599A8-9CF1-C144-85EC-B20E50AFFEA3}"/>
              </a:ext>
            </a:extLst>
          </p:cNvPr>
          <p:cNvSpPr>
            <a:spLocks/>
          </p:cNvSpPr>
          <p:nvPr/>
        </p:nvSpPr>
        <p:spPr bwMode="auto">
          <a:xfrm>
            <a:off x="5362014" y="4269472"/>
            <a:ext cx="1371600" cy="1524000"/>
          </a:xfrm>
          <a:custGeom>
            <a:avLst/>
            <a:gdLst>
              <a:gd name="T0" fmla="*/ 0 w 864"/>
              <a:gd name="T1" fmla="*/ 2147483647 h 960"/>
              <a:gd name="T2" fmla="*/ 120967500 w 864"/>
              <a:gd name="T3" fmla="*/ 120967500 h 960"/>
              <a:gd name="T4" fmla="*/ 362902500 w 864"/>
              <a:gd name="T5" fmla="*/ 1693545000 h 960"/>
              <a:gd name="T6" fmla="*/ 604837500 w 864"/>
              <a:gd name="T7" fmla="*/ 120967500 h 960"/>
              <a:gd name="T8" fmla="*/ 846772500 w 864"/>
              <a:gd name="T9" fmla="*/ 1693545000 h 960"/>
              <a:gd name="T10" fmla="*/ 967740000 w 864"/>
              <a:gd name="T11" fmla="*/ 241935000 h 960"/>
              <a:gd name="T12" fmla="*/ 1209675000 w 864"/>
              <a:gd name="T13" fmla="*/ 1693545000 h 960"/>
              <a:gd name="T14" fmla="*/ 1330642500 w 864"/>
              <a:gd name="T15" fmla="*/ 362902500 h 960"/>
              <a:gd name="T16" fmla="*/ 1572577500 w 864"/>
              <a:gd name="T17" fmla="*/ 1814512500 h 960"/>
              <a:gd name="T18" fmla="*/ 1693545000 w 864"/>
              <a:gd name="T19" fmla="*/ 604837500 h 960"/>
              <a:gd name="T20" fmla="*/ 1935480000 w 864"/>
              <a:gd name="T21" fmla="*/ 1814512500 h 960"/>
              <a:gd name="T22" fmla="*/ 2056447500 w 864"/>
              <a:gd name="T23" fmla="*/ 725805000 h 960"/>
              <a:gd name="T24" fmla="*/ 2147483647 w 864"/>
              <a:gd name="T25" fmla="*/ 1209675000 h 9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960"/>
              <a:gd name="T41" fmla="*/ 864 w 864"/>
              <a:gd name="T42" fmla="*/ 960 h 9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960">
                <a:moveTo>
                  <a:pt x="0" y="960"/>
                </a:moveTo>
                <a:cubicBezTo>
                  <a:pt x="12" y="528"/>
                  <a:pt x="24" y="96"/>
                  <a:pt x="48" y="48"/>
                </a:cubicBezTo>
                <a:cubicBezTo>
                  <a:pt x="72" y="0"/>
                  <a:pt x="112" y="672"/>
                  <a:pt x="144" y="672"/>
                </a:cubicBezTo>
                <a:cubicBezTo>
                  <a:pt x="176" y="672"/>
                  <a:pt x="208" y="48"/>
                  <a:pt x="240" y="48"/>
                </a:cubicBezTo>
                <a:cubicBezTo>
                  <a:pt x="272" y="48"/>
                  <a:pt x="312" y="664"/>
                  <a:pt x="336" y="672"/>
                </a:cubicBezTo>
                <a:cubicBezTo>
                  <a:pt x="360" y="680"/>
                  <a:pt x="360" y="96"/>
                  <a:pt x="384" y="96"/>
                </a:cubicBezTo>
                <a:cubicBezTo>
                  <a:pt x="408" y="96"/>
                  <a:pt x="456" y="664"/>
                  <a:pt x="480" y="672"/>
                </a:cubicBezTo>
                <a:cubicBezTo>
                  <a:pt x="504" y="680"/>
                  <a:pt x="504" y="136"/>
                  <a:pt x="528" y="144"/>
                </a:cubicBezTo>
                <a:cubicBezTo>
                  <a:pt x="552" y="152"/>
                  <a:pt x="600" y="704"/>
                  <a:pt x="624" y="720"/>
                </a:cubicBezTo>
                <a:cubicBezTo>
                  <a:pt x="648" y="736"/>
                  <a:pt x="648" y="240"/>
                  <a:pt x="672" y="240"/>
                </a:cubicBezTo>
                <a:cubicBezTo>
                  <a:pt x="696" y="240"/>
                  <a:pt x="744" y="712"/>
                  <a:pt x="768" y="720"/>
                </a:cubicBezTo>
                <a:cubicBezTo>
                  <a:pt x="792" y="728"/>
                  <a:pt x="800" y="328"/>
                  <a:pt x="816" y="288"/>
                </a:cubicBezTo>
                <a:cubicBezTo>
                  <a:pt x="832" y="248"/>
                  <a:pt x="856" y="448"/>
                  <a:pt x="864" y="48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3944F3B6-E27C-CA4E-80A8-9486FC68C6A8}"/>
              </a:ext>
            </a:extLst>
          </p:cNvPr>
          <p:cNvGrpSpPr>
            <a:grpSpLocks/>
          </p:cNvGrpSpPr>
          <p:nvPr/>
        </p:nvGrpSpPr>
        <p:grpSpPr bwMode="auto">
          <a:xfrm>
            <a:off x="6733614" y="4193272"/>
            <a:ext cx="1905000" cy="1676400"/>
            <a:chOff x="4416" y="2112"/>
            <a:chExt cx="1200" cy="1056"/>
          </a:xfrm>
        </p:grpSpPr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70F84B80-DA08-C347-9398-FC96397D3C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2112"/>
              <a:ext cx="96" cy="5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5958D9B6-75B0-2749-84D4-4F00E27F4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2112"/>
              <a:ext cx="110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7E8AB337-A4FC-DC46-8D2A-DBA2666783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208"/>
              <a:ext cx="1056" cy="960"/>
              <a:chOff x="4512" y="2208"/>
              <a:chExt cx="1056" cy="960"/>
            </a:xfrm>
          </p:grpSpPr>
          <p:sp>
            <p:nvSpPr>
              <p:cNvPr id="11" name="Line 12">
                <a:extLst>
                  <a:ext uri="{FF2B5EF4-FFF2-40B4-BE49-F238E27FC236}">
                    <a16:creationId xmlns:a16="http://schemas.microsoft.com/office/drawing/2014/main" id="{AC2C4518-4C76-134D-82A5-03A597A50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2" y="2208"/>
                <a:ext cx="48" cy="9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3">
                <a:extLst>
                  <a:ext uri="{FF2B5EF4-FFF2-40B4-BE49-F238E27FC236}">
                    <a16:creationId xmlns:a16="http://schemas.microsoft.com/office/drawing/2014/main" id="{857C0AE8-72E6-FE45-B12A-6F25FF4BB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0" y="2208"/>
                <a:ext cx="10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B9FE1B45-8953-2F4D-81A7-9A622CE6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239" y="3888472"/>
            <a:ext cx="154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solidFill>
                  <a:srgbClr val="007154"/>
                </a:solidFill>
                <a:latin typeface="Times New Roman" pitchFamily="-112" charset="0"/>
              </a:rPr>
              <a:t>CPR group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D6E220AF-269F-604E-8726-F5193BF23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614" y="5387072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tx2"/>
                </a:solidFill>
                <a:latin typeface="Times New Roman" pitchFamily="-112" charset="0"/>
              </a:rPr>
              <a:t>EPR group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2417C435-A4A6-DE49-B83C-007F92BB6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84" y="3659872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dirty="0">
                <a:solidFill>
                  <a:schemeClr val="tx2"/>
                </a:solidFill>
                <a:latin typeface="Times New Roman" pitchFamily="-112" charset="0"/>
              </a:rPr>
              <a:t>MAP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08186723-743D-AA44-86AE-AE5942D39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014" y="6098272"/>
            <a:ext cx="3810000" cy="3048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pitchFamily="-112" charset="0"/>
              </a:rPr>
              <a:t>Continuous  bleeding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E270960B-2516-3F48-9C4C-868048C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214" y="6098272"/>
            <a:ext cx="1905000" cy="3048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pitchFamily="-112" charset="0"/>
              </a:rPr>
              <a:t>Cardiac arrest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F46EF80A-E0E4-1844-AD5A-AD56B655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214" y="6098272"/>
            <a:ext cx="1905000" cy="3048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pitchFamily="-112" charset="0"/>
              </a:rPr>
              <a:t>CPB</a:t>
            </a: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AE12F824-F6A1-D349-9010-E086EACF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308" y="3133908"/>
            <a:ext cx="193200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/>
              <a:t>Spleen transection</a:t>
            </a:r>
          </a:p>
        </p:txBody>
      </p:sp>
      <p:sp>
        <p:nvSpPr>
          <p:cNvPr id="20" name="Line 21">
            <a:extLst>
              <a:ext uri="{FF2B5EF4-FFF2-40B4-BE49-F238E27FC236}">
                <a16:creationId xmlns:a16="http://schemas.microsoft.com/office/drawing/2014/main" id="{E62280AD-3C6A-7E49-9A28-08C9818C1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1614" y="358367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3E12C885-7D9B-5245-9CE4-65F0451E3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014" y="3888472"/>
            <a:ext cx="2209800" cy="1828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40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1">
                <a:solidFill>
                  <a:srgbClr val="FFFF00"/>
                </a:solidFill>
                <a:latin typeface="Times New Roman" pitchFamily="-112" charset="0"/>
              </a:rPr>
              <a:t>HS time</a:t>
            </a:r>
          </a:p>
          <a:p>
            <a:pPr algn="ctr" eaLnBrk="1" hangingPunct="1"/>
            <a:r>
              <a:rPr lang="en-US" sz="1200">
                <a:solidFill>
                  <a:srgbClr val="FFFF00"/>
                </a:solidFill>
                <a:latin typeface="Times New Roman" pitchFamily="-112" charset="0"/>
              </a:rPr>
              <a:t>CPR:124</a:t>
            </a:r>
            <a:r>
              <a:rPr lang="en-US" sz="1200">
                <a:solidFill>
                  <a:srgbClr val="FFFF00"/>
                </a:solidFill>
                <a:latin typeface="Times New Roman" pitchFamily="-112" charset="0"/>
                <a:cs typeface="Times New Roman" pitchFamily="-112" charset="0"/>
              </a:rPr>
              <a:t>±11 min</a:t>
            </a:r>
          </a:p>
          <a:p>
            <a:pPr algn="ctr" eaLnBrk="1" hangingPunct="1"/>
            <a:r>
              <a:rPr lang="en-US" sz="1200">
                <a:solidFill>
                  <a:srgbClr val="FFFF00"/>
                </a:solidFill>
                <a:latin typeface="Times New Roman" pitchFamily="-112" charset="0"/>
                <a:cs typeface="Times New Roman" pitchFamily="-112" charset="0"/>
              </a:rPr>
              <a:t>SA: 128±17 min</a:t>
            </a: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F006B6F2-3DF5-7747-9988-C31439BEC58A}"/>
              </a:ext>
            </a:extLst>
          </p:cNvPr>
          <p:cNvSpPr>
            <a:spLocks/>
          </p:cNvSpPr>
          <p:nvPr/>
        </p:nvSpPr>
        <p:spPr bwMode="auto">
          <a:xfrm>
            <a:off x="5362014" y="5601385"/>
            <a:ext cx="304800" cy="271462"/>
          </a:xfrm>
          <a:custGeom>
            <a:avLst/>
            <a:gdLst>
              <a:gd name="T0" fmla="*/ 0 w 384"/>
              <a:gd name="T1" fmla="*/ 413304864 h 171"/>
              <a:gd name="T2" fmla="*/ 17641094 w 384"/>
              <a:gd name="T3" fmla="*/ 0 h 171"/>
              <a:gd name="T4" fmla="*/ 80645000 w 384"/>
              <a:gd name="T5" fmla="*/ 68043300 h 171"/>
              <a:gd name="T6" fmla="*/ 98286094 w 384"/>
              <a:gd name="T7" fmla="*/ 90725458 h 171"/>
              <a:gd name="T8" fmla="*/ 109627194 w 384"/>
              <a:gd name="T9" fmla="*/ 138607545 h 171"/>
              <a:gd name="T10" fmla="*/ 144279144 w 384"/>
              <a:gd name="T11" fmla="*/ 183970274 h 171"/>
              <a:gd name="T12" fmla="*/ 184601644 w 384"/>
              <a:gd name="T13" fmla="*/ 322579406 h 171"/>
              <a:gd name="T14" fmla="*/ 241935000 w 384"/>
              <a:gd name="T15" fmla="*/ 413304864 h 17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4"/>
              <a:gd name="T25" fmla="*/ 0 h 171"/>
              <a:gd name="T26" fmla="*/ 384 w 384"/>
              <a:gd name="T27" fmla="*/ 171 h 17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4" h="171">
                <a:moveTo>
                  <a:pt x="0" y="164"/>
                </a:moveTo>
                <a:cubicBezTo>
                  <a:pt x="6" y="108"/>
                  <a:pt x="8" y="53"/>
                  <a:pt x="28" y="0"/>
                </a:cubicBezTo>
                <a:cubicBezTo>
                  <a:pt x="93" y="13"/>
                  <a:pt x="57" y="4"/>
                  <a:pt x="128" y="27"/>
                </a:cubicBezTo>
                <a:cubicBezTo>
                  <a:pt x="137" y="30"/>
                  <a:pt x="156" y="36"/>
                  <a:pt x="156" y="36"/>
                </a:cubicBezTo>
                <a:cubicBezTo>
                  <a:pt x="162" y="42"/>
                  <a:pt x="166" y="51"/>
                  <a:pt x="174" y="55"/>
                </a:cubicBezTo>
                <a:cubicBezTo>
                  <a:pt x="191" y="64"/>
                  <a:pt x="229" y="73"/>
                  <a:pt x="229" y="73"/>
                </a:cubicBezTo>
                <a:cubicBezTo>
                  <a:pt x="250" y="104"/>
                  <a:pt x="257" y="116"/>
                  <a:pt x="293" y="128"/>
                </a:cubicBezTo>
                <a:cubicBezTo>
                  <a:pt x="321" y="171"/>
                  <a:pt x="335" y="164"/>
                  <a:pt x="384" y="164"/>
                </a:cubicBezTo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44A2CC6E-C694-FC4F-9A54-1CDEE2C16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8777" y="1943785"/>
            <a:ext cx="1514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Splenectomy</a:t>
            </a:r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1DCF1878-557D-9C4D-8B7A-3734F3E69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6014" y="2364472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B099DEC3-64A7-A844-9640-EA478BF92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40" y="6407624"/>
            <a:ext cx="355629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2D2DB9"/>
                </a:solidFill>
              </a:rPr>
              <a:t>Wu et al. </a:t>
            </a:r>
            <a:r>
              <a:rPr lang="en-US" sz="2400" i="1" dirty="0">
                <a:solidFill>
                  <a:srgbClr val="2D2DB9"/>
                </a:solidFill>
              </a:rPr>
              <a:t>Circulation</a:t>
            </a:r>
            <a:r>
              <a:rPr lang="en-US" sz="2400" dirty="0">
                <a:solidFill>
                  <a:srgbClr val="2D2DB9"/>
                </a:solidFill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2107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 autoUpdateAnimBg="0"/>
      <p:bldP spid="20" grpId="0" animBg="1"/>
      <p:bldP spid="21" grpId="0" animBg="1" autoUpdateAnimBg="0"/>
      <p:bldP spid="22" grpId="0" animBg="1"/>
      <p:bldP spid="23" grpId="0" animBg="1" autoUpdateAnimBg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Asmund</a:t>
            </a:r>
            <a:r>
              <a:rPr lang="en-US" dirty="0"/>
              <a:t> </a:t>
            </a:r>
            <a:r>
              <a:rPr lang="en-US" dirty="0" err="1"/>
              <a:t>Laerdal</a:t>
            </a:r>
            <a:r>
              <a:rPr lang="en-US" dirty="0"/>
              <a:t> and </a:t>
            </a:r>
            <a:r>
              <a:rPr lang="en-US" dirty="0" err="1"/>
              <a:t>Resusci</a:t>
            </a:r>
            <a:r>
              <a:rPr lang="en-US" dirty="0"/>
              <a:t>-Anne</a:t>
            </a:r>
          </a:p>
        </p:txBody>
      </p:sp>
      <p:pic>
        <p:nvPicPr>
          <p:cNvPr id="4" name="Picture 3" descr="Asmund_Laerdal_with_the_Resusci_An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05" y="2216258"/>
            <a:ext cx="6272389" cy="452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9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A2B53DD-2975-3C4B-9191-46003EFFF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225" y="1116038"/>
            <a:ext cx="8864600" cy="59531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Prolonged HS-&gt;arrest, EPR</a:t>
            </a:r>
          </a:p>
        </p:txBody>
      </p:sp>
      <p:graphicFrame>
        <p:nvGraphicFramePr>
          <p:cNvPr id="3" name="Group 63">
            <a:extLst>
              <a:ext uri="{FF2B5EF4-FFF2-40B4-BE49-F238E27FC236}">
                <a16:creationId xmlns:a16="http://schemas.microsoft.com/office/drawing/2014/main" id="{2E4A8A47-9D95-7649-B1F4-B6E50E956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37009"/>
              </p:ext>
            </p:extLst>
          </p:nvPr>
        </p:nvGraphicFramePr>
        <p:xfrm>
          <a:off x="677752" y="2190902"/>
          <a:ext cx="7967662" cy="3871087"/>
        </p:xfrm>
        <a:graphic>
          <a:graphicData uri="http://schemas.openxmlformats.org/drawingml/2006/table">
            <a:tbl>
              <a:tblPr/>
              <a:tblGrid>
                <a:gridCol w="352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Overall Performance Category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CPR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EPR-I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(hypo-12h)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EPR-II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(hypo-36)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5 Dead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Symbol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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Symbol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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  <a:sym typeface="Symbol" pitchFamily="-11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4 Coma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3 Severe disability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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2 Moderate disability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1 Normal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12" charset="-128"/>
                          <a:sym typeface="Symbol" pitchFamily="-112" charset="2"/>
                        </a:rPr>
                        <a:t>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Box 41">
            <a:extLst>
              <a:ext uri="{FF2B5EF4-FFF2-40B4-BE49-F238E27FC236}">
                <a16:creationId xmlns:a16="http://schemas.microsoft.com/office/drawing/2014/main" id="{D21E7023-262F-5B41-BD71-4C492CA3E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987" y="4309172"/>
            <a:ext cx="3241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Tahoma" pitchFamily="-112" charset="0"/>
              </a:rPr>
              <a:t>*</a:t>
            </a:r>
          </a:p>
        </p:txBody>
      </p:sp>
      <p:sp>
        <p:nvSpPr>
          <p:cNvPr id="5" name="Text Box 42">
            <a:extLst>
              <a:ext uri="{FF2B5EF4-FFF2-40B4-BE49-F238E27FC236}">
                <a16:creationId xmlns:a16="http://schemas.microsoft.com/office/drawing/2014/main" id="{37A356D5-56AB-144C-8329-392A61F8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408" y="6110792"/>
            <a:ext cx="1182687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ahoma" pitchFamily="-112" charset="0"/>
              </a:rPr>
              <a:t>*</a:t>
            </a:r>
            <a:r>
              <a:rPr lang="en-US" sz="2000" dirty="0">
                <a:latin typeface="Times New Roman" pitchFamily="-112" charset="0"/>
              </a:rPr>
              <a:t>Seizures</a:t>
            </a:r>
            <a:endParaRPr lang="en-US" sz="2000" dirty="0">
              <a:latin typeface="Tahoma" pitchFamily="-112" charset="0"/>
            </a:endParaRPr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C63700EE-2166-6543-A1D7-8DD662B8A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40" y="6396335"/>
            <a:ext cx="355629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2D2DB9"/>
                </a:solidFill>
              </a:rPr>
              <a:t>Wu et al. </a:t>
            </a:r>
            <a:r>
              <a:rPr lang="en-US" sz="2400" i="1" dirty="0">
                <a:solidFill>
                  <a:srgbClr val="2D2DB9"/>
                </a:solidFill>
              </a:rPr>
              <a:t>Circulation</a:t>
            </a:r>
            <a:r>
              <a:rPr lang="en-US" sz="2400" dirty="0">
                <a:solidFill>
                  <a:srgbClr val="2D2DB9"/>
                </a:solidFill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86439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7BA9-B0AB-8B47-849A-3FDCF16C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217052"/>
            <a:ext cx="8864600" cy="595312"/>
          </a:xfrm>
        </p:spPr>
        <p:txBody>
          <a:bodyPr>
            <a:normAutofit fontScale="90000"/>
          </a:bodyPr>
          <a:lstStyle/>
          <a:p>
            <a:r>
              <a:rPr lang="en-US" dirty="0"/>
              <a:t>We’re not the only ones</a:t>
            </a:r>
          </a:p>
        </p:txBody>
      </p:sp>
      <p:pic>
        <p:nvPicPr>
          <p:cNvPr id="3" name="Picture 2" descr="alamh.png">
            <a:extLst>
              <a:ext uri="{FF2B5EF4-FFF2-40B4-BE49-F238E27FC236}">
                <a16:creationId xmlns:a16="http://schemas.microsoft.com/office/drawing/2014/main" id="{2259DCC6-8086-2D44-A583-205EA3DDA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5" y="2684930"/>
            <a:ext cx="2679700" cy="3344588"/>
          </a:xfrm>
          <a:prstGeom prst="rect">
            <a:avLst/>
          </a:prstGeom>
        </p:spPr>
      </p:pic>
      <p:pic>
        <p:nvPicPr>
          <p:cNvPr id="4" name="Picture 3" descr="dr_peter_rhee.jpg">
            <a:extLst>
              <a:ext uri="{FF2B5EF4-FFF2-40B4-BE49-F238E27FC236}">
                <a16:creationId xmlns:a16="http://schemas.microsoft.com/office/drawing/2014/main" id="{87FFF196-650C-2E48-8384-9178F9722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85565"/>
            <a:ext cx="2235200" cy="3352800"/>
          </a:xfrm>
          <a:prstGeom prst="rect">
            <a:avLst/>
          </a:prstGeom>
        </p:spPr>
      </p:pic>
      <p:pic>
        <p:nvPicPr>
          <p:cNvPr id="5" name="Picture 4" descr="yaffe_lyn.jpg">
            <a:extLst>
              <a:ext uri="{FF2B5EF4-FFF2-40B4-BE49-F238E27FC236}">
                <a16:creationId xmlns:a16="http://schemas.microsoft.com/office/drawing/2014/main" id="{22314768-4C6C-9647-B61E-7C2267EE9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48" y="2193170"/>
            <a:ext cx="2359572" cy="2184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25097-8F9A-824E-9FFB-DD553A1E9D50}"/>
              </a:ext>
            </a:extLst>
          </p:cNvPr>
          <p:cNvSpPr txBox="1"/>
          <p:nvPr/>
        </p:nvSpPr>
        <p:spPr>
          <a:xfrm>
            <a:off x="873695" y="2818152"/>
            <a:ext cx="1555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Peter Rhee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9370C-CD02-DA41-AE42-1687C3D78F3F}"/>
              </a:ext>
            </a:extLst>
          </p:cNvPr>
          <p:cNvSpPr txBox="1"/>
          <p:nvPr/>
        </p:nvSpPr>
        <p:spPr>
          <a:xfrm>
            <a:off x="6594768" y="2229388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Hasan </a:t>
            </a:r>
            <a:r>
              <a:rPr lang="en-US" sz="2400" dirty="0" err="1"/>
              <a:t>Alam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EB847-06AA-AF4F-9B54-83FBE86B0A54}"/>
              </a:ext>
            </a:extLst>
          </p:cNvPr>
          <p:cNvSpPr txBox="1"/>
          <p:nvPr/>
        </p:nvSpPr>
        <p:spPr>
          <a:xfrm>
            <a:off x="3686884" y="4372214"/>
            <a:ext cx="128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Lyn </a:t>
            </a:r>
            <a:r>
              <a:rPr lang="en-US" sz="2400" dirty="0" err="1"/>
              <a:t>Yaffe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2132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643696F-7451-904C-8D11-BFB11712F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700" y="1122172"/>
            <a:ext cx="8864600" cy="5953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0"/>
              </a:rPr>
              <a:t>USUHS Model</a:t>
            </a:r>
          </a:p>
        </p:txBody>
      </p:sp>
      <p:pic>
        <p:nvPicPr>
          <p:cNvPr id="5" name="Picture 7" descr="rhee open chest">
            <a:extLst>
              <a:ext uri="{FF2B5EF4-FFF2-40B4-BE49-F238E27FC236}">
                <a16:creationId xmlns:a16="http://schemas.microsoft.com/office/drawing/2014/main" id="{5CDCDB7B-EFAB-B74E-9DD2-BE51F61F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6494" y="2283012"/>
            <a:ext cx="2982913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79D19C7-C55F-BA43-A5F0-5572466B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2" y="2132172"/>
            <a:ext cx="4039117" cy="46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CB195C-8A90-2B4A-91D7-AD204E55DCBD}"/>
              </a:ext>
            </a:extLst>
          </p:cNvPr>
          <p:cNvSpPr/>
          <p:nvPr/>
        </p:nvSpPr>
        <p:spPr>
          <a:xfrm>
            <a:off x="1568041" y="1709881"/>
            <a:ext cx="1928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HypoThermosol</a:t>
            </a:r>
            <a:r>
              <a:rPr lang="en-US" sz="2000" baseline="30000" dirty="0"/>
              <a:t>®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3579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6846" y="107751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Rhee and </a:t>
            </a:r>
            <a:r>
              <a:rPr lang="en-US" dirty="0" err="1"/>
              <a:t>Alam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70646" y="2989722"/>
            <a:ext cx="3941614" cy="3505200"/>
            <a:chOff x="3467100" y="1066800"/>
            <a:chExt cx="3154363" cy="2805113"/>
          </a:xfrm>
        </p:grpSpPr>
        <p:pic>
          <p:nvPicPr>
            <p:cNvPr id="275465" name="Picture 9" descr="cooling rate surviva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7100" y="1444625"/>
              <a:ext cx="3154363" cy="242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572000" y="1066800"/>
              <a:ext cx="1228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Cooling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42646" y="2227722"/>
            <a:ext cx="3733800" cy="3473785"/>
            <a:chOff x="5334000" y="3733800"/>
            <a:chExt cx="2849563" cy="2651125"/>
          </a:xfrm>
        </p:grpSpPr>
        <p:pic>
          <p:nvPicPr>
            <p:cNvPr id="275466" name="Picture 10" descr="rewarming surviva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0" y="4114800"/>
              <a:ext cx="2849563" cy="227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096000" y="3733800"/>
              <a:ext cx="1741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Rewarming</a:t>
              </a:r>
            </a:p>
          </p:txBody>
        </p:sp>
      </p:grpSp>
      <p:pic>
        <p:nvPicPr>
          <p:cNvPr id="275460" name="Picture 4" descr="survival multiple injuries EP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7876" y="2380122"/>
            <a:ext cx="5655970" cy="432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02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96" y="5844096"/>
            <a:ext cx="8229600" cy="1143000"/>
          </a:xfrm>
        </p:spPr>
        <p:txBody>
          <a:bodyPr/>
          <a:lstStyle/>
          <a:p>
            <a:r>
              <a:rPr lang="en-US" sz="2800" dirty="0"/>
              <a:t>Shock Trauma Center</a:t>
            </a:r>
            <a:br>
              <a:rPr lang="en-US" sz="2800" dirty="0"/>
            </a:br>
            <a:r>
              <a:rPr lang="en-US" sz="2800" dirty="0"/>
              <a:t>University of Maryland Medical Center</a:t>
            </a:r>
          </a:p>
        </p:txBody>
      </p:sp>
      <p:pic>
        <p:nvPicPr>
          <p:cNvPr id="5" name="Content Placeholder 4" descr="STC Exterior Even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66" r="-34666"/>
          <a:stretch>
            <a:fillRect/>
          </a:stretch>
        </p:blipFill>
        <p:spPr>
          <a:xfrm>
            <a:off x="847164" y="2351315"/>
            <a:ext cx="7299064" cy="3632477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DE30084-66FC-7349-87E6-7101542F14A9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423001"/>
            <a:ext cx="886460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ea typeface="ＭＳ Ｐゴシック" charset="-128"/>
                <a:cs typeface="ＭＳ Ｐゴシック" charset="-128"/>
              </a:rPr>
              <a:t>Emergency Preservation and Resuscitation </a:t>
            </a:r>
          </a:p>
          <a:p>
            <a:r>
              <a:rPr lang="en-US" sz="3200" dirty="0">
                <a:ea typeface="ＭＳ Ｐゴシック" charset="-128"/>
                <a:cs typeface="ＭＳ Ｐゴシック" charset="-128"/>
              </a:rPr>
              <a:t>for Cardiac Arrest from Trauma</a:t>
            </a:r>
          </a:p>
        </p:txBody>
      </p:sp>
    </p:spTree>
    <p:extLst>
      <p:ext uri="{BB962C8B-B14F-4D97-AF65-F5344CB8AC3E}">
        <p14:creationId xmlns:p14="http://schemas.microsoft.com/office/powerpoint/2010/main" val="27503033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Specific aims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Rapidly identify potential candidates for EPR within 5 min of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pulselessness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Rapidly induce EPR by infusing ice-cold saline to attain a tympanic membrane/nasopharyngeal temperature of 10</a:t>
            </a:r>
            <a:r>
              <a:rPr lang="en-US" sz="2800" baseline="30000" dirty="0">
                <a:ea typeface="ＭＳ Ｐゴシック" charset="-128"/>
                <a:cs typeface="ＭＳ Ｐゴシック" charset="-128"/>
              </a:rPr>
              <a:t>o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C. 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Following hemostasis, delayed resuscitation will be via cardiopulmonary bypass (CPB) </a:t>
            </a:r>
            <a:r>
              <a:rPr lang="en-US" sz="2800" i="1" dirty="0">
                <a:ea typeface="ＭＳ Ｐゴシック" charset="-128"/>
                <a:cs typeface="ＭＳ Ｐゴシック" charset="-128"/>
              </a:rPr>
              <a:t>with heparin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r>
              <a:rPr lang="en-US" sz="2800" dirty="0">
                <a:cs typeface="ＭＳ Ｐゴシック" charset="-128"/>
              </a:rPr>
              <a:t>Survival without significant neurologic deficits.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7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Subject Inclusion Criteria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20512"/>
            <a:ext cx="5523671" cy="409557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18 - 65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yo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Signs of life (pulse, respirations, reactive pupils, or spontaneous movement) present within 5 min of ED/TRU arrival or in the ED/TRU or OR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Remains pulseless after OCCPR</a:t>
            </a:r>
          </a:p>
        </p:txBody>
      </p:sp>
      <p:pic>
        <p:nvPicPr>
          <p:cNvPr id="4" name="Picture 7" descr="Handgu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3271" y="2434012"/>
            <a:ext cx="3010729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14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Subject Exclusion Criteria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No signs of life for &gt; 5 min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Traumatic brain injury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Electrical asystole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Obvious non-survivable injury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Massive tissue trauma involving multiple sites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Pregnancy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Prisoner </a:t>
            </a:r>
          </a:p>
        </p:txBody>
      </p:sp>
    </p:spTree>
    <p:extLst>
      <p:ext uri="{BB962C8B-B14F-4D97-AF65-F5344CB8AC3E}">
        <p14:creationId xmlns:p14="http://schemas.microsoft.com/office/powerpoint/2010/main" val="3635920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2541DF4B-19A7-4746-BF52-88EB738626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682802"/>
              </p:ext>
            </p:extLst>
          </p:nvPr>
        </p:nvGraphicFramePr>
        <p:xfrm>
          <a:off x="865188" y="1195039"/>
          <a:ext cx="7467600" cy="497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Chart" r:id="rId3" imgW="6096000" imgH="4064000" progId="MSGraph.Chart.8">
                  <p:embed followColorScheme="full"/>
                </p:oleObj>
              </mc:Choice>
              <mc:Fallback>
                <p:oleObj name="Chart" r:id="rId3" imgW="6096000" imgH="4064000" progId="MSGraph.Chart.8">
                  <p:embed followColorScheme="full"/>
                  <p:pic>
                    <p:nvPicPr>
                      <p:cNvPr id="1628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1195039"/>
                        <a:ext cx="7467600" cy="4976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3">
            <a:extLst>
              <a:ext uri="{FF2B5EF4-FFF2-40B4-BE49-F238E27FC236}">
                <a16:creationId xmlns:a16="http://schemas.microsoft.com/office/drawing/2014/main" id="{D2A05AD1-259B-D04D-BAA4-56347604DD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6263" y="1610964"/>
            <a:ext cx="0" cy="414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245378A-7088-D74A-A11A-5F5EAEB9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1807814"/>
            <a:ext cx="1609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i="1"/>
              <a:t>Emergency</a:t>
            </a:r>
          </a:p>
          <a:p>
            <a:pPr algn="ctr" eaLnBrk="1" hangingPunct="1"/>
            <a:r>
              <a:rPr lang="en-US" sz="2000" i="1"/>
              <a:t>Preservation</a:t>
            </a:r>
          </a:p>
          <a:p>
            <a:pPr algn="ctr" eaLnBrk="1" hangingPunct="1"/>
            <a:endParaRPr lang="en-US" sz="2000" i="1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10F77A8-4657-9949-802F-110DAEEE9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5770214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Time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10B7B39-7B10-0C4B-8F42-807096D28F1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195387" y="3460401"/>
            <a:ext cx="4033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Mean Arterial Pressure (MAP, mmHg)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2A92EA5-7385-BA41-8A05-25BDA24306B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 flipH="1" flipV="1">
            <a:off x="6754019" y="3529457"/>
            <a:ext cx="339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Tympanic Temperature (Tty,</a:t>
            </a:r>
            <a:r>
              <a:rPr lang="en-US" sz="1800" baseline="30000"/>
              <a:t>o</a:t>
            </a:r>
            <a:r>
              <a:rPr lang="en-US" sz="1800"/>
              <a:t>C)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5C1612F-073E-9345-A6C1-27B17554F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6214714"/>
            <a:ext cx="8064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/>
              <a:t>Trauma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511103A1-0983-024E-9930-F52DDB16F020}"/>
              </a:ext>
            </a:extLst>
          </p:cNvPr>
          <p:cNvGrpSpPr>
            <a:grpSpLocks/>
          </p:cNvGrpSpPr>
          <p:nvPr/>
        </p:nvGrpSpPr>
        <p:grpSpPr bwMode="auto">
          <a:xfrm>
            <a:off x="2093913" y="2404714"/>
            <a:ext cx="973137" cy="1709737"/>
            <a:chOff x="1319" y="1273"/>
            <a:chExt cx="613" cy="1077"/>
          </a:xfrm>
        </p:grpSpPr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6B96AE2-80A0-2C4A-947D-7556D9A4F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9" y="1273"/>
              <a:ext cx="613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200"/>
                <a:t>Final gasp</a:t>
              </a:r>
            </a:p>
            <a:p>
              <a:pPr algn="ctr" eaLnBrk="1" hangingPunct="1"/>
              <a:r>
                <a:rPr lang="en-US" sz="1200"/>
                <a:t>Lose pulse</a:t>
              </a:r>
            </a:p>
            <a:p>
              <a:pPr algn="ctr" eaLnBrk="1" hangingPunct="1"/>
              <a:r>
                <a:rPr lang="en-US" sz="1200"/>
                <a:t>Open chest</a:t>
              </a: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A63FEFE7-9E75-5A4B-9BB1-ED56C1298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8" y="1749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2">
            <a:extLst>
              <a:ext uri="{FF2B5EF4-FFF2-40B4-BE49-F238E27FC236}">
                <a16:creationId xmlns:a16="http://schemas.microsoft.com/office/drawing/2014/main" id="{634E71D6-2653-B94F-8E35-24701A51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151" y="2757139"/>
            <a:ext cx="1830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/>
              <a:t>Transport to OR</a:t>
            </a:r>
          </a:p>
          <a:p>
            <a:pPr algn="ctr" eaLnBrk="1" hangingPunct="1"/>
            <a:r>
              <a:rPr lang="en-US" sz="1800" dirty="0"/>
              <a:t>Hemostasis</a:t>
            </a:r>
          </a:p>
          <a:p>
            <a:pPr algn="ctr" eaLnBrk="1" hangingPunct="1"/>
            <a:r>
              <a:rPr lang="en-US" sz="1800" dirty="0"/>
              <a:t>&lt;60 min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0805D804-0458-9844-BE74-B33F2304F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4363" y="5786089"/>
            <a:ext cx="0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9A0DD8F1-F96C-2745-BFEB-57E137F3AC88}"/>
              </a:ext>
            </a:extLst>
          </p:cNvPr>
          <p:cNvGrpSpPr>
            <a:grpSpLocks/>
          </p:cNvGrpSpPr>
          <p:nvPr/>
        </p:nvGrpSpPr>
        <p:grpSpPr bwMode="auto">
          <a:xfrm>
            <a:off x="4437059" y="5786089"/>
            <a:ext cx="1712910" cy="949325"/>
            <a:chOff x="2795" y="3403"/>
            <a:chExt cx="1079" cy="598"/>
          </a:xfrm>
        </p:grpSpPr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F1ABC7D4-6DD2-6B44-ADAA-B3EDEC9DF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5" y="3671"/>
              <a:ext cx="1079" cy="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dirty="0"/>
                <a:t>Delayed</a:t>
              </a:r>
            </a:p>
            <a:p>
              <a:pPr algn="ctr" eaLnBrk="1" hangingPunct="1"/>
              <a:r>
                <a:rPr lang="en-US" sz="1400" dirty="0"/>
                <a:t>Resuscitation on CPB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AB2FB2E7-8FA4-E043-895E-095F1CBB23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1" y="3403"/>
              <a:ext cx="0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A1E0C019-BB44-B140-8D90-FB9490FF74E3}"/>
              </a:ext>
            </a:extLst>
          </p:cNvPr>
          <p:cNvGrpSpPr>
            <a:grpSpLocks/>
          </p:cNvGrpSpPr>
          <p:nvPr/>
        </p:nvGrpSpPr>
        <p:grpSpPr bwMode="auto">
          <a:xfrm>
            <a:off x="2992438" y="5786089"/>
            <a:ext cx="647700" cy="955675"/>
            <a:chOff x="1885" y="3403"/>
            <a:chExt cx="408" cy="602"/>
          </a:xfrm>
        </p:grpSpPr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804B706E-3CFB-DC4D-A221-DA29AB070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5" y="3673"/>
              <a:ext cx="40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/>
                <a:t>Aortic</a:t>
              </a:r>
            </a:p>
            <a:p>
              <a:pPr algn="ctr" eaLnBrk="1" hangingPunct="1"/>
              <a:r>
                <a:rPr lang="en-US" sz="1400"/>
                <a:t>flush</a:t>
              </a: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F17CD3EB-0318-0946-A554-39F677399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3" y="3403"/>
              <a:ext cx="0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DFB366DE-BFA1-9F4C-ADC0-2FEC8950B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403"/>
              <a:ext cx="0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F3858604-7F5C-3A4D-80E4-8D2F4C7AB9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2" y="3649"/>
              <a:ext cx="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22">
            <a:extLst>
              <a:ext uri="{FF2B5EF4-FFF2-40B4-BE49-F238E27FC236}">
                <a16:creationId xmlns:a16="http://schemas.microsoft.com/office/drawing/2014/main" id="{FED338C5-551A-CD47-9EB8-DF1F17C5E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3065114"/>
            <a:ext cx="5461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Tty</a:t>
            </a: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CC653832-5C93-0740-BBEA-094234A4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5006626"/>
            <a:ext cx="74453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MAP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2381BE05-2E99-2848-BEF5-EB2FA785A4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2900" y="5209826"/>
            <a:ext cx="341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DAB519D0-5C99-B741-A31F-4F567C46E8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8225" y="3284189"/>
            <a:ext cx="341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79A97B3C-55C1-494B-8E84-96201ED9DF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7738" y="1610964"/>
            <a:ext cx="0" cy="413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4A949923-3402-1D4D-AE12-E8FC7667C2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1138" y="1610964"/>
            <a:ext cx="0" cy="4146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6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pr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r="574"/>
          <a:stretch/>
        </p:blipFill>
        <p:spPr>
          <a:xfrm>
            <a:off x="2888430" y="1419960"/>
            <a:ext cx="3891392" cy="5313166"/>
          </a:xfrm>
        </p:spPr>
      </p:pic>
      <p:sp>
        <p:nvSpPr>
          <p:cNvPr id="2" name="TextBox 1"/>
          <p:cNvSpPr txBox="1"/>
          <p:nvPr/>
        </p:nvSpPr>
        <p:spPr>
          <a:xfrm>
            <a:off x="7231830" y="2590800"/>
            <a:ext cx="92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Aortic</a:t>
            </a:r>
          </a:p>
          <a:p>
            <a:r>
              <a:rPr lang="en-US" dirty="0"/>
              <a:t>cannula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99909" y="2915920"/>
            <a:ext cx="4014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35830" y="2390002"/>
            <a:ext cx="2113280" cy="1200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/>
              <a:t>Drain blood via right atrial appendage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49110" y="2961640"/>
            <a:ext cx="8737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74682E-F3A1-E34D-9573-08CC95E47AB6}"/>
              </a:ext>
            </a:extLst>
          </p:cNvPr>
          <p:cNvSpPr txBox="1"/>
          <p:nvPr/>
        </p:nvSpPr>
        <p:spPr>
          <a:xfrm>
            <a:off x="397565" y="6271461"/>
            <a:ext cx="2948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Courtesy Jim Manning</a:t>
            </a:r>
          </a:p>
        </p:txBody>
      </p:sp>
    </p:spTree>
    <p:extLst>
      <p:ext uri="{BB962C8B-B14F-4D97-AF65-F5344CB8AC3E}">
        <p14:creationId xmlns:p14="http://schemas.microsoft.com/office/powerpoint/2010/main" val="19238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ABCs of CPR</a:t>
            </a:r>
          </a:p>
        </p:txBody>
      </p:sp>
      <p:pic>
        <p:nvPicPr>
          <p:cNvPr id="6" name="Picture 2" descr="aut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6703"/>
          <a:stretch>
            <a:fillRect/>
          </a:stretch>
        </p:blipFill>
        <p:spPr bwMode="auto">
          <a:xfrm>
            <a:off x="2542309" y="1957295"/>
            <a:ext cx="4059381" cy="485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876" y="4325543"/>
            <a:ext cx="83279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Hypothermia:</a:t>
            </a:r>
            <a:r>
              <a:rPr lang="en-US" sz="2400" dirty="0"/>
              <a:t> Start within 30 minutes if no signs of CNS recovery</a:t>
            </a:r>
          </a:p>
        </p:txBody>
      </p:sp>
    </p:spTree>
    <p:extLst>
      <p:ext uri="{BB962C8B-B14F-4D97-AF65-F5344CB8AC3E}">
        <p14:creationId xmlns:p14="http://schemas.microsoft.com/office/powerpoint/2010/main" val="28292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Outcome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Survival to D/C without major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neuro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sequelae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Direct complications of the technique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Coagulopathy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Organ system failures</a:t>
            </a:r>
          </a:p>
          <a:p>
            <a:pPr eaLnBrk="1" hangingPunct="1"/>
            <a:r>
              <a:rPr lang="en-US" sz="2800" dirty="0">
                <a:cs typeface="ＭＳ Ｐゴシック" charset="-128"/>
              </a:rPr>
              <a:t>Survival (28 d)</a:t>
            </a:r>
          </a:p>
          <a:p>
            <a:pPr eaLnBrk="1" hangingPunct="1"/>
            <a:r>
              <a:rPr lang="en-US" sz="2800" dirty="0">
                <a:cs typeface="ＭＳ Ｐゴシック" charset="-128"/>
              </a:rPr>
              <a:t>Neurologic function (12 months)</a:t>
            </a:r>
          </a:p>
          <a:p>
            <a:pPr eaLnBrk="1" hangingPunct="1"/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3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39362"/>
              </p:ext>
            </p:extLst>
          </p:nvPr>
        </p:nvGraphicFramePr>
        <p:xfrm>
          <a:off x="228600" y="1447800"/>
          <a:ext cx="8534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683" y="876300"/>
            <a:ext cx="2654364" cy="921584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30716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592D4A-0E0E-E44F-8CC6-C2B451EAB0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EC592D4A-0E0E-E44F-8CC6-C2B451EAB0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10FE30-C7B0-1046-9AD3-AE43B4423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9810FE30-C7B0-1046-9AD3-AE43B4423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B1AF75-EDF4-1B4E-A766-319B2782E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2BB1AF75-EDF4-1B4E-A766-319B2782E9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767769-CC47-AF4D-AEE4-C90A0DEA7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5767769-CC47-AF4D-AEE4-C90A0DEA76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B1E79E-4783-6846-979E-10E45DD8E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6AB1E79E-4783-6846-979E-10E45DD8ED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A5BF9A-3EB3-9647-AA85-E0F019E97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A4A5BF9A-3EB3-9647-AA85-E0F019E97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B9C7DF-86B0-C44F-A481-0ACD79A39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6EB9C7DF-86B0-C44F-A481-0ACD79A39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3BFB4E-C242-E144-9EB8-B96D27528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A43BFB4E-C242-E144-9EB8-B96D275284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94CE4B-A8AA-6240-B200-578EE9F86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F194CE4B-A8AA-6240-B200-578EE9F86E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Training</a:t>
            </a:r>
          </a:p>
        </p:txBody>
      </p:sp>
      <p:pic>
        <p:nvPicPr>
          <p:cNvPr id="8" name="Picture 7" descr="IMGP11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2015266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5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 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2708772"/>
            <a:ext cx="4149227" cy="4149227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Control groups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idx="1"/>
          </p:nvPr>
        </p:nvSpPr>
        <p:spPr>
          <a:xfrm>
            <a:off x="457200" y="2220512"/>
            <a:ext cx="4641273" cy="4095571"/>
          </a:xfrm>
        </p:spPr>
        <p:txBody>
          <a:bodyPr vert="horz"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Concurrent patients</a:t>
            </a:r>
          </a:p>
          <a:p>
            <a:pPr lvl="1" eaLnBrk="1" hangingPunct="1"/>
            <a:r>
              <a:rPr lang="en-US" dirty="0"/>
              <a:t>Meet criteria, but team not available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Historical controls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5152171"/>
            <a:ext cx="3341142" cy="923330"/>
          </a:xfrm>
          <a:prstGeom prst="rect">
            <a:avLst/>
          </a:prstGeom>
          <a:solidFill>
            <a:srgbClr val="00009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and 10</a:t>
            </a:r>
          </a:p>
        </p:txBody>
      </p:sp>
    </p:spTree>
    <p:extLst>
      <p:ext uri="{BB962C8B-B14F-4D97-AF65-F5344CB8AC3E}">
        <p14:creationId xmlns:p14="http://schemas.microsoft.com/office/powerpoint/2010/main" val="2145286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B556-77DC-4D44-B026-D8314781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Expected effect on coagulation with EPR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ED3638-28A9-2240-B308-5CD7027FE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982" y="2265280"/>
            <a:ext cx="8229600" cy="40070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D5B2-A7EB-554F-8FA8-9CBD32A9E554}"/>
              </a:ext>
            </a:extLst>
          </p:cNvPr>
          <p:cNvSpPr txBox="1"/>
          <p:nvPr/>
        </p:nvSpPr>
        <p:spPr>
          <a:xfrm>
            <a:off x="262646" y="6396335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John Hess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E9F4E3-1120-0D4B-8472-C1CE1F4C51BE}"/>
              </a:ext>
            </a:extLst>
          </p:cNvPr>
          <p:cNvSpPr/>
          <p:nvPr/>
        </p:nvSpPr>
        <p:spPr>
          <a:xfrm>
            <a:off x="461428" y="2309382"/>
            <a:ext cx="2391508" cy="7268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BCD98A-C647-E547-A10E-DDDC59B29EC6}"/>
              </a:ext>
            </a:extLst>
          </p:cNvPr>
          <p:cNvSpPr/>
          <p:nvPr/>
        </p:nvSpPr>
        <p:spPr>
          <a:xfrm>
            <a:off x="3340565" y="4126524"/>
            <a:ext cx="1739753" cy="50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446D34-C56C-7440-91FA-8D91A743CE76}"/>
              </a:ext>
            </a:extLst>
          </p:cNvPr>
          <p:cNvSpPr/>
          <p:nvPr/>
        </p:nvSpPr>
        <p:spPr>
          <a:xfrm>
            <a:off x="3453058" y="4583724"/>
            <a:ext cx="1739753" cy="50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F6625E-04C6-4240-9A0B-7A49048ECF85}"/>
              </a:ext>
            </a:extLst>
          </p:cNvPr>
          <p:cNvSpPr/>
          <p:nvPr/>
        </p:nvSpPr>
        <p:spPr>
          <a:xfrm>
            <a:off x="6358136" y="3364524"/>
            <a:ext cx="2391508" cy="7268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0F4DF9-C25C-8B49-9D35-CB1339EC3A93}"/>
              </a:ext>
            </a:extLst>
          </p:cNvPr>
          <p:cNvSpPr/>
          <p:nvPr/>
        </p:nvSpPr>
        <p:spPr>
          <a:xfrm>
            <a:off x="5593766" y="4091355"/>
            <a:ext cx="1739753" cy="50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295833-424E-DD4D-B07E-3F08424918B7}"/>
              </a:ext>
            </a:extLst>
          </p:cNvPr>
          <p:cNvSpPr/>
          <p:nvPr/>
        </p:nvSpPr>
        <p:spPr>
          <a:xfrm>
            <a:off x="7239674" y="4268788"/>
            <a:ext cx="1739753" cy="13548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9F093E-5338-AE4B-9CAB-B5580BD5DCEC}"/>
              </a:ext>
            </a:extLst>
          </p:cNvPr>
          <p:cNvSpPr/>
          <p:nvPr/>
        </p:nvSpPr>
        <p:spPr>
          <a:xfrm>
            <a:off x="3220100" y="2255682"/>
            <a:ext cx="2914820" cy="8548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B556-77DC-4D44-B026-D8314781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hate the clotting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3853-A652-0F4D-AC68-5B76603C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0512"/>
            <a:ext cx="8229600" cy="44264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Clotting</a:t>
            </a:r>
          </a:p>
          <a:p>
            <a:pPr lvl="1"/>
            <a:r>
              <a:rPr lang="en-US" dirty="0"/>
              <a:t>Protamine reaction</a:t>
            </a:r>
          </a:p>
          <a:p>
            <a:pPr lvl="1"/>
            <a:r>
              <a:rPr lang="en-US" dirty="0"/>
              <a:t>Anti-thrombin III deficiency</a:t>
            </a:r>
          </a:p>
          <a:p>
            <a:pPr lvl="1"/>
            <a:r>
              <a:rPr lang="en-US" dirty="0"/>
              <a:t>Platelet activation with rewarming</a:t>
            </a:r>
          </a:p>
          <a:p>
            <a:pPr lvl="1"/>
            <a:r>
              <a:rPr lang="en-US" dirty="0"/>
              <a:t>Calcium administration with citrate on board</a:t>
            </a:r>
          </a:p>
          <a:p>
            <a:pPr lvl="1"/>
            <a:r>
              <a:rPr lang="en-US" dirty="0"/>
              <a:t>Activation by bypass cannulas</a:t>
            </a:r>
          </a:p>
          <a:p>
            <a:pPr lvl="1"/>
            <a:r>
              <a:rPr lang="en-US" dirty="0" err="1"/>
              <a:t>Endotheliopathy</a:t>
            </a:r>
            <a:endParaRPr lang="en-US" dirty="0"/>
          </a:p>
          <a:p>
            <a:pPr lvl="1"/>
            <a:r>
              <a:rPr lang="en-US" dirty="0"/>
              <a:t>Unable to test ACT or heparin levels because of citrate </a:t>
            </a:r>
          </a:p>
          <a:p>
            <a:pPr lvl="2"/>
            <a:r>
              <a:rPr lang="en-US" sz="2800" dirty="0"/>
              <a:t>Inadequate heparin dosing</a:t>
            </a:r>
          </a:p>
          <a:p>
            <a:pPr lvl="2"/>
            <a:r>
              <a:rPr lang="en-US" sz="2800" dirty="0"/>
              <a:t>Use TEG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r in the su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973"/>
            <a:ext cx="4495800" cy="3474027"/>
          </a:xfrm>
          <a:prstGeom prst="rect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23335" y="901700"/>
            <a:ext cx="8305800" cy="1295400"/>
          </a:xfrm>
        </p:spPr>
        <p:txBody>
          <a:bodyPr>
            <a:normAutofit/>
          </a:bodyPr>
          <a:lstStyle/>
          <a:p>
            <a:r>
              <a:rPr lang="en-US" sz="3600" dirty="0"/>
              <a:t>Community consultation/Public disclosure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03007"/>
            <a:ext cx="5152779" cy="15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Black</a:t>
            </a:r>
          </a:p>
        </p:txBody>
      </p:sp>
      <p:pic>
        <p:nvPicPr>
          <p:cNvPr id="4" name="code black brief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510" y="2127955"/>
            <a:ext cx="7806891" cy="4391377"/>
          </a:xfrm>
        </p:spPr>
      </p:pic>
    </p:spTree>
    <p:extLst>
      <p:ext uri="{BB962C8B-B14F-4D97-AF65-F5344CB8AC3E}">
        <p14:creationId xmlns:p14="http://schemas.microsoft.com/office/powerpoint/2010/main" val="409878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1A287-F5DB-9B41-BF1B-EED1300F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pic>
        <p:nvPicPr>
          <p:cNvPr id="5" name="Picture 4" descr="A close up of a tall building in a city&#10;&#10;Description automatically generated">
            <a:extLst>
              <a:ext uri="{FF2B5EF4-FFF2-40B4-BE49-F238E27FC236}">
                <a16:creationId xmlns:a16="http://schemas.microsoft.com/office/drawing/2014/main" id="{9AC74349-4AE4-FB4C-A917-7CAFBEBA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96" y="2220512"/>
            <a:ext cx="6824407" cy="3559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3E24A-25FC-3149-A03F-43BB91D4D033}"/>
              </a:ext>
            </a:extLst>
          </p:cNvPr>
          <p:cNvSpPr txBox="1"/>
          <p:nvPr/>
        </p:nvSpPr>
        <p:spPr>
          <a:xfrm>
            <a:off x="1808005" y="6068291"/>
            <a:ext cx="552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John H. Stroger, Jr. Hospital of Cook County</a:t>
            </a:r>
          </a:p>
        </p:txBody>
      </p:sp>
    </p:spTree>
    <p:extLst>
      <p:ext uri="{BB962C8B-B14F-4D97-AF65-F5344CB8AC3E}">
        <p14:creationId xmlns:p14="http://schemas.microsoft.com/office/powerpoint/2010/main" val="10549019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1A287-F5DB-9B41-BF1B-EED1300F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pic>
        <p:nvPicPr>
          <p:cNvPr id="7" name="Content Placeholder 6" descr="A bird standing on a rocky beach&#10;&#10;Description automatically generated">
            <a:extLst>
              <a:ext uri="{FF2B5EF4-FFF2-40B4-BE49-F238E27FC236}">
                <a16:creationId xmlns:a16="http://schemas.microsoft.com/office/drawing/2014/main" id="{13D64A1C-92D1-5F4D-8B88-B0F1BFA12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87" y="2220913"/>
            <a:ext cx="6143625" cy="4095750"/>
          </a:xfrm>
        </p:spPr>
      </p:pic>
    </p:spTree>
    <p:extLst>
      <p:ext uri="{BB962C8B-B14F-4D97-AF65-F5344CB8AC3E}">
        <p14:creationId xmlns:p14="http://schemas.microsoft.com/office/powerpoint/2010/main" val="196766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81356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2015 ERC/AHA Guidelines</a:t>
            </a:r>
            <a:br>
              <a:rPr lang="en-US" sz="4000" dirty="0"/>
            </a:br>
            <a:r>
              <a:rPr lang="en-US" sz="4000" dirty="0"/>
              <a:t>Post-cardiac Arrest Care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508"/>
            <a:ext cx="8229600" cy="4095571"/>
          </a:xfrm>
        </p:spPr>
        <p:txBody>
          <a:bodyPr/>
          <a:lstStyle/>
          <a:p>
            <a:r>
              <a:rPr lang="en-US" sz="3600" dirty="0"/>
              <a:t>Comatose (</a:t>
            </a:r>
            <a:r>
              <a:rPr lang="en-US" sz="3600" dirty="0" err="1"/>
              <a:t>ie</a:t>
            </a:r>
            <a:r>
              <a:rPr lang="en-US" sz="3600" dirty="0"/>
              <a:t>, lack of meaningful response to verbal commands) adults</a:t>
            </a:r>
          </a:p>
          <a:p>
            <a:r>
              <a:rPr lang="en-US" sz="3600" dirty="0"/>
              <a:t>Targeted temperature management</a:t>
            </a:r>
          </a:p>
          <a:p>
            <a:pPr lvl="1"/>
            <a:r>
              <a:rPr lang="en-US" sz="3600" dirty="0"/>
              <a:t>32°C to 36°C</a:t>
            </a:r>
          </a:p>
          <a:p>
            <a:pPr lvl="1"/>
            <a:r>
              <a:rPr lang="en-US" sz="3600" dirty="0"/>
              <a:t>At least 24 hours after achieving goal</a:t>
            </a:r>
          </a:p>
          <a:p>
            <a:r>
              <a:rPr lang="en-US" sz="3600" dirty="0"/>
              <a:t>Prevent fever for </a:t>
            </a:r>
            <a:r>
              <a:rPr lang="en-US" sz="3600" u="sng" dirty="0"/>
              <a:t>&gt;</a:t>
            </a:r>
            <a:r>
              <a:rPr lang="en-US" sz="3600" dirty="0"/>
              <a:t>72 </a:t>
            </a:r>
            <a:r>
              <a:rPr lang="en-US" sz="3600" dirty="0" err="1"/>
              <a:t>hrs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67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4D1D-E071-0B48-9AA3-3F459576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1959-39A5-3446-AB71-E12158CB8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Hemorrhagic shock</a:t>
            </a:r>
          </a:p>
          <a:p>
            <a:pPr lvl="1"/>
            <a:r>
              <a:rPr lang="en-US" sz="3200" dirty="0"/>
              <a:t>Multiple drugs look promising </a:t>
            </a:r>
          </a:p>
          <a:p>
            <a:pPr lvl="2"/>
            <a:r>
              <a:rPr lang="en-US" sz="2800" dirty="0"/>
              <a:t>Need large animal outcome studies</a:t>
            </a:r>
          </a:p>
          <a:p>
            <a:pPr lvl="1"/>
            <a:r>
              <a:rPr lang="en-US" sz="3200" dirty="0"/>
              <a:t>Mild hypothermia works in the lab</a:t>
            </a:r>
          </a:p>
          <a:p>
            <a:pPr lvl="2"/>
            <a:r>
              <a:rPr lang="en-US" sz="2800" dirty="0"/>
              <a:t>No prospective human studies</a:t>
            </a:r>
          </a:p>
          <a:p>
            <a:r>
              <a:rPr lang="en-US" sz="3600" dirty="0"/>
              <a:t>Exsanguination cardiac arrest</a:t>
            </a:r>
          </a:p>
          <a:p>
            <a:pPr lvl="1"/>
            <a:r>
              <a:rPr lang="en-US" sz="3200" dirty="0"/>
              <a:t>Emergency preservation and resuscitation</a:t>
            </a:r>
          </a:p>
          <a:p>
            <a:endParaRPr lang="en-US" sz="3600" dirty="0"/>
          </a:p>
        </p:txBody>
      </p:sp>
      <p:pic>
        <p:nvPicPr>
          <p:cNvPr id="5" name="Picture 4" descr="A picture containing device, photo, sky&#10;&#10;Description automatically generated">
            <a:extLst>
              <a:ext uri="{FF2B5EF4-FFF2-40B4-BE49-F238E27FC236}">
                <a16:creationId xmlns:a16="http://schemas.microsoft.com/office/drawing/2014/main" id="{465842C4-2C32-3A45-8DFA-91024EECD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11"/>
          <a:stretch/>
        </p:blipFill>
        <p:spPr>
          <a:xfrm>
            <a:off x="6452551" y="692426"/>
            <a:ext cx="2484935" cy="25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882775"/>
            <a:ext cx="3022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Medic of the Future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idx="1"/>
          </p:nvPr>
        </p:nvSpPr>
        <p:spPr>
          <a:xfrm>
            <a:off x="5572896" y="2220513"/>
            <a:ext cx="3113903" cy="2416976"/>
          </a:xfrm>
          <a:prstGeom prst="rect">
            <a:avLst/>
          </a:prstGeom>
          <a:solidFill>
            <a:srgbClr val="000000"/>
          </a:solidFill>
          <a:ln w="25400" cap="flat">
            <a:solidFill>
              <a:srgbClr val="FC0128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285750" indent="-28575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Fluids </a:t>
            </a:r>
          </a:p>
          <a:p>
            <a:pPr marL="285750" indent="-28575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Smart catheter</a:t>
            </a:r>
          </a:p>
          <a:p>
            <a:pPr marL="285750" indent="-28575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Cooling device</a:t>
            </a:r>
          </a:p>
          <a:p>
            <a:pPr marL="285750" indent="-28575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Miniature pump</a:t>
            </a:r>
          </a:p>
          <a:p>
            <a:pPr marL="285750" indent="-285750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Drugs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9650D4-067C-3A4E-8A0A-17627D5BD3E0}"/>
              </a:ext>
            </a:extLst>
          </p:cNvPr>
          <p:cNvSpPr/>
          <p:nvPr/>
        </p:nvSpPr>
        <p:spPr>
          <a:xfrm>
            <a:off x="5621202" y="4051737"/>
            <a:ext cx="1481963" cy="54522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in 2412</a:t>
            </a:r>
          </a:p>
        </p:txBody>
      </p:sp>
      <p:pic>
        <p:nvPicPr>
          <p:cNvPr id="6" name="Content Placeholder 5" descr="surgery in 24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7" r="-157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470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</a:t>
            </a:r>
          </a:p>
        </p:txBody>
      </p:sp>
      <p:pic>
        <p:nvPicPr>
          <p:cNvPr id="3" name="Picture 2" descr="helicopter on roof s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3" y="2220512"/>
            <a:ext cx="8008471" cy="45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Traumatic Cardiac Arrest and TTM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Shock Trauma Center, 2008-2010</a:t>
            </a:r>
          </a:p>
          <a:p>
            <a:r>
              <a:rPr lang="en-US" dirty="0"/>
              <a:t>6 </a:t>
            </a:r>
            <a:r>
              <a:rPr lang="en-US" dirty="0" err="1"/>
              <a:t>pt</a:t>
            </a:r>
            <a:r>
              <a:rPr lang="en-US" dirty="0"/>
              <a:t> with coma after arrest during initial assessment</a:t>
            </a:r>
          </a:p>
          <a:p>
            <a:r>
              <a:rPr lang="en-US" dirty="0"/>
              <a:t>32-34</a:t>
            </a:r>
            <a:r>
              <a:rPr lang="en-US" baseline="30000" dirty="0"/>
              <a:t>o</a:t>
            </a:r>
            <a:r>
              <a:rPr lang="en-US" dirty="0"/>
              <a:t>C for 24 h</a:t>
            </a:r>
          </a:p>
          <a:p>
            <a:r>
              <a:rPr lang="en-US" i="1" dirty="0"/>
              <a:t>No complications of hypothermia</a:t>
            </a:r>
          </a:p>
          <a:p>
            <a:r>
              <a:rPr lang="en-US" dirty="0"/>
              <a:t>Outcome</a:t>
            </a:r>
          </a:p>
          <a:p>
            <a:pPr lvl="1"/>
            <a:r>
              <a:rPr lang="en-US" dirty="0"/>
              <a:t>1 died (had </a:t>
            </a:r>
            <a:r>
              <a:rPr lang="en-US" dirty="0" err="1"/>
              <a:t>prehospital</a:t>
            </a:r>
            <a:r>
              <a:rPr lang="en-US" dirty="0"/>
              <a:t> arrest)</a:t>
            </a:r>
          </a:p>
          <a:p>
            <a:pPr lvl="1"/>
            <a:r>
              <a:rPr lang="en-US" dirty="0"/>
              <a:t>2 chronic care</a:t>
            </a:r>
          </a:p>
          <a:p>
            <a:pPr lvl="1"/>
            <a:r>
              <a:rPr lang="en-US" dirty="0"/>
              <a:t>3 active rehab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176" y="6396335"/>
            <a:ext cx="3716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90"/>
                </a:solidFill>
              </a:rPr>
              <a:t>Tuma</a:t>
            </a:r>
            <a:r>
              <a:rPr lang="en-US" sz="2400" dirty="0">
                <a:solidFill>
                  <a:srgbClr val="000090"/>
                </a:solidFill>
              </a:rPr>
              <a:t>, et al. </a:t>
            </a:r>
            <a:r>
              <a:rPr lang="en-US" sz="2400" i="1" dirty="0">
                <a:solidFill>
                  <a:srgbClr val="000090"/>
                </a:solidFill>
              </a:rPr>
              <a:t>J Trauma</a:t>
            </a:r>
            <a:r>
              <a:rPr lang="en-US" sz="2400" dirty="0">
                <a:solidFill>
                  <a:srgbClr val="000090"/>
                </a:solidFill>
              </a:rPr>
              <a:t>, 2011.</a:t>
            </a:r>
          </a:p>
        </p:txBody>
      </p:sp>
    </p:spTree>
    <p:extLst>
      <p:ext uri="{BB962C8B-B14F-4D97-AF65-F5344CB8AC3E}">
        <p14:creationId xmlns:p14="http://schemas.microsoft.com/office/powerpoint/2010/main" val="115969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doesn’t work in trauma</a:t>
            </a:r>
          </a:p>
        </p:txBody>
      </p:sp>
      <p:pic>
        <p:nvPicPr>
          <p:cNvPr id="4" name="Content Placeholder 3" descr="AHA-CPR-CLASS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12" r="-168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3278397"/>
      </p:ext>
    </p:extLst>
  </p:cSld>
  <p:clrMapOvr>
    <a:masterClrMapping/>
  </p:clrMapOvr>
</p:sld>
</file>

<file path=ppt/theme/theme1.xml><?xml version="1.0" encoding="utf-8"?>
<a:theme xmlns:a="http://schemas.openxmlformats.org/drawingml/2006/main" name="ccct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cccte template.potx</Template>
  <TotalTime>7195</TotalTime>
  <Words>1659</Words>
  <Application>Microsoft Macintosh PowerPoint</Application>
  <PresentationFormat>On-screen Show (4:3)</PresentationFormat>
  <Paragraphs>448</Paragraphs>
  <Slides>73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Arial</vt:lpstr>
      <vt:lpstr>Calibri</vt:lpstr>
      <vt:lpstr>Symbol</vt:lpstr>
      <vt:lpstr>Tahoma</vt:lpstr>
      <vt:lpstr>Times New Roman</vt:lpstr>
      <vt:lpstr>Wingdings</vt:lpstr>
      <vt:lpstr>cccte template</vt:lpstr>
      <vt:lpstr>Chart</vt:lpstr>
      <vt:lpstr>Photo Editor Photo</vt:lpstr>
      <vt:lpstr>Worksheet</vt:lpstr>
      <vt:lpstr>Reducing Metabolic Needs In Hemorrhagic Shock</vt:lpstr>
      <vt:lpstr>Disclosures</vt:lpstr>
      <vt:lpstr>Trauma case at Shock Trauma</vt:lpstr>
      <vt:lpstr>Peter Safar Father of CPR</vt:lpstr>
      <vt:lpstr>Asmund Laerdal and Resusci-Anne</vt:lpstr>
      <vt:lpstr>ABCs of CPR</vt:lpstr>
      <vt:lpstr>2015 ERC/AHA Guidelines Post-cardiac Arrest Care</vt:lpstr>
      <vt:lpstr>Traumatic Cardiac Arrest and TTM</vt:lpstr>
      <vt:lpstr>CPR doesn’t work in trauma</vt:lpstr>
      <vt:lpstr>Cardiac arrest from trauma</vt:lpstr>
      <vt:lpstr>Time to Death in Combat Casualties</vt:lpstr>
      <vt:lpstr>Emergency Preservation and Resuscitation</vt:lpstr>
      <vt:lpstr>Hibernation and hemorrhagic shock</vt:lpstr>
      <vt:lpstr>Hibernation and hemorrhagic shock</vt:lpstr>
      <vt:lpstr>Hydrogen sulfide</vt:lpstr>
      <vt:lpstr>Hydrogen sulfide</vt:lpstr>
      <vt:lpstr>Hydrogen sulfide</vt:lpstr>
      <vt:lpstr>Biochronicity project</vt:lpstr>
      <vt:lpstr>Biochronicity project</vt:lpstr>
      <vt:lpstr>LY294002 works in zebrafish</vt:lpstr>
      <vt:lpstr>Biochronicity project: LY294002</vt:lpstr>
      <vt:lpstr>Biochronicity project: LY294002</vt:lpstr>
      <vt:lpstr>Decreasing metabolism with drugs</vt:lpstr>
      <vt:lpstr>Is hypothermia the answer?</vt:lpstr>
      <vt:lpstr>Hypothermia influences</vt:lpstr>
      <vt:lpstr>Exposure hypothermia</vt:lpstr>
      <vt:lpstr>Potential mechanisms of action</vt:lpstr>
      <vt:lpstr>Triad of death in trauma</vt:lpstr>
      <vt:lpstr>Retrospective studies</vt:lpstr>
      <vt:lpstr>PA Trauma Outcome Study</vt:lpstr>
      <vt:lpstr>Hypothermia and Thromboelastography</vt:lpstr>
      <vt:lpstr>PowerPoint Presentation</vt:lpstr>
      <vt:lpstr>PowerPoint Presentation</vt:lpstr>
      <vt:lpstr>Safar Center for Resuscitation Research</vt:lpstr>
      <vt:lpstr>Pig HS Outcome Model ICU to 24 h</vt:lpstr>
      <vt:lpstr>Pig Survival</vt:lpstr>
      <vt:lpstr>Hemorrhagic shock and hypothermia</vt:lpstr>
      <vt:lpstr>Hemorrhagic shock and hypothermia</vt:lpstr>
      <vt:lpstr>Why the dichotomy?</vt:lpstr>
      <vt:lpstr>Trauma case at Shock Trauma</vt:lpstr>
      <vt:lpstr>Emergency preservation and resuscitation (EPR)</vt:lpstr>
      <vt:lpstr>Exsanguination Cardiac Arrest Model</vt:lpstr>
      <vt:lpstr>Hypothermia Dose Response</vt:lpstr>
      <vt:lpstr>Exsanguination Cardiac Arrest (Tty 10oC)</vt:lpstr>
      <vt:lpstr>Mechanisms</vt:lpstr>
      <vt:lpstr>Drug list</vt:lpstr>
      <vt:lpstr>Drug list</vt:lpstr>
      <vt:lpstr>PowerPoint Presentation</vt:lpstr>
      <vt:lpstr>Prolonged HS-&gt;arrest, EPR</vt:lpstr>
      <vt:lpstr>Prolonged HS-&gt;arrest, EPR</vt:lpstr>
      <vt:lpstr>We’re not the only ones</vt:lpstr>
      <vt:lpstr>USUHS Model</vt:lpstr>
      <vt:lpstr>Rhee and Alam</vt:lpstr>
      <vt:lpstr>Shock Trauma Center University of Maryland Medical Center</vt:lpstr>
      <vt:lpstr>Specific aims</vt:lpstr>
      <vt:lpstr>Subject Inclusion Criteria</vt:lpstr>
      <vt:lpstr>Subject Exclusion Criteria</vt:lpstr>
      <vt:lpstr>PowerPoint Presentation</vt:lpstr>
      <vt:lpstr>PowerPoint Presentation</vt:lpstr>
      <vt:lpstr>Outcome</vt:lpstr>
      <vt:lpstr>Team</vt:lpstr>
      <vt:lpstr>Training</vt:lpstr>
      <vt:lpstr>Control groups</vt:lpstr>
      <vt:lpstr>Expected effect on coagulation with EPR</vt:lpstr>
      <vt:lpstr>I hate the clotting system</vt:lpstr>
      <vt:lpstr>Community consultation/Public disclosure</vt:lpstr>
      <vt:lpstr>Code Black</vt:lpstr>
      <vt:lpstr>Future plans</vt:lpstr>
      <vt:lpstr>Future plans</vt:lpstr>
      <vt:lpstr>Summary</vt:lpstr>
      <vt:lpstr>The Medic of the Future</vt:lpstr>
      <vt:lpstr>Trauma in 2412</vt:lpstr>
      <vt:lpstr>Thanks</vt:lpstr>
    </vt:vector>
  </TitlesOfParts>
  <Company>Univ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Jenna Meol</dc:creator>
  <cp:lastModifiedBy>Tisherman, Samuel</cp:lastModifiedBy>
  <cp:revision>237</cp:revision>
  <dcterms:created xsi:type="dcterms:W3CDTF">2011-06-24T14:29:15Z</dcterms:created>
  <dcterms:modified xsi:type="dcterms:W3CDTF">2019-06-25T16:26:33Z</dcterms:modified>
</cp:coreProperties>
</file>