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4171" r:id="rId2"/>
    <p:sldMasterId id="2147484185" r:id="rId3"/>
    <p:sldMasterId id="2147484197" r:id="rId4"/>
  </p:sldMasterIdLst>
  <p:notesMasterIdLst>
    <p:notesMasterId r:id="rId55"/>
  </p:notesMasterIdLst>
  <p:sldIdLst>
    <p:sldId id="488" r:id="rId5"/>
    <p:sldId id="257" r:id="rId6"/>
    <p:sldId id="457" r:id="rId7"/>
    <p:sldId id="481" r:id="rId8"/>
    <p:sldId id="455" r:id="rId9"/>
    <p:sldId id="456" r:id="rId10"/>
    <p:sldId id="454" r:id="rId11"/>
    <p:sldId id="718" r:id="rId12"/>
    <p:sldId id="491" r:id="rId13"/>
    <p:sldId id="706" r:id="rId14"/>
    <p:sldId id="707" r:id="rId15"/>
    <p:sldId id="495" r:id="rId16"/>
    <p:sldId id="494" r:id="rId17"/>
    <p:sldId id="485" r:id="rId18"/>
    <p:sldId id="532" r:id="rId19"/>
    <p:sldId id="708" r:id="rId20"/>
    <p:sldId id="709" r:id="rId21"/>
    <p:sldId id="710" r:id="rId22"/>
    <p:sldId id="717" r:id="rId23"/>
    <p:sldId id="715" r:id="rId24"/>
    <p:sldId id="712" r:id="rId25"/>
    <p:sldId id="716" r:id="rId26"/>
    <p:sldId id="719" r:id="rId27"/>
    <p:sldId id="721" r:id="rId28"/>
    <p:sldId id="529" r:id="rId29"/>
    <p:sldId id="723" r:id="rId30"/>
    <p:sldId id="724" r:id="rId31"/>
    <p:sldId id="535" r:id="rId32"/>
    <p:sldId id="720" r:id="rId33"/>
    <p:sldId id="713" r:id="rId34"/>
    <p:sldId id="789" r:id="rId35"/>
    <p:sldId id="476" r:id="rId36"/>
    <p:sldId id="726" r:id="rId37"/>
    <p:sldId id="589" r:id="rId38"/>
    <p:sldId id="780" r:id="rId39"/>
    <p:sldId id="655" r:id="rId40"/>
    <p:sldId id="635" r:id="rId41"/>
    <p:sldId id="725" r:id="rId42"/>
    <p:sldId id="639" r:id="rId43"/>
    <p:sldId id="660" r:id="rId44"/>
    <p:sldId id="705" r:id="rId45"/>
    <p:sldId id="781" r:id="rId46"/>
    <p:sldId id="784" r:id="rId47"/>
    <p:sldId id="783" r:id="rId48"/>
    <p:sldId id="785" r:id="rId49"/>
    <p:sldId id="788" r:id="rId50"/>
    <p:sldId id="787" r:id="rId51"/>
    <p:sldId id="782" r:id="rId52"/>
    <p:sldId id="413" r:id="rId53"/>
    <p:sldId id="489" r:id="rId5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8080"/>
    <a:srgbClr val="006666"/>
    <a:srgbClr val="006699"/>
    <a:srgbClr val="FFFF00"/>
    <a:srgbClr val="070CCB"/>
    <a:srgbClr val="0033CC"/>
    <a:srgbClr val="4D4D4D"/>
    <a:srgbClr val="CC0000"/>
    <a:srgbClr val="0000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83621" autoAdjust="0"/>
  </p:normalViewPr>
  <p:slideViewPr>
    <p:cSldViewPr>
      <p:cViewPr varScale="1">
        <p:scale>
          <a:sx n="72" d="100"/>
          <a:sy n="72" d="100"/>
        </p:scale>
        <p:origin x="1350" y="66"/>
      </p:cViewPr>
      <p:guideLst>
        <p:guide orient="horz" pos="2160"/>
        <p:guide pos="2880"/>
      </p:guideLst>
    </p:cSldViewPr>
  </p:slideViewPr>
  <p:notesTextViewPr>
    <p:cViewPr>
      <p:scale>
        <a:sx n="3" d="2"/>
        <a:sy n="3" d="2"/>
      </p:scale>
      <p:origin x="0" y="0"/>
    </p:cViewPr>
  </p:notesTextViewPr>
  <p:sorterViewPr>
    <p:cViewPr>
      <p:scale>
        <a:sx n="66" d="100"/>
        <a:sy n="66" d="100"/>
      </p:scale>
      <p:origin x="0" y="4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1987" name="Rectangle 3"/>
          <p:cNvSpPr>
            <a:spLocks noGrp="1" noChangeArrowheads="1"/>
          </p:cNvSpPr>
          <p:nvPr>
            <p:ph type="dt" idx="1"/>
          </p:nvPr>
        </p:nvSpPr>
        <p:spPr bwMode="auto">
          <a:xfrm>
            <a:off x="3956550" y="0"/>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98500" y="4409758"/>
            <a:ext cx="5588000" cy="417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817904"/>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1991" name="Rectangle 7"/>
          <p:cNvSpPr>
            <a:spLocks noGrp="1" noChangeArrowheads="1"/>
          </p:cNvSpPr>
          <p:nvPr>
            <p:ph type="sldNum" sz="quarter" idx="5"/>
          </p:nvPr>
        </p:nvSpPr>
        <p:spPr bwMode="auto">
          <a:xfrm>
            <a:off x="3956550" y="8817904"/>
            <a:ext cx="3026833" cy="46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numCol="1" anchor="b" anchorCtr="0" compatLnSpc="1">
            <a:prstTxWarp prst="textNoShape">
              <a:avLst/>
            </a:prstTxWarp>
          </a:bodyPr>
          <a:lstStyle>
            <a:lvl1pPr algn="r" eaLnBrk="1" hangingPunct="1">
              <a:defRPr sz="1200">
                <a:latin typeface="Arial" charset="0"/>
                <a:cs typeface="+mn-cs"/>
              </a:defRPr>
            </a:lvl1pPr>
          </a:lstStyle>
          <a:p>
            <a:pPr>
              <a:defRPr/>
            </a:pPr>
            <a:fld id="{DC6D249D-59EC-448E-A8F2-2E41EBAC94F5}" type="slidenum">
              <a:rPr lang="en-US"/>
              <a:pPr>
                <a:defRPr/>
              </a:pPr>
              <a:t>‹#›</a:t>
            </a:fld>
            <a:endParaRPr lang="en-US"/>
          </a:p>
        </p:txBody>
      </p:sp>
    </p:spTree>
    <p:extLst>
      <p:ext uri="{BB962C8B-B14F-4D97-AF65-F5344CB8AC3E}">
        <p14:creationId xmlns:p14="http://schemas.microsoft.com/office/powerpoint/2010/main" val="1643141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4</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2134562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13</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320356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14</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2459612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6D249D-59EC-448E-A8F2-2E41EBAC94F5}" type="slidenum">
              <a:rPr lang="en-US" smtClean="0"/>
              <a:pPr>
                <a:defRPr/>
              </a:pPr>
              <a:t>15</a:t>
            </a:fld>
            <a:endParaRPr lang="en-US"/>
          </a:p>
        </p:txBody>
      </p:sp>
    </p:spTree>
    <p:extLst>
      <p:ext uri="{BB962C8B-B14F-4D97-AF65-F5344CB8AC3E}">
        <p14:creationId xmlns:p14="http://schemas.microsoft.com/office/powerpoint/2010/main" val="401666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6D249D-59EC-448E-A8F2-2E41EBAC94F5}" type="slidenum">
              <a:rPr lang="en-US" smtClean="0"/>
              <a:pPr>
                <a:defRPr/>
              </a:pPr>
              <a:t>16</a:t>
            </a:fld>
            <a:endParaRPr lang="en-US"/>
          </a:p>
        </p:txBody>
      </p:sp>
    </p:spTree>
    <p:extLst>
      <p:ext uri="{BB962C8B-B14F-4D97-AF65-F5344CB8AC3E}">
        <p14:creationId xmlns:p14="http://schemas.microsoft.com/office/powerpoint/2010/main" val="4259017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6D249D-59EC-448E-A8F2-2E41EBAC94F5}" type="slidenum">
              <a:rPr lang="en-US" smtClean="0"/>
              <a:pPr>
                <a:defRPr/>
              </a:pPr>
              <a:t>18</a:t>
            </a:fld>
            <a:endParaRPr lang="en-US"/>
          </a:p>
        </p:txBody>
      </p:sp>
    </p:spTree>
    <p:extLst>
      <p:ext uri="{BB962C8B-B14F-4D97-AF65-F5344CB8AC3E}">
        <p14:creationId xmlns:p14="http://schemas.microsoft.com/office/powerpoint/2010/main" val="1739250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19</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377337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20</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312997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23</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2349946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24</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1208699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26</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344855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5</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3168882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27</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662136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29</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317060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32</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228379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128BB0-FB06-B84D-BBFC-3AB3441BB31C}" type="slidenum">
              <a:rPr lang="en-US" smtClean="0"/>
              <a:t>34</a:t>
            </a:fld>
            <a:endParaRPr lang="en-US"/>
          </a:p>
        </p:txBody>
      </p:sp>
    </p:spTree>
    <p:extLst>
      <p:ext uri="{BB962C8B-B14F-4D97-AF65-F5344CB8AC3E}">
        <p14:creationId xmlns:p14="http://schemas.microsoft.com/office/powerpoint/2010/main" val="345650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28BB0-FB06-B84D-BBFC-3AB3441BB31C}" type="slidenum">
              <a:rPr lang="en-US" smtClean="0"/>
              <a:t>35</a:t>
            </a:fld>
            <a:endParaRPr lang="en-US"/>
          </a:p>
        </p:txBody>
      </p:sp>
    </p:spTree>
    <p:extLst>
      <p:ext uri="{BB962C8B-B14F-4D97-AF65-F5344CB8AC3E}">
        <p14:creationId xmlns:p14="http://schemas.microsoft.com/office/powerpoint/2010/main" val="3921717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main conclusion</a:t>
            </a:r>
          </a:p>
          <a:p>
            <a:endParaRPr lang="en-US" dirty="0"/>
          </a:p>
          <a:p>
            <a:r>
              <a:rPr lang="en-US" dirty="0"/>
              <a:t>Why is this? Well… </a:t>
            </a:r>
          </a:p>
        </p:txBody>
      </p:sp>
      <p:sp>
        <p:nvSpPr>
          <p:cNvPr id="4" name="Slide Number Placeholder 3"/>
          <p:cNvSpPr>
            <a:spLocks noGrp="1"/>
          </p:cNvSpPr>
          <p:nvPr>
            <p:ph type="sldNum" sz="quarter" idx="5"/>
          </p:nvPr>
        </p:nvSpPr>
        <p:spPr/>
        <p:txBody>
          <a:bodyPr/>
          <a:lstStyle/>
          <a:p>
            <a:fld id="{4D02595B-7157-B542-AB3E-10E8FD0854DF}" type="slidenum">
              <a:rPr lang="en-US" smtClean="0"/>
              <a:t>36</a:t>
            </a:fld>
            <a:endParaRPr lang="en-US"/>
          </a:p>
        </p:txBody>
      </p:sp>
    </p:spTree>
    <p:extLst>
      <p:ext uri="{BB962C8B-B14F-4D97-AF65-F5344CB8AC3E}">
        <p14:creationId xmlns:p14="http://schemas.microsoft.com/office/powerpoint/2010/main" val="2184265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2595B-7157-B542-AB3E-10E8FD085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644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2595B-7157-B542-AB3E-10E8FD085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613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2595B-7157-B542-AB3E-10E8FD085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946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02595B-7157-B542-AB3E-10E8FD085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38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6</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198885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7</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161682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8</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121973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9</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86616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10</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868946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11</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349220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Garamond" pitchFamily="18" charset="0"/>
              </a:defRPr>
            </a:lvl1pPr>
            <a:lvl2pPr marL="755283" indent="-290493" eaLnBrk="0" hangingPunct="0">
              <a:defRPr>
                <a:solidFill>
                  <a:schemeClr val="tx1"/>
                </a:solidFill>
                <a:latin typeface="Garamond" pitchFamily="18" charset="0"/>
              </a:defRPr>
            </a:lvl2pPr>
            <a:lvl3pPr marL="1161974" indent="-232395" eaLnBrk="0" hangingPunct="0">
              <a:defRPr>
                <a:solidFill>
                  <a:schemeClr val="tx1"/>
                </a:solidFill>
                <a:latin typeface="Garamond" pitchFamily="18" charset="0"/>
              </a:defRPr>
            </a:lvl3pPr>
            <a:lvl4pPr marL="1626763" indent="-232395" eaLnBrk="0" hangingPunct="0">
              <a:defRPr>
                <a:solidFill>
                  <a:schemeClr val="tx1"/>
                </a:solidFill>
                <a:latin typeface="Garamond" pitchFamily="18" charset="0"/>
              </a:defRPr>
            </a:lvl4pPr>
            <a:lvl5pPr marL="2091553" indent="-232395" eaLnBrk="0" hangingPunct="0">
              <a:defRPr>
                <a:solidFill>
                  <a:schemeClr val="tx1"/>
                </a:solidFill>
                <a:latin typeface="Garamond" pitchFamily="18" charset="0"/>
              </a:defRPr>
            </a:lvl5pPr>
            <a:lvl6pPr marL="2556342" indent="-232395" eaLnBrk="0" fontAlgn="base" hangingPunct="0">
              <a:spcBef>
                <a:spcPct val="0"/>
              </a:spcBef>
              <a:spcAft>
                <a:spcPct val="0"/>
              </a:spcAft>
              <a:defRPr>
                <a:solidFill>
                  <a:schemeClr val="tx1"/>
                </a:solidFill>
                <a:latin typeface="Garamond" pitchFamily="18" charset="0"/>
              </a:defRPr>
            </a:lvl6pPr>
            <a:lvl7pPr marL="3021132" indent="-232395" eaLnBrk="0" fontAlgn="base" hangingPunct="0">
              <a:spcBef>
                <a:spcPct val="0"/>
              </a:spcBef>
              <a:spcAft>
                <a:spcPct val="0"/>
              </a:spcAft>
              <a:defRPr>
                <a:solidFill>
                  <a:schemeClr val="tx1"/>
                </a:solidFill>
                <a:latin typeface="Garamond" pitchFamily="18" charset="0"/>
              </a:defRPr>
            </a:lvl7pPr>
            <a:lvl8pPr marL="3485921" indent="-232395" eaLnBrk="0" fontAlgn="base" hangingPunct="0">
              <a:spcBef>
                <a:spcPct val="0"/>
              </a:spcBef>
              <a:spcAft>
                <a:spcPct val="0"/>
              </a:spcAft>
              <a:defRPr>
                <a:solidFill>
                  <a:schemeClr val="tx1"/>
                </a:solidFill>
                <a:latin typeface="Garamond" pitchFamily="18" charset="0"/>
              </a:defRPr>
            </a:lvl8pPr>
            <a:lvl9pPr marL="3950711" indent="-232395" eaLnBrk="0" fontAlgn="base" hangingPunct="0">
              <a:spcBef>
                <a:spcPct val="0"/>
              </a:spcBef>
              <a:spcAft>
                <a:spcPct val="0"/>
              </a:spcAft>
              <a:defRPr>
                <a:solidFill>
                  <a:schemeClr val="tx1"/>
                </a:solidFill>
                <a:latin typeface="Garamond" pitchFamily="18" charset="0"/>
              </a:defRPr>
            </a:lvl9pPr>
          </a:lstStyle>
          <a:p>
            <a:pPr eaLnBrk="1" hangingPunct="1">
              <a:defRPr/>
            </a:pPr>
            <a:fld id="{BE9C33B3-EF47-4A95-B735-30FBC320D34A}" type="slidenum">
              <a:rPr lang="en-US" altLang="en-US" smtClean="0">
                <a:latin typeface="Arial" charset="0"/>
              </a:rPr>
              <a:pPr eaLnBrk="1" hangingPunct="1">
                <a:defRPr/>
              </a:pPr>
              <a:t>12</a:t>
            </a:fld>
            <a:endParaRPr lang="en-US" alt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r>
              <a:rPr lang="en-US" altLang="en-US"/>
              <a:t>Soon after are large retrospective study, important prospective evidence was published from a prospective cohort analysis where sex hormones were drawn, including testosterone and estradiol, 48hrs following icu admission in critically ill patients some of whom were injured. This prospective evidenve further added to the confusion as they found the estrogen was significantly associated with mortality in both males and females, and no difference in mortality across the sexes.</a:t>
            </a:r>
          </a:p>
          <a:p>
            <a:pPr eaLnBrk="1" hangingPunct="1"/>
            <a:r>
              <a:rPr lang="en-US" altLang="en-US"/>
              <a:t>Estradiol levels correlated with injury severity, TRISS probability of survival estimates, and apache II scores and elevated estradiol level were significantly associated with mortality. </a:t>
            </a:r>
          </a:p>
          <a:p>
            <a:pPr eaLnBrk="1" hangingPunct="1"/>
            <a:r>
              <a:rPr lang="en-US" altLang="en-US"/>
              <a:t>This figure demonstrates as estradiol levels increase there is a proportional elevation in apache II scores and associated mortality</a:t>
            </a:r>
          </a:p>
          <a:p>
            <a:pPr eaLnBrk="1" hangingPunct="1"/>
            <a:endParaRPr lang="en-US" altLang="en-US"/>
          </a:p>
          <a:p>
            <a:pPr eaLnBrk="1" hangingPunct="1"/>
            <a:r>
              <a:rPr lang="en-US" altLang="en-US"/>
              <a:t>However due to the delayed measurements at 48 hrs these results are significantly confounded as it is know that peripheral conversion of androgens to estrogen occurs in adipose tissue and that this is stimulated by innate catecholamines and inflammatory cytokines.</a:t>
            </a:r>
          </a:p>
        </p:txBody>
      </p:sp>
    </p:spTree>
    <p:extLst>
      <p:ext uri="{BB962C8B-B14F-4D97-AF65-F5344CB8AC3E}">
        <p14:creationId xmlns:p14="http://schemas.microsoft.com/office/powerpoint/2010/main" val="416480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29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1230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589162C-8872-4290-AB55-5406CB833F1E}" type="slidenum">
              <a:rPr lang="en-US"/>
              <a:pPr>
                <a:defRPr/>
              </a:pPr>
              <a:t>‹#›</a:t>
            </a:fld>
            <a:endParaRPr lang="en-US"/>
          </a:p>
        </p:txBody>
      </p:sp>
    </p:spTree>
    <p:extLst>
      <p:ext uri="{BB962C8B-B14F-4D97-AF65-F5344CB8AC3E}">
        <p14:creationId xmlns:p14="http://schemas.microsoft.com/office/powerpoint/2010/main" val="199659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B661BC77-84D1-4E7A-BAF6-B5A7F19D531E}"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0448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650C5C43-E4C1-402B-9A1E-58758C040417}"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83820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9993D32D-AC63-4B67-B566-0A9997C383DE}"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8749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39053F07-B40B-421D-BAF1-9DD426220B43}"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8849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CD687485-A817-4F17-9CF4-25E834A72DF3}"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6338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p:txBody>
          <a:bodyPr/>
          <a:lstStyle>
            <a:lvl1pPr>
              <a:defRPr/>
            </a:lvl1pPr>
          </a:lstStyle>
          <a:p>
            <a:pPr>
              <a:defRPr/>
            </a:pPr>
            <a:endParaRPr lang="en-US"/>
          </a:p>
        </p:txBody>
      </p:sp>
      <p:sp>
        <p:nvSpPr>
          <p:cNvPr id="7" name="Rectangle 3"/>
          <p:cNvSpPr>
            <a:spLocks noGrp="1" noChangeArrowheads="1"/>
          </p:cNvSpPr>
          <p:nvPr>
            <p:ph type="sldNum" sz="quarter" idx="11"/>
          </p:nvPr>
        </p:nvSpPr>
        <p:spPr/>
        <p:txBody>
          <a:bodyPr/>
          <a:lstStyle>
            <a:lvl1pPr>
              <a:defRPr/>
            </a:lvl1pPr>
          </a:lstStyle>
          <a:p>
            <a:pPr>
              <a:defRPr/>
            </a:pPr>
            <a:fld id="{1DFC02B4-4D40-46BA-AE4A-8EF11366B2FC}" type="slidenum">
              <a:rPr lang="en-US"/>
              <a:pPr>
                <a:defRPr/>
              </a:pPr>
              <a:t>‹#›</a:t>
            </a:fld>
            <a:endParaRPr lang="en-US"/>
          </a:p>
        </p:txBody>
      </p:sp>
      <p:sp>
        <p:nvSpPr>
          <p:cNvPr id="8"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32616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42EA79CA-9FBE-4721-90C7-BE3C416CE38E}"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9548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5AB20C-58F1-7841-86CC-F8291429659C}"/>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tretch>
            <a:fillRect/>
          </a:stretch>
        </p:blipFill>
        <p:spPr>
          <a:xfrm>
            <a:off x="-13189" y="-17584"/>
            <a:ext cx="9157189" cy="6900441"/>
          </a:xfrm>
          <a:prstGeom prst="rect">
            <a:avLst/>
          </a:prstGeom>
        </p:spPr>
      </p:pic>
      <p:pic>
        <p:nvPicPr>
          <p:cNvPr id="10" name="Picture 9">
            <a:extLst>
              <a:ext uri="{FF2B5EF4-FFF2-40B4-BE49-F238E27FC236}">
                <a16:creationId xmlns:a16="http://schemas.microsoft.com/office/drawing/2014/main" id="{29B399A6-1452-EC4C-88F6-E466044C3237}"/>
              </a:ext>
            </a:extLst>
          </p:cNvPr>
          <p:cNvPicPr>
            <a:picLocks noChangeAspect="1"/>
          </p:cNvPicPr>
          <p:nvPr userDrawn="1"/>
        </p:nvPicPr>
        <p:blipFill>
          <a:blip r:embed="rId3"/>
          <a:stretch>
            <a:fillRect/>
          </a:stretch>
        </p:blipFill>
        <p:spPr>
          <a:xfrm>
            <a:off x="457200" y="6300961"/>
            <a:ext cx="779228" cy="389614"/>
          </a:xfrm>
          <a:prstGeom prst="rect">
            <a:avLst/>
          </a:prstGeom>
        </p:spPr>
      </p:pic>
      <p:sp>
        <p:nvSpPr>
          <p:cNvPr id="2" name="Title 1"/>
          <p:cNvSpPr>
            <a:spLocks noGrp="1"/>
          </p:cNvSpPr>
          <p:nvPr>
            <p:ph type="ctrTitle" hasCustomPrompt="1"/>
          </p:nvPr>
        </p:nvSpPr>
        <p:spPr>
          <a:xfrm>
            <a:off x="685800" y="2130427"/>
            <a:ext cx="7772400" cy="1470025"/>
          </a:xfrm>
        </p:spPr>
        <p:txBody>
          <a:bodyPr>
            <a:noAutofit/>
          </a:bodyPr>
          <a:lstStyle>
            <a:lvl1pPr>
              <a:defRPr sz="3300"/>
            </a:lvl1pPr>
          </a:lstStyle>
          <a:p>
            <a:r>
              <a:rPr lang="en-US" dirty="0"/>
              <a:t>Click to Edit Master Title Style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bg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64621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933F3D-2F42-814E-B3B9-17F35BE3A131}"/>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tretch>
            <a:fillRect/>
          </a:stretch>
        </p:blipFill>
        <p:spPr>
          <a:xfrm>
            <a:off x="-13189" y="-17584"/>
            <a:ext cx="9157189" cy="6900441"/>
          </a:xfrm>
          <a:prstGeom prst="rect">
            <a:avLst/>
          </a:prstGeom>
        </p:spPr>
      </p:pic>
      <p:pic>
        <p:nvPicPr>
          <p:cNvPr id="7" name="Picture 6">
            <a:extLst>
              <a:ext uri="{FF2B5EF4-FFF2-40B4-BE49-F238E27FC236}">
                <a16:creationId xmlns:a16="http://schemas.microsoft.com/office/drawing/2014/main" id="{5EE1C2ED-DBED-714A-BA8B-851A7FA674F2}"/>
              </a:ext>
            </a:extLst>
          </p:cNvPr>
          <p:cNvPicPr>
            <a:picLocks noChangeAspect="1"/>
          </p:cNvPicPr>
          <p:nvPr userDrawn="1"/>
        </p:nvPicPr>
        <p:blipFill>
          <a:blip r:embed="rId3"/>
          <a:stretch>
            <a:fillRect/>
          </a:stretch>
        </p:blipFill>
        <p:spPr>
          <a:xfrm>
            <a:off x="457200" y="6300961"/>
            <a:ext cx="779228" cy="389614"/>
          </a:xfrm>
          <a:prstGeom prst="rect">
            <a:avLst/>
          </a:prstGeom>
        </p:spPr>
      </p:pic>
      <p:sp>
        <p:nvSpPr>
          <p:cNvPr id="2" name="Title 1"/>
          <p:cNvSpPr>
            <a:spLocks noGrp="1"/>
          </p:cNvSpPr>
          <p:nvPr>
            <p:ph type="title" hasCustomPrompt="1"/>
          </p:nvPr>
        </p:nvSpPr>
        <p:spPr>
          <a:xfrm>
            <a:off x="457200" y="888795"/>
            <a:ext cx="8229600" cy="1143000"/>
          </a:xfrm>
          <a:noFill/>
        </p:spPr>
        <p:txBody>
          <a:bodyPr>
            <a:noAutofit/>
          </a:bodyPr>
          <a:lstStyle>
            <a:lvl1pPr>
              <a:defRPr sz="3300"/>
            </a:lvl1pPr>
          </a:lstStyle>
          <a:p>
            <a:r>
              <a:rPr lang="en-US" dirty="0"/>
              <a:t>Click to Edit Master Title Style</a:t>
            </a:r>
          </a:p>
        </p:txBody>
      </p:sp>
      <p:sp>
        <p:nvSpPr>
          <p:cNvPr id="3" name="Content Placeholder 2"/>
          <p:cNvSpPr>
            <a:spLocks noGrp="1"/>
          </p:cNvSpPr>
          <p:nvPr>
            <p:ph idx="1" hasCustomPrompt="1"/>
          </p:nvPr>
        </p:nvSpPr>
        <p:spPr>
          <a:xfrm>
            <a:off x="457200" y="2045018"/>
            <a:ext cx="8229600" cy="4525963"/>
          </a:xfrm>
        </p:spPr>
        <p:txBody>
          <a:bodyPr>
            <a:noAutofit/>
          </a:bodyPr>
          <a:lstStyle>
            <a:lvl1pPr>
              <a:defRPr sz="3000"/>
            </a:lvl1pPr>
            <a:lvl2pPr>
              <a:defRPr>
                <a:solidFill>
                  <a:schemeClr val="bg2"/>
                </a:solidFill>
              </a:defRPr>
            </a:lvl2pPr>
            <a:lvl3pPr>
              <a:defRPr>
                <a:solidFill>
                  <a:schemeClr val="bg2"/>
                </a:solidFill>
              </a:defRPr>
            </a:lvl3pPr>
            <a:lvl4pPr>
              <a:defRPr>
                <a:solidFill>
                  <a:schemeClr val="bg2"/>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3551435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23440D-CE82-FF43-9824-6A4E65138715}"/>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tretch>
            <a:fillRect/>
          </a:stretch>
        </p:blipFill>
        <p:spPr>
          <a:xfrm>
            <a:off x="-13189" y="-17584"/>
            <a:ext cx="9157189" cy="6900441"/>
          </a:xfrm>
          <a:prstGeom prst="rect">
            <a:avLst/>
          </a:prstGeom>
        </p:spPr>
      </p:pic>
      <p:pic>
        <p:nvPicPr>
          <p:cNvPr id="12" name="Picture 11">
            <a:extLst>
              <a:ext uri="{FF2B5EF4-FFF2-40B4-BE49-F238E27FC236}">
                <a16:creationId xmlns:a16="http://schemas.microsoft.com/office/drawing/2014/main" id="{DE2181CA-BE4F-B943-8109-10C36BEFB09D}"/>
              </a:ext>
            </a:extLst>
          </p:cNvPr>
          <p:cNvPicPr>
            <a:picLocks noChangeAspect="1"/>
          </p:cNvPicPr>
          <p:nvPr userDrawn="1"/>
        </p:nvPicPr>
        <p:blipFill>
          <a:blip r:embed="rId3"/>
          <a:stretch>
            <a:fillRect/>
          </a:stretch>
        </p:blipFill>
        <p:spPr>
          <a:xfrm>
            <a:off x="457200" y="6300961"/>
            <a:ext cx="779228" cy="389614"/>
          </a:xfrm>
          <a:prstGeom prst="rect">
            <a:avLst/>
          </a:prstGeom>
        </p:spPr>
      </p:pic>
      <p:sp>
        <p:nvSpPr>
          <p:cNvPr id="2" name="Title 1"/>
          <p:cNvSpPr>
            <a:spLocks noGrp="1"/>
          </p:cNvSpPr>
          <p:nvPr>
            <p:ph type="title" hasCustomPrompt="1"/>
          </p:nvPr>
        </p:nvSpPr>
        <p:spPr>
          <a:xfrm>
            <a:off x="457200" y="389839"/>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80533" y="168753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8753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606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5FBE27FC-A7E1-45D2-AD45-C0FEBBD17C45}"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12671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5437B7-1864-8146-94AC-3868BB7AF008}"/>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tretch>
            <a:fillRect/>
          </a:stretch>
        </p:blipFill>
        <p:spPr>
          <a:xfrm>
            <a:off x="-13189" y="-17584"/>
            <a:ext cx="9157189" cy="6900441"/>
          </a:xfrm>
          <a:prstGeom prst="rect">
            <a:avLst/>
          </a:prstGeom>
        </p:spPr>
      </p:pic>
      <p:pic>
        <p:nvPicPr>
          <p:cNvPr id="7" name="Picture 6">
            <a:extLst>
              <a:ext uri="{FF2B5EF4-FFF2-40B4-BE49-F238E27FC236}">
                <a16:creationId xmlns:a16="http://schemas.microsoft.com/office/drawing/2014/main" id="{BBAC8490-0607-194F-B9E7-911BD8CFB07A}"/>
              </a:ext>
            </a:extLst>
          </p:cNvPr>
          <p:cNvPicPr>
            <a:picLocks noChangeAspect="1"/>
          </p:cNvPicPr>
          <p:nvPr userDrawn="1"/>
        </p:nvPicPr>
        <p:blipFill>
          <a:blip r:embed="rId3"/>
          <a:stretch>
            <a:fillRect/>
          </a:stretch>
        </p:blipFill>
        <p:spPr>
          <a:xfrm>
            <a:off x="457200" y="6300961"/>
            <a:ext cx="779228" cy="389614"/>
          </a:xfrm>
          <a:prstGeom prst="rect">
            <a:avLst/>
          </a:prstGeom>
        </p:spPr>
      </p:pic>
      <p:sp>
        <p:nvSpPr>
          <p:cNvPr id="2" name="Title 1"/>
          <p:cNvSpPr>
            <a:spLocks noGrp="1"/>
          </p:cNvSpPr>
          <p:nvPr>
            <p:ph type="title"/>
          </p:nvPr>
        </p:nvSpPr>
        <p:spPr>
          <a:xfrm>
            <a:off x="513557" y="4971346"/>
            <a:ext cx="8116887" cy="1362075"/>
          </a:xfrm>
          <a:noFill/>
        </p:spPr>
        <p:txBody>
          <a:bodyPr anchor="t"/>
          <a:lstStyle>
            <a:lvl1pPr algn="ctr">
              <a:defRPr sz="3300" b="0" cap="all">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01512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CF6448B-6EB3-FB4C-AECF-3E48DB91EE73}"/>
              </a:ext>
            </a:extLst>
          </p:cNvPr>
          <p:cNvPicPr>
            <a:picLocks noChangeAspect="1"/>
          </p:cNvPicPr>
          <p:nvPr userDrawn="1"/>
        </p:nvPicPr>
        <p:blipFill>
          <a:blip r:embed="rId2" cstate="print">
            <a:alphaModFix amt="70000"/>
            <a:extLst>
              <a:ext uri="{28A0092B-C50C-407E-A947-70E740481C1C}">
                <a14:useLocalDpi xmlns:a14="http://schemas.microsoft.com/office/drawing/2010/main"/>
              </a:ext>
            </a:extLst>
          </a:blip>
          <a:stretch>
            <a:fillRect/>
          </a:stretch>
        </p:blipFill>
        <p:spPr>
          <a:xfrm>
            <a:off x="1" y="0"/>
            <a:ext cx="9144000" cy="6890502"/>
          </a:xfrm>
          <a:prstGeom prst="rect">
            <a:avLst/>
          </a:prstGeom>
        </p:spPr>
      </p:pic>
      <p:sp>
        <p:nvSpPr>
          <p:cNvPr id="2" name="Title 1"/>
          <p:cNvSpPr>
            <a:spLocks noGrp="1"/>
          </p:cNvSpPr>
          <p:nvPr>
            <p:ph type="ctrTitle" hasCustomPrompt="1"/>
          </p:nvPr>
        </p:nvSpPr>
        <p:spPr>
          <a:xfrm>
            <a:off x="685800" y="2168827"/>
            <a:ext cx="7772400" cy="1470025"/>
          </a:xfrm>
        </p:spPr>
        <p:txBody>
          <a:bodyPr>
            <a:noAutofit/>
          </a:bodyPr>
          <a:lstStyle>
            <a:lvl1pPr>
              <a:defRPr sz="3300"/>
            </a:lvl1pPr>
          </a:lstStyle>
          <a:p>
            <a:r>
              <a:rPr lang="en-US" dirty="0"/>
              <a:t>Click to Edit Master Title Style</a:t>
            </a:r>
          </a:p>
        </p:txBody>
      </p:sp>
      <p:sp>
        <p:nvSpPr>
          <p:cNvPr id="3" name="Subtitle 2"/>
          <p:cNvSpPr>
            <a:spLocks noGrp="1"/>
          </p:cNvSpPr>
          <p:nvPr>
            <p:ph type="subTitle" idx="1"/>
          </p:nvPr>
        </p:nvSpPr>
        <p:spPr>
          <a:xfrm>
            <a:off x="1371600" y="3924600"/>
            <a:ext cx="6400800" cy="1752600"/>
          </a:xfrm>
        </p:spPr>
        <p:txBody>
          <a:bodyPr>
            <a:noAutofit/>
          </a:bodyPr>
          <a:lstStyle>
            <a:lvl1pPr marL="0" indent="0" algn="ctr">
              <a:buNone/>
              <a:defRPr>
                <a:solidFill>
                  <a:schemeClr val="bg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17" name="Picture 16">
            <a:extLst>
              <a:ext uri="{FF2B5EF4-FFF2-40B4-BE49-F238E27FC236}">
                <a16:creationId xmlns:a16="http://schemas.microsoft.com/office/drawing/2014/main" id="{35BA2FD3-2DB3-DD45-AFDA-EFD76C912F58}"/>
              </a:ext>
            </a:extLst>
          </p:cNvPr>
          <p:cNvPicPr>
            <a:picLocks noChangeAspect="1"/>
          </p:cNvPicPr>
          <p:nvPr userDrawn="1"/>
        </p:nvPicPr>
        <p:blipFill>
          <a:blip r:embed="rId3"/>
          <a:stretch>
            <a:fillRect/>
          </a:stretch>
        </p:blipFill>
        <p:spPr>
          <a:xfrm>
            <a:off x="457200" y="6300961"/>
            <a:ext cx="779228" cy="389614"/>
          </a:xfrm>
          <a:prstGeom prst="rect">
            <a:avLst/>
          </a:prstGeom>
        </p:spPr>
      </p:pic>
    </p:spTree>
    <p:extLst>
      <p:ext uri="{BB962C8B-B14F-4D97-AF65-F5344CB8AC3E}">
        <p14:creationId xmlns:p14="http://schemas.microsoft.com/office/powerpoint/2010/main" val="243990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325A80-DB97-704A-AFB6-630A389D1F8A}"/>
              </a:ext>
            </a:extLst>
          </p:cNvPr>
          <p:cNvPicPr>
            <a:picLocks noChangeAspect="1"/>
          </p:cNvPicPr>
          <p:nvPr userDrawn="1"/>
        </p:nvPicPr>
        <p:blipFill>
          <a:blip r:embed="rId2" cstate="print">
            <a:alphaModFix amt="70000"/>
            <a:extLst>
              <a:ext uri="{28A0092B-C50C-407E-A947-70E740481C1C}">
                <a14:useLocalDpi xmlns:a14="http://schemas.microsoft.com/office/drawing/2010/main"/>
              </a:ext>
            </a:extLst>
          </a:blip>
          <a:stretch>
            <a:fillRect/>
          </a:stretch>
        </p:blipFill>
        <p:spPr>
          <a:xfrm>
            <a:off x="1" y="0"/>
            <a:ext cx="9144000" cy="6890502"/>
          </a:xfrm>
          <a:prstGeom prst="rect">
            <a:avLst/>
          </a:prstGeom>
        </p:spPr>
      </p:pic>
      <p:pic>
        <p:nvPicPr>
          <p:cNvPr id="9" name="Picture 8">
            <a:extLst>
              <a:ext uri="{FF2B5EF4-FFF2-40B4-BE49-F238E27FC236}">
                <a16:creationId xmlns:a16="http://schemas.microsoft.com/office/drawing/2014/main" id="{2D59E954-21FA-6344-AC17-6E39B6D9E169}"/>
              </a:ext>
            </a:extLst>
          </p:cNvPr>
          <p:cNvPicPr>
            <a:picLocks noChangeAspect="1"/>
          </p:cNvPicPr>
          <p:nvPr userDrawn="1"/>
        </p:nvPicPr>
        <p:blipFill>
          <a:blip r:embed="rId3"/>
          <a:stretch>
            <a:fillRect/>
          </a:stretch>
        </p:blipFill>
        <p:spPr>
          <a:xfrm>
            <a:off x="457200" y="6300961"/>
            <a:ext cx="779228" cy="389614"/>
          </a:xfrm>
          <a:prstGeom prst="rect">
            <a:avLst/>
          </a:prstGeom>
        </p:spPr>
      </p:pic>
      <p:sp>
        <p:nvSpPr>
          <p:cNvPr id="2" name="Title 1"/>
          <p:cNvSpPr>
            <a:spLocks noGrp="1"/>
          </p:cNvSpPr>
          <p:nvPr>
            <p:ph type="title" hasCustomPrompt="1"/>
          </p:nvPr>
        </p:nvSpPr>
        <p:spPr>
          <a:xfrm>
            <a:off x="457200" y="888795"/>
            <a:ext cx="8229600" cy="1143000"/>
          </a:xfrm>
          <a:noFill/>
        </p:spPr>
        <p:txBody>
          <a:bodyPr>
            <a:noAutofit/>
          </a:bodyPr>
          <a:lstStyle>
            <a:lvl1pPr>
              <a:defRPr sz="3300"/>
            </a:lvl1pPr>
          </a:lstStyle>
          <a:p>
            <a:r>
              <a:rPr lang="en-US" dirty="0"/>
              <a:t>Click to Edit Master Title Style</a:t>
            </a:r>
          </a:p>
        </p:txBody>
      </p:sp>
      <p:sp>
        <p:nvSpPr>
          <p:cNvPr id="3" name="Content Placeholder 2"/>
          <p:cNvSpPr>
            <a:spLocks noGrp="1"/>
          </p:cNvSpPr>
          <p:nvPr>
            <p:ph idx="1" hasCustomPrompt="1"/>
          </p:nvPr>
        </p:nvSpPr>
        <p:spPr>
          <a:xfrm>
            <a:off x="457200" y="2045018"/>
            <a:ext cx="8229600" cy="4525963"/>
          </a:xfrm>
        </p:spPr>
        <p:txBody>
          <a:bodyPr>
            <a:noAutofit/>
          </a:bodyPr>
          <a:lstStyle>
            <a:lvl1pPr>
              <a:defRPr sz="3000"/>
            </a:lvl1pPr>
            <a:lvl2pPr>
              <a:defRPr>
                <a:solidFill>
                  <a:schemeClr val="bg2"/>
                </a:solidFill>
              </a:defRPr>
            </a:lvl2pPr>
            <a:lvl3pPr>
              <a:defRPr>
                <a:solidFill>
                  <a:schemeClr val="bg2"/>
                </a:solidFill>
              </a:defRPr>
            </a:lvl3pPr>
            <a:lvl4pPr>
              <a:defRPr>
                <a:solidFill>
                  <a:schemeClr val="bg2"/>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1503956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281BFA-ED04-F34B-BEBD-059312540AC2}"/>
              </a:ext>
            </a:extLst>
          </p:cNvPr>
          <p:cNvPicPr>
            <a:picLocks noChangeAspect="1"/>
          </p:cNvPicPr>
          <p:nvPr userDrawn="1"/>
        </p:nvPicPr>
        <p:blipFill>
          <a:blip r:embed="rId2" cstate="print">
            <a:alphaModFix amt="70000"/>
            <a:extLst>
              <a:ext uri="{28A0092B-C50C-407E-A947-70E740481C1C}">
                <a14:useLocalDpi xmlns:a14="http://schemas.microsoft.com/office/drawing/2010/main"/>
              </a:ext>
            </a:extLst>
          </a:blip>
          <a:stretch>
            <a:fillRect/>
          </a:stretch>
        </p:blipFill>
        <p:spPr>
          <a:xfrm>
            <a:off x="1" y="0"/>
            <a:ext cx="9144000" cy="6890502"/>
          </a:xfrm>
          <a:prstGeom prst="rect">
            <a:avLst/>
          </a:prstGeom>
        </p:spPr>
      </p:pic>
      <p:pic>
        <p:nvPicPr>
          <p:cNvPr id="7" name="Picture 6">
            <a:extLst>
              <a:ext uri="{FF2B5EF4-FFF2-40B4-BE49-F238E27FC236}">
                <a16:creationId xmlns:a16="http://schemas.microsoft.com/office/drawing/2014/main" id="{D8F27C36-EAB1-4D43-8C24-C1974E7AA399}"/>
              </a:ext>
            </a:extLst>
          </p:cNvPr>
          <p:cNvPicPr>
            <a:picLocks noChangeAspect="1"/>
          </p:cNvPicPr>
          <p:nvPr userDrawn="1"/>
        </p:nvPicPr>
        <p:blipFill>
          <a:blip r:embed="rId3"/>
          <a:stretch>
            <a:fillRect/>
          </a:stretch>
        </p:blipFill>
        <p:spPr>
          <a:xfrm>
            <a:off x="457200" y="6300961"/>
            <a:ext cx="779228" cy="389614"/>
          </a:xfrm>
          <a:prstGeom prst="rect">
            <a:avLst/>
          </a:prstGeom>
        </p:spPr>
      </p:pic>
      <p:sp>
        <p:nvSpPr>
          <p:cNvPr id="2" name="Title 1"/>
          <p:cNvSpPr>
            <a:spLocks noGrp="1"/>
          </p:cNvSpPr>
          <p:nvPr>
            <p:ph type="title" hasCustomPrompt="1"/>
          </p:nvPr>
        </p:nvSpPr>
        <p:spPr>
          <a:xfrm>
            <a:off x="457200" y="389839"/>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80533" y="168753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87538"/>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9127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554FE-1347-0F45-8A90-858408B0A508}"/>
              </a:ext>
            </a:extLst>
          </p:cNvPr>
          <p:cNvPicPr>
            <a:picLocks noChangeAspect="1"/>
          </p:cNvPicPr>
          <p:nvPr userDrawn="1"/>
        </p:nvPicPr>
        <p:blipFill>
          <a:blip r:embed="rId2" cstate="print">
            <a:alphaModFix amt="70000"/>
            <a:extLst>
              <a:ext uri="{28A0092B-C50C-407E-A947-70E740481C1C}">
                <a14:useLocalDpi xmlns:a14="http://schemas.microsoft.com/office/drawing/2010/main"/>
              </a:ext>
            </a:extLst>
          </a:blip>
          <a:stretch>
            <a:fillRect/>
          </a:stretch>
        </p:blipFill>
        <p:spPr>
          <a:xfrm>
            <a:off x="1" y="0"/>
            <a:ext cx="9144000" cy="6890502"/>
          </a:xfrm>
          <a:prstGeom prst="rect">
            <a:avLst/>
          </a:prstGeom>
        </p:spPr>
      </p:pic>
      <p:pic>
        <p:nvPicPr>
          <p:cNvPr id="5" name="Picture 4">
            <a:extLst>
              <a:ext uri="{FF2B5EF4-FFF2-40B4-BE49-F238E27FC236}">
                <a16:creationId xmlns:a16="http://schemas.microsoft.com/office/drawing/2014/main" id="{9EAADD95-F55D-BD4E-9473-7C078E9E7F69}"/>
              </a:ext>
            </a:extLst>
          </p:cNvPr>
          <p:cNvPicPr>
            <a:picLocks noChangeAspect="1"/>
          </p:cNvPicPr>
          <p:nvPr userDrawn="1"/>
        </p:nvPicPr>
        <p:blipFill>
          <a:blip r:embed="rId3"/>
          <a:stretch>
            <a:fillRect/>
          </a:stretch>
        </p:blipFill>
        <p:spPr>
          <a:xfrm>
            <a:off x="457200" y="6300961"/>
            <a:ext cx="779228" cy="389614"/>
          </a:xfrm>
          <a:prstGeom prst="rect">
            <a:avLst/>
          </a:prstGeom>
        </p:spPr>
      </p:pic>
      <p:sp>
        <p:nvSpPr>
          <p:cNvPr id="2" name="Title 1"/>
          <p:cNvSpPr>
            <a:spLocks noGrp="1"/>
          </p:cNvSpPr>
          <p:nvPr>
            <p:ph type="title"/>
          </p:nvPr>
        </p:nvSpPr>
        <p:spPr>
          <a:xfrm>
            <a:off x="513557" y="4971346"/>
            <a:ext cx="8116887" cy="1362075"/>
          </a:xfrm>
          <a:noFill/>
        </p:spPr>
        <p:txBody>
          <a:bodyPr anchor="t"/>
          <a:lstStyle>
            <a:lvl1pPr algn="ctr">
              <a:defRPr sz="3300" b="0" cap="all">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9924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105CAD-670E-8043-B1A2-5EFFF2F15415}"/>
              </a:ext>
            </a:extLst>
          </p:cNvPr>
          <p:cNvPicPr>
            <a:picLocks noChangeAspect="1"/>
          </p:cNvPicPr>
          <p:nvPr userDrawn="1"/>
        </p:nvPicPr>
        <p:blipFill>
          <a:blip r:embed="rId2" cstate="print">
            <a:alphaModFix amt="85000"/>
            <a:extLst>
              <a:ext uri="{28A0092B-C50C-407E-A947-70E740481C1C}">
                <a14:useLocalDpi xmlns:a14="http://schemas.microsoft.com/office/drawing/2010/main"/>
              </a:ext>
            </a:extLst>
          </a:blip>
          <a:stretch>
            <a:fillRect/>
          </a:stretch>
        </p:blipFill>
        <p:spPr>
          <a:xfrm>
            <a:off x="-13189" y="-17584"/>
            <a:ext cx="9157189" cy="6900441"/>
          </a:xfrm>
          <a:prstGeom prst="rect">
            <a:avLst/>
          </a:prstGeom>
        </p:spPr>
      </p:pic>
    </p:spTree>
    <p:extLst>
      <p:ext uri="{BB962C8B-B14F-4D97-AF65-F5344CB8AC3E}">
        <p14:creationId xmlns:p14="http://schemas.microsoft.com/office/powerpoint/2010/main" val="2984556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D21D73-DE0F-5049-91EF-4476031A0B99}"/>
              </a:ext>
            </a:extLst>
          </p:cNvPr>
          <p:cNvPicPr>
            <a:picLocks noChangeAspect="1"/>
          </p:cNvPicPr>
          <p:nvPr userDrawn="1"/>
        </p:nvPicPr>
        <p:blipFill>
          <a:blip r:embed="rId2" cstate="print">
            <a:alphaModFix amt="70000"/>
            <a:extLst>
              <a:ext uri="{28A0092B-C50C-407E-A947-70E740481C1C}">
                <a14:useLocalDpi xmlns:a14="http://schemas.microsoft.com/office/drawing/2010/main"/>
              </a:ext>
            </a:extLst>
          </a:blip>
          <a:stretch>
            <a:fillRect/>
          </a:stretch>
        </p:blipFill>
        <p:spPr>
          <a:xfrm>
            <a:off x="1" y="0"/>
            <a:ext cx="9144000" cy="6890502"/>
          </a:xfrm>
          <a:prstGeom prst="rect">
            <a:avLst/>
          </a:prstGeom>
        </p:spPr>
      </p:pic>
    </p:spTree>
    <p:extLst>
      <p:ext uri="{BB962C8B-B14F-4D97-AF65-F5344CB8AC3E}">
        <p14:creationId xmlns:p14="http://schemas.microsoft.com/office/powerpoint/2010/main" val="3208836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t" anchorCtr="0"/>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nchor="t" anchorCtr="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nchor="t" anchorCtr="0"/>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82025EBC-42BB-4746-BDE3-04AF7B17D7AF}" type="datetimeFigureOut">
              <a:rPr lang="en-US" smtClean="0"/>
              <a:t>6/24/2019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Tree>
    <p:extLst>
      <p:ext uri="{BB962C8B-B14F-4D97-AF65-F5344CB8AC3E}">
        <p14:creationId xmlns:p14="http://schemas.microsoft.com/office/powerpoint/2010/main" val="810649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82025EBC-42BB-4746-BDE3-04AF7B17D7AF}" type="datetimeFigureOut">
              <a:rPr lang="en-US" smtClean="0"/>
              <a:t>6/24/2019</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Tree>
    <p:extLst>
      <p:ext uri="{BB962C8B-B14F-4D97-AF65-F5344CB8AC3E}">
        <p14:creationId xmlns:p14="http://schemas.microsoft.com/office/powerpoint/2010/main" val="214616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850395"/>
            <a:ext cx="5494867" cy="1143000"/>
          </a:xfrm>
        </p:spPr>
        <p:txBody>
          <a:bodyPr>
            <a:noAutofit/>
          </a:bodyPr>
          <a:lstStyle>
            <a:lvl1pPr algn="l">
              <a:defRPr sz="3300"/>
            </a:lvl1pPr>
          </a:lstStyle>
          <a:p>
            <a:r>
              <a:rPr lang="en-US" dirty="0"/>
              <a:t>Click to edit Master</a:t>
            </a:r>
          </a:p>
        </p:txBody>
      </p:sp>
      <p:sp>
        <p:nvSpPr>
          <p:cNvPr id="3" name="Content Placeholder 2"/>
          <p:cNvSpPr>
            <a:spLocks noGrp="1"/>
          </p:cNvSpPr>
          <p:nvPr>
            <p:ph idx="1"/>
          </p:nvPr>
        </p:nvSpPr>
        <p:spPr>
          <a:xfrm>
            <a:off x="457201" y="2074354"/>
            <a:ext cx="5494867" cy="4525963"/>
          </a:xfrm>
          <a:noFill/>
          <a:effectLst/>
        </p:spPr>
        <p:txBody>
          <a:bodyPr/>
          <a:lstStyle>
            <a:lvl1pPr>
              <a:defRPr sz="3000"/>
            </a:lvl1pPr>
            <a:lvl2pPr>
              <a:defRPr>
                <a:solidFill>
                  <a:schemeClr val="bg2"/>
                </a:solidFill>
                <a:effect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6697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DB11C20F-4F73-4DD3-AE7F-889AC17F1BAA}"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54682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CC80B80-663D-4710-90A1-A90435FA1160}"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1301166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80B80-663D-4710-90A1-A90435FA1160}"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4256367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80B80-663D-4710-90A1-A90435FA1160}"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1330568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C80B80-663D-4710-90A1-A90435FA1160}"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1133498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C80B80-663D-4710-90A1-A90435FA1160}"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3217141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C80B80-663D-4710-90A1-A90435FA1160}"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3097538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80B80-663D-4710-90A1-A90435FA1160}"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458041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C80B80-663D-4710-90A1-A90435FA1160}"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1479528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CC80B80-663D-4710-90A1-A90435FA1160}"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1978933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80B80-663D-4710-90A1-A90435FA1160}"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372415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8351F9D5-C7C7-4715-8275-9F5E49BA8614}"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775168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80B80-663D-4710-90A1-A90435FA1160}"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4AAEF-FAE6-41F3-8FF5-32E51CB4120C}" type="slidenum">
              <a:rPr lang="en-US" smtClean="0"/>
              <a:t>‹#›</a:t>
            </a:fld>
            <a:endParaRPr lang="en-US"/>
          </a:p>
        </p:txBody>
      </p:sp>
    </p:spTree>
    <p:extLst>
      <p:ext uri="{BB962C8B-B14F-4D97-AF65-F5344CB8AC3E}">
        <p14:creationId xmlns:p14="http://schemas.microsoft.com/office/powerpoint/2010/main" val="4120803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7CDC-743C-3A49-BB0A-CC5111B42BA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781E0B-2DB6-094B-85F1-D8CEF2A7CB0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F1FD8F-B055-B647-B9E5-69577122146E}"/>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5" name="Footer Placeholder 4">
            <a:extLst>
              <a:ext uri="{FF2B5EF4-FFF2-40B4-BE49-F238E27FC236}">
                <a16:creationId xmlns:a16="http://schemas.microsoft.com/office/drawing/2014/main" id="{49657CAD-C090-DD47-A23E-AF221EF6D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9EF33-3B9D-9A4E-AD56-E635A8930D95}"/>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2654030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EBE2-4AAC-854C-BBA2-55D923F4FB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FCDFA2-5F5E-DC45-A102-49BC807E4E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D0F6D-5C7A-8341-8C10-4848039520E5}"/>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5" name="Footer Placeholder 4">
            <a:extLst>
              <a:ext uri="{FF2B5EF4-FFF2-40B4-BE49-F238E27FC236}">
                <a16:creationId xmlns:a16="http://schemas.microsoft.com/office/drawing/2014/main" id="{79C8A88C-AAD7-4F4C-A81E-C94499262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08877-2B54-AB4A-A752-38970A8842E4}"/>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3592606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CFA3B-63A6-304C-87DE-38DAB83BAF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6D29F27-63D6-BF4C-8C65-AE25EDEA406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ACF4E1-4841-6C47-9D00-6074365FA586}"/>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5" name="Footer Placeholder 4">
            <a:extLst>
              <a:ext uri="{FF2B5EF4-FFF2-40B4-BE49-F238E27FC236}">
                <a16:creationId xmlns:a16="http://schemas.microsoft.com/office/drawing/2014/main" id="{06B50E79-91FF-C243-A76A-50AC4747E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B79E5-F0ED-3247-98B3-6E0B5FDCBFA7}"/>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1729099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FCB4-AFD5-3A4D-9A93-2EBE913D29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A99340-457B-0047-B569-ECF0974EC96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54E4B4-D0E2-6844-8CCB-EC535D563B09}"/>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E1585E-67F3-5749-8E3F-CE35DE573A01}"/>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6" name="Footer Placeholder 5">
            <a:extLst>
              <a:ext uri="{FF2B5EF4-FFF2-40B4-BE49-F238E27FC236}">
                <a16:creationId xmlns:a16="http://schemas.microsoft.com/office/drawing/2014/main" id="{F686AFE5-7F40-6B40-8E16-68D7B6712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E42EBE-41DA-3A48-BEC3-A36594922632}"/>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3297198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77F4-9BDE-5648-9F7A-E33195E1597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D586A4-F197-DC47-BDCE-65808B4B2A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F84327C-1FA3-524F-B541-EC4A2AAF7585}"/>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992F87-427B-F244-B2A3-DDF8014E61A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A5ED704-69D6-9C4F-A95F-5D0B7090852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EC3343-99B8-924E-B9CB-0A0073B01A3E}"/>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8" name="Footer Placeholder 7">
            <a:extLst>
              <a:ext uri="{FF2B5EF4-FFF2-40B4-BE49-F238E27FC236}">
                <a16:creationId xmlns:a16="http://schemas.microsoft.com/office/drawing/2014/main" id="{29AC19E0-E300-CF4E-987C-9CBA57B420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41A028-EAB6-F94E-A359-F7C7178B0C1A}"/>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3901020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A97F-1F75-5149-BA57-A3C4952C44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AE91CC-6E8F-A042-839C-8F3079422764}"/>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4" name="Footer Placeholder 3">
            <a:extLst>
              <a:ext uri="{FF2B5EF4-FFF2-40B4-BE49-F238E27FC236}">
                <a16:creationId xmlns:a16="http://schemas.microsoft.com/office/drawing/2014/main" id="{82A64690-ED21-5548-B113-BBBD556E8D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612CB-9A47-2D43-B1D3-4696C1A06786}"/>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1662493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74499-8D85-FB4F-AB4C-6571B7FA72B9}"/>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3" name="Footer Placeholder 2">
            <a:extLst>
              <a:ext uri="{FF2B5EF4-FFF2-40B4-BE49-F238E27FC236}">
                <a16:creationId xmlns:a16="http://schemas.microsoft.com/office/drawing/2014/main" id="{EE3B21F2-8D78-1D47-9FE8-25FAA71C75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9C788B-8557-E145-8453-48F396366BBF}"/>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2841564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07B40-1763-E445-9067-DE882608E8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B649A48-0005-8447-B65A-AC3D118D0F6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D16DE3-3615-EC47-8379-41A276F509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24E9434-295B-D847-BA94-804937144206}"/>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6" name="Footer Placeholder 5">
            <a:extLst>
              <a:ext uri="{FF2B5EF4-FFF2-40B4-BE49-F238E27FC236}">
                <a16:creationId xmlns:a16="http://schemas.microsoft.com/office/drawing/2014/main" id="{F304DCB6-C7D0-D74B-AE8A-3759FB2A2E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943EA-E19D-3046-A49C-81156E8905D5}"/>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3369939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EF06-0E83-F84D-9B7A-26E34A0BAE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C044BFA-1D9A-7942-B3D6-66E282FCAAE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1DF1471-3F03-D141-BF7C-F1534F363E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F80A7A0-2C1E-FC40-BF55-089B2247675B}"/>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6" name="Footer Placeholder 5">
            <a:extLst>
              <a:ext uri="{FF2B5EF4-FFF2-40B4-BE49-F238E27FC236}">
                <a16:creationId xmlns:a16="http://schemas.microsoft.com/office/drawing/2014/main" id="{8D8647DC-0BC8-A746-B426-FB7914006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F7169-8ED1-C345-9F2F-D7BFB1838BA6}"/>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111153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p:txBody>
          <a:bodyPr/>
          <a:lstStyle>
            <a:lvl1pPr>
              <a:defRPr/>
            </a:lvl1pPr>
          </a:lstStyle>
          <a:p>
            <a:pPr>
              <a:defRPr/>
            </a:pPr>
            <a:endParaRPr lang="en-US"/>
          </a:p>
        </p:txBody>
      </p:sp>
      <p:sp>
        <p:nvSpPr>
          <p:cNvPr id="8" name="Rectangle 3"/>
          <p:cNvSpPr>
            <a:spLocks noGrp="1" noChangeArrowheads="1"/>
          </p:cNvSpPr>
          <p:nvPr>
            <p:ph type="sldNum" sz="quarter" idx="11"/>
          </p:nvPr>
        </p:nvSpPr>
        <p:spPr/>
        <p:txBody>
          <a:bodyPr/>
          <a:lstStyle>
            <a:lvl1pPr>
              <a:defRPr/>
            </a:lvl1pPr>
          </a:lstStyle>
          <a:p>
            <a:pPr>
              <a:defRPr/>
            </a:pPr>
            <a:fld id="{B0515A61-5ADE-4F81-90D1-461743BA1F3B}" type="slidenum">
              <a:rPr lang="en-US"/>
              <a:pPr>
                <a:defRPr/>
              </a:pPr>
              <a:t>‹#›</a:t>
            </a:fld>
            <a:endParaRPr lang="en-US"/>
          </a:p>
        </p:txBody>
      </p:sp>
      <p:sp>
        <p:nvSpPr>
          <p:cNvPr id="9"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78829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58AF-28FC-CF49-A635-8E0FC4E492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0BA58-622E-4743-A6E2-3F3569D787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FBBCF-6802-B344-992F-7891B9AE211A}"/>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5" name="Footer Placeholder 4">
            <a:extLst>
              <a:ext uri="{FF2B5EF4-FFF2-40B4-BE49-F238E27FC236}">
                <a16:creationId xmlns:a16="http://schemas.microsoft.com/office/drawing/2014/main" id="{EE79DC2E-755D-D242-BC0C-5CD2D2BA1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35E72-90BE-D748-92F1-5B8C5A0EFD88}"/>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3716271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EB29E-9C09-2140-B5E9-C06595AD646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2BD3C9-DCBC-0F40-A539-48EB0BC3845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2ABC9-BE19-EA45-A116-DF6A58134ACD}"/>
              </a:ext>
            </a:extLst>
          </p:cNvPr>
          <p:cNvSpPr>
            <a:spLocks noGrp="1"/>
          </p:cNvSpPr>
          <p:nvPr>
            <p:ph type="dt" sz="half" idx="10"/>
          </p:nvPr>
        </p:nvSpPr>
        <p:spPr/>
        <p:txBody>
          <a:bodyPr/>
          <a:lstStyle/>
          <a:p>
            <a:fld id="{C47E4DD4-6A90-BC42-B66F-D1DA9F05A4C1}" type="datetimeFigureOut">
              <a:rPr lang="en-US" smtClean="0"/>
              <a:t>6/24/2019</a:t>
            </a:fld>
            <a:endParaRPr lang="en-US"/>
          </a:p>
        </p:txBody>
      </p:sp>
      <p:sp>
        <p:nvSpPr>
          <p:cNvPr id="5" name="Footer Placeholder 4">
            <a:extLst>
              <a:ext uri="{FF2B5EF4-FFF2-40B4-BE49-F238E27FC236}">
                <a16:creationId xmlns:a16="http://schemas.microsoft.com/office/drawing/2014/main" id="{34716CC4-461C-9946-A944-B8DC0A6DC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95340-4AAC-1E44-98EA-3952D04934FF}"/>
              </a:ext>
            </a:extLst>
          </p:cNvPr>
          <p:cNvSpPr>
            <a:spLocks noGrp="1"/>
          </p:cNvSpPr>
          <p:nvPr>
            <p:ph type="sldNum" sz="quarter" idx="12"/>
          </p:nvPr>
        </p:nvSpPr>
        <p:spPr/>
        <p:txBody>
          <a:bodyPr/>
          <a:lstStyle/>
          <a:p>
            <a:fld id="{0FCE4486-A48A-2549-86F4-6191EAC12ACC}" type="slidenum">
              <a:rPr lang="en-US" smtClean="0"/>
              <a:t>‹#›</a:t>
            </a:fld>
            <a:endParaRPr lang="en-US"/>
          </a:p>
        </p:txBody>
      </p:sp>
    </p:spTree>
    <p:extLst>
      <p:ext uri="{BB962C8B-B14F-4D97-AF65-F5344CB8AC3E}">
        <p14:creationId xmlns:p14="http://schemas.microsoft.com/office/powerpoint/2010/main" val="245554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p:txBody>
          <a:bodyPr/>
          <a:lstStyle>
            <a:lvl1pPr>
              <a:defRPr/>
            </a:lvl1pPr>
          </a:lstStyle>
          <a:p>
            <a:pPr>
              <a:defRPr/>
            </a:pPr>
            <a:endParaRPr lang="en-US"/>
          </a:p>
        </p:txBody>
      </p:sp>
      <p:sp>
        <p:nvSpPr>
          <p:cNvPr id="4" name="Rectangle 3"/>
          <p:cNvSpPr>
            <a:spLocks noGrp="1" noChangeArrowheads="1"/>
          </p:cNvSpPr>
          <p:nvPr>
            <p:ph type="sldNum" sz="quarter" idx="11"/>
          </p:nvPr>
        </p:nvSpPr>
        <p:spPr/>
        <p:txBody>
          <a:bodyPr/>
          <a:lstStyle>
            <a:lvl1pPr>
              <a:defRPr/>
            </a:lvl1pPr>
          </a:lstStyle>
          <a:p>
            <a:pPr>
              <a:defRPr/>
            </a:pPr>
            <a:fld id="{9E3DD202-0E03-40BE-B486-C6DE65A3DC46}" type="slidenum">
              <a:rPr lang="en-US"/>
              <a:pPr>
                <a:defRPr/>
              </a:pPr>
              <a:t>‹#›</a:t>
            </a:fld>
            <a:endParaRPr lang="en-US"/>
          </a:p>
        </p:txBody>
      </p:sp>
      <p:sp>
        <p:nvSpPr>
          <p:cNvPr id="5"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4986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US"/>
          </a:p>
        </p:txBody>
      </p:sp>
      <p:sp>
        <p:nvSpPr>
          <p:cNvPr id="3" name="Rectangle 3"/>
          <p:cNvSpPr>
            <a:spLocks noGrp="1" noChangeArrowheads="1"/>
          </p:cNvSpPr>
          <p:nvPr>
            <p:ph type="sldNum" sz="quarter" idx="11"/>
          </p:nvPr>
        </p:nvSpPr>
        <p:spPr/>
        <p:txBody>
          <a:bodyPr/>
          <a:lstStyle>
            <a:lvl1pPr>
              <a:defRPr/>
            </a:lvl1pPr>
          </a:lstStyle>
          <a:p>
            <a:pPr>
              <a:defRPr/>
            </a:pPr>
            <a:fld id="{DE5B0D94-AF74-443C-BBAD-7BDCE27A7ED0}" type="slidenum">
              <a:rPr lang="en-US"/>
              <a:pPr>
                <a:defRPr/>
              </a:pPr>
              <a:t>‹#›</a:t>
            </a:fld>
            <a:endParaRPr lang="en-US"/>
          </a:p>
        </p:txBody>
      </p:sp>
      <p:sp>
        <p:nvSpPr>
          <p:cNvPr id="4"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6029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88790C81-B76A-412E-9466-F24FA1E8065B}"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8524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US"/>
          </a:p>
        </p:txBody>
      </p:sp>
      <p:sp>
        <p:nvSpPr>
          <p:cNvPr id="6" name="Rectangle 3"/>
          <p:cNvSpPr>
            <a:spLocks noGrp="1" noChangeArrowheads="1"/>
          </p:cNvSpPr>
          <p:nvPr>
            <p:ph type="sldNum" sz="quarter" idx="11"/>
          </p:nvPr>
        </p:nvSpPr>
        <p:spPr/>
        <p:txBody>
          <a:bodyPr/>
          <a:lstStyle>
            <a:lvl1pPr>
              <a:defRPr/>
            </a:lvl1pPr>
          </a:lstStyle>
          <a:p>
            <a:pPr>
              <a:defRPr/>
            </a:pPr>
            <a:fld id="{15390E32-E8EF-4F90-BDCE-BF6058964CDB}" type="slidenum">
              <a:rPr lang="en-US"/>
              <a:pPr>
                <a:defRPr/>
              </a:pPr>
              <a:t>‹#›</a:t>
            </a:fld>
            <a:endParaRPr lang="en-US"/>
          </a:p>
        </p:txBody>
      </p:sp>
      <p:sp>
        <p:nvSpPr>
          <p:cNvPr id="7"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49175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126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AC3F4613-351D-4175-A85D-552E0D2BCA5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127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sp>
            <p:nvSpPr>
              <p:cNvPr id="1127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sp>
            <p:nvSpPr>
              <p:cNvPr id="1127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grpSp>
        <p:sp>
          <p:nvSpPr>
            <p:cNvPr id="1127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US">
                <a:latin typeface="Garamond" pitchFamily="-105" charset="0"/>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7"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7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1127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 id="2147484170" r:id="rId16"/>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5"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51439"/>
            <a:ext cx="8229600" cy="1143000"/>
          </a:xfrm>
          <a:prstGeom prst="rect">
            <a:avLst/>
          </a:prstGeom>
          <a:noFill/>
          <a:effectLst>
            <a:outerShdw blurRad="50800" dist="38100" dir="2700000" algn="tl" rotWithShape="0">
              <a:prstClr val="black">
                <a:alpha val="40000"/>
              </a:prstClr>
            </a:outerShdw>
          </a:effectLst>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677002"/>
            <a:ext cx="8229600" cy="4525963"/>
          </a:xfrm>
          <a:prstGeom prst="rect">
            <a:avLst/>
          </a:prstGeom>
          <a:effectLst>
            <a:outerShdw blurRad="50800" dist="38100" dir="2700000" algn="tl" rotWithShape="0">
              <a:prstClr val="black">
                <a:alpha val="40000"/>
              </a:prstClr>
            </a:outerShdw>
          </a:effectLst>
        </p:spPr>
        <p:txBody>
          <a:bodyPr vert="horz" lIns="91440" tIns="45720" rIns="9144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7650451"/>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 id="2147484183" r:id="rId12"/>
    <p:sldLayoutId id="2147484184" r:id="rId13"/>
  </p:sldLayoutIdLst>
  <p:txStyles>
    <p:titleStyle>
      <a:lvl1pPr algn="ctr" defTabSz="457189" rtl="0" eaLnBrk="1" latinLnBrk="0" hangingPunct="1">
        <a:spcBef>
          <a:spcPct val="0"/>
        </a:spcBef>
        <a:buNone/>
        <a:defRPr sz="3300" kern="1200">
          <a:solidFill>
            <a:schemeClr val="bg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000" b="1" kern="1200">
          <a:solidFill>
            <a:schemeClr val="bg1"/>
          </a:solidFill>
          <a:latin typeface="+mn-lt"/>
          <a:ea typeface="+mn-ea"/>
          <a:cs typeface="+mn-cs"/>
        </a:defRPr>
      </a:lvl1pPr>
      <a:lvl2pPr marL="742931" indent="-285743" algn="l" defTabSz="457189" rtl="0" eaLnBrk="1" latinLnBrk="0" hangingPunct="1">
        <a:spcBef>
          <a:spcPct val="20000"/>
        </a:spcBef>
        <a:buFont typeface="Arial"/>
        <a:buChar char="–"/>
        <a:defRPr sz="2700" kern="1200">
          <a:solidFill>
            <a:schemeClr val="bg2"/>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bg2"/>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bg2"/>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bg2"/>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C80B80-663D-4710-90A1-A90435FA1160}" type="datetimeFigureOut">
              <a:rPr lang="en-US" smtClean="0"/>
              <a:t>6/24/2019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84AAEF-FAE6-41F3-8FF5-32E51CB4120C}" type="slidenum">
              <a:rPr lang="en-US" smtClean="0"/>
              <a:t>‹#›</a:t>
            </a:fld>
            <a:endParaRPr lang="en-US"/>
          </a:p>
        </p:txBody>
      </p:sp>
    </p:spTree>
    <p:extLst>
      <p:ext uri="{BB962C8B-B14F-4D97-AF65-F5344CB8AC3E}">
        <p14:creationId xmlns:p14="http://schemas.microsoft.com/office/powerpoint/2010/main" val="3828417191"/>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83117-E8EF-634F-B969-A8A87CDD9F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0D6576-A637-9743-A4C3-AA7B1F9A2F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87078-F51C-4144-A15D-3291C6B4E3D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47E4DD4-6A90-BC42-B66F-D1DA9F05A4C1}" type="datetimeFigureOut">
              <a:rPr lang="en-US" smtClean="0"/>
              <a:t>6/24/2019</a:t>
            </a:fld>
            <a:endParaRPr lang="en-US"/>
          </a:p>
        </p:txBody>
      </p:sp>
      <p:sp>
        <p:nvSpPr>
          <p:cNvPr id="5" name="Footer Placeholder 4">
            <a:extLst>
              <a:ext uri="{FF2B5EF4-FFF2-40B4-BE49-F238E27FC236}">
                <a16:creationId xmlns:a16="http://schemas.microsoft.com/office/drawing/2014/main" id="{1EA559C9-994F-594B-92E7-8A0189C198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76BDAA-1D7A-384E-8D9F-9A0F06B479C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CE4486-A48A-2549-86F4-6191EAC12ACC}" type="slidenum">
              <a:rPr lang="en-US" smtClean="0"/>
              <a:t>‹#›</a:t>
            </a:fld>
            <a:endParaRPr lang="en-US"/>
          </a:p>
        </p:txBody>
      </p:sp>
    </p:spTree>
    <p:extLst>
      <p:ext uri="{BB962C8B-B14F-4D97-AF65-F5344CB8AC3E}">
        <p14:creationId xmlns:p14="http://schemas.microsoft.com/office/powerpoint/2010/main" val="2758945992"/>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8.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11398"/>
            <a:ext cx="8458200" cy="1470025"/>
          </a:xfrm>
        </p:spPr>
        <p:txBody>
          <a:bodyPr>
            <a:normAutofit fontScale="90000"/>
          </a:bodyPr>
          <a:lstStyle/>
          <a:p>
            <a:r>
              <a:rPr lang="en-US" dirty="0"/>
              <a:t>Prehospital Plasma during Air Medical Transport in Trauma</a:t>
            </a:r>
            <a:br>
              <a:rPr lang="en-US" dirty="0"/>
            </a:br>
            <a:r>
              <a:rPr lang="en-US" dirty="0"/>
              <a:t>Patients at Risk for Hemorrhagic Shock</a:t>
            </a:r>
          </a:p>
        </p:txBody>
      </p:sp>
      <p:sp>
        <p:nvSpPr>
          <p:cNvPr id="3" name="Subtitle 2"/>
          <p:cNvSpPr>
            <a:spLocks noGrp="1"/>
          </p:cNvSpPr>
          <p:nvPr>
            <p:ph type="subTitle" idx="1"/>
          </p:nvPr>
        </p:nvSpPr>
        <p:spPr>
          <a:xfrm>
            <a:off x="152400" y="2104222"/>
            <a:ext cx="8839200" cy="2746944"/>
          </a:xfrm>
        </p:spPr>
        <p:txBody>
          <a:bodyPr/>
          <a:lstStyle/>
          <a:p>
            <a:r>
              <a:rPr lang="en-US" u="sng" dirty="0">
                <a:solidFill>
                  <a:srgbClr val="FFC000"/>
                </a:solidFill>
              </a:rPr>
              <a:t>Secondary Analyses; The </a:t>
            </a:r>
            <a:r>
              <a:rPr lang="en-US" u="sng" dirty="0" err="1">
                <a:solidFill>
                  <a:srgbClr val="FFC000"/>
                </a:solidFill>
              </a:rPr>
              <a:t>PAMPer</a:t>
            </a:r>
            <a:r>
              <a:rPr lang="en-US" u="sng" dirty="0">
                <a:solidFill>
                  <a:srgbClr val="FFC000"/>
                </a:solidFill>
              </a:rPr>
              <a:t> Trial</a:t>
            </a:r>
          </a:p>
          <a:p>
            <a:pPr>
              <a:spcBef>
                <a:spcPts val="0"/>
              </a:spcBef>
            </a:pPr>
            <a:endParaRPr lang="en-US" sz="2000" dirty="0">
              <a:solidFill>
                <a:schemeClr val="bg1"/>
              </a:solidFill>
            </a:endParaRPr>
          </a:p>
          <a:p>
            <a:pPr>
              <a:spcBef>
                <a:spcPts val="0"/>
              </a:spcBef>
            </a:pPr>
            <a:r>
              <a:rPr lang="en-US" sz="2000" dirty="0">
                <a:solidFill>
                  <a:schemeClr val="bg1"/>
                </a:solidFill>
              </a:rPr>
              <a:t>J.L. Sperry, F.X. Guyette, J.B. Brown, M.H. Yazer, D.J. Triulzi, B.J. Early‑Young, P.W. Adams, B.J. Daley, R.S. Miller, B.G. </a:t>
            </a:r>
            <a:r>
              <a:rPr lang="en-US" sz="2000" dirty="0" err="1">
                <a:solidFill>
                  <a:schemeClr val="bg1"/>
                </a:solidFill>
              </a:rPr>
              <a:t>Harbrecht</a:t>
            </a:r>
            <a:r>
              <a:rPr lang="en-US" sz="2000" dirty="0">
                <a:solidFill>
                  <a:schemeClr val="bg1"/>
                </a:solidFill>
              </a:rPr>
              <a:t>, J.A. Claridge, H.A. Phelan, W.R. Witham, A.T. Putnam, T.M. Duane, L.H. Alarcon, C.W. Callaway, B.S. Zuckerbraun, M.D. Neal, M.R. </a:t>
            </a:r>
            <a:r>
              <a:rPr lang="en-US" sz="2000" dirty="0" err="1">
                <a:solidFill>
                  <a:schemeClr val="bg1"/>
                </a:solidFill>
              </a:rPr>
              <a:t>Rosengart</a:t>
            </a:r>
            <a:r>
              <a:rPr lang="en-US" sz="2000" dirty="0">
                <a:solidFill>
                  <a:schemeClr val="bg1"/>
                </a:solidFill>
              </a:rPr>
              <a:t>, R.M. Forsythe, T.R. </a:t>
            </a:r>
            <a:r>
              <a:rPr lang="en-US" sz="2000" dirty="0" err="1">
                <a:solidFill>
                  <a:schemeClr val="bg1"/>
                </a:solidFill>
              </a:rPr>
              <a:t>Billiar</a:t>
            </a:r>
            <a:r>
              <a:rPr lang="en-US" sz="2000" dirty="0">
                <a:solidFill>
                  <a:schemeClr val="bg1"/>
                </a:solidFill>
              </a:rPr>
              <a:t>, D.M. Yealy, A.B. </a:t>
            </a:r>
            <a:r>
              <a:rPr lang="en-US" sz="2000" dirty="0" err="1">
                <a:solidFill>
                  <a:schemeClr val="bg1"/>
                </a:solidFill>
              </a:rPr>
              <a:t>Peitzman</a:t>
            </a:r>
            <a:r>
              <a:rPr lang="en-US" sz="2000" dirty="0">
                <a:solidFill>
                  <a:schemeClr val="bg1"/>
                </a:solidFill>
              </a:rPr>
              <a:t> and M.S. Zenati, for the </a:t>
            </a:r>
            <a:r>
              <a:rPr lang="en-US" sz="2000" dirty="0" err="1">
                <a:solidFill>
                  <a:schemeClr val="bg1"/>
                </a:solidFill>
              </a:rPr>
              <a:t>PAMPer</a:t>
            </a:r>
            <a:r>
              <a:rPr lang="en-US" sz="2000" dirty="0">
                <a:solidFill>
                  <a:schemeClr val="bg1"/>
                </a:solidFill>
              </a:rPr>
              <a:t> Study Group</a:t>
            </a:r>
            <a:endParaRPr lang="en-US" sz="2400" dirty="0"/>
          </a:p>
          <a:p>
            <a:r>
              <a:rPr lang="en-US" sz="2400" dirty="0">
                <a:solidFill>
                  <a:srgbClr val="FFC000"/>
                </a:solidFill>
              </a:rPr>
              <a:t>2019 THOR Meeting</a:t>
            </a:r>
          </a:p>
          <a:p>
            <a:r>
              <a:rPr lang="en-US" sz="2400" dirty="0">
                <a:solidFill>
                  <a:srgbClr val="FFC000"/>
                </a:solidFill>
              </a:rPr>
              <a:t>RDRC symposium</a:t>
            </a:r>
          </a:p>
          <a:p>
            <a:r>
              <a:rPr lang="en-US" sz="2400" dirty="0">
                <a:solidFill>
                  <a:srgbClr val="FFC000"/>
                </a:solidFill>
              </a:rPr>
              <a:t>BERGEN, NORWAY</a:t>
            </a:r>
          </a:p>
          <a:p>
            <a:r>
              <a:rPr lang="en-US" sz="2400" dirty="0">
                <a:solidFill>
                  <a:srgbClr val="FFC000"/>
                </a:solidFill>
              </a:rPr>
              <a:t>Jun 23rd-26th</a:t>
            </a:r>
          </a:p>
          <a:p>
            <a:endParaRPr lang="en-US" u="sng" dirty="0"/>
          </a:p>
        </p:txBody>
      </p:sp>
      <p:sp>
        <p:nvSpPr>
          <p:cNvPr id="4" name="TextBox 3"/>
          <p:cNvSpPr txBox="1"/>
          <p:nvPr/>
        </p:nvSpPr>
        <p:spPr>
          <a:xfrm>
            <a:off x="1778000" y="1092435"/>
            <a:ext cx="914400" cy="914400"/>
          </a:xfrm>
          <a:prstGeom prst="rect">
            <a:avLst/>
          </a:prstGeom>
        </p:spPr>
        <p:txBody>
          <a:bodyPr vert="horz" wrap="none" lIns="91440" tIns="45720" rIns="91440" bIns="45720" rtlCol="0">
            <a:normAutofit/>
          </a:bodyPr>
          <a:lstStyle/>
          <a:p>
            <a:pPr defTabSz="457189" fontAlgn="auto">
              <a:spcBef>
                <a:spcPts val="0"/>
              </a:spcBef>
              <a:spcAft>
                <a:spcPts val="0"/>
              </a:spcAft>
            </a:pPr>
            <a:endParaRPr lang="en-US" sz="2400" dirty="0">
              <a:solidFill>
                <a:srgbClr val="1B2957"/>
              </a:solidFill>
              <a:latin typeface="Arial" panose="020B0604020202020204"/>
              <a:cs typeface="+mn-cs"/>
            </a:endParaRPr>
          </a:p>
        </p:txBody>
      </p:sp>
      <p:sp>
        <p:nvSpPr>
          <p:cNvPr id="5" name="TextBox 4"/>
          <p:cNvSpPr txBox="1"/>
          <p:nvPr/>
        </p:nvSpPr>
        <p:spPr>
          <a:xfrm>
            <a:off x="1665111" y="1139472"/>
            <a:ext cx="914400" cy="914400"/>
          </a:xfrm>
          <a:prstGeom prst="rect">
            <a:avLst/>
          </a:prstGeom>
        </p:spPr>
        <p:txBody>
          <a:bodyPr vert="horz" wrap="none" lIns="91440" tIns="45720" rIns="91440" bIns="45720" rtlCol="0">
            <a:normAutofit/>
          </a:bodyPr>
          <a:lstStyle/>
          <a:p>
            <a:pPr defTabSz="457189" fontAlgn="auto">
              <a:spcBef>
                <a:spcPts val="0"/>
              </a:spcBef>
              <a:spcAft>
                <a:spcPts val="0"/>
              </a:spcAft>
            </a:pPr>
            <a:endParaRPr lang="en-US" sz="2400" dirty="0">
              <a:solidFill>
                <a:srgbClr val="1B2957"/>
              </a:solidFill>
              <a:latin typeface="Arial" panose="020B0604020202020204"/>
              <a:cs typeface="+mn-cs"/>
            </a:endParaRPr>
          </a:p>
        </p:txBody>
      </p:sp>
      <p:pic>
        <p:nvPicPr>
          <p:cNvPr id="6" name="Picture 7" descr="trauma_logo_final">
            <a:extLst>
              <a:ext uri="{FF2B5EF4-FFF2-40B4-BE49-F238E27FC236}">
                <a16:creationId xmlns:a16="http://schemas.microsoft.com/office/drawing/2014/main" id="{97A2E3AF-0729-47EC-B8DE-EBE1F5FDD8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2702" y="5638800"/>
            <a:ext cx="135129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09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Sub-Group-Interesting</a:t>
            </a:r>
          </a:p>
        </p:txBody>
      </p:sp>
      <p:pic>
        <p:nvPicPr>
          <p:cNvPr id="2" name="Picture 1">
            <a:extLst>
              <a:ext uri="{FF2B5EF4-FFF2-40B4-BE49-F238E27FC236}">
                <a16:creationId xmlns:a16="http://schemas.microsoft.com/office/drawing/2014/main" id="{DBF1D5A5-AF1E-4EF1-A560-790EF0542E96}"/>
              </a:ext>
            </a:extLst>
          </p:cNvPr>
          <p:cNvPicPr>
            <a:picLocks noChangeAspect="1"/>
          </p:cNvPicPr>
          <p:nvPr/>
        </p:nvPicPr>
        <p:blipFill>
          <a:blip r:embed="rId4"/>
          <a:stretch>
            <a:fillRect/>
          </a:stretch>
        </p:blipFill>
        <p:spPr>
          <a:xfrm>
            <a:off x="685800" y="1143000"/>
            <a:ext cx="7772400" cy="5482847"/>
          </a:xfrm>
          <a:prstGeom prst="rect">
            <a:avLst/>
          </a:prstGeom>
        </p:spPr>
      </p:pic>
    </p:spTree>
    <p:custDataLst>
      <p:tags r:id="rId1"/>
    </p:custDataLst>
    <p:extLst>
      <p:ext uri="{BB962C8B-B14F-4D97-AF65-F5344CB8AC3E}">
        <p14:creationId xmlns:p14="http://schemas.microsoft.com/office/powerpoint/2010/main" val="205319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Plasma vs Standard Care</a:t>
            </a:r>
          </a:p>
        </p:txBody>
      </p:sp>
      <p:pic>
        <p:nvPicPr>
          <p:cNvPr id="2" name="Picture 1">
            <a:extLst>
              <a:ext uri="{FF2B5EF4-FFF2-40B4-BE49-F238E27FC236}">
                <a16:creationId xmlns:a16="http://schemas.microsoft.com/office/drawing/2014/main" id="{F8720D84-7185-4FF5-81BB-FE5E3C479C9E}"/>
              </a:ext>
            </a:extLst>
          </p:cNvPr>
          <p:cNvPicPr>
            <a:picLocks noChangeAspect="1"/>
          </p:cNvPicPr>
          <p:nvPr/>
        </p:nvPicPr>
        <p:blipFill>
          <a:blip r:embed="rId4"/>
          <a:stretch>
            <a:fillRect/>
          </a:stretch>
        </p:blipFill>
        <p:spPr>
          <a:xfrm>
            <a:off x="403363" y="838200"/>
            <a:ext cx="7891744" cy="5773960"/>
          </a:xfrm>
          <a:prstGeom prst="rect">
            <a:avLst/>
          </a:prstGeom>
        </p:spPr>
      </p:pic>
    </p:spTree>
    <p:custDataLst>
      <p:tags r:id="rId1"/>
    </p:custDataLst>
    <p:extLst>
      <p:ext uri="{BB962C8B-B14F-4D97-AF65-F5344CB8AC3E}">
        <p14:creationId xmlns:p14="http://schemas.microsoft.com/office/powerpoint/2010/main" val="3942824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Standard Care &lt;20 vs &gt; 20min</a:t>
            </a:r>
          </a:p>
        </p:txBody>
      </p:sp>
      <p:pic>
        <p:nvPicPr>
          <p:cNvPr id="3" name="Picture 2">
            <a:extLst>
              <a:ext uri="{FF2B5EF4-FFF2-40B4-BE49-F238E27FC236}">
                <a16:creationId xmlns:a16="http://schemas.microsoft.com/office/drawing/2014/main" id="{817126AD-0BF8-4EC8-9708-BF3F28F596E1}"/>
              </a:ext>
            </a:extLst>
          </p:cNvPr>
          <p:cNvPicPr>
            <a:picLocks noChangeAspect="1"/>
          </p:cNvPicPr>
          <p:nvPr/>
        </p:nvPicPr>
        <p:blipFill>
          <a:blip r:embed="rId4"/>
          <a:stretch>
            <a:fillRect/>
          </a:stretch>
        </p:blipFill>
        <p:spPr>
          <a:xfrm>
            <a:off x="1481099" y="977348"/>
            <a:ext cx="6296101" cy="5435601"/>
          </a:xfrm>
          <a:prstGeom prst="rect">
            <a:avLst/>
          </a:prstGeom>
        </p:spPr>
      </p:pic>
    </p:spTree>
    <p:custDataLst>
      <p:tags r:id="rId1"/>
    </p:custDataLst>
    <p:extLst>
      <p:ext uri="{BB962C8B-B14F-4D97-AF65-F5344CB8AC3E}">
        <p14:creationId xmlns:p14="http://schemas.microsoft.com/office/powerpoint/2010/main" val="10411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Plasma &lt;20 vs &gt; 20min</a:t>
            </a:r>
          </a:p>
        </p:txBody>
      </p:sp>
      <p:pic>
        <p:nvPicPr>
          <p:cNvPr id="2" name="Picture 1">
            <a:extLst>
              <a:ext uri="{FF2B5EF4-FFF2-40B4-BE49-F238E27FC236}">
                <a16:creationId xmlns:a16="http://schemas.microsoft.com/office/drawing/2014/main" id="{F7FFD523-3FF9-4D51-AB14-CC2FD49E894C}"/>
              </a:ext>
            </a:extLst>
          </p:cNvPr>
          <p:cNvPicPr>
            <a:picLocks noChangeAspect="1"/>
          </p:cNvPicPr>
          <p:nvPr/>
        </p:nvPicPr>
        <p:blipFill>
          <a:blip r:embed="rId4"/>
          <a:stretch>
            <a:fillRect/>
          </a:stretch>
        </p:blipFill>
        <p:spPr>
          <a:xfrm>
            <a:off x="1074899" y="990600"/>
            <a:ext cx="7108501" cy="5537201"/>
          </a:xfrm>
          <a:prstGeom prst="rect">
            <a:avLst/>
          </a:prstGeom>
        </p:spPr>
      </p:pic>
    </p:spTree>
    <p:custDataLst>
      <p:tags r:id="rId1"/>
    </p:custDataLst>
    <p:extLst>
      <p:ext uri="{BB962C8B-B14F-4D97-AF65-F5344CB8AC3E}">
        <p14:creationId xmlns:p14="http://schemas.microsoft.com/office/powerpoint/2010/main" val="117825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Sub-Group-Interesting</a:t>
            </a:r>
          </a:p>
        </p:txBody>
      </p:sp>
      <p:pic>
        <p:nvPicPr>
          <p:cNvPr id="4" name="Picture 3">
            <a:extLst>
              <a:ext uri="{FF2B5EF4-FFF2-40B4-BE49-F238E27FC236}">
                <a16:creationId xmlns:a16="http://schemas.microsoft.com/office/drawing/2014/main" id="{B4F00B87-F3E2-41A4-BDC5-2566C970B5F4}"/>
              </a:ext>
            </a:extLst>
          </p:cNvPr>
          <p:cNvPicPr>
            <a:picLocks noChangeAspect="1"/>
          </p:cNvPicPr>
          <p:nvPr/>
        </p:nvPicPr>
        <p:blipFill>
          <a:blip r:embed="rId4"/>
          <a:stretch>
            <a:fillRect/>
          </a:stretch>
        </p:blipFill>
        <p:spPr>
          <a:xfrm>
            <a:off x="144420" y="762000"/>
            <a:ext cx="8855159" cy="5984358"/>
          </a:xfrm>
          <a:prstGeom prst="rect">
            <a:avLst/>
          </a:prstGeom>
        </p:spPr>
      </p:pic>
      <p:sp>
        <p:nvSpPr>
          <p:cNvPr id="10" name="Rectangle 9">
            <a:extLst>
              <a:ext uri="{FF2B5EF4-FFF2-40B4-BE49-F238E27FC236}">
                <a16:creationId xmlns:a16="http://schemas.microsoft.com/office/drawing/2014/main" id="{6ED1CAA5-4F0E-48B1-9635-E35E0052CBA0}"/>
              </a:ext>
            </a:extLst>
          </p:cNvPr>
          <p:cNvSpPr/>
          <p:nvPr/>
        </p:nvSpPr>
        <p:spPr bwMode="auto">
          <a:xfrm>
            <a:off x="4419600" y="2438400"/>
            <a:ext cx="123825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05" charset="0"/>
            </a:endParaRPr>
          </a:p>
        </p:txBody>
      </p:sp>
    </p:spTree>
    <p:custDataLst>
      <p:tags r:id="rId1"/>
    </p:custDataLst>
    <p:extLst>
      <p:ext uri="{BB962C8B-B14F-4D97-AF65-F5344CB8AC3E}">
        <p14:creationId xmlns:p14="http://schemas.microsoft.com/office/powerpoint/2010/main" val="318279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defRPr/>
            </a:pPr>
            <a:r>
              <a:rPr lang="en-US" sz="4800" dirty="0" err="1">
                <a:solidFill>
                  <a:srgbClr val="FFC000"/>
                </a:solidFill>
                <a:latin typeface="Arial" pitchFamily="34" charset="0"/>
                <a:cs typeface="Arial" pitchFamily="34" charset="0"/>
              </a:rPr>
              <a:t>PAMPer</a:t>
            </a:r>
            <a:r>
              <a:rPr lang="en-US" sz="4800" dirty="0">
                <a:solidFill>
                  <a:srgbClr val="FFC000"/>
                </a:solidFill>
                <a:latin typeface="Arial" pitchFamily="34" charset="0"/>
                <a:cs typeface="Arial" pitchFamily="34" charset="0"/>
              </a:rPr>
              <a:t> 2</a:t>
            </a:r>
            <a:r>
              <a:rPr lang="en-US" sz="4800" baseline="30000" dirty="0">
                <a:solidFill>
                  <a:srgbClr val="FFC000"/>
                </a:solidFill>
                <a:latin typeface="Arial" pitchFamily="34" charset="0"/>
                <a:cs typeface="Arial" pitchFamily="34" charset="0"/>
              </a:rPr>
              <a:t>nd</a:t>
            </a:r>
            <a:r>
              <a:rPr lang="en-US" sz="4800" dirty="0">
                <a:solidFill>
                  <a:srgbClr val="FFC000"/>
                </a:solidFill>
                <a:latin typeface="Arial" pitchFamily="34" charset="0"/>
                <a:cs typeface="Arial" pitchFamily="34" charset="0"/>
              </a:rPr>
              <a:t> Analysis</a:t>
            </a:r>
          </a:p>
        </p:txBody>
      </p:sp>
      <p:grpSp>
        <p:nvGrpSpPr>
          <p:cNvPr id="94214" name="Group 4"/>
          <p:cNvGrpSpPr>
            <a:grpSpLocks/>
          </p:cNvGrpSpPr>
          <p:nvPr/>
        </p:nvGrpSpPr>
        <p:grpSpPr bwMode="auto">
          <a:xfrm>
            <a:off x="0" y="5791200"/>
            <a:ext cx="1066800" cy="1066800"/>
            <a:chOff x="719" y="2639"/>
            <a:chExt cx="1321" cy="1311"/>
          </a:xfrm>
        </p:grpSpPr>
        <p:sp>
          <p:nvSpPr>
            <p:cNvPr id="94215" name="Oval 5"/>
            <p:cNvSpPr>
              <a:spLocks noChangeArrowheads="1"/>
            </p:cNvSpPr>
            <p:nvPr/>
          </p:nvSpPr>
          <p:spPr bwMode="auto">
            <a:xfrm>
              <a:off x="721" y="2641"/>
              <a:ext cx="1319" cy="130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endParaRPr lang="en-US" altLang="en-US" sz="1800"/>
            </a:p>
          </p:txBody>
        </p:sp>
        <p:pic>
          <p:nvPicPr>
            <p:cNvPr id="94216" name="Picture 6" descr="seal300dp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 y="2639"/>
              <a:ext cx="1311" cy="1311"/>
            </a:xfrm>
            <a:prstGeom prst="rect">
              <a:avLst/>
            </a:prstGeom>
            <a:noFill/>
            <a:ln>
              <a:noFill/>
            </a:ln>
            <a:extLst>
              <a:ext uri="{909E8E84-426E-40DD-AFC4-6F175D3DCCD1}">
                <a14:hiddenFill xmlns:a14="http://schemas.microsoft.com/office/drawing/2010/main">
                  <a:solidFill>
                    <a:schemeClr val="bg1">
                      <a:alpha val="94901"/>
                    </a:schemeClr>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45C9A7A4-2236-40E8-9B9B-9DB7E467F8A7}"/>
              </a:ext>
            </a:extLst>
          </p:cNvPr>
          <p:cNvPicPr>
            <a:picLocks noChangeAspect="1"/>
          </p:cNvPicPr>
          <p:nvPr/>
        </p:nvPicPr>
        <p:blipFill>
          <a:blip r:embed="rId4"/>
          <a:stretch>
            <a:fillRect/>
          </a:stretch>
        </p:blipFill>
        <p:spPr>
          <a:xfrm>
            <a:off x="0" y="1600200"/>
            <a:ext cx="9144000" cy="3144854"/>
          </a:xfrm>
          <a:prstGeom prst="rect">
            <a:avLst/>
          </a:prstGeom>
        </p:spPr>
      </p:pic>
    </p:spTree>
    <p:extLst>
      <p:ext uri="{BB962C8B-B14F-4D97-AF65-F5344CB8AC3E}">
        <p14:creationId xmlns:p14="http://schemas.microsoft.com/office/powerpoint/2010/main" val="4111295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www.airbushelicoptersinc.com/images/news/pressreleases/08-17-09-pressrelease-STAT-MedEvac-Orders%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77343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pPr>
              <a:defRPr/>
            </a:pPr>
            <a:r>
              <a:rPr lang="en-US" sz="8000" dirty="0">
                <a:solidFill>
                  <a:srgbClr val="FFC000"/>
                </a:solidFill>
              </a:rPr>
              <a:t>????</a:t>
            </a:r>
          </a:p>
        </p:txBody>
      </p:sp>
      <p:pic>
        <p:nvPicPr>
          <p:cNvPr id="5" name="Picture 4">
            <a:extLst>
              <a:ext uri="{FF2B5EF4-FFF2-40B4-BE49-F238E27FC236}">
                <a16:creationId xmlns:a16="http://schemas.microsoft.com/office/drawing/2014/main" id="{0F215098-6AEF-43C5-9A87-F008E09BD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514" y="-16042"/>
            <a:ext cx="2190486" cy="2378242"/>
          </a:xfrm>
          <a:prstGeom prst="rect">
            <a:avLst/>
          </a:prstGeom>
          <a:ln w="88900">
            <a:solidFill>
              <a:srgbClr val="00B050"/>
            </a:solidFill>
          </a:ln>
        </p:spPr>
      </p:pic>
      <p:pic>
        <p:nvPicPr>
          <p:cNvPr id="8" name="Picture 7">
            <a:extLst>
              <a:ext uri="{FF2B5EF4-FFF2-40B4-BE49-F238E27FC236}">
                <a16:creationId xmlns:a16="http://schemas.microsoft.com/office/drawing/2014/main" id="{C090708F-EA2D-404E-9386-C53A2C8222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6596" y="3930316"/>
            <a:ext cx="2117404" cy="2895600"/>
          </a:xfrm>
          <a:prstGeom prst="rect">
            <a:avLst/>
          </a:prstGeom>
          <a:ln w="95250">
            <a:solidFill>
              <a:srgbClr val="00B050"/>
            </a:solidFill>
          </a:ln>
        </p:spPr>
      </p:pic>
      <p:pic>
        <p:nvPicPr>
          <p:cNvPr id="10" name="Picture 9">
            <a:extLst>
              <a:ext uri="{FF2B5EF4-FFF2-40B4-BE49-F238E27FC236}">
                <a16:creationId xmlns:a16="http://schemas.microsoft.com/office/drawing/2014/main" id="{29CC12E3-9799-4C98-AFF8-D2BD3CE10A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 y="2014537"/>
            <a:ext cx="2190486" cy="2533650"/>
          </a:xfrm>
          <a:prstGeom prst="rect">
            <a:avLst/>
          </a:prstGeom>
          <a:ln w="73025">
            <a:solidFill>
              <a:srgbClr val="CC0000"/>
            </a:solidFill>
          </a:ln>
        </p:spPr>
      </p:pic>
    </p:spTree>
    <p:extLst>
      <p:ext uri="{BB962C8B-B14F-4D97-AF65-F5344CB8AC3E}">
        <p14:creationId xmlns:p14="http://schemas.microsoft.com/office/powerpoint/2010/main" val="415840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3570-4050-4F5A-A291-D8D5432DB917}"/>
              </a:ext>
            </a:extLst>
          </p:cNvPr>
          <p:cNvSpPr>
            <a:spLocks noGrp="1"/>
          </p:cNvSpPr>
          <p:nvPr>
            <p:ph type="title"/>
          </p:nvPr>
        </p:nvSpPr>
        <p:spPr>
          <a:xfrm>
            <a:off x="609600" y="-228600"/>
            <a:ext cx="8229600" cy="1143000"/>
          </a:xfrm>
        </p:spPr>
        <p:txBody>
          <a:bodyPr/>
          <a:lstStyle/>
          <a:p>
            <a:r>
              <a:rPr lang="en-US" dirty="0">
                <a:solidFill>
                  <a:srgbClr val="FFC000"/>
                </a:solidFill>
                <a:latin typeface="Arial" panose="020B0604020202020204" pitchFamily="34" charset="0"/>
                <a:cs typeface="Arial" panose="020B0604020202020204" pitchFamily="34" charset="0"/>
              </a:rPr>
              <a:t>Secondary Analysis</a:t>
            </a:r>
          </a:p>
        </p:txBody>
      </p:sp>
      <p:sp>
        <p:nvSpPr>
          <p:cNvPr id="3" name="Content Placeholder 2">
            <a:extLst>
              <a:ext uri="{FF2B5EF4-FFF2-40B4-BE49-F238E27FC236}">
                <a16:creationId xmlns:a16="http://schemas.microsoft.com/office/drawing/2014/main" id="{5AEA87EF-84F5-43DE-9AEB-73F880337FEF}"/>
              </a:ext>
            </a:extLst>
          </p:cNvPr>
          <p:cNvSpPr>
            <a:spLocks noGrp="1"/>
          </p:cNvSpPr>
          <p:nvPr>
            <p:ph idx="1"/>
          </p:nvPr>
        </p:nvSpPr>
        <p:spPr>
          <a:xfrm>
            <a:off x="228600" y="1524000"/>
            <a:ext cx="8763000" cy="4525963"/>
          </a:xfrm>
        </p:spPr>
        <p:txBody>
          <a:bodyPr/>
          <a:lstStyle/>
          <a:p>
            <a:r>
              <a:rPr lang="en-US" b="1" dirty="0">
                <a:latin typeface="Arial" panose="020B0604020202020204" pitchFamily="34" charset="0"/>
                <a:cs typeface="Arial" panose="020B0604020202020204" pitchFamily="34" charset="0"/>
              </a:rPr>
              <a:t>Crystalloid Only </a:t>
            </a:r>
            <a:r>
              <a:rPr lang="en-US" b="1" dirty="0">
                <a:solidFill>
                  <a:srgbClr val="FFC000"/>
                </a:solidFill>
                <a:latin typeface="Arial" panose="020B0604020202020204" pitchFamily="34" charset="0"/>
                <a:cs typeface="Arial" panose="020B0604020202020204" pitchFamily="34" charset="0"/>
              </a:rPr>
              <a:t>n= 157</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Blood +/- crystalloid </a:t>
            </a:r>
            <a:r>
              <a:rPr lang="en-US" b="1" dirty="0">
                <a:solidFill>
                  <a:srgbClr val="FFC000"/>
                </a:solidFill>
                <a:latin typeface="Arial" panose="020B0604020202020204" pitchFamily="34" charset="0"/>
                <a:cs typeface="Arial" panose="020B0604020202020204" pitchFamily="34" charset="0"/>
              </a:rPr>
              <a:t>n= 114</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Plasma +/- crystalloid </a:t>
            </a:r>
            <a:r>
              <a:rPr lang="en-US" b="1" dirty="0">
                <a:solidFill>
                  <a:srgbClr val="FFC000"/>
                </a:solidFill>
                <a:latin typeface="Arial" panose="020B0604020202020204" pitchFamily="34" charset="0"/>
                <a:cs typeface="Arial" panose="020B0604020202020204" pitchFamily="34" charset="0"/>
              </a:rPr>
              <a:t>n= 170</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Plasma and Blood +/- crystalloid </a:t>
            </a:r>
            <a:r>
              <a:rPr lang="en-US" b="1" dirty="0">
                <a:solidFill>
                  <a:srgbClr val="FFC000"/>
                </a:solidFill>
                <a:latin typeface="Arial" panose="020B0604020202020204" pitchFamily="34" charset="0"/>
                <a:cs typeface="Arial" panose="020B0604020202020204" pitchFamily="34" charset="0"/>
              </a:rPr>
              <a:t>n= 60</a:t>
            </a:r>
          </a:p>
          <a:p>
            <a:endParaRPr lang="en-US" dirty="0"/>
          </a:p>
          <a:p>
            <a:endParaRPr lang="en-US" dirty="0"/>
          </a:p>
        </p:txBody>
      </p:sp>
    </p:spTree>
    <p:extLst>
      <p:ext uri="{BB962C8B-B14F-4D97-AF65-F5344CB8AC3E}">
        <p14:creationId xmlns:p14="http://schemas.microsoft.com/office/powerpoint/2010/main" val="3124763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3570-4050-4F5A-A291-D8D5432DB917}"/>
              </a:ext>
            </a:extLst>
          </p:cNvPr>
          <p:cNvSpPr>
            <a:spLocks noGrp="1"/>
          </p:cNvSpPr>
          <p:nvPr>
            <p:ph type="title"/>
          </p:nvPr>
        </p:nvSpPr>
        <p:spPr>
          <a:xfrm>
            <a:off x="0" y="190500"/>
            <a:ext cx="9143999" cy="1143000"/>
          </a:xfrm>
        </p:spPr>
        <p:txBody>
          <a:bodyPr/>
          <a:lstStyle/>
          <a:p>
            <a:r>
              <a:rPr lang="en-US" sz="4000" dirty="0">
                <a:solidFill>
                  <a:srgbClr val="FFC000"/>
                </a:solidFill>
                <a:latin typeface="Arial" panose="020B0604020202020204" pitchFamily="34" charset="0"/>
                <a:cs typeface="Arial" panose="020B0604020202020204" pitchFamily="34" charset="0"/>
              </a:rPr>
              <a:t>PAMPER </a:t>
            </a:r>
            <a:r>
              <a:rPr lang="en-US" sz="4000" dirty="0" err="1">
                <a:solidFill>
                  <a:srgbClr val="FFC000"/>
                </a:solidFill>
                <a:latin typeface="Arial" panose="020B0604020202020204" pitchFamily="34" charset="0"/>
                <a:cs typeface="Arial" panose="020B0604020202020204" pitchFamily="34" charset="0"/>
              </a:rPr>
              <a:t>Prehosp</a:t>
            </a:r>
            <a:r>
              <a:rPr lang="en-US" sz="4000" dirty="0">
                <a:solidFill>
                  <a:srgbClr val="FFC000"/>
                </a:solidFill>
                <a:latin typeface="Arial" panose="020B0604020202020204" pitchFamily="34" charset="0"/>
                <a:cs typeface="Arial" panose="020B0604020202020204" pitchFamily="34" charset="0"/>
              </a:rPr>
              <a:t> Resuscitation Secondary Analysis</a:t>
            </a:r>
          </a:p>
        </p:txBody>
      </p:sp>
      <p:pic>
        <p:nvPicPr>
          <p:cNvPr id="6" name="Content Placeholder 5">
            <a:extLst>
              <a:ext uri="{FF2B5EF4-FFF2-40B4-BE49-F238E27FC236}">
                <a16:creationId xmlns:a16="http://schemas.microsoft.com/office/drawing/2014/main" id="{11DC8D42-12EC-42DF-A3B4-457BA41698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524000"/>
            <a:ext cx="8839200" cy="5329989"/>
          </a:xfrm>
        </p:spPr>
      </p:pic>
      <p:pic>
        <p:nvPicPr>
          <p:cNvPr id="7" name="Picture 6">
            <a:extLst>
              <a:ext uri="{FF2B5EF4-FFF2-40B4-BE49-F238E27FC236}">
                <a16:creationId xmlns:a16="http://schemas.microsoft.com/office/drawing/2014/main" id="{7AC6A96B-C8C5-49D6-8AB1-AC1B795BA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962" y="2438400"/>
            <a:ext cx="2117404" cy="2895600"/>
          </a:xfrm>
          <a:prstGeom prst="rect">
            <a:avLst/>
          </a:prstGeom>
        </p:spPr>
      </p:pic>
      <p:pic>
        <p:nvPicPr>
          <p:cNvPr id="8" name="Picture 7">
            <a:extLst>
              <a:ext uri="{FF2B5EF4-FFF2-40B4-BE49-F238E27FC236}">
                <a16:creationId xmlns:a16="http://schemas.microsoft.com/office/drawing/2014/main" id="{7CB6A0AA-4CC1-4F37-8504-FCCF93361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5034" y="2697079"/>
            <a:ext cx="2190486" cy="2378242"/>
          </a:xfrm>
          <a:prstGeom prst="rect">
            <a:avLst/>
          </a:prstGeom>
        </p:spPr>
      </p:pic>
      <p:pic>
        <p:nvPicPr>
          <p:cNvPr id="10" name="Picture 9">
            <a:extLst>
              <a:ext uri="{FF2B5EF4-FFF2-40B4-BE49-F238E27FC236}">
                <a16:creationId xmlns:a16="http://schemas.microsoft.com/office/drawing/2014/main" id="{EE328B67-36A9-4F0B-A6EC-A953C46466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3366" y="3200400"/>
            <a:ext cx="1611668" cy="1606296"/>
          </a:xfrm>
          <a:prstGeom prst="rect">
            <a:avLst/>
          </a:prstGeom>
        </p:spPr>
      </p:pic>
    </p:spTree>
    <p:extLst>
      <p:ext uri="{BB962C8B-B14F-4D97-AF65-F5344CB8AC3E}">
        <p14:creationId xmlns:p14="http://schemas.microsoft.com/office/powerpoint/2010/main" val="11016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Sub-Group-Interesting</a:t>
            </a:r>
          </a:p>
        </p:txBody>
      </p:sp>
      <p:pic>
        <p:nvPicPr>
          <p:cNvPr id="4" name="Picture 3">
            <a:extLst>
              <a:ext uri="{FF2B5EF4-FFF2-40B4-BE49-F238E27FC236}">
                <a16:creationId xmlns:a16="http://schemas.microsoft.com/office/drawing/2014/main" id="{B4F00B87-F3E2-41A4-BDC5-2566C970B5F4}"/>
              </a:ext>
            </a:extLst>
          </p:cNvPr>
          <p:cNvPicPr>
            <a:picLocks noChangeAspect="1"/>
          </p:cNvPicPr>
          <p:nvPr/>
        </p:nvPicPr>
        <p:blipFill>
          <a:blip r:embed="rId4"/>
          <a:stretch>
            <a:fillRect/>
          </a:stretch>
        </p:blipFill>
        <p:spPr>
          <a:xfrm>
            <a:off x="144420" y="762000"/>
            <a:ext cx="8855159" cy="5984358"/>
          </a:xfrm>
          <a:prstGeom prst="rect">
            <a:avLst/>
          </a:prstGeom>
        </p:spPr>
      </p:pic>
      <p:sp>
        <p:nvSpPr>
          <p:cNvPr id="10" name="Rectangle 9">
            <a:extLst>
              <a:ext uri="{FF2B5EF4-FFF2-40B4-BE49-F238E27FC236}">
                <a16:creationId xmlns:a16="http://schemas.microsoft.com/office/drawing/2014/main" id="{6ED1CAA5-4F0E-48B1-9635-E35E0052CBA0}"/>
              </a:ext>
            </a:extLst>
          </p:cNvPr>
          <p:cNvSpPr/>
          <p:nvPr/>
        </p:nvSpPr>
        <p:spPr bwMode="auto">
          <a:xfrm>
            <a:off x="4550327" y="3886200"/>
            <a:ext cx="123825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05" charset="0"/>
            </a:endParaRPr>
          </a:p>
        </p:txBody>
      </p:sp>
    </p:spTree>
    <p:custDataLst>
      <p:tags r:id="rId1"/>
    </p:custDataLst>
    <p:extLst>
      <p:ext uri="{BB962C8B-B14F-4D97-AF65-F5344CB8AC3E}">
        <p14:creationId xmlns:p14="http://schemas.microsoft.com/office/powerpoint/2010/main" val="169902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8336D-C848-4464-B56E-68FC5DEB3BEE}"/>
              </a:ext>
            </a:extLst>
          </p:cNvPr>
          <p:cNvSpPr>
            <a:spLocks noGrp="1"/>
          </p:cNvSpPr>
          <p:nvPr>
            <p:ph type="title"/>
          </p:nvPr>
        </p:nvSpPr>
        <p:spPr>
          <a:extLst>
            <a:ext uri="{909E8E84-426E-40dd-AFC4-6F175D3DCCD1}"/>
            <a:ext uri="{91240B29-F687-4f45-9708-019B960494DF}"/>
            <a:ext uri="{AF507438-7753-43e0-B8FC-AC1667EBCBE1}"/>
            <a:ext uri="{FAA26D3D-D897-4be2-8F04-BA451C77F1D7}"/>
          </a:extLst>
        </p:spPr>
        <p:txBody>
          <a:bodyPr/>
          <a:lstStyle/>
          <a:p>
            <a:pPr>
              <a:defRPr/>
            </a:pPr>
            <a:r>
              <a:rPr lang="en-US" dirty="0">
                <a:ea typeface="+mj-ea"/>
              </a:rPr>
              <a:t>Disclosures</a:t>
            </a:r>
          </a:p>
        </p:txBody>
      </p:sp>
      <p:sp>
        <p:nvSpPr>
          <p:cNvPr id="3" name="Content Placeholder 2">
            <a:extLst>
              <a:ext uri="{FF2B5EF4-FFF2-40B4-BE49-F238E27FC236}">
                <a16:creationId xmlns:a16="http://schemas.microsoft.com/office/drawing/2014/main" id="{6EB6325D-53D3-4576-9C7F-2F38FF48D7DD}"/>
              </a:ext>
            </a:extLst>
          </p:cNvPr>
          <p:cNvSpPr>
            <a:spLocks noGrp="1"/>
          </p:cNvSpPr>
          <p:nvPr>
            <p:ph idx="1"/>
          </p:nvPr>
        </p:nvSpPr>
        <p:spPr>
          <a:xfrm>
            <a:off x="838200" y="1371600"/>
            <a:ext cx="7677150" cy="3486150"/>
          </a:xfrm>
          <a:extLst>
            <a:ext uri="{909E8E84-426E-40dd-AFC4-6F175D3DCCD1}"/>
            <a:ext uri="{91240B29-F687-4f45-9708-019B960494DF}"/>
            <a:ext uri="{AF507438-7753-43e0-B8FC-AC1667EBCBE1}"/>
            <a:ext uri="{FAA26D3D-D897-4be2-8F04-BA451C77F1D7}"/>
          </a:extLst>
        </p:spPr>
        <p:txBody>
          <a:bodyPr>
            <a:normAutofit/>
          </a:bodyPr>
          <a:lstStyle/>
          <a:p>
            <a:pPr>
              <a:buFont typeface="Wingdings" charset="0"/>
              <a:buChar char="§"/>
              <a:defRPr/>
            </a:pPr>
            <a:r>
              <a:rPr lang="en-US" dirty="0">
                <a:solidFill>
                  <a:schemeClr val="tx1">
                    <a:lumMod val="50000"/>
                    <a:lumOff val="50000"/>
                  </a:schemeClr>
                </a:solidFill>
              </a:rPr>
              <a:t>No conflicts to report.</a:t>
            </a:r>
          </a:p>
          <a:p>
            <a:pPr>
              <a:buFont typeface="Wingdings" charset="0"/>
              <a:buChar char="§"/>
              <a:defRPr/>
            </a:pPr>
            <a:endParaRPr lang="en-US" dirty="0">
              <a:solidFill>
                <a:schemeClr val="tx1">
                  <a:lumMod val="50000"/>
                  <a:lumOff val="50000"/>
                </a:schemeClr>
              </a:solidFill>
            </a:endParaRPr>
          </a:p>
          <a:p>
            <a:pPr>
              <a:buFont typeface="Wingdings" charset="0"/>
              <a:buChar char="§"/>
              <a:defRPr/>
            </a:pPr>
            <a:r>
              <a:rPr lang="en-US" dirty="0">
                <a:solidFill>
                  <a:schemeClr val="tx1">
                    <a:lumMod val="50000"/>
                    <a:lumOff val="50000"/>
                  </a:schemeClr>
                </a:solidFill>
              </a:rPr>
              <a:t>FUNDING</a:t>
            </a:r>
          </a:p>
          <a:p>
            <a:r>
              <a:rPr lang="en-US" sz="2000" dirty="0">
                <a:latin typeface="Arial" panose="020B0604020202020204" pitchFamily="34" charset="0"/>
                <a:cs typeface="Arial" panose="020B0604020202020204" pitchFamily="34" charset="0"/>
              </a:rPr>
              <a:t>Supported by a grant (W81XWH-12-2-0023) from the U.S. Army Medical Research and Materiel Command</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lvl="1">
              <a:buFont typeface="Wingdings" charset="0"/>
              <a:buChar cha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3568760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Harmonized Data</a:t>
            </a:r>
          </a:p>
        </p:txBody>
      </p:sp>
      <p:pic>
        <p:nvPicPr>
          <p:cNvPr id="3" name="Picture 2">
            <a:extLst>
              <a:ext uri="{FF2B5EF4-FFF2-40B4-BE49-F238E27FC236}">
                <a16:creationId xmlns:a16="http://schemas.microsoft.com/office/drawing/2014/main" id="{DB0019A5-6BEB-405F-ACA0-5AE82A659F26}"/>
              </a:ext>
            </a:extLst>
          </p:cNvPr>
          <p:cNvPicPr>
            <a:picLocks noChangeAspect="1"/>
          </p:cNvPicPr>
          <p:nvPr/>
        </p:nvPicPr>
        <p:blipFill>
          <a:blip r:embed="rId4"/>
          <a:stretch>
            <a:fillRect/>
          </a:stretch>
        </p:blipFill>
        <p:spPr>
          <a:xfrm>
            <a:off x="914400" y="753516"/>
            <a:ext cx="7032901" cy="6074667"/>
          </a:xfrm>
          <a:prstGeom prst="rect">
            <a:avLst/>
          </a:prstGeom>
        </p:spPr>
      </p:pic>
    </p:spTree>
    <p:custDataLst>
      <p:tags r:id="rId1"/>
    </p:custDataLst>
    <p:extLst>
      <p:ext uri="{BB962C8B-B14F-4D97-AF65-F5344CB8AC3E}">
        <p14:creationId xmlns:p14="http://schemas.microsoft.com/office/powerpoint/2010/main" val="364632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E3D9-5AEC-4F91-B89F-8E5B47C5D55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F5012CC-6443-4937-912D-9646E582A6D2}"/>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8AF770A5-CC05-4058-81C1-03CCE8414CEA}"/>
              </a:ext>
            </a:extLst>
          </p:cNvPr>
          <p:cNvPicPr>
            <a:picLocks noChangeAspect="1"/>
          </p:cNvPicPr>
          <p:nvPr/>
        </p:nvPicPr>
        <p:blipFill>
          <a:blip r:embed="rId2"/>
          <a:stretch>
            <a:fillRect/>
          </a:stretch>
        </p:blipFill>
        <p:spPr>
          <a:xfrm>
            <a:off x="4038157" y="3022878"/>
            <a:ext cx="5069400" cy="3778800"/>
          </a:xfrm>
          <a:prstGeom prst="rect">
            <a:avLst/>
          </a:prstGeom>
        </p:spPr>
      </p:pic>
      <p:pic>
        <p:nvPicPr>
          <p:cNvPr id="5" name="Picture 4">
            <a:extLst>
              <a:ext uri="{FF2B5EF4-FFF2-40B4-BE49-F238E27FC236}">
                <a16:creationId xmlns:a16="http://schemas.microsoft.com/office/drawing/2014/main" id="{145218DC-B33E-4677-A38E-146C1D744988}"/>
              </a:ext>
            </a:extLst>
          </p:cNvPr>
          <p:cNvPicPr>
            <a:picLocks noChangeAspect="1"/>
          </p:cNvPicPr>
          <p:nvPr/>
        </p:nvPicPr>
        <p:blipFill>
          <a:blip r:embed="rId3"/>
          <a:stretch>
            <a:fillRect/>
          </a:stretch>
        </p:blipFill>
        <p:spPr>
          <a:xfrm>
            <a:off x="36443" y="26504"/>
            <a:ext cx="5283600" cy="3716267"/>
          </a:xfrm>
          <a:prstGeom prst="rect">
            <a:avLst/>
          </a:prstGeom>
        </p:spPr>
      </p:pic>
    </p:spTree>
    <p:extLst>
      <p:ext uri="{BB962C8B-B14F-4D97-AF65-F5344CB8AC3E}">
        <p14:creationId xmlns:p14="http://schemas.microsoft.com/office/powerpoint/2010/main" val="224324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E3D9-5AEC-4F91-B89F-8E5B47C5D55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F5012CC-6443-4937-912D-9646E582A6D2}"/>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E8FE9DAA-1228-4EA0-AC2A-5397CDD94B37}"/>
              </a:ext>
            </a:extLst>
          </p:cNvPr>
          <p:cNvPicPr>
            <a:picLocks noChangeAspect="1"/>
          </p:cNvPicPr>
          <p:nvPr/>
        </p:nvPicPr>
        <p:blipFill>
          <a:blip r:embed="rId2"/>
          <a:stretch>
            <a:fillRect/>
          </a:stretch>
        </p:blipFill>
        <p:spPr>
          <a:xfrm>
            <a:off x="4038600" y="3090736"/>
            <a:ext cx="5033700" cy="3734134"/>
          </a:xfrm>
          <a:prstGeom prst="rect">
            <a:avLst/>
          </a:prstGeom>
        </p:spPr>
      </p:pic>
      <p:pic>
        <p:nvPicPr>
          <p:cNvPr id="7" name="Picture 6">
            <a:extLst>
              <a:ext uri="{FF2B5EF4-FFF2-40B4-BE49-F238E27FC236}">
                <a16:creationId xmlns:a16="http://schemas.microsoft.com/office/drawing/2014/main" id="{42DE6C40-6AF0-4178-A777-E0AE6CEAC425}"/>
              </a:ext>
            </a:extLst>
          </p:cNvPr>
          <p:cNvPicPr>
            <a:picLocks noChangeAspect="1"/>
          </p:cNvPicPr>
          <p:nvPr/>
        </p:nvPicPr>
        <p:blipFill>
          <a:blip r:embed="rId3"/>
          <a:stretch>
            <a:fillRect/>
          </a:stretch>
        </p:blipFill>
        <p:spPr>
          <a:xfrm>
            <a:off x="0" y="137981"/>
            <a:ext cx="5033700" cy="3725200"/>
          </a:xfrm>
          <a:prstGeom prst="rect">
            <a:avLst/>
          </a:prstGeom>
        </p:spPr>
      </p:pic>
    </p:spTree>
    <p:extLst>
      <p:ext uri="{BB962C8B-B14F-4D97-AF65-F5344CB8AC3E}">
        <p14:creationId xmlns:p14="http://schemas.microsoft.com/office/powerpoint/2010/main" val="259313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Sub-Group-Interesting</a:t>
            </a:r>
          </a:p>
        </p:txBody>
      </p:sp>
      <p:pic>
        <p:nvPicPr>
          <p:cNvPr id="4" name="Picture 3">
            <a:extLst>
              <a:ext uri="{FF2B5EF4-FFF2-40B4-BE49-F238E27FC236}">
                <a16:creationId xmlns:a16="http://schemas.microsoft.com/office/drawing/2014/main" id="{B4F00B87-F3E2-41A4-BDC5-2566C970B5F4}"/>
              </a:ext>
            </a:extLst>
          </p:cNvPr>
          <p:cNvPicPr>
            <a:picLocks noChangeAspect="1"/>
          </p:cNvPicPr>
          <p:nvPr/>
        </p:nvPicPr>
        <p:blipFill>
          <a:blip r:embed="rId4"/>
          <a:stretch>
            <a:fillRect/>
          </a:stretch>
        </p:blipFill>
        <p:spPr>
          <a:xfrm>
            <a:off x="155491" y="762000"/>
            <a:ext cx="8855159" cy="5984358"/>
          </a:xfrm>
          <a:prstGeom prst="rect">
            <a:avLst/>
          </a:prstGeom>
        </p:spPr>
      </p:pic>
      <p:sp>
        <p:nvSpPr>
          <p:cNvPr id="10" name="Rectangle 9">
            <a:extLst>
              <a:ext uri="{FF2B5EF4-FFF2-40B4-BE49-F238E27FC236}">
                <a16:creationId xmlns:a16="http://schemas.microsoft.com/office/drawing/2014/main" id="{6ED1CAA5-4F0E-48B1-9635-E35E0052CBA0}"/>
              </a:ext>
            </a:extLst>
          </p:cNvPr>
          <p:cNvSpPr/>
          <p:nvPr/>
        </p:nvSpPr>
        <p:spPr bwMode="auto">
          <a:xfrm>
            <a:off x="4495800" y="1524000"/>
            <a:ext cx="123825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05" charset="0"/>
            </a:endParaRPr>
          </a:p>
        </p:txBody>
      </p:sp>
    </p:spTree>
    <p:custDataLst>
      <p:tags r:id="rId1"/>
    </p:custDataLst>
    <p:extLst>
      <p:ext uri="{BB962C8B-B14F-4D97-AF65-F5344CB8AC3E}">
        <p14:creationId xmlns:p14="http://schemas.microsoft.com/office/powerpoint/2010/main" val="91736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MT / Blood Transfusion</a:t>
            </a:r>
          </a:p>
        </p:txBody>
      </p:sp>
      <p:pic>
        <p:nvPicPr>
          <p:cNvPr id="2" name="Picture 1">
            <a:extLst>
              <a:ext uri="{FF2B5EF4-FFF2-40B4-BE49-F238E27FC236}">
                <a16:creationId xmlns:a16="http://schemas.microsoft.com/office/drawing/2014/main" id="{FCB114A6-D6F0-4545-90AB-ED490BD7CBE0}"/>
              </a:ext>
            </a:extLst>
          </p:cNvPr>
          <p:cNvPicPr>
            <a:picLocks noChangeAspect="1"/>
          </p:cNvPicPr>
          <p:nvPr/>
        </p:nvPicPr>
        <p:blipFill>
          <a:blip r:embed="rId4"/>
          <a:stretch>
            <a:fillRect/>
          </a:stretch>
        </p:blipFill>
        <p:spPr>
          <a:xfrm>
            <a:off x="395788" y="1143000"/>
            <a:ext cx="8318101" cy="4958000"/>
          </a:xfrm>
          <a:prstGeom prst="rect">
            <a:avLst/>
          </a:prstGeom>
        </p:spPr>
      </p:pic>
    </p:spTree>
    <p:custDataLst>
      <p:tags r:id="rId1"/>
    </p:custDataLst>
    <p:extLst>
      <p:ext uri="{BB962C8B-B14F-4D97-AF65-F5344CB8AC3E}">
        <p14:creationId xmlns:p14="http://schemas.microsoft.com/office/powerpoint/2010/main" val="201245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defRPr/>
            </a:pPr>
            <a:r>
              <a:rPr lang="en-US" dirty="0">
                <a:solidFill>
                  <a:srgbClr val="FFC000"/>
                </a:solidFill>
                <a:latin typeface="Arial" panose="020B0604020202020204" pitchFamily="34" charset="0"/>
                <a:cs typeface="Arial" panose="020B0604020202020204" pitchFamily="34" charset="0"/>
              </a:rPr>
              <a:t>Blood Transfusion</a:t>
            </a:r>
          </a:p>
        </p:txBody>
      </p:sp>
      <p:pic>
        <p:nvPicPr>
          <p:cNvPr id="8" name="Picture 7">
            <a:extLst>
              <a:ext uri="{FF2B5EF4-FFF2-40B4-BE49-F238E27FC236}">
                <a16:creationId xmlns:a16="http://schemas.microsoft.com/office/drawing/2014/main" id="{16599DD3-7F17-466F-8CEB-32B13C855DE0}"/>
              </a:ext>
            </a:extLst>
          </p:cNvPr>
          <p:cNvPicPr>
            <a:picLocks noChangeAspect="1"/>
          </p:cNvPicPr>
          <p:nvPr/>
        </p:nvPicPr>
        <p:blipFill>
          <a:blip r:embed="rId2"/>
          <a:stretch>
            <a:fillRect/>
          </a:stretch>
        </p:blipFill>
        <p:spPr>
          <a:xfrm>
            <a:off x="504825" y="1028700"/>
            <a:ext cx="5972175" cy="3524562"/>
          </a:xfrm>
          <a:prstGeom prst="rect">
            <a:avLst/>
          </a:prstGeom>
        </p:spPr>
      </p:pic>
      <p:pic>
        <p:nvPicPr>
          <p:cNvPr id="7" name="Picture 6">
            <a:extLst>
              <a:ext uri="{FF2B5EF4-FFF2-40B4-BE49-F238E27FC236}">
                <a16:creationId xmlns:a16="http://schemas.microsoft.com/office/drawing/2014/main" id="{4F5C4FE3-5E1E-4739-AFE6-D235D8855176}"/>
              </a:ext>
            </a:extLst>
          </p:cNvPr>
          <p:cNvPicPr>
            <a:picLocks noChangeAspect="1"/>
          </p:cNvPicPr>
          <p:nvPr/>
        </p:nvPicPr>
        <p:blipFill>
          <a:blip r:embed="rId3"/>
          <a:stretch>
            <a:fillRect/>
          </a:stretch>
        </p:blipFill>
        <p:spPr>
          <a:xfrm>
            <a:off x="2088620" y="2362512"/>
            <a:ext cx="5455180" cy="3219450"/>
          </a:xfrm>
          <a:prstGeom prst="rect">
            <a:avLst/>
          </a:prstGeom>
        </p:spPr>
      </p:pic>
      <p:pic>
        <p:nvPicPr>
          <p:cNvPr id="6" name="Picture 5">
            <a:extLst>
              <a:ext uri="{FF2B5EF4-FFF2-40B4-BE49-F238E27FC236}">
                <a16:creationId xmlns:a16="http://schemas.microsoft.com/office/drawing/2014/main" id="{D84394A4-EF74-436A-BC5E-EABCA4A495E7}"/>
              </a:ext>
            </a:extLst>
          </p:cNvPr>
          <p:cNvPicPr>
            <a:picLocks noChangeAspect="1"/>
          </p:cNvPicPr>
          <p:nvPr/>
        </p:nvPicPr>
        <p:blipFill>
          <a:blip r:embed="rId4"/>
          <a:stretch>
            <a:fillRect/>
          </a:stretch>
        </p:blipFill>
        <p:spPr>
          <a:xfrm>
            <a:off x="3877998" y="3790326"/>
            <a:ext cx="5198004" cy="3067674"/>
          </a:xfrm>
          <a:prstGeom prst="rect">
            <a:avLst/>
          </a:prstGeom>
        </p:spPr>
      </p:pic>
    </p:spTree>
    <p:extLst>
      <p:ext uri="{BB962C8B-B14F-4D97-AF65-F5344CB8AC3E}">
        <p14:creationId xmlns:p14="http://schemas.microsoft.com/office/powerpoint/2010/main" val="310715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MT Definition</a:t>
            </a:r>
          </a:p>
        </p:txBody>
      </p:sp>
      <p:pic>
        <p:nvPicPr>
          <p:cNvPr id="4" name="Picture 3">
            <a:extLst>
              <a:ext uri="{FF2B5EF4-FFF2-40B4-BE49-F238E27FC236}">
                <a16:creationId xmlns:a16="http://schemas.microsoft.com/office/drawing/2014/main" id="{1E7EF76A-5D1B-45BE-81EE-9F38CEE17F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5217" y="838200"/>
            <a:ext cx="5943600" cy="4752975"/>
          </a:xfrm>
          <a:prstGeom prst="rect">
            <a:avLst/>
          </a:prstGeom>
          <a:noFill/>
          <a:ln>
            <a:noFill/>
          </a:ln>
        </p:spPr>
      </p:pic>
      <p:sp>
        <p:nvSpPr>
          <p:cNvPr id="9" name="TextBox 8">
            <a:extLst>
              <a:ext uri="{FF2B5EF4-FFF2-40B4-BE49-F238E27FC236}">
                <a16:creationId xmlns:a16="http://schemas.microsoft.com/office/drawing/2014/main" id="{8010BA4B-C938-4BEC-8C91-7480CFCD9298}"/>
              </a:ext>
            </a:extLst>
          </p:cNvPr>
          <p:cNvSpPr txBox="1"/>
          <p:nvPr/>
        </p:nvSpPr>
        <p:spPr>
          <a:xfrm>
            <a:off x="1472004" y="3982439"/>
            <a:ext cx="2175546" cy="36933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Log rank p=0.54</a:t>
            </a:r>
          </a:p>
        </p:txBody>
      </p:sp>
      <p:pic>
        <p:nvPicPr>
          <p:cNvPr id="5" name="Picture 4">
            <a:extLst>
              <a:ext uri="{FF2B5EF4-FFF2-40B4-BE49-F238E27FC236}">
                <a16:creationId xmlns:a16="http://schemas.microsoft.com/office/drawing/2014/main" id="{7BEE8F11-724F-4143-8FB2-B1A05123F90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86606" y="1222695"/>
            <a:ext cx="5943600" cy="4371975"/>
          </a:xfrm>
          <a:prstGeom prst="rect">
            <a:avLst/>
          </a:prstGeom>
          <a:noFill/>
          <a:ln>
            <a:noFill/>
          </a:ln>
        </p:spPr>
      </p:pic>
      <p:sp>
        <p:nvSpPr>
          <p:cNvPr id="3" name="TextBox 2">
            <a:extLst>
              <a:ext uri="{FF2B5EF4-FFF2-40B4-BE49-F238E27FC236}">
                <a16:creationId xmlns:a16="http://schemas.microsoft.com/office/drawing/2014/main" id="{65B755AE-E1BE-4FA0-BCC1-97BE14839E89}"/>
              </a:ext>
            </a:extLst>
          </p:cNvPr>
          <p:cNvSpPr txBox="1"/>
          <p:nvPr/>
        </p:nvSpPr>
        <p:spPr>
          <a:xfrm>
            <a:off x="2047350" y="3598162"/>
            <a:ext cx="1600200" cy="646331"/>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Log rank p=0.15</a:t>
            </a:r>
          </a:p>
        </p:txBody>
      </p:sp>
      <p:pic>
        <p:nvPicPr>
          <p:cNvPr id="6" name="Picture 5">
            <a:extLst>
              <a:ext uri="{FF2B5EF4-FFF2-40B4-BE49-F238E27FC236}">
                <a16:creationId xmlns:a16="http://schemas.microsoft.com/office/drawing/2014/main" id="{7E6B4259-A534-4B45-9D20-AF9BB29BE5F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735339"/>
            <a:ext cx="5943600" cy="4371975"/>
          </a:xfrm>
          <a:prstGeom prst="rect">
            <a:avLst/>
          </a:prstGeom>
          <a:noFill/>
          <a:ln>
            <a:noFill/>
          </a:ln>
        </p:spPr>
      </p:pic>
      <p:sp>
        <p:nvSpPr>
          <p:cNvPr id="11" name="TextBox 10">
            <a:extLst>
              <a:ext uri="{FF2B5EF4-FFF2-40B4-BE49-F238E27FC236}">
                <a16:creationId xmlns:a16="http://schemas.microsoft.com/office/drawing/2014/main" id="{7CBD8E63-FAF9-4EAB-B36C-3BE96AEE6147}"/>
              </a:ext>
            </a:extLst>
          </p:cNvPr>
          <p:cNvSpPr txBox="1"/>
          <p:nvPr/>
        </p:nvSpPr>
        <p:spPr>
          <a:xfrm>
            <a:off x="2847450" y="5122831"/>
            <a:ext cx="2175546" cy="36933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Log rank p=0.007</a:t>
            </a:r>
          </a:p>
        </p:txBody>
      </p:sp>
    </p:spTree>
    <p:custDataLst>
      <p:tags r:id="rId1"/>
    </p:custDataLst>
    <p:extLst>
      <p:ext uri="{BB962C8B-B14F-4D97-AF65-F5344CB8AC3E}">
        <p14:creationId xmlns:p14="http://schemas.microsoft.com/office/powerpoint/2010/main" val="15564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MT / Blood Transfusion</a:t>
            </a:r>
          </a:p>
        </p:txBody>
      </p:sp>
      <p:sp>
        <p:nvSpPr>
          <p:cNvPr id="3" name="TextBox 2">
            <a:extLst>
              <a:ext uri="{FF2B5EF4-FFF2-40B4-BE49-F238E27FC236}">
                <a16:creationId xmlns:a16="http://schemas.microsoft.com/office/drawing/2014/main" id="{B595AC14-7417-4F34-898F-402AAAF9F86B}"/>
              </a:ext>
            </a:extLst>
          </p:cNvPr>
          <p:cNvSpPr txBox="1"/>
          <p:nvPr/>
        </p:nvSpPr>
        <p:spPr>
          <a:xfrm>
            <a:off x="685800" y="1676400"/>
            <a:ext cx="8058150" cy="4524315"/>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CAT in 4hrs</a:t>
            </a:r>
          </a:p>
          <a:p>
            <a:pPr marL="457200" indent="-45720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	Minimizes survival bias</a:t>
            </a:r>
          </a:p>
          <a:p>
            <a:pPr marL="457200" indent="-45720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	Remains predictor of high mortality</a:t>
            </a:r>
          </a:p>
          <a:p>
            <a:pPr marL="457200" indent="-45720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b="1" dirty="0">
                <a:latin typeface="Arial" panose="020B0604020202020204" pitchFamily="34" charset="0"/>
                <a:cs typeface="Arial" panose="020B0604020202020204" pitchFamily="34" charset="0"/>
              </a:rPr>
              <a:t>Best for pragmatic prehospital studies that include TBI (different time of death)</a:t>
            </a:r>
          </a:p>
        </p:txBody>
      </p:sp>
    </p:spTree>
    <p:custDataLst>
      <p:tags r:id="rId1"/>
    </p:custDataLst>
    <p:extLst>
      <p:ext uri="{BB962C8B-B14F-4D97-AF65-F5344CB8AC3E}">
        <p14:creationId xmlns:p14="http://schemas.microsoft.com/office/powerpoint/2010/main" val="1376869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defRPr/>
            </a:pPr>
            <a:r>
              <a:rPr lang="en-US" dirty="0">
                <a:solidFill>
                  <a:srgbClr val="FFC000"/>
                </a:solidFill>
                <a:latin typeface="Arial" panose="020B0604020202020204" pitchFamily="34" charset="0"/>
                <a:cs typeface="Arial" panose="020B0604020202020204" pitchFamily="34" charset="0"/>
              </a:rPr>
              <a:t>SHOCK</a:t>
            </a:r>
          </a:p>
        </p:txBody>
      </p:sp>
      <p:pic>
        <p:nvPicPr>
          <p:cNvPr id="3" name="Picture 2">
            <a:extLst>
              <a:ext uri="{FF2B5EF4-FFF2-40B4-BE49-F238E27FC236}">
                <a16:creationId xmlns:a16="http://schemas.microsoft.com/office/drawing/2014/main" id="{E28577FB-EA03-41FA-91D7-402E044BC3AE}"/>
              </a:ext>
            </a:extLst>
          </p:cNvPr>
          <p:cNvPicPr>
            <a:picLocks noChangeAspect="1"/>
          </p:cNvPicPr>
          <p:nvPr/>
        </p:nvPicPr>
        <p:blipFill>
          <a:blip r:embed="rId2"/>
          <a:stretch>
            <a:fillRect/>
          </a:stretch>
        </p:blipFill>
        <p:spPr>
          <a:xfrm>
            <a:off x="476250" y="1175084"/>
            <a:ext cx="5695950" cy="3361544"/>
          </a:xfrm>
          <a:prstGeom prst="rect">
            <a:avLst/>
          </a:prstGeom>
        </p:spPr>
      </p:pic>
      <p:pic>
        <p:nvPicPr>
          <p:cNvPr id="4" name="Picture 3">
            <a:extLst>
              <a:ext uri="{FF2B5EF4-FFF2-40B4-BE49-F238E27FC236}">
                <a16:creationId xmlns:a16="http://schemas.microsoft.com/office/drawing/2014/main" id="{732A60A7-207F-4AB0-8EA1-18CCF73CF77B}"/>
              </a:ext>
            </a:extLst>
          </p:cNvPr>
          <p:cNvPicPr>
            <a:picLocks noChangeAspect="1"/>
          </p:cNvPicPr>
          <p:nvPr/>
        </p:nvPicPr>
        <p:blipFill>
          <a:blip r:embed="rId3"/>
          <a:stretch>
            <a:fillRect/>
          </a:stretch>
        </p:blipFill>
        <p:spPr>
          <a:xfrm>
            <a:off x="2943224" y="2946504"/>
            <a:ext cx="5895975" cy="3479592"/>
          </a:xfrm>
          <a:prstGeom prst="rect">
            <a:avLst/>
          </a:prstGeom>
        </p:spPr>
      </p:pic>
    </p:spTree>
    <p:extLst>
      <p:ext uri="{BB962C8B-B14F-4D97-AF65-F5344CB8AC3E}">
        <p14:creationId xmlns:p14="http://schemas.microsoft.com/office/powerpoint/2010/main" val="2721373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Sub-Group-Interesting</a:t>
            </a:r>
          </a:p>
        </p:txBody>
      </p:sp>
      <p:pic>
        <p:nvPicPr>
          <p:cNvPr id="4" name="Picture 3">
            <a:extLst>
              <a:ext uri="{FF2B5EF4-FFF2-40B4-BE49-F238E27FC236}">
                <a16:creationId xmlns:a16="http://schemas.microsoft.com/office/drawing/2014/main" id="{B4F00B87-F3E2-41A4-BDC5-2566C970B5F4}"/>
              </a:ext>
            </a:extLst>
          </p:cNvPr>
          <p:cNvPicPr>
            <a:picLocks noChangeAspect="1"/>
          </p:cNvPicPr>
          <p:nvPr/>
        </p:nvPicPr>
        <p:blipFill>
          <a:blip r:embed="rId4"/>
          <a:stretch>
            <a:fillRect/>
          </a:stretch>
        </p:blipFill>
        <p:spPr>
          <a:xfrm>
            <a:off x="155491" y="762000"/>
            <a:ext cx="8855159" cy="5984358"/>
          </a:xfrm>
          <a:prstGeom prst="rect">
            <a:avLst/>
          </a:prstGeom>
        </p:spPr>
      </p:pic>
      <p:sp>
        <p:nvSpPr>
          <p:cNvPr id="10" name="Rectangle 9">
            <a:extLst>
              <a:ext uri="{FF2B5EF4-FFF2-40B4-BE49-F238E27FC236}">
                <a16:creationId xmlns:a16="http://schemas.microsoft.com/office/drawing/2014/main" id="{6ED1CAA5-4F0E-48B1-9635-E35E0052CBA0}"/>
              </a:ext>
            </a:extLst>
          </p:cNvPr>
          <p:cNvSpPr/>
          <p:nvPr/>
        </p:nvSpPr>
        <p:spPr bwMode="auto">
          <a:xfrm>
            <a:off x="4343400" y="2971800"/>
            <a:ext cx="123825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05" charset="0"/>
            </a:endParaRPr>
          </a:p>
        </p:txBody>
      </p:sp>
    </p:spTree>
    <p:custDataLst>
      <p:tags r:id="rId1"/>
    </p:custDataLst>
    <p:extLst>
      <p:ext uri="{BB962C8B-B14F-4D97-AF65-F5344CB8AC3E}">
        <p14:creationId xmlns:p14="http://schemas.microsoft.com/office/powerpoint/2010/main" val="31314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defRPr/>
            </a:pPr>
            <a:r>
              <a:rPr lang="en-US" sz="4800" dirty="0" err="1">
                <a:solidFill>
                  <a:srgbClr val="FFC000"/>
                </a:solidFill>
                <a:latin typeface="Arial" pitchFamily="34" charset="0"/>
                <a:cs typeface="Arial" pitchFamily="34" charset="0"/>
              </a:rPr>
              <a:t>PAMPer</a:t>
            </a:r>
            <a:r>
              <a:rPr lang="en-US" sz="4800" dirty="0">
                <a:solidFill>
                  <a:srgbClr val="FFC000"/>
                </a:solidFill>
                <a:latin typeface="Arial" pitchFamily="34" charset="0"/>
                <a:cs typeface="Arial" pitchFamily="34" charset="0"/>
              </a:rPr>
              <a:t> Trial</a:t>
            </a:r>
          </a:p>
        </p:txBody>
      </p:sp>
      <p:sp>
        <p:nvSpPr>
          <p:cNvPr id="3" name="Content Placeholder 2"/>
          <p:cNvSpPr>
            <a:spLocks noGrp="1"/>
          </p:cNvSpPr>
          <p:nvPr>
            <p:ph idx="1"/>
          </p:nvPr>
        </p:nvSpPr>
        <p:spPr/>
        <p:txBody>
          <a:bodyPr/>
          <a:lstStyle/>
          <a:p>
            <a:pPr>
              <a:defRPr/>
            </a:pPr>
            <a:r>
              <a:rPr lang="en-US" sz="5400" b="1" dirty="0">
                <a:latin typeface="Arial" pitchFamily="34" charset="0"/>
                <a:cs typeface="Arial" pitchFamily="34" charset="0"/>
              </a:rPr>
              <a:t>P: </a:t>
            </a:r>
            <a:r>
              <a:rPr lang="en-US" sz="5400" b="1" dirty="0" err="1">
                <a:latin typeface="Arial" pitchFamily="34" charset="0"/>
                <a:cs typeface="Arial" pitchFamily="34" charset="0"/>
              </a:rPr>
              <a:t>Prehospital</a:t>
            </a:r>
            <a:endParaRPr lang="en-US" sz="5400" b="1" dirty="0">
              <a:latin typeface="Arial" pitchFamily="34" charset="0"/>
              <a:cs typeface="Arial" pitchFamily="34" charset="0"/>
            </a:endParaRPr>
          </a:p>
          <a:p>
            <a:pPr>
              <a:defRPr/>
            </a:pPr>
            <a:r>
              <a:rPr lang="en-US" sz="5400" b="1" dirty="0">
                <a:latin typeface="Arial" pitchFamily="34" charset="0"/>
                <a:cs typeface="Arial" pitchFamily="34" charset="0"/>
              </a:rPr>
              <a:t>A: Air </a:t>
            </a:r>
          </a:p>
          <a:p>
            <a:pPr>
              <a:defRPr/>
            </a:pPr>
            <a:r>
              <a:rPr lang="en-US" sz="5400" b="1" dirty="0">
                <a:latin typeface="Arial" pitchFamily="34" charset="0"/>
                <a:cs typeface="Arial" pitchFamily="34" charset="0"/>
              </a:rPr>
              <a:t>M: Medical</a:t>
            </a:r>
          </a:p>
          <a:p>
            <a:pPr>
              <a:defRPr/>
            </a:pPr>
            <a:r>
              <a:rPr lang="en-US" sz="5400" b="1" dirty="0">
                <a:latin typeface="Arial" pitchFamily="34" charset="0"/>
                <a:cs typeface="Arial" pitchFamily="34" charset="0"/>
              </a:rPr>
              <a:t>P: Plasma</a:t>
            </a:r>
          </a:p>
          <a:p>
            <a:pPr>
              <a:defRPr/>
            </a:pPr>
            <a:endParaRPr lang="en-US" dirty="0"/>
          </a:p>
          <a:p>
            <a:pPr>
              <a:defRPr/>
            </a:pPr>
            <a:endParaRPr lang="en-US" dirty="0"/>
          </a:p>
        </p:txBody>
      </p:sp>
      <p:grpSp>
        <p:nvGrpSpPr>
          <p:cNvPr id="94214" name="Group 4"/>
          <p:cNvGrpSpPr>
            <a:grpSpLocks/>
          </p:cNvGrpSpPr>
          <p:nvPr/>
        </p:nvGrpSpPr>
        <p:grpSpPr bwMode="auto">
          <a:xfrm>
            <a:off x="0" y="5791200"/>
            <a:ext cx="1066800" cy="1066800"/>
            <a:chOff x="719" y="2639"/>
            <a:chExt cx="1321" cy="1311"/>
          </a:xfrm>
        </p:grpSpPr>
        <p:sp>
          <p:nvSpPr>
            <p:cNvPr id="94215" name="Oval 5"/>
            <p:cNvSpPr>
              <a:spLocks noChangeArrowheads="1"/>
            </p:cNvSpPr>
            <p:nvPr/>
          </p:nvSpPr>
          <p:spPr bwMode="auto">
            <a:xfrm>
              <a:off x="721" y="2641"/>
              <a:ext cx="1319" cy="1307"/>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defRPr>
              </a:lvl9pPr>
            </a:lstStyle>
            <a:p>
              <a:pPr eaLnBrk="1" hangingPunct="1">
                <a:spcBef>
                  <a:spcPct val="0"/>
                </a:spcBef>
                <a:buClrTx/>
                <a:buSzTx/>
                <a:buFontTx/>
                <a:buNone/>
              </a:pPr>
              <a:endParaRPr lang="en-US" altLang="en-US" sz="1800"/>
            </a:p>
          </p:txBody>
        </p:sp>
        <p:pic>
          <p:nvPicPr>
            <p:cNvPr id="94216" name="Picture 6" descr="seal300dpi"/>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 y="2639"/>
              <a:ext cx="1311" cy="1311"/>
            </a:xfrm>
            <a:prstGeom prst="rect">
              <a:avLst/>
            </a:prstGeom>
            <a:noFill/>
            <a:ln>
              <a:noFill/>
            </a:ln>
            <a:extLst>
              <a:ext uri="{909E8E84-426E-40DD-AFC4-6F175D3DCCD1}">
                <a14:hiddenFill xmlns:a14="http://schemas.microsoft.com/office/drawing/2010/main">
                  <a:solidFill>
                    <a:schemeClr val="bg1">
                      <a:alpha val="94901"/>
                    </a:schemeClr>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Content Placeholder 5">
            <a:extLst>
              <a:ext uri="{FF2B5EF4-FFF2-40B4-BE49-F238E27FC236}">
                <a16:creationId xmlns:a16="http://schemas.microsoft.com/office/drawing/2014/main" id="{C5DD6074-6067-47A8-8E92-8397DA396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04" y="1117599"/>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531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p:txBody>
          <a:bodyPr/>
          <a:lstStyle/>
          <a:p>
            <a:r>
              <a:rPr lang="en-US" dirty="0">
                <a:solidFill>
                  <a:srgbClr val="FFC000"/>
                </a:solidFill>
                <a:latin typeface="Arial" panose="020B0604020202020204" pitchFamily="34" charset="0"/>
                <a:cs typeface="Arial" panose="020B0604020202020204" pitchFamily="34" charset="0"/>
              </a:rPr>
              <a:t>Hemorrhagic vs. TBI Death</a:t>
            </a:r>
          </a:p>
        </p:txBody>
      </p:sp>
      <p:sp>
        <p:nvSpPr>
          <p:cNvPr id="3" name="Content Placeholder 2">
            <a:extLst>
              <a:ext uri="{FF2B5EF4-FFF2-40B4-BE49-F238E27FC236}">
                <a16:creationId xmlns:a16="http://schemas.microsoft.com/office/drawing/2014/main" id="{8870FE11-205E-4322-9786-66439641E869}"/>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73A2A64A-BF28-4A4E-B90C-26EAB777C5C2}"/>
              </a:ext>
            </a:extLst>
          </p:cNvPr>
          <p:cNvSpPr txBox="1"/>
          <p:nvPr/>
        </p:nvSpPr>
        <p:spPr>
          <a:xfrm>
            <a:off x="2847450" y="5122831"/>
            <a:ext cx="2175546" cy="36933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Log rank p=0.006</a:t>
            </a:r>
          </a:p>
        </p:txBody>
      </p:sp>
      <p:pic>
        <p:nvPicPr>
          <p:cNvPr id="6" name="Picture 5">
            <a:extLst>
              <a:ext uri="{FF2B5EF4-FFF2-40B4-BE49-F238E27FC236}">
                <a16:creationId xmlns:a16="http://schemas.microsoft.com/office/drawing/2014/main" id="{D9CF8C8A-237E-4874-97CE-A20BC8C009E0}"/>
              </a:ext>
            </a:extLst>
          </p:cNvPr>
          <p:cNvPicPr>
            <a:picLocks noChangeAspect="1"/>
          </p:cNvPicPr>
          <p:nvPr/>
        </p:nvPicPr>
        <p:blipFill>
          <a:blip r:embed="rId2"/>
          <a:stretch>
            <a:fillRect/>
          </a:stretch>
        </p:blipFill>
        <p:spPr>
          <a:xfrm>
            <a:off x="523875" y="1606826"/>
            <a:ext cx="8096250" cy="5010150"/>
          </a:xfrm>
          <a:prstGeom prst="rect">
            <a:avLst/>
          </a:prstGeom>
        </p:spPr>
      </p:pic>
    </p:spTree>
    <p:extLst>
      <p:ext uri="{BB962C8B-B14F-4D97-AF65-F5344CB8AC3E}">
        <p14:creationId xmlns:p14="http://schemas.microsoft.com/office/powerpoint/2010/main" val="305941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p:txBody>
          <a:bodyPr/>
          <a:lstStyle/>
          <a:p>
            <a:r>
              <a:rPr lang="en-US" dirty="0">
                <a:solidFill>
                  <a:srgbClr val="FFC000"/>
                </a:solidFill>
                <a:latin typeface="Arial" panose="020B0604020202020204" pitchFamily="34" charset="0"/>
                <a:cs typeface="Arial" panose="020B0604020202020204" pitchFamily="34" charset="0"/>
              </a:rPr>
              <a:t>Polytrauma Including TBI</a:t>
            </a:r>
          </a:p>
        </p:txBody>
      </p:sp>
      <p:sp>
        <p:nvSpPr>
          <p:cNvPr id="3" name="Content Placeholder 2">
            <a:extLst>
              <a:ext uri="{FF2B5EF4-FFF2-40B4-BE49-F238E27FC236}">
                <a16:creationId xmlns:a16="http://schemas.microsoft.com/office/drawing/2014/main" id="{8870FE11-205E-4322-9786-66439641E86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346551-81F6-400C-AF15-EE41C5466AD1}"/>
              </a:ext>
            </a:extLst>
          </p:cNvPr>
          <p:cNvPicPr>
            <a:picLocks noChangeAspect="1"/>
          </p:cNvPicPr>
          <p:nvPr/>
        </p:nvPicPr>
        <p:blipFill>
          <a:blip r:embed="rId2"/>
          <a:stretch>
            <a:fillRect/>
          </a:stretch>
        </p:blipFill>
        <p:spPr>
          <a:xfrm>
            <a:off x="533400" y="1417638"/>
            <a:ext cx="7849217" cy="4891087"/>
          </a:xfrm>
          <a:prstGeom prst="rect">
            <a:avLst/>
          </a:prstGeom>
        </p:spPr>
      </p:pic>
      <p:sp>
        <p:nvSpPr>
          <p:cNvPr id="5" name="TextBox 4">
            <a:extLst>
              <a:ext uri="{FF2B5EF4-FFF2-40B4-BE49-F238E27FC236}">
                <a16:creationId xmlns:a16="http://schemas.microsoft.com/office/drawing/2014/main" id="{73A2A64A-BF28-4A4E-B90C-26EAB777C5C2}"/>
              </a:ext>
            </a:extLst>
          </p:cNvPr>
          <p:cNvSpPr txBox="1"/>
          <p:nvPr/>
        </p:nvSpPr>
        <p:spPr>
          <a:xfrm>
            <a:off x="2847450" y="5122831"/>
            <a:ext cx="2175546" cy="369332"/>
          </a:xfrm>
          <a:prstGeom prst="rect">
            <a:avLst/>
          </a:prstGeom>
          <a:noFill/>
        </p:spPr>
        <p:txBody>
          <a:bodyPr wrap="square" rtlCol="0">
            <a:spAutoFit/>
          </a:bodyPr>
          <a:lstStyle/>
          <a:p>
            <a:r>
              <a:rPr lang="en-US" b="1" dirty="0">
                <a:solidFill>
                  <a:schemeClr val="bg2"/>
                </a:solidFill>
                <a:latin typeface="Arial" panose="020B0604020202020204" pitchFamily="34" charset="0"/>
                <a:cs typeface="Arial" panose="020B0604020202020204" pitchFamily="34" charset="0"/>
              </a:rPr>
              <a:t>Log rank p=0.006</a:t>
            </a:r>
          </a:p>
        </p:txBody>
      </p:sp>
    </p:spTree>
    <p:extLst>
      <p:ext uri="{BB962C8B-B14F-4D97-AF65-F5344CB8AC3E}">
        <p14:creationId xmlns:p14="http://schemas.microsoft.com/office/powerpoint/2010/main" val="16757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33400" y="228600"/>
            <a:ext cx="8229600" cy="1143000"/>
          </a:xfrm>
        </p:spPr>
        <p:txBody>
          <a:bodyPr/>
          <a:lstStyle/>
          <a:p>
            <a:pPr eaLnBrk="1" hangingPunct="1">
              <a:defRPr/>
            </a:pPr>
            <a:r>
              <a:rPr lang="en-US" dirty="0">
                <a:solidFill>
                  <a:schemeClr val="hlink"/>
                </a:solidFill>
                <a:latin typeface="Arial" charset="0"/>
              </a:rPr>
              <a:t>Mechanistic Analyses</a:t>
            </a:r>
          </a:p>
        </p:txBody>
      </p:sp>
      <p:sp>
        <p:nvSpPr>
          <p:cNvPr id="2" name="TextBox 1">
            <a:extLst>
              <a:ext uri="{FF2B5EF4-FFF2-40B4-BE49-F238E27FC236}">
                <a16:creationId xmlns:a16="http://schemas.microsoft.com/office/drawing/2014/main" id="{7C019C99-FDB2-4888-B8F9-39BBE5E525D9}"/>
              </a:ext>
            </a:extLst>
          </p:cNvPr>
          <p:cNvSpPr txBox="1"/>
          <p:nvPr/>
        </p:nvSpPr>
        <p:spPr>
          <a:xfrm>
            <a:off x="609600" y="1981200"/>
            <a:ext cx="7848600" cy="2616101"/>
          </a:xfrm>
          <a:prstGeom prst="rect">
            <a:avLst/>
          </a:prstGeom>
          <a:noFill/>
        </p:spPr>
        <p:txBody>
          <a:bodyPr wrap="square" rtlCol="0">
            <a:spAutoFit/>
          </a:bodyPr>
          <a:lstStyle/>
          <a:p>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Biomarkers- Cytokine, TBI, Coagulation, Endothelial/Glycocalyx</a:t>
            </a:r>
          </a:p>
          <a:p>
            <a:endParaRPr lang="en-US" dirty="0"/>
          </a:p>
          <a:p>
            <a:endParaRPr lang="en-US" dirty="0"/>
          </a:p>
        </p:txBody>
      </p:sp>
      <p:pic>
        <p:nvPicPr>
          <p:cNvPr id="4" name="Picture 2" descr="C:\Users\sperryjl\AppData\Local\Microsoft\Windows\Temporary Internet Files\Content.Outlook\HIDVZ60C\PamperLogo1.png">
            <a:extLst>
              <a:ext uri="{FF2B5EF4-FFF2-40B4-BE49-F238E27FC236}">
                <a16:creationId xmlns:a16="http://schemas.microsoft.com/office/drawing/2014/main" id="{F32F571B-9B1A-4840-99EE-E6028ACC97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072188"/>
            <a:ext cx="317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7441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p:txBody>
          <a:bodyPr/>
          <a:lstStyle/>
          <a:p>
            <a:r>
              <a:rPr lang="en-US" dirty="0">
                <a:solidFill>
                  <a:srgbClr val="FFC000"/>
                </a:solidFill>
                <a:latin typeface="Arial" panose="020B0604020202020204" pitchFamily="34" charset="0"/>
                <a:cs typeface="Arial" panose="020B0604020202020204" pitchFamily="34" charset="0"/>
              </a:rPr>
              <a:t>Cytokines</a:t>
            </a:r>
          </a:p>
        </p:txBody>
      </p:sp>
      <p:sp>
        <p:nvSpPr>
          <p:cNvPr id="3" name="Content Placeholder 2">
            <a:extLst>
              <a:ext uri="{FF2B5EF4-FFF2-40B4-BE49-F238E27FC236}">
                <a16:creationId xmlns:a16="http://schemas.microsoft.com/office/drawing/2014/main" id="{8870FE11-205E-4322-9786-66439641E86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10343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90037-AF87-F544-8C0E-EAF13D8B1E77}"/>
              </a:ext>
            </a:extLst>
          </p:cNvPr>
          <p:cNvSpPr txBox="1"/>
          <p:nvPr/>
        </p:nvSpPr>
        <p:spPr>
          <a:xfrm>
            <a:off x="5867400" y="1981200"/>
            <a:ext cx="3207774" cy="369331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501 Trauma patients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21 Cytokines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3 Time points</a:t>
            </a:r>
          </a:p>
          <a:p>
            <a:r>
              <a:rPr lang="en-US" b="1" dirty="0">
                <a:latin typeface="Arial" panose="020B0604020202020204" pitchFamily="34" charset="0"/>
                <a:cs typeface="Arial" panose="020B0604020202020204" pitchFamily="34" charset="0"/>
              </a:rPr>
              <a:t>	T0 	n = 370</a:t>
            </a:r>
          </a:p>
          <a:p>
            <a:r>
              <a:rPr lang="en-US" b="1" dirty="0">
                <a:latin typeface="Arial" panose="020B0604020202020204" pitchFamily="34" charset="0"/>
                <a:cs typeface="Arial" panose="020B0604020202020204" pitchFamily="34" charset="0"/>
              </a:rPr>
              <a:t>	T24 	n= 318</a:t>
            </a:r>
          </a:p>
          <a:p>
            <a:r>
              <a:rPr lang="en-US" b="1" dirty="0">
                <a:latin typeface="Arial" panose="020B0604020202020204" pitchFamily="34" charset="0"/>
                <a:cs typeface="Arial" panose="020B0604020202020204" pitchFamily="34" charset="0"/>
              </a:rPr>
              <a:t>	T72 	n= 284</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50/50 </a:t>
            </a:r>
            <a:r>
              <a:rPr lang="en-US" b="1" dirty="0">
                <a:solidFill>
                  <a:srgbClr val="FF7E79"/>
                </a:solidFill>
                <a:latin typeface="Arial" panose="020B0604020202020204" pitchFamily="34" charset="0"/>
                <a:cs typeface="Arial" panose="020B0604020202020204" pitchFamily="34" charset="0"/>
              </a:rPr>
              <a:t>plasma</a:t>
            </a:r>
            <a:r>
              <a:rPr lang="en-US" b="1" dirty="0">
                <a:latin typeface="Arial" panose="020B0604020202020204" pitchFamily="34" charset="0"/>
                <a:cs typeface="Arial" panose="020B0604020202020204" pitchFamily="34" charset="0"/>
              </a:rPr>
              <a:t> vs. </a:t>
            </a:r>
            <a:r>
              <a:rPr lang="en-US" b="1" dirty="0">
                <a:solidFill>
                  <a:srgbClr val="FFC000"/>
                </a:solidFill>
                <a:latin typeface="Arial" panose="020B0604020202020204" pitchFamily="34" charset="0"/>
                <a:cs typeface="Arial" panose="020B0604020202020204" pitchFamily="34" charset="0"/>
              </a:rPr>
              <a:t>standard</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Sick patients (mean ISS ~24) ~30% mortality</a:t>
            </a:r>
          </a:p>
        </p:txBody>
      </p:sp>
      <p:sp>
        <p:nvSpPr>
          <p:cNvPr id="3" name="TextBox 2">
            <a:extLst>
              <a:ext uri="{FF2B5EF4-FFF2-40B4-BE49-F238E27FC236}">
                <a16:creationId xmlns:a16="http://schemas.microsoft.com/office/drawing/2014/main" id="{309B2979-957D-C842-92AC-DF0D9E3FB056}"/>
              </a:ext>
            </a:extLst>
          </p:cNvPr>
          <p:cNvSpPr txBox="1"/>
          <p:nvPr/>
        </p:nvSpPr>
        <p:spPr>
          <a:xfrm>
            <a:off x="206651" y="457200"/>
            <a:ext cx="8838462"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Inflammatory mediator concentrations grouped by plasma vs. standard of care</a:t>
            </a:r>
            <a:r>
              <a:rPr lang="en-US" sz="2100" dirty="0"/>
              <a:t>:</a:t>
            </a:r>
          </a:p>
        </p:txBody>
      </p:sp>
      <p:pic>
        <p:nvPicPr>
          <p:cNvPr id="5" name="Picture 4">
            <a:extLst>
              <a:ext uri="{FF2B5EF4-FFF2-40B4-BE49-F238E27FC236}">
                <a16:creationId xmlns:a16="http://schemas.microsoft.com/office/drawing/2014/main" id="{F226EC06-EAD2-7141-817C-A177BB0A5AE6}"/>
              </a:ext>
            </a:extLst>
          </p:cNvPr>
          <p:cNvPicPr>
            <a:picLocks noChangeAspect="1"/>
          </p:cNvPicPr>
          <p:nvPr/>
        </p:nvPicPr>
        <p:blipFill rotWithShape="1">
          <a:blip r:embed="rId3"/>
          <a:srcRect r="16038" b="2963"/>
          <a:stretch/>
        </p:blipFill>
        <p:spPr>
          <a:xfrm>
            <a:off x="215878" y="1610731"/>
            <a:ext cx="5499122" cy="4942469"/>
          </a:xfrm>
          <a:prstGeom prst="rect">
            <a:avLst/>
          </a:prstGeom>
        </p:spPr>
      </p:pic>
    </p:spTree>
    <p:extLst>
      <p:ext uri="{BB962C8B-B14F-4D97-AF65-F5344CB8AC3E}">
        <p14:creationId xmlns:p14="http://schemas.microsoft.com/office/powerpoint/2010/main" val="87850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90037-AF87-F544-8C0E-EAF13D8B1E77}"/>
              </a:ext>
            </a:extLst>
          </p:cNvPr>
          <p:cNvSpPr txBox="1"/>
          <p:nvPr/>
        </p:nvSpPr>
        <p:spPr>
          <a:xfrm>
            <a:off x="5545988" y="1603740"/>
            <a:ext cx="3816786" cy="378565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Some (unadjusted) subgroups have different mean concentrations.</a:t>
            </a:r>
          </a:p>
          <a:p>
            <a:pPr marL="600075" lvl="1" indent="-257175">
              <a:buFont typeface="Arial" panose="020B0604020202020204" pitchFamily="34" charset="0"/>
              <a:buChar char="•"/>
            </a:pPr>
            <a:r>
              <a:rPr lang="en-US" sz="1500" b="1" dirty="0">
                <a:latin typeface="Arial" panose="020B0604020202020204" pitchFamily="34" charset="0"/>
                <a:cs typeface="Arial" panose="020B0604020202020204" pitchFamily="34" charset="0"/>
              </a:rPr>
              <a:t>Demographics (gender)</a:t>
            </a:r>
          </a:p>
          <a:p>
            <a:pPr marL="600075" lvl="1" indent="-257175">
              <a:buFont typeface="Arial" panose="020B0604020202020204" pitchFamily="34" charset="0"/>
              <a:buChar char="•"/>
            </a:pPr>
            <a:r>
              <a:rPr lang="en-US" sz="1500" b="1" dirty="0">
                <a:latin typeface="Arial" panose="020B0604020202020204" pitchFamily="34" charset="0"/>
                <a:cs typeface="Arial" panose="020B0604020202020204" pitchFamily="34" charset="0"/>
              </a:rPr>
              <a:t>Injury characteristics (TBI)</a:t>
            </a:r>
          </a:p>
          <a:p>
            <a:pPr marL="600075" lvl="1" indent="-257175">
              <a:buFont typeface="Arial" panose="020B0604020202020204" pitchFamily="34" charset="0"/>
              <a:buChar char="•"/>
            </a:pPr>
            <a:r>
              <a:rPr lang="en-US" sz="1500" b="1" dirty="0">
                <a:latin typeface="Arial" panose="020B0604020202020204" pitchFamily="34" charset="0"/>
                <a:cs typeface="Arial" panose="020B0604020202020204" pitchFamily="34" charset="0"/>
              </a:rPr>
              <a:t>prehospital interventions</a:t>
            </a:r>
          </a:p>
          <a:p>
            <a:pPr marL="600075" lvl="1" indent="-257175">
              <a:buFont typeface="Arial" panose="020B0604020202020204" pitchFamily="34" charset="0"/>
              <a:buChar char="•"/>
            </a:pPr>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a:t>
            </a:r>
            <a:r>
              <a:rPr lang="en-US" sz="1500" b="1" u="sng" dirty="0">
                <a:latin typeface="Arial" panose="020B0604020202020204" pitchFamily="34" charset="0"/>
                <a:cs typeface="Arial" panose="020B0604020202020204" pitchFamily="34" charset="0"/>
              </a:rPr>
              <a:t>But no difference in plasma vs. standard care.</a:t>
            </a:r>
          </a:p>
          <a:p>
            <a:pPr marL="257175" indent="-257175">
              <a:buFont typeface="Arial" panose="020B0604020202020204" pitchFamily="34" charset="0"/>
              <a:buChar char="•"/>
            </a:pPr>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Limitations: </a:t>
            </a:r>
          </a:p>
          <a:p>
            <a:pPr marL="600075" lvl="1" indent="-257175">
              <a:buFont typeface="Arial" panose="020B0604020202020204" pitchFamily="34" charset="0"/>
              <a:buChar char="•"/>
            </a:pPr>
            <a:r>
              <a:rPr lang="en-US" sz="1500" b="1" dirty="0">
                <a:latin typeface="Arial" panose="020B0604020202020204" pitchFamily="34" charset="0"/>
                <a:cs typeface="Arial" panose="020B0604020202020204" pitchFamily="34" charset="0"/>
              </a:rPr>
              <a:t>Patient variability</a:t>
            </a:r>
          </a:p>
          <a:p>
            <a:pPr marL="600075" lvl="1" indent="-257175">
              <a:buFont typeface="Arial" panose="020B0604020202020204" pitchFamily="34" charset="0"/>
              <a:buChar char="•"/>
            </a:pPr>
            <a:r>
              <a:rPr lang="en-US" sz="1500" b="1" dirty="0">
                <a:latin typeface="Arial" panose="020B0604020202020204" pitchFamily="34" charset="0"/>
                <a:cs typeface="Arial" panose="020B0604020202020204" pitchFamily="34" charset="0"/>
              </a:rPr>
              <a:t>Variable interventions</a:t>
            </a:r>
          </a:p>
          <a:p>
            <a:pPr marL="600075" lvl="1" indent="-257175">
              <a:buFont typeface="Arial" panose="020B0604020202020204" pitchFamily="34" charset="0"/>
              <a:buChar char="•"/>
            </a:pPr>
            <a:r>
              <a:rPr lang="en-US" sz="1500" b="1" dirty="0">
                <a:latin typeface="Arial" panose="020B0604020202020204" pitchFamily="34" charset="0"/>
                <a:cs typeface="Arial" panose="020B0604020202020204" pitchFamily="34" charset="0"/>
              </a:rPr>
              <a:t>Circulating vs. components</a:t>
            </a:r>
          </a:p>
          <a:p>
            <a:pPr marL="600075" lvl="1" indent="-257175">
              <a:buFont typeface="Arial" panose="020B0604020202020204" pitchFamily="34" charset="0"/>
              <a:buChar char="•"/>
            </a:pPr>
            <a:r>
              <a:rPr lang="en-US" sz="1500" b="1" dirty="0">
                <a:latin typeface="Arial" panose="020B0604020202020204" pitchFamily="34" charset="0"/>
                <a:cs typeface="Arial" panose="020B0604020202020204" pitchFamily="34" charset="0"/>
              </a:rPr>
              <a:t>Unmatched subgroups</a:t>
            </a:r>
          </a:p>
          <a:p>
            <a:pPr marL="600075" lvl="1" indent="-257175">
              <a:buFont typeface="Arial" panose="020B0604020202020204" pitchFamily="34" charset="0"/>
              <a:buChar char="•"/>
            </a:pPr>
            <a:r>
              <a:rPr lang="en-US" sz="1500" b="1" dirty="0">
                <a:latin typeface="Arial" panose="020B0604020202020204" pitchFamily="34" charset="0"/>
                <a:cs typeface="Arial" panose="020B0604020202020204" pitchFamily="34" charset="0"/>
              </a:rPr>
              <a:t>Is one cytokine concentration alone meaningful?</a:t>
            </a:r>
          </a:p>
        </p:txBody>
      </p:sp>
      <p:sp>
        <p:nvSpPr>
          <p:cNvPr id="3" name="TextBox 2">
            <a:extLst>
              <a:ext uri="{FF2B5EF4-FFF2-40B4-BE49-F238E27FC236}">
                <a16:creationId xmlns:a16="http://schemas.microsoft.com/office/drawing/2014/main" id="{309B2979-957D-C842-92AC-DF0D9E3FB056}"/>
              </a:ext>
            </a:extLst>
          </p:cNvPr>
          <p:cNvSpPr txBox="1"/>
          <p:nvPr/>
        </p:nvSpPr>
        <p:spPr>
          <a:xfrm>
            <a:off x="152769" y="214827"/>
            <a:ext cx="8838462"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Plasma is not associated with statistically different mean concentrations</a:t>
            </a:r>
            <a:r>
              <a:rPr lang="en-US" sz="2100" dirty="0"/>
              <a:t>.</a:t>
            </a:r>
          </a:p>
        </p:txBody>
      </p:sp>
      <p:pic>
        <p:nvPicPr>
          <p:cNvPr id="5" name="Picture 4">
            <a:extLst>
              <a:ext uri="{FF2B5EF4-FFF2-40B4-BE49-F238E27FC236}">
                <a16:creationId xmlns:a16="http://schemas.microsoft.com/office/drawing/2014/main" id="{1A53FDAA-99A3-49FB-914F-188A4ACB28D6}"/>
              </a:ext>
            </a:extLst>
          </p:cNvPr>
          <p:cNvPicPr>
            <a:picLocks noChangeAspect="1"/>
          </p:cNvPicPr>
          <p:nvPr/>
        </p:nvPicPr>
        <p:blipFill>
          <a:blip r:embed="rId3"/>
          <a:stretch>
            <a:fillRect/>
          </a:stretch>
        </p:blipFill>
        <p:spPr>
          <a:xfrm>
            <a:off x="228600" y="1168934"/>
            <a:ext cx="5317388" cy="5484372"/>
          </a:xfrm>
          <a:prstGeom prst="rect">
            <a:avLst/>
          </a:prstGeom>
          <a:solidFill>
            <a:schemeClr val="tx1"/>
          </a:solidFill>
        </p:spPr>
      </p:pic>
    </p:spTree>
    <p:extLst>
      <p:ext uri="{BB962C8B-B14F-4D97-AF65-F5344CB8AC3E}">
        <p14:creationId xmlns:p14="http://schemas.microsoft.com/office/powerpoint/2010/main" val="17646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474E23-8F75-7341-AF87-875EF36182A7}"/>
              </a:ext>
            </a:extLst>
          </p:cNvPr>
          <p:cNvPicPr>
            <a:picLocks noChangeAspect="1"/>
          </p:cNvPicPr>
          <p:nvPr/>
        </p:nvPicPr>
        <p:blipFill rotWithShape="1">
          <a:blip r:embed="rId3"/>
          <a:srcRect l="3360" t="4470" r="26231" b="6355"/>
          <a:stretch/>
        </p:blipFill>
        <p:spPr>
          <a:xfrm>
            <a:off x="609600" y="352760"/>
            <a:ext cx="7848600" cy="6356166"/>
          </a:xfrm>
          <a:prstGeom prst="rect">
            <a:avLst/>
          </a:prstGeom>
        </p:spPr>
      </p:pic>
      <p:sp>
        <p:nvSpPr>
          <p:cNvPr id="2" name="Title 1">
            <a:extLst>
              <a:ext uri="{FF2B5EF4-FFF2-40B4-BE49-F238E27FC236}">
                <a16:creationId xmlns:a16="http://schemas.microsoft.com/office/drawing/2014/main" id="{078CF572-E2A2-47BA-B06B-B288095D7F5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68562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81F12D4E-B6CE-5449-957E-7A7C076BB867}"/>
              </a:ext>
            </a:extLst>
          </p:cNvPr>
          <p:cNvSpPr txBox="1">
            <a:spLocks/>
          </p:cNvSpPr>
          <p:nvPr/>
        </p:nvSpPr>
        <p:spPr>
          <a:xfrm>
            <a:off x="0" y="0"/>
            <a:ext cx="91440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spcAft>
                <a:spcPts val="0"/>
              </a:spcAft>
            </a:pPr>
            <a:r>
              <a:rPr lang="en-US" sz="3200" b="1" dirty="0">
                <a:latin typeface="Arial" panose="020B0604020202020204" pitchFamily="34" charset="0"/>
                <a:cs typeface="Arial" panose="020B0604020202020204" pitchFamily="34" charset="0"/>
              </a:rPr>
              <a:t>Hierarchical</a:t>
            </a:r>
            <a:r>
              <a:rPr lang="en-US" sz="3200" b="1" dirty="0">
                <a:solidFill>
                  <a:prstClr val="black"/>
                </a:solidFill>
                <a:latin typeface="Arial" panose="020B0604020202020204" pitchFamily="34" charset="0"/>
                <a:cs typeface="Arial" panose="020B0604020202020204" pitchFamily="34" charset="0"/>
              </a:rPr>
              <a:t> Clustering of Cytokines</a:t>
            </a:r>
          </a:p>
        </p:txBody>
      </p:sp>
      <p:pic>
        <p:nvPicPr>
          <p:cNvPr id="5" name="Picture 4">
            <a:extLst>
              <a:ext uri="{FF2B5EF4-FFF2-40B4-BE49-F238E27FC236}">
                <a16:creationId xmlns:a16="http://schemas.microsoft.com/office/drawing/2014/main" id="{61D14402-FDFC-8547-9B77-2B3CB6F1F817}"/>
              </a:ext>
            </a:extLst>
          </p:cNvPr>
          <p:cNvPicPr>
            <a:picLocks noChangeAspect="1"/>
          </p:cNvPicPr>
          <p:nvPr/>
        </p:nvPicPr>
        <p:blipFill rotWithShape="1">
          <a:blip r:embed="rId3"/>
          <a:srcRect r="47189"/>
          <a:stretch/>
        </p:blipFill>
        <p:spPr>
          <a:xfrm>
            <a:off x="228600" y="1600200"/>
            <a:ext cx="5673838" cy="5257800"/>
          </a:xfrm>
          <a:prstGeom prst="rect">
            <a:avLst/>
          </a:prstGeom>
        </p:spPr>
      </p:pic>
      <p:sp>
        <p:nvSpPr>
          <p:cNvPr id="2" name="TextBox 1">
            <a:extLst>
              <a:ext uri="{FF2B5EF4-FFF2-40B4-BE49-F238E27FC236}">
                <a16:creationId xmlns:a16="http://schemas.microsoft.com/office/drawing/2014/main" id="{19A45EB7-F2FB-3E48-9C1F-0211312C0461}"/>
              </a:ext>
            </a:extLst>
          </p:cNvPr>
          <p:cNvSpPr txBox="1"/>
          <p:nvPr/>
        </p:nvSpPr>
        <p:spPr>
          <a:xfrm>
            <a:off x="4914900" y="1974755"/>
            <a:ext cx="4229100" cy="2908489"/>
          </a:xfrm>
          <a:prstGeom prst="rect">
            <a:avLst/>
          </a:prstGeom>
          <a:noFill/>
        </p:spPr>
        <p:txBody>
          <a:bodyPr wrap="square" rtlCol="0">
            <a:spAutoFit/>
          </a:bodyPr>
          <a:lstStyle/>
          <a:p>
            <a:pPr defTabSz="685800" fontAlgn="auto">
              <a:spcBef>
                <a:spcPts val="0"/>
              </a:spcBef>
              <a:spcAft>
                <a:spcPts val="0"/>
              </a:spcAft>
            </a:pPr>
            <a:r>
              <a:rPr lang="en-US" sz="1500" b="1" dirty="0">
                <a:solidFill>
                  <a:prstClr val="black"/>
                </a:solidFill>
                <a:latin typeface="Calibri" panose="020F0502020204030204"/>
                <a:cs typeface="+mn-cs"/>
              </a:rPr>
              <a:t>Clusters have significantly different injury severity and patterns:</a:t>
            </a:r>
          </a:p>
          <a:p>
            <a:pPr defTabSz="685800" fontAlgn="auto">
              <a:spcBef>
                <a:spcPts val="0"/>
              </a:spcBef>
              <a:spcAft>
                <a:spcPts val="0"/>
              </a:spcAft>
            </a:pPr>
            <a:endParaRPr lang="en-US" sz="1500" b="1" dirty="0">
              <a:solidFill>
                <a:prstClr val="black"/>
              </a:solidFill>
              <a:latin typeface="Calibri" panose="020F0502020204030204"/>
              <a:cs typeface="+mn-cs"/>
            </a:endParaRPr>
          </a:p>
          <a:p>
            <a:pPr defTabSz="685800" fontAlgn="auto">
              <a:spcBef>
                <a:spcPts val="0"/>
              </a:spcBef>
              <a:spcAft>
                <a:spcPts val="0"/>
              </a:spcAft>
            </a:pPr>
            <a:r>
              <a:rPr lang="en-US" sz="1500" b="1" dirty="0">
                <a:solidFill>
                  <a:prstClr val="black"/>
                </a:solidFill>
                <a:latin typeface="Calibri" panose="020F0502020204030204"/>
                <a:cs typeface="+mn-cs"/>
              </a:rPr>
              <a:t>Cluster A (n=158) </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Mean ISS: 18 		p &lt; 0.0001</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More penetrating trauma	p = 0.013</a:t>
            </a:r>
          </a:p>
          <a:p>
            <a:pPr defTabSz="685800" fontAlgn="auto">
              <a:spcBef>
                <a:spcPts val="0"/>
              </a:spcBef>
              <a:spcAft>
                <a:spcPts val="0"/>
              </a:spcAft>
            </a:pPr>
            <a:endParaRPr lang="en-US" sz="1350" dirty="0">
              <a:solidFill>
                <a:prstClr val="black"/>
              </a:solidFill>
              <a:latin typeface="Calibri" panose="020F0502020204030204"/>
              <a:cs typeface="+mn-cs"/>
            </a:endParaRPr>
          </a:p>
          <a:p>
            <a:pPr defTabSz="685800" fontAlgn="auto">
              <a:spcBef>
                <a:spcPts val="0"/>
              </a:spcBef>
              <a:spcAft>
                <a:spcPts val="0"/>
              </a:spcAft>
            </a:pPr>
            <a:endParaRPr lang="en-US" sz="1350" dirty="0">
              <a:solidFill>
                <a:prstClr val="black"/>
              </a:solidFill>
              <a:latin typeface="Calibri" panose="020F0502020204030204"/>
              <a:cs typeface="+mn-cs"/>
            </a:endParaRPr>
          </a:p>
          <a:p>
            <a:pPr defTabSz="685800" fontAlgn="auto">
              <a:spcBef>
                <a:spcPts val="0"/>
              </a:spcBef>
              <a:spcAft>
                <a:spcPts val="0"/>
              </a:spcAft>
            </a:pPr>
            <a:r>
              <a:rPr lang="en-US" sz="1500" b="1" dirty="0">
                <a:solidFill>
                  <a:prstClr val="black"/>
                </a:solidFill>
                <a:latin typeface="Calibri" panose="020F0502020204030204"/>
                <a:cs typeface="+mn-cs"/>
              </a:rPr>
              <a:t>Cluster B (n=202)</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Mean ISS: 27 		p &lt; 0.0001</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More blunt trauma	p = 0.013</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More severe head	p = 0.0073</a:t>
            </a:r>
          </a:p>
          <a:p>
            <a:pPr defTabSz="685800" fontAlgn="auto">
              <a:spcBef>
                <a:spcPts val="0"/>
              </a:spcBef>
              <a:spcAft>
                <a:spcPts val="0"/>
              </a:spcAft>
            </a:pPr>
            <a:endParaRPr lang="en-US" sz="1350" dirty="0">
              <a:solidFill>
                <a:prstClr val="black"/>
              </a:solidFill>
              <a:latin typeface="Calibri" panose="020F0502020204030204"/>
              <a:cs typeface="+mn-cs"/>
            </a:endParaRPr>
          </a:p>
        </p:txBody>
      </p:sp>
    </p:spTree>
    <p:extLst>
      <p:ext uri="{BB962C8B-B14F-4D97-AF65-F5344CB8AC3E}">
        <p14:creationId xmlns:p14="http://schemas.microsoft.com/office/powerpoint/2010/main" val="3312557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p:txBody>
          <a:bodyPr/>
          <a:lstStyle/>
          <a:p>
            <a:r>
              <a:rPr lang="en-US" dirty="0">
                <a:solidFill>
                  <a:srgbClr val="FFC000"/>
                </a:solidFill>
                <a:latin typeface="Arial" panose="020B0604020202020204" pitchFamily="34" charset="0"/>
                <a:cs typeface="Arial" panose="020B0604020202020204" pitchFamily="34" charset="0"/>
              </a:rPr>
              <a:t>Drivers of Variance</a:t>
            </a:r>
          </a:p>
        </p:txBody>
      </p:sp>
      <p:sp>
        <p:nvSpPr>
          <p:cNvPr id="3" name="Content Placeholder 2">
            <a:extLst>
              <a:ext uri="{FF2B5EF4-FFF2-40B4-BE49-F238E27FC236}">
                <a16:creationId xmlns:a16="http://schemas.microsoft.com/office/drawing/2014/main" id="{8870FE11-205E-4322-9786-66439641E86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44C4258-873D-4F9E-B41F-E577F7BB9539}"/>
              </a:ext>
            </a:extLst>
          </p:cNvPr>
          <p:cNvPicPr>
            <a:picLocks noChangeAspect="1"/>
          </p:cNvPicPr>
          <p:nvPr/>
        </p:nvPicPr>
        <p:blipFill>
          <a:blip r:embed="rId2"/>
          <a:stretch>
            <a:fillRect/>
          </a:stretch>
        </p:blipFill>
        <p:spPr>
          <a:xfrm>
            <a:off x="3124200" y="1417638"/>
            <a:ext cx="2687087" cy="4971111"/>
          </a:xfrm>
          <a:prstGeom prst="rect">
            <a:avLst/>
          </a:prstGeom>
        </p:spPr>
      </p:pic>
    </p:spTree>
    <p:extLst>
      <p:ext uri="{BB962C8B-B14F-4D97-AF65-F5344CB8AC3E}">
        <p14:creationId xmlns:p14="http://schemas.microsoft.com/office/powerpoint/2010/main" val="3390579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CB77-73FA-D247-9B6B-0CE9858AD740}"/>
              </a:ext>
            </a:extLst>
          </p:cNvPr>
          <p:cNvSpPr>
            <a:spLocks noGrp="1"/>
          </p:cNvSpPr>
          <p:nvPr>
            <p:ph type="title"/>
          </p:nvPr>
        </p:nvSpPr>
        <p:spPr>
          <a:xfrm>
            <a:off x="628650" y="290525"/>
            <a:ext cx="7886700" cy="1325563"/>
          </a:xfrm>
        </p:spPr>
        <p:txBody>
          <a:bodyPr>
            <a:normAutofit/>
          </a:bodyPr>
          <a:lstStyle/>
          <a:p>
            <a:pPr algn="ctr"/>
            <a:r>
              <a:rPr lang="en-US" sz="2400" b="1" dirty="0">
                <a:latin typeface="Arial" panose="020B0604020202020204" pitchFamily="34" charset="0"/>
                <a:cs typeface="Arial" panose="020B0604020202020204" pitchFamily="34" charset="0"/>
              </a:rPr>
              <a:t>Clusters Associated with Different 30-day Mortality</a:t>
            </a:r>
          </a:p>
        </p:txBody>
      </p:sp>
      <p:pic>
        <p:nvPicPr>
          <p:cNvPr id="3" name="Picture 2">
            <a:extLst>
              <a:ext uri="{FF2B5EF4-FFF2-40B4-BE49-F238E27FC236}">
                <a16:creationId xmlns:a16="http://schemas.microsoft.com/office/drawing/2014/main" id="{00A1A7DD-DF72-DD40-B77D-7AB0667DA654}"/>
              </a:ext>
            </a:extLst>
          </p:cNvPr>
          <p:cNvPicPr>
            <a:picLocks noChangeAspect="1"/>
          </p:cNvPicPr>
          <p:nvPr/>
        </p:nvPicPr>
        <p:blipFill>
          <a:blip r:embed="rId3"/>
          <a:stretch>
            <a:fillRect/>
          </a:stretch>
        </p:blipFill>
        <p:spPr>
          <a:xfrm>
            <a:off x="835444" y="1500405"/>
            <a:ext cx="7310200" cy="3529096"/>
          </a:xfrm>
          <a:prstGeom prst="rect">
            <a:avLst/>
          </a:prstGeom>
        </p:spPr>
      </p:pic>
      <p:sp>
        <p:nvSpPr>
          <p:cNvPr id="4" name="TextBox 3">
            <a:extLst>
              <a:ext uri="{FF2B5EF4-FFF2-40B4-BE49-F238E27FC236}">
                <a16:creationId xmlns:a16="http://schemas.microsoft.com/office/drawing/2014/main" id="{31E7C23E-DC60-EE46-88C7-C770C47CD2B1}"/>
              </a:ext>
            </a:extLst>
          </p:cNvPr>
          <p:cNvSpPr txBox="1"/>
          <p:nvPr/>
        </p:nvSpPr>
        <p:spPr>
          <a:xfrm>
            <a:off x="1073427" y="4849765"/>
            <a:ext cx="1551771" cy="507831"/>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Mean ISS = 18</a:t>
            </a:r>
          </a:p>
          <a:p>
            <a:pPr defTabSz="685800" fontAlgn="auto">
              <a:spcBef>
                <a:spcPts val="0"/>
              </a:spcBef>
              <a:spcAft>
                <a:spcPts val="0"/>
              </a:spcAft>
            </a:pPr>
            <a:r>
              <a:rPr lang="en-US" sz="1350" dirty="0">
                <a:solidFill>
                  <a:prstClr val="black"/>
                </a:solidFill>
                <a:latin typeface="Calibri" panose="020F0502020204030204"/>
                <a:cs typeface="+mn-cs"/>
              </a:rPr>
              <a:t>Penetrating trauma</a:t>
            </a:r>
          </a:p>
        </p:txBody>
      </p:sp>
      <p:sp>
        <p:nvSpPr>
          <p:cNvPr id="5" name="TextBox 4">
            <a:extLst>
              <a:ext uri="{FF2B5EF4-FFF2-40B4-BE49-F238E27FC236}">
                <a16:creationId xmlns:a16="http://schemas.microsoft.com/office/drawing/2014/main" id="{2A0F5F38-06C0-7E4C-9DA0-F91B7AABAD77}"/>
              </a:ext>
            </a:extLst>
          </p:cNvPr>
          <p:cNvSpPr txBox="1"/>
          <p:nvPr/>
        </p:nvSpPr>
        <p:spPr>
          <a:xfrm>
            <a:off x="3011870" y="4844479"/>
            <a:ext cx="1526059" cy="507831"/>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Mean ISS = 27</a:t>
            </a:r>
          </a:p>
          <a:p>
            <a:pPr defTabSz="685800" fontAlgn="auto">
              <a:spcBef>
                <a:spcPts val="0"/>
              </a:spcBef>
              <a:spcAft>
                <a:spcPts val="0"/>
              </a:spcAft>
            </a:pPr>
            <a:r>
              <a:rPr lang="en-US" sz="1350" dirty="0">
                <a:solidFill>
                  <a:prstClr val="black"/>
                </a:solidFill>
                <a:latin typeface="Calibri" panose="020F0502020204030204"/>
                <a:cs typeface="+mn-cs"/>
              </a:rPr>
              <a:t>Blunt trauma &amp; TBI</a:t>
            </a:r>
          </a:p>
        </p:txBody>
      </p:sp>
      <p:sp>
        <p:nvSpPr>
          <p:cNvPr id="6" name="TextBox 5">
            <a:extLst>
              <a:ext uri="{FF2B5EF4-FFF2-40B4-BE49-F238E27FC236}">
                <a16:creationId xmlns:a16="http://schemas.microsoft.com/office/drawing/2014/main" id="{663B09C7-2754-A240-9433-1E5AD8D81A0E}"/>
              </a:ext>
            </a:extLst>
          </p:cNvPr>
          <p:cNvSpPr txBox="1"/>
          <p:nvPr/>
        </p:nvSpPr>
        <p:spPr>
          <a:xfrm>
            <a:off x="7043980" y="4216508"/>
            <a:ext cx="1011815"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p = 0.00045</a:t>
            </a:r>
          </a:p>
        </p:txBody>
      </p:sp>
      <p:sp>
        <p:nvSpPr>
          <p:cNvPr id="7" name="TextBox 6">
            <a:extLst>
              <a:ext uri="{FF2B5EF4-FFF2-40B4-BE49-F238E27FC236}">
                <a16:creationId xmlns:a16="http://schemas.microsoft.com/office/drawing/2014/main" id="{B1757495-BE96-D149-922C-F45504CF2B92}"/>
              </a:ext>
            </a:extLst>
          </p:cNvPr>
          <p:cNvSpPr txBox="1"/>
          <p:nvPr/>
        </p:nvSpPr>
        <p:spPr>
          <a:xfrm>
            <a:off x="5121162" y="3918648"/>
            <a:ext cx="3024482"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Kaplan Meier Survival Curve with 95% CI</a:t>
            </a:r>
          </a:p>
        </p:txBody>
      </p:sp>
      <p:sp>
        <p:nvSpPr>
          <p:cNvPr id="8" name="TextBox 7">
            <a:extLst>
              <a:ext uri="{FF2B5EF4-FFF2-40B4-BE49-F238E27FC236}">
                <a16:creationId xmlns:a16="http://schemas.microsoft.com/office/drawing/2014/main" id="{73FDE532-13B3-1D43-B17E-ED049AF8B321}"/>
              </a:ext>
            </a:extLst>
          </p:cNvPr>
          <p:cNvSpPr txBox="1"/>
          <p:nvPr/>
        </p:nvSpPr>
        <p:spPr>
          <a:xfrm>
            <a:off x="1882442" y="2162428"/>
            <a:ext cx="1601209" cy="300082"/>
          </a:xfrm>
          <a:prstGeom prst="rect">
            <a:avLst/>
          </a:prstGeom>
          <a:noFill/>
        </p:spPr>
        <p:txBody>
          <a:bodyPr wrap="none" rtlCol="0">
            <a:spAutoFit/>
          </a:bodyPr>
          <a:lstStyle/>
          <a:p>
            <a:pPr algn="ctr" defTabSz="685800" fontAlgn="auto">
              <a:spcBef>
                <a:spcPts val="0"/>
              </a:spcBef>
              <a:spcAft>
                <a:spcPts val="0"/>
              </a:spcAft>
            </a:pPr>
            <a:r>
              <a:rPr lang="en-US" sz="1350" dirty="0">
                <a:solidFill>
                  <a:prstClr val="black"/>
                </a:solidFill>
                <a:latin typeface="Calibri" panose="020F0502020204030204"/>
                <a:cs typeface="+mn-cs"/>
              </a:rPr>
              <a:t>Cluster Dendrogram</a:t>
            </a:r>
          </a:p>
        </p:txBody>
      </p:sp>
    </p:spTree>
    <p:extLst>
      <p:ext uri="{BB962C8B-B14F-4D97-AF65-F5344CB8AC3E}">
        <p14:creationId xmlns:p14="http://schemas.microsoft.com/office/powerpoint/2010/main" val="27298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Results</a:t>
            </a:r>
          </a:p>
        </p:txBody>
      </p:sp>
      <p:sp>
        <p:nvSpPr>
          <p:cNvPr id="2" name="Rectangle 1">
            <a:extLst>
              <a:ext uri="{FF2B5EF4-FFF2-40B4-BE49-F238E27FC236}">
                <a16:creationId xmlns:a16="http://schemas.microsoft.com/office/drawing/2014/main" id="{BF7DCE22-8159-4496-80E4-8707F98EC385}"/>
              </a:ext>
            </a:extLst>
          </p:cNvPr>
          <p:cNvSpPr/>
          <p:nvPr/>
        </p:nvSpPr>
        <p:spPr>
          <a:xfrm>
            <a:off x="76200" y="5733318"/>
            <a:ext cx="9067800" cy="1231106"/>
          </a:xfrm>
          <a:prstGeom prst="rect">
            <a:avLst/>
          </a:prstGeom>
        </p:spPr>
        <p:txBody>
          <a:bodyPr wrap="square">
            <a:spAutoFit/>
          </a:bodyPr>
          <a:lstStyle/>
          <a:p>
            <a:pPr algn="ctr"/>
            <a:r>
              <a:rPr lang="en-US" sz="2800" b="1" dirty="0">
                <a:solidFill>
                  <a:srgbClr val="FFFF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23.2% vs. 33.0%;                                              difference -9.8%, 95%CI -18.6, -1.0; p=0.03</a:t>
            </a:r>
            <a:endParaRPr lang="en-US" sz="2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endParaRPr lang="en-US" dirty="0">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64DB7E79-359C-4A6D-A95B-00CA69FE6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766" y="790065"/>
            <a:ext cx="7444468" cy="4973070"/>
          </a:xfrm>
          <a:prstGeom prst="rect">
            <a:avLst/>
          </a:prstGeom>
        </p:spPr>
      </p:pic>
    </p:spTree>
    <p:custDataLst>
      <p:tags r:id="rId1"/>
    </p:custDataLst>
    <p:extLst>
      <p:ext uri="{BB962C8B-B14F-4D97-AF65-F5344CB8AC3E}">
        <p14:creationId xmlns:p14="http://schemas.microsoft.com/office/powerpoint/2010/main" val="2955831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37679D-3B2E-BF45-8954-66A71BF9558E}"/>
              </a:ext>
            </a:extLst>
          </p:cNvPr>
          <p:cNvPicPr>
            <a:picLocks noChangeAspect="1"/>
          </p:cNvPicPr>
          <p:nvPr/>
        </p:nvPicPr>
        <p:blipFill rotWithShape="1">
          <a:blip r:embed="rId3"/>
          <a:srcRect l="53154"/>
          <a:stretch/>
        </p:blipFill>
        <p:spPr>
          <a:xfrm>
            <a:off x="4520665" y="1850794"/>
            <a:ext cx="4225938" cy="3371246"/>
          </a:xfrm>
          <a:prstGeom prst="rect">
            <a:avLst/>
          </a:prstGeom>
        </p:spPr>
      </p:pic>
      <p:sp>
        <p:nvSpPr>
          <p:cNvPr id="6" name="TextBox 5">
            <a:extLst>
              <a:ext uri="{FF2B5EF4-FFF2-40B4-BE49-F238E27FC236}">
                <a16:creationId xmlns:a16="http://schemas.microsoft.com/office/drawing/2014/main" id="{CB1BCF87-1409-7D4B-AC4F-B9F89E27E73D}"/>
              </a:ext>
            </a:extLst>
          </p:cNvPr>
          <p:cNvSpPr txBox="1"/>
          <p:nvPr/>
        </p:nvSpPr>
        <p:spPr>
          <a:xfrm>
            <a:off x="420607" y="1228202"/>
            <a:ext cx="8256255" cy="738664"/>
          </a:xfrm>
          <a:prstGeom prst="rect">
            <a:avLst/>
          </a:prstGeom>
          <a:noFill/>
        </p:spPr>
        <p:txBody>
          <a:bodyPr wrap="square" rtlCol="0">
            <a:spAutoFit/>
          </a:bodyPr>
          <a:lstStyle/>
          <a:p>
            <a:pPr defTabSz="685800" fontAlgn="auto">
              <a:spcBef>
                <a:spcPts val="0"/>
              </a:spcBef>
              <a:spcAft>
                <a:spcPts val="0"/>
              </a:spcAft>
            </a:pPr>
            <a:r>
              <a:rPr lang="en-US" sz="2100" dirty="0">
                <a:solidFill>
                  <a:prstClr val="black"/>
                </a:solidFill>
                <a:latin typeface="Calibri Light" panose="020F0302020204030204"/>
                <a:cs typeface="+mn-cs"/>
              </a:rPr>
              <a:t>HC of patients based on T0 cytokines leads to a clinically-relevant trauma patient taxonomy with significantly different injury severity and outcomes.</a:t>
            </a:r>
          </a:p>
        </p:txBody>
      </p:sp>
      <p:sp>
        <p:nvSpPr>
          <p:cNvPr id="3" name="TextBox 2">
            <a:extLst>
              <a:ext uri="{FF2B5EF4-FFF2-40B4-BE49-F238E27FC236}">
                <a16:creationId xmlns:a16="http://schemas.microsoft.com/office/drawing/2014/main" id="{3A6FDB91-794B-C542-9442-EF1BAAD536C4}"/>
              </a:ext>
            </a:extLst>
          </p:cNvPr>
          <p:cNvSpPr txBox="1"/>
          <p:nvPr/>
        </p:nvSpPr>
        <p:spPr>
          <a:xfrm>
            <a:off x="533017" y="2099027"/>
            <a:ext cx="3883037" cy="3831818"/>
          </a:xfrm>
          <a:prstGeom prst="rect">
            <a:avLst/>
          </a:prstGeom>
          <a:noFill/>
        </p:spPr>
        <p:txBody>
          <a:bodyPr wrap="square" rtlCol="0">
            <a:spAutoFit/>
          </a:bodyPr>
          <a:lstStyle/>
          <a:p>
            <a:pPr defTabSz="685800" fontAlgn="auto">
              <a:spcBef>
                <a:spcPts val="0"/>
              </a:spcBef>
              <a:spcAft>
                <a:spcPts val="0"/>
              </a:spcAft>
            </a:pPr>
            <a:r>
              <a:rPr lang="en-US" sz="1350" b="1" dirty="0">
                <a:solidFill>
                  <a:prstClr val="black"/>
                </a:solidFill>
                <a:latin typeface="Calibri" panose="020F0502020204030204"/>
                <a:cs typeface="+mn-cs"/>
              </a:rPr>
              <a:t>Cluster B had significantly worse outcomes:</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24-hour mortality		p = 0.009</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30-day mortality			p &lt; 0.001</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ICU LOS 			p = 0.016</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days on mechanical ventilation	p &lt; 0.001</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coagulopathy			p = 0.007</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acute lung injury		p = 0.016</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organ failure (Denver MOF)	p = 0.039</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severe head injury		p = 0.007</a:t>
            </a:r>
          </a:p>
          <a:p>
            <a:pPr marL="214313" indent="-214313" defTabSz="685800" fontAlgn="auto">
              <a:spcBef>
                <a:spcPts val="0"/>
              </a:spcBef>
              <a:spcAft>
                <a:spcPts val="0"/>
              </a:spcAft>
              <a:buFont typeface="Arial" panose="020B0604020202020204" pitchFamily="34" charset="0"/>
              <a:buChar char="•"/>
            </a:pPr>
            <a:endParaRPr lang="en-US" sz="1350" dirty="0">
              <a:solidFill>
                <a:prstClr val="black"/>
              </a:solidFill>
              <a:latin typeface="Calibri" panose="020F0502020204030204"/>
              <a:cs typeface="+mn-cs"/>
            </a:endParaRPr>
          </a:p>
          <a:p>
            <a:pPr defTabSz="685800" fontAlgn="auto">
              <a:spcBef>
                <a:spcPts val="0"/>
              </a:spcBef>
              <a:spcAft>
                <a:spcPts val="0"/>
              </a:spcAft>
            </a:pPr>
            <a:r>
              <a:rPr lang="en-US" sz="1350" b="1" dirty="0">
                <a:solidFill>
                  <a:prstClr val="black"/>
                </a:solidFill>
                <a:latin typeface="Calibri" panose="020F0502020204030204"/>
                <a:cs typeface="+mn-cs"/>
              </a:rPr>
              <a:t>No significant difference:</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demographics: gender		p = 0.40</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demographics: age		p = 0.07</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prehospital plasma		p = 1.0</a:t>
            </a:r>
          </a:p>
          <a:p>
            <a:pPr marL="214313" indent="-214313" defTabSz="685800" fontAlgn="auto">
              <a:spcBef>
                <a:spcPts val="0"/>
              </a:spcBef>
              <a:spcAft>
                <a:spcPts val="0"/>
              </a:spcAft>
              <a:buFont typeface="Arial" panose="020B0604020202020204" pitchFamily="34" charset="0"/>
              <a:buChar char="•"/>
            </a:pPr>
            <a:endParaRPr lang="en-US" sz="1350" dirty="0">
              <a:solidFill>
                <a:prstClr val="black"/>
              </a:solidFill>
              <a:latin typeface="Calibri" panose="020F0502020204030204"/>
              <a:cs typeface="+mn-cs"/>
            </a:endParaRPr>
          </a:p>
          <a:p>
            <a:pPr algn="ctr" defTabSz="685800" fontAlgn="auto">
              <a:spcBef>
                <a:spcPts val="0"/>
              </a:spcBef>
              <a:spcAft>
                <a:spcPts val="0"/>
              </a:spcAft>
            </a:pPr>
            <a:r>
              <a:rPr lang="en-US" sz="1350" dirty="0">
                <a:solidFill>
                  <a:prstClr val="white">
                    <a:lumMod val="50000"/>
                  </a:prstClr>
                </a:solidFill>
                <a:latin typeface="Calibri" panose="020F0502020204030204"/>
                <a:cs typeface="+mn-cs"/>
              </a:rPr>
              <a:t>categorical variables: Chi Square</a:t>
            </a:r>
          </a:p>
          <a:p>
            <a:pPr algn="ctr" defTabSz="685800" fontAlgn="auto">
              <a:spcBef>
                <a:spcPts val="0"/>
              </a:spcBef>
              <a:spcAft>
                <a:spcPts val="0"/>
              </a:spcAft>
            </a:pPr>
            <a:r>
              <a:rPr lang="en-US" sz="1350" dirty="0">
                <a:solidFill>
                  <a:prstClr val="white">
                    <a:lumMod val="50000"/>
                  </a:prstClr>
                </a:solidFill>
                <a:latin typeface="Calibri" panose="020F0502020204030204"/>
                <a:cs typeface="+mn-cs"/>
              </a:rPr>
              <a:t>continuous variables: Mann Whitney</a:t>
            </a:r>
          </a:p>
          <a:p>
            <a:pPr algn="ctr" defTabSz="685800" fontAlgn="auto">
              <a:spcBef>
                <a:spcPts val="0"/>
              </a:spcBef>
              <a:spcAft>
                <a:spcPts val="0"/>
              </a:spcAft>
            </a:pPr>
            <a:r>
              <a:rPr lang="en-US" sz="1350" dirty="0">
                <a:solidFill>
                  <a:prstClr val="white">
                    <a:lumMod val="50000"/>
                  </a:prstClr>
                </a:solidFill>
                <a:latin typeface="Calibri" panose="020F0502020204030204"/>
                <a:cs typeface="+mn-cs"/>
              </a:rPr>
              <a:t>survival: Log-Rank</a:t>
            </a:r>
          </a:p>
        </p:txBody>
      </p:sp>
      <p:sp>
        <p:nvSpPr>
          <p:cNvPr id="7" name="TextBox 6">
            <a:extLst>
              <a:ext uri="{FF2B5EF4-FFF2-40B4-BE49-F238E27FC236}">
                <a16:creationId xmlns:a16="http://schemas.microsoft.com/office/drawing/2014/main" id="{AADF4858-025A-A544-AC14-F1928FEE6B03}"/>
              </a:ext>
            </a:extLst>
          </p:cNvPr>
          <p:cNvSpPr txBox="1"/>
          <p:nvPr/>
        </p:nvSpPr>
        <p:spPr>
          <a:xfrm>
            <a:off x="7585333" y="4297875"/>
            <a:ext cx="1011815"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p = 0.00045</a:t>
            </a:r>
          </a:p>
        </p:txBody>
      </p:sp>
    </p:spTree>
    <p:extLst>
      <p:ext uri="{BB962C8B-B14F-4D97-AF65-F5344CB8AC3E}">
        <p14:creationId xmlns:p14="http://schemas.microsoft.com/office/powerpoint/2010/main" val="2431562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5476E-9145-AC4D-9ABE-8C12A1B10A3C}"/>
              </a:ext>
            </a:extLst>
          </p:cNvPr>
          <p:cNvSpPr>
            <a:spLocks noGrp="1"/>
          </p:cNvSpPr>
          <p:nvPr>
            <p:ph type="title"/>
          </p:nvPr>
        </p:nvSpPr>
        <p:spPr>
          <a:xfrm>
            <a:off x="228600" y="317347"/>
            <a:ext cx="8756542" cy="994172"/>
          </a:xfrm>
        </p:spPr>
        <p:txBody>
          <a:bodyPr>
            <a:noAutofit/>
          </a:bodyPr>
          <a:lstStyle/>
          <a:p>
            <a:pPr algn="ctr"/>
            <a:r>
              <a:rPr lang="en-US" sz="2100" b="1" dirty="0">
                <a:latin typeface="Arial" panose="020B0604020202020204" pitchFamily="34" charset="0"/>
                <a:cs typeface="Arial" panose="020B0604020202020204" pitchFamily="34" charset="0"/>
              </a:rPr>
              <a:t>Cytokine Clusters Associated with Response to Prehospital Plasma</a:t>
            </a:r>
          </a:p>
        </p:txBody>
      </p:sp>
      <p:pic>
        <p:nvPicPr>
          <p:cNvPr id="7" name="Picture 6">
            <a:extLst>
              <a:ext uri="{FF2B5EF4-FFF2-40B4-BE49-F238E27FC236}">
                <a16:creationId xmlns:a16="http://schemas.microsoft.com/office/drawing/2014/main" id="{956586F2-AC51-CF4E-8CA9-8BEF8D220588}"/>
              </a:ext>
            </a:extLst>
          </p:cNvPr>
          <p:cNvPicPr>
            <a:picLocks noChangeAspect="1"/>
          </p:cNvPicPr>
          <p:nvPr/>
        </p:nvPicPr>
        <p:blipFill rotWithShape="1">
          <a:blip r:embed="rId3"/>
          <a:srcRect t="6670" r="6245" b="9385"/>
          <a:stretch/>
        </p:blipFill>
        <p:spPr>
          <a:xfrm>
            <a:off x="4524608" y="2682176"/>
            <a:ext cx="4460534" cy="3642424"/>
          </a:xfrm>
          <a:prstGeom prst="rect">
            <a:avLst/>
          </a:prstGeom>
        </p:spPr>
      </p:pic>
      <p:pic>
        <p:nvPicPr>
          <p:cNvPr id="9" name="Picture 8">
            <a:extLst>
              <a:ext uri="{FF2B5EF4-FFF2-40B4-BE49-F238E27FC236}">
                <a16:creationId xmlns:a16="http://schemas.microsoft.com/office/drawing/2014/main" id="{7A331BA0-A869-7643-959F-81604F3953CA}"/>
              </a:ext>
            </a:extLst>
          </p:cNvPr>
          <p:cNvPicPr>
            <a:picLocks noChangeAspect="1"/>
          </p:cNvPicPr>
          <p:nvPr/>
        </p:nvPicPr>
        <p:blipFill rotWithShape="1">
          <a:blip r:embed="rId4"/>
          <a:srcRect t="6670" r="6150" b="9385"/>
          <a:stretch/>
        </p:blipFill>
        <p:spPr>
          <a:xfrm>
            <a:off x="104611" y="2682176"/>
            <a:ext cx="4396748" cy="3642424"/>
          </a:xfrm>
          <a:prstGeom prst="rect">
            <a:avLst/>
          </a:prstGeom>
        </p:spPr>
      </p:pic>
      <p:sp>
        <p:nvSpPr>
          <p:cNvPr id="10" name="TextBox 9">
            <a:extLst>
              <a:ext uri="{FF2B5EF4-FFF2-40B4-BE49-F238E27FC236}">
                <a16:creationId xmlns:a16="http://schemas.microsoft.com/office/drawing/2014/main" id="{532A948F-62B6-B84F-937D-1551584227F8}"/>
              </a:ext>
            </a:extLst>
          </p:cNvPr>
          <p:cNvSpPr txBox="1"/>
          <p:nvPr/>
        </p:nvSpPr>
        <p:spPr>
          <a:xfrm>
            <a:off x="1398154" y="2171977"/>
            <a:ext cx="1809663" cy="507831"/>
          </a:xfrm>
          <a:prstGeom prst="rect">
            <a:avLst/>
          </a:prstGeom>
          <a:noFill/>
        </p:spPr>
        <p:txBody>
          <a:bodyPr wrap="none" rtlCol="0">
            <a:spAutoFit/>
          </a:bodyPr>
          <a:lstStyle/>
          <a:p>
            <a:pPr algn="ctr" defTabSz="685800" fontAlgn="auto">
              <a:spcBef>
                <a:spcPts val="0"/>
              </a:spcBef>
              <a:spcAft>
                <a:spcPts val="0"/>
              </a:spcAft>
            </a:pPr>
            <a:r>
              <a:rPr lang="en-US" sz="1350" b="1" dirty="0">
                <a:solidFill>
                  <a:prstClr val="black"/>
                </a:solidFill>
                <a:latin typeface="Calibri" panose="020F0502020204030204"/>
                <a:cs typeface="+mn-cs"/>
              </a:rPr>
              <a:t>Cluster A</a:t>
            </a:r>
          </a:p>
          <a:p>
            <a:pPr algn="ctr" defTabSz="685800" fontAlgn="auto">
              <a:spcBef>
                <a:spcPts val="0"/>
              </a:spcBef>
              <a:spcAft>
                <a:spcPts val="0"/>
              </a:spcAft>
            </a:pPr>
            <a:r>
              <a:rPr lang="en-US" sz="1350" dirty="0">
                <a:solidFill>
                  <a:prstClr val="black"/>
                </a:solidFill>
                <a:latin typeface="Calibri" panose="020F0502020204030204"/>
                <a:cs typeface="+mn-cs"/>
              </a:rPr>
              <a:t>Plasma </a:t>
            </a:r>
            <a:r>
              <a:rPr lang="en-US" sz="1350" dirty="0" err="1">
                <a:solidFill>
                  <a:prstClr val="black"/>
                </a:solidFill>
                <a:latin typeface="Calibri" panose="020F0502020204030204"/>
                <a:cs typeface="+mn-cs"/>
              </a:rPr>
              <a:t>Nonresponders</a:t>
            </a:r>
            <a:endParaRPr lang="en-US" sz="1350" dirty="0">
              <a:solidFill>
                <a:prstClr val="black"/>
              </a:solidFill>
              <a:latin typeface="Calibri" panose="020F0502020204030204"/>
              <a:cs typeface="+mn-cs"/>
            </a:endParaRPr>
          </a:p>
        </p:txBody>
      </p:sp>
      <p:sp>
        <p:nvSpPr>
          <p:cNvPr id="11" name="TextBox 10">
            <a:extLst>
              <a:ext uri="{FF2B5EF4-FFF2-40B4-BE49-F238E27FC236}">
                <a16:creationId xmlns:a16="http://schemas.microsoft.com/office/drawing/2014/main" id="{89FA6CF2-DE32-1F46-8C6F-F6542F188131}"/>
              </a:ext>
            </a:extLst>
          </p:cNvPr>
          <p:cNvSpPr txBox="1"/>
          <p:nvPr/>
        </p:nvSpPr>
        <p:spPr>
          <a:xfrm>
            <a:off x="5776146" y="2172402"/>
            <a:ext cx="2210990" cy="507831"/>
          </a:xfrm>
          <a:prstGeom prst="rect">
            <a:avLst/>
          </a:prstGeom>
          <a:noFill/>
        </p:spPr>
        <p:txBody>
          <a:bodyPr wrap="square" rtlCol="0">
            <a:spAutoFit/>
          </a:bodyPr>
          <a:lstStyle/>
          <a:p>
            <a:pPr algn="ctr" defTabSz="685800" fontAlgn="auto">
              <a:spcBef>
                <a:spcPts val="0"/>
              </a:spcBef>
              <a:spcAft>
                <a:spcPts val="0"/>
              </a:spcAft>
            </a:pPr>
            <a:r>
              <a:rPr lang="en-US" sz="1350" b="1" dirty="0">
                <a:solidFill>
                  <a:prstClr val="black"/>
                </a:solidFill>
                <a:latin typeface="Calibri" panose="020F0502020204030204"/>
                <a:cs typeface="+mn-cs"/>
              </a:rPr>
              <a:t>Cluster B</a:t>
            </a:r>
          </a:p>
          <a:p>
            <a:pPr algn="ctr" defTabSz="685800" fontAlgn="auto">
              <a:spcBef>
                <a:spcPts val="0"/>
              </a:spcBef>
              <a:spcAft>
                <a:spcPts val="0"/>
              </a:spcAft>
            </a:pPr>
            <a:r>
              <a:rPr lang="en-US" sz="1350" dirty="0">
                <a:solidFill>
                  <a:prstClr val="black"/>
                </a:solidFill>
                <a:latin typeface="Calibri" panose="020F0502020204030204"/>
                <a:cs typeface="+mn-cs"/>
              </a:rPr>
              <a:t>Plasma Responders</a:t>
            </a:r>
          </a:p>
        </p:txBody>
      </p:sp>
      <p:sp>
        <p:nvSpPr>
          <p:cNvPr id="13" name="TextBox 12">
            <a:extLst>
              <a:ext uri="{FF2B5EF4-FFF2-40B4-BE49-F238E27FC236}">
                <a16:creationId xmlns:a16="http://schemas.microsoft.com/office/drawing/2014/main" id="{27183BCF-BD63-3345-A91B-88C3893C595A}"/>
              </a:ext>
            </a:extLst>
          </p:cNvPr>
          <p:cNvSpPr txBox="1"/>
          <p:nvPr/>
        </p:nvSpPr>
        <p:spPr>
          <a:xfrm>
            <a:off x="7544432" y="3005983"/>
            <a:ext cx="686406"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Plasma</a:t>
            </a:r>
          </a:p>
        </p:txBody>
      </p:sp>
      <p:sp>
        <p:nvSpPr>
          <p:cNvPr id="14" name="TextBox 13">
            <a:extLst>
              <a:ext uri="{FF2B5EF4-FFF2-40B4-BE49-F238E27FC236}">
                <a16:creationId xmlns:a16="http://schemas.microsoft.com/office/drawing/2014/main" id="{E90ADD2D-C4F6-CE49-A193-E1DE27649E03}"/>
              </a:ext>
            </a:extLst>
          </p:cNvPr>
          <p:cNvSpPr txBox="1"/>
          <p:nvPr/>
        </p:nvSpPr>
        <p:spPr>
          <a:xfrm>
            <a:off x="7522104" y="3627453"/>
            <a:ext cx="930063"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No plasma</a:t>
            </a:r>
          </a:p>
        </p:txBody>
      </p:sp>
      <p:sp>
        <p:nvSpPr>
          <p:cNvPr id="3" name="Rectangle 2">
            <a:extLst>
              <a:ext uri="{FF2B5EF4-FFF2-40B4-BE49-F238E27FC236}">
                <a16:creationId xmlns:a16="http://schemas.microsoft.com/office/drawing/2014/main" id="{3B0C30C9-E2F8-D04D-B3BF-726DB4F03BF8}"/>
              </a:ext>
            </a:extLst>
          </p:cNvPr>
          <p:cNvSpPr/>
          <p:nvPr/>
        </p:nvSpPr>
        <p:spPr>
          <a:xfrm>
            <a:off x="6035040" y="2125267"/>
            <a:ext cx="1722109" cy="53145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16" name="Right Brace 15">
            <a:extLst>
              <a:ext uri="{FF2B5EF4-FFF2-40B4-BE49-F238E27FC236}">
                <a16:creationId xmlns:a16="http://schemas.microsoft.com/office/drawing/2014/main" id="{72F9B32E-ACD1-744D-9DEE-99AF241FD037}"/>
              </a:ext>
            </a:extLst>
          </p:cNvPr>
          <p:cNvSpPr/>
          <p:nvPr/>
        </p:nvSpPr>
        <p:spPr>
          <a:xfrm>
            <a:off x="8628055" y="3353908"/>
            <a:ext cx="115260" cy="57604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a:solidFill>
                <a:prstClr val="black"/>
              </a:solidFill>
              <a:latin typeface="Calibri" panose="020F0502020204030204"/>
            </a:endParaRPr>
          </a:p>
        </p:txBody>
      </p:sp>
      <p:sp>
        <p:nvSpPr>
          <p:cNvPr id="17" name="TextBox 16">
            <a:extLst>
              <a:ext uri="{FF2B5EF4-FFF2-40B4-BE49-F238E27FC236}">
                <a16:creationId xmlns:a16="http://schemas.microsoft.com/office/drawing/2014/main" id="{1EE56349-13EA-A548-B5FD-55D88556E645}"/>
              </a:ext>
            </a:extLst>
          </p:cNvPr>
          <p:cNvSpPr txBox="1"/>
          <p:nvPr/>
        </p:nvSpPr>
        <p:spPr>
          <a:xfrm>
            <a:off x="8676602" y="3121940"/>
            <a:ext cx="484428" cy="300082"/>
          </a:xfrm>
          <a:prstGeom prst="rect">
            <a:avLst/>
          </a:prstGeom>
          <a:noFill/>
        </p:spPr>
        <p:txBody>
          <a:bodyPr wrap="none" rtlCol="0">
            <a:spAutoFit/>
          </a:bodyPr>
          <a:lstStyle/>
          <a:p>
            <a:pPr defTabSz="685800" fontAlgn="auto">
              <a:spcBef>
                <a:spcPts val="0"/>
              </a:spcBef>
              <a:spcAft>
                <a:spcPts val="0"/>
              </a:spcAft>
            </a:pPr>
            <a:r>
              <a:rPr lang="en-US" sz="1350" dirty="0">
                <a:solidFill>
                  <a:prstClr val="black"/>
                </a:solidFill>
                <a:latin typeface="Calibri" panose="020F0502020204030204"/>
                <a:cs typeface="+mn-cs"/>
              </a:rPr>
              <a:t>18%</a:t>
            </a:r>
          </a:p>
        </p:txBody>
      </p:sp>
    </p:spTree>
    <p:extLst>
      <p:ext uri="{BB962C8B-B14F-4D97-AF65-F5344CB8AC3E}">
        <p14:creationId xmlns:p14="http://schemas.microsoft.com/office/powerpoint/2010/main" val="5268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a:xfrm>
            <a:off x="609600" y="-76200"/>
            <a:ext cx="8229600" cy="1143000"/>
          </a:xfrm>
        </p:spPr>
        <p:txBody>
          <a:bodyPr/>
          <a:lstStyle/>
          <a:p>
            <a:r>
              <a:rPr lang="en-US" dirty="0">
                <a:solidFill>
                  <a:srgbClr val="FFC000"/>
                </a:solidFill>
                <a:latin typeface="Arial" panose="020B0604020202020204" pitchFamily="34" charset="0"/>
                <a:cs typeface="Arial" panose="020B0604020202020204" pitchFamily="34" charset="0"/>
              </a:rPr>
              <a:t>+Endothelial Cell Markers</a:t>
            </a:r>
          </a:p>
        </p:txBody>
      </p:sp>
      <p:pic>
        <p:nvPicPr>
          <p:cNvPr id="5" name="Picture 4">
            <a:extLst>
              <a:ext uri="{FF2B5EF4-FFF2-40B4-BE49-F238E27FC236}">
                <a16:creationId xmlns:a16="http://schemas.microsoft.com/office/drawing/2014/main" id="{40E444E2-5F65-49AD-A3EF-5CE83BA276E6}"/>
              </a:ext>
            </a:extLst>
          </p:cNvPr>
          <p:cNvPicPr>
            <a:picLocks noChangeAspect="1"/>
          </p:cNvPicPr>
          <p:nvPr/>
        </p:nvPicPr>
        <p:blipFill>
          <a:blip r:embed="rId2"/>
          <a:stretch>
            <a:fillRect/>
          </a:stretch>
        </p:blipFill>
        <p:spPr>
          <a:xfrm>
            <a:off x="1050131" y="973888"/>
            <a:ext cx="7348538" cy="5856848"/>
          </a:xfrm>
          <a:prstGeom prst="rect">
            <a:avLst/>
          </a:prstGeom>
          <a:solidFill>
            <a:schemeClr val="tx1"/>
          </a:solidFill>
        </p:spPr>
      </p:pic>
    </p:spTree>
    <p:extLst>
      <p:ext uri="{BB962C8B-B14F-4D97-AF65-F5344CB8AC3E}">
        <p14:creationId xmlns:p14="http://schemas.microsoft.com/office/powerpoint/2010/main" val="2325079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a:xfrm>
            <a:off x="609600" y="-76200"/>
            <a:ext cx="8229600" cy="1143000"/>
          </a:xfrm>
        </p:spPr>
        <p:txBody>
          <a:bodyPr/>
          <a:lstStyle/>
          <a:p>
            <a:r>
              <a:rPr lang="en-US" dirty="0">
                <a:solidFill>
                  <a:srgbClr val="FFC000"/>
                </a:solidFill>
                <a:latin typeface="Arial" panose="020B0604020202020204" pitchFamily="34" charset="0"/>
                <a:cs typeface="Arial" panose="020B0604020202020204" pitchFamily="34" charset="0"/>
              </a:rPr>
              <a:t>Alive or Dead</a:t>
            </a:r>
          </a:p>
        </p:txBody>
      </p:sp>
      <p:pic>
        <p:nvPicPr>
          <p:cNvPr id="4" name="Picture 3">
            <a:extLst>
              <a:ext uri="{FF2B5EF4-FFF2-40B4-BE49-F238E27FC236}">
                <a16:creationId xmlns:a16="http://schemas.microsoft.com/office/drawing/2014/main" id="{6F67D256-70B8-4A9C-8B22-2255FFCD8E73}"/>
              </a:ext>
            </a:extLst>
          </p:cNvPr>
          <p:cNvPicPr>
            <a:picLocks noChangeAspect="1"/>
          </p:cNvPicPr>
          <p:nvPr/>
        </p:nvPicPr>
        <p:blipFill>
          <a:blip r:embed="rId2"/>
          <a:stretch>
            <a:fillRect/>
          </a:stretch>
        </p:blipFill>
        <p:spPr>
          <a:xfrm>
            <a:off x="838200" y="838200"/>
            <a:ext cx="7351713" cy="5887471"/>
          </a:xfrm>
          <a:prstGeom prst="rect">
            <a:avLst/>
          </a:prstGeom>
          <a:solidFill>
            <a:schemeClr val="tx1"/>
          </a:solidFill>
        </p:spPr>
      </p:pic>
    </p:spTree>
    <p:extLst>
      <p:ext uri="{BB962C8B-B14F-4D97-AF65-F5344CB8AC3E}">
        <p14:creationId xmlns:p14="http://schemas.microsoft.com/office/powerpoint/2010/main" val="1291985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a:xfrm>
            <a:off x="533400" y="-274637"/>
            <a:ext cx="8229600" cy="1143000"/>
          </a:xfrm>
        </p:spPr>
        <p:txBody>
          <a:bodyPr/>
          <a:lstStyle/>
          <a:p>
            <a:r>
              <a:rPr lang="en-US" dirty="0">
                <a:solidFill>
                  <a:srgbClr val="FFC000"/>
                </a:solidFill>
                <a:latin typeface="Arial" panose="020B0604020202020204" pitchFamily="34" charset="0"/>
                <a:cs typeface="Arial" panose="020B0604020202020204" pitchFamily="34" charset="0"/>
              </a:rPr>
              <a:t>ISS Correlation</a:t>
            </a:r>
          </a:p>
        </p:txBody>
      </p:sp>
      <p:sp>
        <p:nvSpPr>
          <p:cNvPr id="3" name="Content Placeholder 2">
            <a:extLst>
              <a:ext uri="{FF2B5EF4-FFF2-40B4-BE49-F238E27FC236}">
                <a16:creationId xmlns:a16="http://schemas.microsoft.com/office/drawing/2014/main" id="{8870FE11-205E-4322-9786-66439641E869}"/>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AC033ECE-598E-47F6-B4C4-AFD8A74E376B}"/>
              </a:ext>
            </a:extLst>
          </p:cNvPr>
          <p:cNvPicPr>
            <a:picLocks noChangeAspect="1"/>
          </p:cNvPicPr>
          <p:nvPr/>
        </p:nvPicPr>
        <p:blipFill>
          <a:blip r:embed="rId2"/>
          <a:stretch>
            <a:fillRect/>
          </a:stretch>
        </p:blipFill>
        <p:spPr>
          <a:xfrm>
            <a:off x="228600" y="608166"/>
            <a:ext cx="8839199" cy="6278496"/>
          </a:xfrm>
          <a:prstGeom prst="rect">
            <a:avLst/>
          </a:prstGeom>
        </p:spPr>
      </p:pic>
    </p:spTree>
    <p:extLst>
      <p:ext uri="{BB962C8B-B14F-4D97-AF65-F5344CB8AC3E}">
        <p14:creationId xmlns:p14="http://schemas.microsoft.com/office/powerpoint/2010/main" val="1650998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a:xfrm>
            <a:off x="457200" y="-36320"/>
            <a:ext cx="8229600" cy="1143000"/>
          </a:xfrm>
        </p:spPr>
        <p:txBody>
          <a:bodyPr/>
          <a:lstStyle/>
          <a:p>
            <a:r>
              <a:rPr lang="en-US" dirty="0">
                <a:solidFill>
                  <a:srgbClr val="FFC000"/>
                </a:solidFill>
                <a:latin typeface="Arial" panose="020B0604020202020204" pitchFamily="34" charset="0"/>
                <a:cs typeface="Arial" panose="020B0604020202020204" pitchFamily="34" charset="0"/>
              </a:rPr>
              <a:t>ISS Correlation</a:t>
            </a:r>
          </a:p>
        </p:txBody>
      </p:sp>
      <p:sp>
        <p:nvSpPr>
          <p:cNvPr id="3" name="Content Placeholder 2">
            <a:extLst>
              <a:ext uri="{FF2B5EF4-FFF2-40B4-BE49-F238E27FC236}">
                <a16:creationId xmlns:a16="http://schemas.microsoft.com/office/drawing/2014/main" id="{8870FE11-205E-4322-9786-66439641E86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4DAA282-D1F0-4985-A692-48690A298417}"/>
              </a:ext>
            </a:extLst>
          </p:cNvPr>
          <p:cNvPicPr>
            <a:picLocks noChangeAspect="1"/>
          </p:cNvPicPr>
          <p:nvPr/>
        </p:nvPicPr>
        <p:blipFill>
          <a:blip r:embed="rId2"/>
          <a:stretch>
            <a:fillRect/>
          </a:stretch>
        </p:blipFill>
        <p:spPr>
          <a:xfrm>
            <a:off x="533400" y="846138"/>
            <a:ext cx="8000999" cy="6118852"/>
          </a:xfrm>
          <a:prstGeom prst="rect">
            <a:avLst/>
          </a:prstGeom>
        </p:spPr>
      </p:pic>
    </p:spTree>
    <p:extLst>
      <p:ext uri="{BB962C8B-B14F-4D97-AF65-F5344CB8AC3E}">
        <p14:creationId xmlns:p14="http://schemas.microsoft.com/office/powerpoint/2010/main" val="1754487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a:xfrm>
            <a:off x="457200" y="-36320"/>
            <a:ext cx="8229600" cy="1143000"/>
          </a:xfrm>
        </p:spPr>
        <p:txBody>
          <a:bodyPr/>
          <a:lstStyle/>
          <a:p>
            <a:r>
              <a:rPr lang="en-US" dirty="0">
                <a:solidFill>
                  <a:srgbClr val="FFC000"/>
                </a:solidFill>
                <a:latin typeface="Arial" panose="020B0604020202020204" pitchFamily="34" charset="0"/>
                <a:cs typeface="Arial" panose="020B0604020202020204" pitchFamily="34" charset="0"/>
              </a:rPr>
              <a:t>ISS Correlation</a:t>
            </a:r>
          </a:p>
        </p:txBody>
      </p:sp>
      <p:sp>
        <p:nvSpPr>
          <p:cNvPr id="3" name="Content Placeholder 2">
            <a:extLst>
              <a:ext uri="{FF2B5EF4-FFF2-40B4-BE49-F238E27FC236}">
                <a16:creationId xmlns:a16="http://schemas.microsoft.com/office/drawing/2014/main" id="{8870FE11-205E-4322-9786-66439641E86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09565314-A70C-4CF4-86C9-6BBD2F92BDE4}"/>
              </a:ext>
            </a:extLst>
          </p:cNvPr>
          <p:cNvPicPr>
            <a:picLocks noChangeAspect="1"/>
          </p:cNvPicPr>
          <p:nvPr/>
        </p:nvPicPr>
        <p:blipFill>
          <a:blip r:embed="rId2"/>
          <a:stretch>
            <a:fillRect/>
          </a:stretch>
        </p:blipFill>
        <p:spPr>
          <a:xfrm>
            <a:off x="1828800" y="1219200"/>
            <a:ext cx="5210894" cy="4712485"/>
          </a:xfrm>
          <a:prstGeom prst="rect">
            <a:avLst/>
          </a:prstGeom>
        </p:spPr>
      </p:pic>
    </p:spTree>
    <p:extLst>
      <p:ext uri="{BB962C8B-B14F-4D97-AF65-F5344CB8AC3E}">
        <p14:creationId xmlns:p14="http://schemas.microsoft.com/office/powerpoint/2010/main" val="3476905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a:xfrm>
            <a:off x="457200" y="-36320"/>
            <a:ext cx="8229600" cy="1143000"/>
          </a:xfrm>
        </p:spPr>
        <p:txBody>
          <a:bodyPr/>
          <a:lstStyle/>
          <a:p>
            <a:r>
              <a:rPr lang="en-US" dirty="0">
                <a:solidFill>
                  <a:srgbClr val="FFC000"/>
                </a:solidFill>
                <a:latin typeface="Arial" panose="020B0604020202020204" pitchFamily="34" charset="0"/>
                <a:cs typeface="Arial" panose="020B0604020202020204" pitchFamily="34" charset="0"/>
              </a:rPr>
              <a:t>Multivariate Analysis</a:t>
            </a:r>
          </a:p>
        </p:txBody>
      </p:sp>
      <p:sp>
        <p:nvSpPr>
          <p:cNvPr id="3" name="Content Placeholder 2">
            <a:extLst>
              <a:ext uri="{FF2B5EF4-FFF2-40B4-BE49-F238E27FC236}">
                <a16:creationId xmlns:a16="http://schemas.microsoft.com/office/drawing/2014/main" id="{8870FE11-205E-4322-9786-66439641E869}"/>
              </a:ext>
            </a:extLst>
          </p:cNvPr>
          <p:cNvSpPr>
            <a:spLocks noGrp="1"/>
          </p:cNvSpPr>
          <p:nvPr>
            <p:ph idx="1"/>
          </p:nvPr>
        </p:nvSpPr>
        <p:spPr/>
        <p:txBody>
          <a:bodyPr/>
          <a:lstStyle/>
          <a:p>
            <a:r>
              <a:rPr lang="en-US" b="1" dirty="0">
                <a:latin typeface="Arial" panose="020B0604020202020204" pitchFamily="34" charset="0"/>
                <a:cs typeface="Arial" panose="020B0604020202020204" pitchFamily="34" charset="0"/>
              </a:rPr>
              <a:t>Endothelial cell markers alone</a:t>
            </a:r>
          </a:p>
          <a:p>
            <a:endParaRPr lang="en-US" b="1" dirty="0">
              <a:latin typeface="Arial" panose="020B0604020202020204" pitchFamily="34" charset="0"/>
              <a:cs typeface="Arial" panose="020B0604020202020204" pitchFamily="34" charset="0"/>
            </a:endParaRPr>
          </a:p>
          <a:p>
            <a:pPr lvl="1"/>
            <a:r>
              <a:rPr lang="en-US" b="1" dirty="0">
                <a:latin typeface="Arial" panose="020B0604020202020204" pitchFamily="34" charset="0"/>
                <a:cs typeface="Arial" panose="020B0604020202020204" pitchFamily="34" charset="0"/>
              </a:rPr>
              <a:t>ISS highest quartile &gt; 75%ile</a:t>
            </a:r>
          </a:p>
          <a:p>
            <a:endParaRPr lang="en-US" b="1" dirty="0">
              <a:latin typeface="Arial" panose="020B0604020202020204" pitchFamily="34" charset="0"/>
              <a:cs typeface="Arial" panose="020B0604020202020204" pitchFamily="34" charset="0"/>
            </a:endParaRPr>
          </a:p>
          <a:p>
            <a:pPr lvl="1"/>
            <a:r>
              <a:rPr lang="en-US" sz="4000" b="1" u="sng" dirty="0">
                <a:solidFill>
                  <a:srgbClr val="FFC000"/>
                </a:solidFill>
                <a:latin typeface="Arial" panose="020B0604020202020204" pitchFamily="34" charset="0"/>
                <a:cs typeface="Arial" panose="020B0604020202020204" pitchFamily="34" charset="0"/>
              </a:rPr>
              <a:t>Statistically lower in plasma patients in adjusted model</a:t>
            </a:r>
          </a:p>
          <a:p>
            <a:pPr lvl="1"/>
            <a:endParaRPr lang="en-US" b="1" dirty="0">
              <a:latin typeface="Arial" panose="020B0604020202020204" pitchFamily="34" charset="0"/>
              <a:cs typeface="Arial" panose="020B0604020202020204" pitchFamily="34" charset="0"/>
            </a:endParaRPr>
          </a:p>
          <a:p>
            <a:pPr lvl="1"/>
            <a:r>
              <a:rPr lang="en-US" b="1" u="sng" dirty="0">
                <a:latin typeface="Arial" panose="020B0604020202020204" pitchFamily="34" charset="0"/>
                <a:cs typeface="Arial" panose="020B0604020202020204" pitchFamily="34" charset="0"/>
              </a:rPr>
              <a:t>At 24hrs</a:t>
            </a:r>
          </a:p>
        </p:txBody>
      </p:sp>
    </p:spTree>
    <p:extLst>
      <p:ext uri="{BB962C8B-B14F-4D97-AF65-F5344CB8AC3E}">
        <p14:creationId xmlns:p14="http://schemas.microsoft.com/office/powerpoint/2010/main" val="2924539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A289-A127-4775-A97C-E3B981E4A49F}"/>
              </a:ext>
            </a:extLst>
          </p:cNvPr>
          <p:cNvSpPr>
            <a:spLocks noGrp="1"/>
          </p:cNvSpPr>
          <p:nvPr>
            <p:ph type="title"/>
          </p:nvPr>
        </p:nvSpPr>
        <p:spPr>
          <a:xfrm>
            <a:off x="533400" y="113232"/>
            <a:ext cx="8229600" cy="1143000"/>
          </a:xfrm>
        </p:spPr>
        <p:txBody>
          <a:bodyPr/>
          <a:lstStyle/>
          <a:p>
            <a:r>
              <a:rPr lang="en-US" dirty="0">
                <a:solidFill>
                  <a:srgbClr val="FFC000"/>
                </a:solidFill>
                <a:latin typeface="Arial" panose="020B0604020202020204" pitchFamily="34" charset="0"/>
                <a:cs typeface="Arial" panose="020B0604020202020204" pitchFamily="34" charset="0"/>
              </a:rPr>
              <a:t>PCA Drivers of Variance</a:t>
            </a:r>
          </a:p>
        </p:txBody>
      </p:sp>
      <p:pic>
        <p:nvPicPr>
          <p:cNvPr id="5" name="Picture 4">
            <a:extLst>
              <a:ext uri="{FF2B5EF4-FFF2-40B4-BE49-F238E27FC236}">
                <a16:creationId xmlns:a16="http://schemas.microsoft.com/office/drawing/2014/main" id="{95964CD7-7190-4152-BCD7-58F11F5525F2}"/>
              </a:ext>
            </a:extLst>
          </p:cNvPr>
          <p:cNvPicPr>
            <a:picLocks noChangeAspect="1"/>
          </p:cNvPicPr>
          <p:nvPr/>
        </p:nvPicPr>
        <p:blipFill>
          <a:blip r:embed="rId2"/>
          <a:stretch>
            <a:fillRect/>
          </a:stretch>
        </p:blipFill>
        <p:spPr>
          <a:xfrm>
            <a:off x="2438400" y="1143000"/>
            <a:ext cx="4060825" cy="5290811"/>
          </a:xfrm>
          <a:prstGeom prst="rect">
            <a:avLst/>
          </a:prstGeom>
          <a:solidFill>
            <a:schemeClr val="tx1"/>
          </a:solidFill>
        </p:spPr>
      </p:pic>
      <p:sp>
        <p:nvSpPr>
          <p:cNvPr id="6" name="Content Placeholder 5">
            <a:extLst>
              <a:ext uri="{FF2B5EF4-FFF2-40B4-BE49-F238E27FC236}">
                <a16:creationId xmlns:a16="http://schemas.microsoft.com/office/drawing/2014/main" id="{74316520-481E-4379-892C-21AEB82DD057}"/>
              </a:ext>
            </a:extLst>
          </p:cNvPr>
          <p:cNvSpPr>
            <a:spLocks noGrp="1"/>
          </p:cNvSpPr>
          <p:nvPr>
            <p:ph idx="1"/>
          </p:nvPr>
        </p:nvSpPr>
        <p:spPr bwMode="auto">
          <a:xfrm>
            <a:off x="2895600" y="5486400"/>
            <a:ext cx="2971800" cy="71596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indent="0">
              <a:buNone/>
            </a:pPr>
            <a:endParaRPr lang="en-US" dirty="0"/>
          </a:p>
        </p:txBody>
      </p:sp>
    </p:spTree>
    <p:extLst>
      <p:ext uri="{BB962C8B-B14F-4D97-AF65-F5344CB8AC3E}">
        <p14:creationId xmlns:p14="http://schemas.microsoft.com/office/powerpoint/2010/main" val="211137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43319E-5635-4F0A-A0A4-B77005C03137}"/>
              </a:ext>
            </a:extLst>
          </p:cNvPr>
          <p:cNvSpPr>
            <a:spLocks noGrp="1"/>
          </p:cNvSpPr>
          <p:nvPr>
            <p:ph idx="1"/>
          </p:nvPr>
        </p:nvSpPr>
        <p:spPr>
          <a:xfrm>
            <a:off x="533400" y="228600"/>
            <a:ext cx="8229600" cy="4525963"/>
          </a:xfrm>
        </p:spPr>
        <p:txBody>
          <a:bodyPr/>
          <a:lstStyle/>
          <a:p>
            <a:r>
              <a:rPr lang="en-US" b="1" i="1" u="sng" dirty="0">
                <a:solidFill>
                  <a:srgbClr val="FFC000"/>
                </a:solidFill>
                <a:latin typeface="Arial" panose="020B0604020202020204" pitchFamily="34" charset="0"/>
                <a:cs typeface="Arial" panose="020B0604020202020204" pitchFamily="34" charset="0"/>
              </a:rPr>
              <a:t>Dr. Danielle Gruen</a:t>
            </a:r>
          </a:p>
          <a:p>
            <a:r>
              <a:rPr lang="en-US" b="1" dirty="0">
                <a:latin typeface="Arial" panose="020B0604020202020204" pitchFamily="34" charset="0"/>
                <a:cs typeface="Arial" panose="020B0604020202020204" pitchFamily="34" charset="0"/>
              </a:rPr>
              <a:t>Prehospital Providers</a:t>
            </a:r>
          </a:p>
          <a:p>
            <a:r>
              <a:rPr lang="en-US" b="1" dirty="0">
                <a:latin typeface="Arial" panose="020B0604020202020204" pitchFamily="34" charset="0"/>
                <a:cs typeface="Arial" panose="020B0604020202020204" pitchFamily="34" charset="0"/>
              </a:rPr>
              <a:t>Participating Sites</a:t>
            </a:r>
          </a:p>
          <a:p>
            <a:r>
              <a:rPr lang="en-US" b="1" dirty="0">
                <a:latin typeface="Arial" panose="020B0604020202020204" pitchFamily="34" charset="0"/>
                <a:cs typeface="Arial" panose="020B0604020202020204" pitchFamily="34" charset="0"/>
              </a:rPr>
              <a:t>MACRO- Research staff- University Pittsburgh</a:t>
            </a:r>
          </a:p>
          <a:p>
            <a:r>
              <a:rPr lang="en-US" b="1" dirty="0">
                <a:latin typeface="Arial" panose="020B0604020202020204" pitchFamily="34" charset="0"/>
                <a:cs typeface="Arial" panose="020B0604020202020204" pitchFamily="34" charset="0"/>
              </a:rPr>
              <a:t>Dr. Frank Guyette- Department of EM at University of Pittsburgh</a:t>
            </a:r>
          </a:p>
          <a:p>
            <a:pPr marL="0"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FUNDING -</a:t>
            </a:r>
            <a:r>
              <a:rPr lang="en-US" sz="2800" b="1" dirty="0">
                <a:latin typeface="Arial" panose="020B0604020202020204" pitchFamily="34" charset="0"/>
                <a:cs typeface="Arial" panose="020B0604020202020204" pitchFamily="34" charset="0"/>
              </a:rPr>
              <a:t>Supported by a grant (W81XWH-12-2-0023) from the U.S. Army Medical Research and Materiel Command</a:t>
            </a:r>
            <a:endParaRPr lang="en-US" sz="2800" b="1" dirty="0">
              <a:solidFill>
                <a:schemeClr val="tx1">
                  <a:lumMod val="50000"/>
                  <a:lumOff val="50000"/>
                </a:schemeClr>
              </a:solidFill>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6" name="Picture 2" descr="C:\Users\sperryjl\AppData\Local\Microsoft\Windows\Temporary Internet Files\Content.Outlook\HIDVZ60C\PamperLogo1.png">
            <a:extLst>
              <a:ext uri="{FF2B5EF4-FFF2-40B4-BE49-F238E27FC236}">
                <a16:creationId xmlns:a16="http://schemas.microsoft.com/office/drawing/2014/main" id="{35B57CE6-AF96-49EE-8C5B-358F26430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6072188"/>
            <a:ext cx="317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24 Hour Mortality</a:t>
            </a:r>
          </a:p>
        </p:txBody>
      </p:sp>
      <p:pic>
        <p:nvPicPr>
          <p:cNvPr id="3" name="Picture 2">
            <a:extLst>
              <a:ext uri="{FF2B5EF4-FFF2-40B4-BE49-F238E27FC236}">
                <a16:creationId xmlns:a16="http://schemas.microsoft.com/office/drawing/2014/main" id="{1EB35B56-F77A-4445-A257-9D28D6A75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9" y="814233"/>
            <a:ext cx="7696200" cy="5598865"/>
          </a:xfrm>
          <a:prstGeom prst="rect">
            <a:avLst/>
          </a:prstGeom>
        </p:spPr>
      </p:pic>
      <p:sp>
        <p:nvSpPr>
          <p:cNvPr id="2" name="Rectangle 1">
            <a:extLst>
              <a:ext uri="{FF2B5EF4-FFF2-40B4-BE49-F238E27FC236}">
                <a16:creationId xmlns:a16="http://schemas.microsoft.com/office/drawing/2014/main" id="{A9E669BF-61C6-4EAF-8E08-AD4DC583C927}"/>
              </a:ext>
            </a:extLst>
          </p:cNvPr>
          <p:cNvSpPr/>
          <p:nvPr/>
        </p:nvSpPr>
        <p:spPr>
          <a:xfrm>
            <a:off x="4876800" y="3613665"/>
            <a:ext cx="3453831" cy="369332"/>
          </a:xfrm>
          <a:prstGeom prst="rect">
            <a:avLst/>
          </a:prstGeom>
        </p:spPr>
        <p:txBody>
          <a:bodyPr wrap="none">
            <a:spAutoFit/>
          </a:bodyPr>
          <a:lstStyle/>
          <a:p>
            <a:r>
              <a:rPr lang="en-US" b="1" dirty="0">
                <a:solidFill>
                  <a:srgbClr val="000000"/>
                </a:solidFill>
                <a:latin typeface="Times New Roman" panose="02020603050405020304" pitchFamily="18" charset="0"/>
                <a:ea typeface="Calibri" panose="020F0502020204030204" pitchFamily="34" charset="0"/>
              </a:rPr>
              <a:t>Log-rank chi-square 5.14, p=0.02</a:t>
            </a:r>
            <a:endParaRPr lang="en-US" dirty="0"/>
          </a:p>
        </p:txBody>
      </p:sp>
    </p:spTree>
    <p:custDataLst>
      <p:tags r:id="rId1"/>
    </p:custDataLst>
    <p:extLst>
      <p:ext uri="{BB962C8B-B14F-4D97-AF65-F5344CB8AC3E}">
        <p14:creationId xmlns:p14="http://schemas.microsoft.com/office/powerpoint/2010/main" val="3005906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621203-929C-F94E-8032-2293EFCEF6D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38242" y="1494143"/>
            <a:ext cx="3873562" cy="3873562"/>
          </a:xfrm>
          <a:prstGeom prst="rect">
            <a:avLst/>
          </a:prstGeom>
        </p:spPr>
      </p:pic>
    </p:spTree>
    <p:extLst>
      <p:ext uri="{BB962C8B-B14F-4D97-AF65-F5344CB8AC3E}">
        <p14:creationId xmlns:p14="http://schemas.microsoft.com/office/powerpoint/2010/main" val="10719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30-Day Mortality</a:t>
            </a:r>
          </a:p>
        </p:txBody>
      </p:sp>
      <p:pic>
        <p:nvPicPr>
          <p:cNvPr id="2" name="Picture 1">
            <a:extLst>
              <a:ext uri="{FF2B5EF4-FFF2-40B4-BE49-F238E27FC236}">
                <a16:creationId xmlns:a16="http://schemas.microsoft.com/office/drawing/2014/main" id="{519FDDF1-29B1-478F-BDEC-B532F44D2566}"/>
              </a:ext>
            </a:extLst>
          </p:cNvPr>
          <p:cNvPicPr>
            <a:picLocks noChangeAspect="1"/>
          </p:cNvPicPr>
          <p:nvPr/>
        </p:nvPicPr>
        <p:blipFill>
          <a:blip r:embed="rId4"/>
          <a:stretch>
            <a:fillRect/>
          </a:stretch>
        </p:blipFill>
        <p:spPr>
          <a:xfrm>
            <a:off x="762000" y="914400"/>
            <a:ext cx="8077200" cy="5791691"/>
          </a:xfrm>
          <a:prstGeom prst="rect">
            <a:avLst/>
          </a:prstGeom>
        </p:spPr>
      </p:pic>
      <p:sp>
        <p:nvSpPr>
          <p:cNvPr id="3" name="Rectangle 2">
            <a:extLst>
              <a:ext uri="{FF2B5EF4-FFF2-40B4-BE49-F238E27FC236}">
                <a16:creationId xmlns:a16="http://schemas.microsoft.com/office/drawing/2014/main" id="{B067749B-16FB-44F1-ADB0-F28FDC3C2E1C}"/>
              </a:ext>
            </a:extLst>
          </p:cNvPr>
          <p:cNvSpPr/>
          <p:nvPr/>
        </p:nvSpPr>
        <p:spPr>
          <a:xfrm>
            <a:off x="5257800" y="3886200"/>
            <a:ext cx="3289683" cy="369332"/>
          </a:xfrm>
          <a:prstGeom prst="rect">
            <a:avLst/>
          </a:prstGeom>
        </p:spPr>
        <p:txBody>
          <a:bodyPr wrap="none">
            <a:spAutoFit/>
          </a:bodyPr>
          <a:lstStyle/>
          <a:p>
            <a:r>
              <a:rPr lang="en-US" dirty="0">
                <a:solidFill>
                  <a:schemeClr val="bg2"/>
                </a:solidFill>
                <a:latin typeface="Times New Roman" panose="02020603050405020304" pitchFamily="18" charset="0"/>
                <a:ea typeface="Calibri" panose="020F0502020204030204" pitchFamily="34" charset="0"/>
              </a:rPr>
              <a:t>Log-rank chi-square 5.70, p=0.02</a:t>
            </a:r>
            <a:endParaRPr lang="en-US" dirty="0">
              <a:solidFill>
                <a:schemeClr val="bg2"/>
              </a:solidFill>
            </a:endParaRPr>
          </a:p>
        </p:txBody>
      </p:sp>
    </p:spTree>
    <p:custDataLst>
      <p:tags r:id="rId1"/>
    </p:custDataLst>
    <p:extLst>
      <p:ext uri="{BB962C8B-B14F-4D97-AF65-F5344CB8AC3E}">
        <p14:creationId xmlns:p14="http://schemas.microsoft.com/office/powerpoint/2010/main" val="180883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Sub-Group</a:t>
            </a:r>
          </a:p>
        </p:txBody>
      </p:sp>
      <p:pic>
        <p:nvPicPr>
          <p:cNvPr id="4" name="Picture 3">
            <a:extLst>
              <a:ext uri="{FF2B5EF4-FFF2-40B4-BE49-F238E27FC236}">
                <a16:creationId xmlns:a16="http://schemas.microsoft.com/office/drawing/2014/main" id="{B4F00B87-F3E2-41A4-BDC5-2566C970B5F4}"/>
              </a:ext>
            </a:extLst>
          </p:cNvPr>
          <p:cNvPicPr>
            <a:picLocks noChangeAspect="1"/>
          </p:cNvPicPr>
          <p:nvPr/>
        </p:nvPicPr>
        <p:blipFill>
          <a:blip r:embed="rId4"/>
          <a:stretch>
            <a:fillRect/>
          </a:stretch>
        </p:blipFill>
        <p:spPr>
          <a:xfrm>
            <a:off x="314325" y="838200"/>
            <a:ext cx="8629650" cy="5831958"/>
          </a:xfrm>
          <a:prstGeom prst="rect">
            <a:avLst/>
          </a:prstGeom>
        </p:spPr>
      </p:pic>
      <p:sp>
        <p:nvSpPr>
          <p:cNvPr id="2" name="Rectangle 1">
            <a:extLst>
              <a:ext uri="{FF2B5EF4-FFF2-40B4-BE49-F238E27FC236}">
                <a16:creationId xmlns:a16="http://schemas.microsoft.com/office/drawing/2014/main" id="{8132FE7B-75C8-4DD6-9B18-03A212586FC7}"/>
              </a:ext>
            </a:extLst>
          </p:cNvPr>
          <p:cNvSpPr/>
          <p:nvPr/>
        </p:nvSpPr>
        <p:spPr>
          <a:xfrm>
            <a:off x="2590800" y="6300826"/>
            <a:ext cx="4775666" cy="369332"/>
          </a:xfrm>
          <a:prstGeom prst="rect">
            <a:avLst/>
          </a:prstGeom>
        </p:spPr>
        <p:txBody>
          <a:bodyPr wrap="none">
            <a:spAutoFit/>
          </a:bodyPr>
          <a:lstStyle/>
          <a:p>
            <a:r>
              <a:rPr lang="en-US" b="1" dirty="0">
                <a:solidFill>
                  <a:schemeClr val="bg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Heterogeneity chi squared = 12.21, p=0.79</a:t>
            </a:r>
            <a:endPar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6831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Sub-Group-Interesting</a:t>
            </a:r>
          </a:p>
        </p:txBody>
      </p:sp>
      <p:pic>
        <p:nvPicPr>
          <p:cNvPr id="4" name="Picture 3">
            <a:extLst>
              <a:ext uri="{FF2B5EF4-FFF2-40B4-BE49-F238E27FC236}">
                <a16:creationId xmlns:a16="http://schemas.microsoft.com/office/drawing/2014/main" id="{B4F00B87-F3E2-41A4-BDC5-2566C970B5F4}"/>
              </a:ext>
            </a:extLst>
          </p:cNvPr>
          <p:cNvPicPr>
            <a:picLocks noChangeAspect="1"/>
          </p:cNvPicPr>
          <p:nvPr/>
        </p:nvPicPr>
        <p:blipFill>
          <a:blip r:embed="rId4"/>
          <a:stretch>
            <a:fillRect/>
          </a:stretch>
        </p:blipFill>
        <p:spPr>
          <a:xfrm>
            <a:off x="155491" y="762000"/>
            <a:ext cx="8855159" cy="5984358"/>
          </a:xfrm>
          <a:prstGeom prst="rect">
            <a:avLst/>
          </a:prstGeom>
        </p:spPr>
      </p:pic>
      <p:sp>
        <p:nvSpPr>
          <p:cNvPr id="10" name="Rectangle 9">
            <a:extLst>
              <a:ext uri="{FF2B5EF4-FFF2-40B4-BE49-F238E27FC236}">
                <a16:creationId xmlns:a16="http://schemas.microsoft.com/office/drawing/2014/main" id="{6ED1CAA5-4F0E-48B1-9635-E35E0052CBA0}"/>
              </a:ext>
            </a:extLst>
          </p:cNvPr>
          <p:cNvSpPr/>
          <p:nvPr/>
        </p:nvSpPr>
        <p:spPr bwMode="auto">
          <a:xfrm>
            <a:off x="4467225" y="4429125"/>
            <a:ext cx="123825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05" charset="0"/>
            </a:endParaRPr>
          </a:p>
        </p:txBody>
      </p:sp>
    </p:spTree>
    <p:custDataLst>
      <p:tags r:id="rId1"/>
    </p:custDataLst>
    <p:extLst>
      <p:ext uri="{BB962C8B-B14F-4D97-AF65-F5344CB8AC3E}">
        <p14:creationId xmlns:p14="http://schemas.microsoft.com/office/powerpoint/2010/main" val="33897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514350" y="-152400"/>
            <a:ext cx="8229600" cy="1143000"/>
          </a:xfrm>
        </p:spPr>
        <p:txBody>
          <a:bodyPr/>
          <a:lstStyle/>
          <a:p>
            <a:pPr eaLnBrk="1" hangingPunct="1">
              <a:defRPr/>
            </a:pPr>
            <a:r>
              <a:rPr lang="en-US" dirty="0">
                <a:solidFill>
                  <a:schemeClr val="hlink"/>
                </a:solidFill>
                <a:latin typeface="Arial" charset="0"/>
              </a:rPr>
              <a:t>Harmonized Data</a:t>
            </a:r>
          </a:p>
        </p:txBody>
      </p:sp>
      <p:pic>
        <p:nvPicPr>
          <p:cNvPr id="3" name="Picture 2">
            <a:extLst>
              <a:ext uri="{FF2B5EF4-FFF2-40B4-BE49-F238E27FC236}">
                <a16:creationId xmlns:a16="http://schemas.microsoft.com/office/drawing/2014/main" id="{DB0019A5-6BEB-405F-ACA0-5AE82A659F26}"/>
              </a:ext>
            </a:extLst>
          </p:cNvPr>
          <p:cNvPicPr>
            <a:picLocks noChangeAspect="1"/>
          </p:cNvPicPr>
          <p:nvPr/>
        </p:nvPicPr>
        <p:blipFill>
          <a:blip r:embed="rId4"/>
          <a:stretch>
            <a:fillRect/>
          </a:stretch>
        </p:blipFill>
        <p:spPr>
          <a:xfrm>
            <a:off x="914400" y="753516"/>
            <a:ext cx="7032901" cy="6074667"/>
          </a:xfrm>
          <a:prstGeom prst="rect">
            <a:avLst/>
          </a:prstGeom>
        </p:spPr>
      </p:pic>
    </p:spTree>
    <p:custDataLst>
      <p:tags r:id="rId1"/>
    </p:custDataLst>
    <p:extLst>
      <p:ext uri="{BB962C8B-B14F-4D97-AF65-F5344CB8AC3E}">
        <p14:creationId xmlns:p14="http://schemas.microsoft.com/office/powerpoint/2010/main" val="3301457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8|0.9|12.6|1.3"/>
</p:tagLst>
</file>

<file path=ppt/tags/tag10.xml><?xml version="1.0" encoding="utf-8"?>
<p:tagLst xmlns:a="http://schemas.openxmlformats.org/drawingml/2006/main" xmlns:r="http://schemas.openxmlformats.org/officeDocument/2006/relationships" xmlns:p="http://schemas.openxmlformats.org/presentationml/2006/main">
  <p:tag name="TIMING" val="|43.8|0.9|12.6|1.3"/>
</p:tagLst>
</file>

<file path=ppt/tags/tag11.xml><?xml version="1.0" encoding="utf-8"?>
<p:tagLst xmlns:a="http://schemas.openxmlformats.org/drawingml/2006/main" xmlns:r="http://schemas.openxmlformats.org/officeDocument/2006/relationships" xmlns:p="http://schemas.openxmlformats.org/presentationml/2006/main">
  <p:tag name="TIMING" val="|43.8|0.9|12.6|1.3"/>
</p:tagLst>
</file>

<file path=ppt/tags/tag12.xml><?xml version="1.0" encoding="utf-8"?>
<p:tagLst xmlns:a="http://schemas.openxmlformats.org/drawingml/2006/main" xmlns:r="http://schemas.openxmlformats.org/officeDocument/2006/relationships" xmlns:p="http://schemas.openxmlformats.org/presentationml/2006/main">
  <p:tag name="TIMING" val="|43.8|0.9|12.6|1.3"/>
</p:tagLst>
</file>

<file path=ppt/tags/tag13.xml><?xml version="1.0" encoding="utf-8"?>
<p:tagLst xmlns:a="http://schemas.openxmlformats.org/drawingml/2006/main" xmlns:r="http://schemas.openxmlformats.org/officeDocument/2006/relationships" xmlns:p="http://schemas.openxmlformats.org/presentationml/2006/main">
  <p:tag name="TIMING" val="|43.8|0.9|12.6|1.3"/>
</p:tagLst>
</file>

<file path=ppt/tags/tag14.xml><?xml version="1.0" encoding="utf-8"?>
<p:tagLst xmlns:a="http://schemas.openxmlformats.org/drawingml/2006/main" xmlns:r="http://schemas.openxmlformats.org/officeDocument/2006/relationships" xmlns:p="http://schemas.openxmlformats.org/presentationml/2006/main">
  <p:tag name="TIMING" val="|43.8|0.9|12.6|1.3"/>
</p:tagLst>
</file>

<file path=ppt/tags/tag15.xml><?xml version="1.0" encoding="utf-8"?>
<p:tagLst xmlns:a="http://schemas.openxmlformats.org/drawingml/2006/main" xmlns:r="http://schemas.openxmlformats.org/officeDocument/2006/relationships" xmlns:p="http://schemas.openxmlformats.org/presentationml/2006/main">
  <p:tag name="TIMING" val="|43.8|0.9|12.6|1.3"/>
</p:tagLst>
</file>

<file path=ppt/tags/tag16.xml><?xml version="1.0" encoding="utf-8"?>
<p:tagLst xmlns:a="http://schemas.openxmlformats.org/drawingml/2006/main" xmlns:r="http://schemas.openxmlformats.org/officeDocument/2006/relationships" xmlns:p="http://schemas.openxmlformats.org/presentationml/2006/main">
  <p:tag name="TIMING" val="|43.8|0.9|12.6|1.3"/>
</p:tagLst>
</file>

<file path=ppt/tags/tag17.xml><?xml version="1.0" encoding="utf-8"?>
<p:tagLst xmlns:a="http://schemas.openxmlformats.org/drawingml/2006/main" xmlns:r="http://schemas.openxmlformats.org/officeDocument/2006/relationships" xmlns:p="http://schemas.openxmlformats.org/presentationml/2006/main">
  <p:tag name="TIMING" val="|43.8|0.9|12.6|1.3"/>
</p:tagLst>
</file>

<file path=ppt/tags/tag18.xml><?xml version="1.0" encoding="utf-8"?>
<p:tagLst xmlns:a="http://schemas.openxmlformats.org/drawingml/2006/main" xmlns:r="http://schemas.openxmlformats.org/officeDocument/2006/relationships" xmlns:p="http://schemas.openxmlformats.org/presentationml/2006/main">
  <p:tag name="TIMING" val="|43.8|0.9|12.6|1.3"/>
</p:tagLst>
</file>

<file path=ppt/tags/tag19.xml><?xml version="1.0" encoding="utf-8"?>
<p:tagLst xmlns:a="http://schemas.openxmlformats.org/drawingml/2006/main" xmlns:r="http://schemas.openxmlformats.org/officeDocument/2006/relationships" xmlns:p="http://schemas.openxmlformats.org/presentationml/2006/main">
  <p:tag name="TIMING" val="|43.8|0.9|12.6|1.3"/>
</p:tagLst>
</file>

<file path=ppt/tags/tag2.xml><?xml version="1.0" encoding="utf-8"?>
<p:tagLst xmlns:a="http://schemas.openxmlformats.org/drawingml/2006/main" xmlns:r="http://schemas.openxmlformats.org/officeDocument/2006/relationships" xmlns:p="http://schemas.openxmlformats.org/presentationml/2006/main">
  <p:tag name="TIMING" val="|43.8|0.9|12.6|1.3"/>
</p:tagLst>
</file>

<file path=ppt/tags/tag3.xml><?xml version="1.0" encoding="utf-8"?>
<p:tagLst xmlns:a="http://schemas.openxmlformats.org/drawingml/2006/main" xmlns:r="http://schemas.openxmlformats.org/officeDocument/2006/relationships" xmlns:p="http://schemas.openxmlformats.org/presentationml/2006/main">
  <p:tag name="TIMING" val="|43.8|0.9|12.6|1.3"/>
</p:tagLst>
</file>

<file path=ppt/tags/tag4.xml><?xml version="1.0" encoding="utf-8"?>
<p:tagLst xmlns:a="http://schemas.openxmlformats.org/drawingml/2006/main" xmlns:r="http://schemas.openxmlformats.org/officeDocument/2006/relationships" xmlns:p="http://schemas.openxmlformats.org/presentationml/2006/main">
  <p:tag name="TIMING" val="|43.8|0.9|12.6|1.3"/>
</p:tagLst>
</file>

<file path=ppt/tags/tag5.xml><?xml version="1.0" encoding="utf-8"?>
<p:tagLst xmlns:a="http://schemas.openxmlformats.org/drawingml/2006/main" xmlns:r="http://schemas.openxmlformats.org/officeDocument/2006/relationships" xmlns:p="http://schemas.openxmlformats.org/presentationml/2006/main">
  <p:tag name="TIMING" val="|43.8|0.9|12.6|1.3"/>
</p:tagLst>
</file>

<file path=ppt/tags/tag6.xml><?xml version="1.0" encoding="utf-8"?>
<p:tagLst xmlns:a="http://schemas.openxmlformats.org/drawingml/2006/main" xmlns:r="http://schemas.openxmlformats.org/officeDocument/2006/relationships" xmlns:p="http://schemas.openxmlformats.org/presentationml/2006/main">
  <p:tag name="TIMING" val="|43.8|0.9|12.6|1.3"/>
</p:tagLst>
</file>

<file path=ppt/tags/tag7.xml><?xml version="1.0" encoding="utf-8"?>
<p:tagLst xmlns:a="http://schemas.openxmlformats.org/drawingml/2006/main" xmlns:r="http://schemas.openxmlformats.org/officeDocument/2006/relationships" xmlns:p="http://schemas.openxmlformats.org/presentationml/2006/main">
  <p:tag name="TIMING" val="|43.8|0.9|12.6|1.3"/>
</p:tagLst>
</file>

<file path=ppt/tags/tag8.xml><?xml version="1.0" encoding="utf-8"?>
<p:tagLst xmlns:a="http://schemas.openxmlformats.org/drawingml/2006/main" xmlns:r="http://schemas.openxmlformats.org/officeDocument/2006/relationships" xmlns:p="http://schemas.openxmlformats.org/presentationml/2006/main">
  <p:tag name="TIMING" val="|43.8|0.9|12.6|1.3"/>
</p:tagLst>
</file>

<file path=ppt/tags/tag9.xml><?xml version="1.0" encoding="utf-8"?>
<p:tagLst xmlns:a="http://schemas.openxmlformats.org/drawingml/2006/main" xmlns:r="http://schemas.openxmlformats.org/officeDocument/2006/relationships" xmlns:p="http://schemas.openxmlformats.org/presentationml/2006/main">
  <p:tag name="TIMING" val="|43.8|0.9|12.6|1.3"/>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05"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Pitt presentation">
      <a:dk1>
        <a:srgbClr val="1B2957"/>
      </a:dk1>
      <a:lt1>
        <a:sysClr val="window" lastClr="FFFFFF"/>
      </a:lt1>
      <a:dk2>
        <a:srgbClr val="0D2C6B"/>
      </a:dk2>
      <a:lt2>
        <a:srgbClr val="CEB87D"/>
      </a:lt2>
      <a:accent1>
        <a:srgbClr val="00B5AF"/>
      </a:accent1>
      <a:accent2>
        <a:srgbClr val="65BD60"/>
      </a:accent2>
      <a:accent3>
        <a:srgbClr val="F67F29"/>
      </a:accent3>
      <a:accent4>
        <a:srgbClr val="A9A9A9"/>
      </a:accent4>
      <a:accent5>
        <a:srgbClr val="0088CE"/>
      </a:accent5>
      <a:accent6>
        <a:srgbClr val="F0373D"/>
      </a:accent6>
      <a:hlink>
        <a:srgbClr val="0000FF"/>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defRPr dirty="0" smtClean="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83081</TotalTime>
  <Words>3796</Words>
  <Application>Microsoft Office PowerPoint</Application>
  <PresentationFormat>On-screen Show (4:3)</PresentationFormat>
  <Paragraphs>296</Paragraphs>
  <Slides>50</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50</vt:i4>
      </vt:variant>
    </vt:vector>
  </HeadingPairs>
  <TitlesOfParts>
    <vt:vector size="61" baseType="lpstr">
      <vt:lpstr>Arial</vt:lpstr>
      <vt:lpstr>Arial Black</vt:lpstr>
      <vt:lpstr>Calibri</vt:lpstr>
      <vt:lpstr>Calibri Light</vt:lpstr>
      <vt:lpstr>Garamond</vt:lpstr>
      <vt:lpstr>Times New Roman</vt:lpstr>
      <vt:lpstr>Wingdings</vt:lpstr>
      <vt:lpstr>Stream</vt:lpstr>
      <vt:lpstr>Office Theme</vt:lpstr>
      <vt:lpstr>1_Office Theme</vt:lpstr>
      <vt:lpstr>2_Office Theme</vt:lpstr>
      <vt:lpstr>Prehospital Plasma during Air Medical Transport in Trauma Patients at Risk for Hemorrhagic Shock</vt:lpstr>
      <vt:lpstr>Disclosures</vt:lpstr>
      <vt:lpstr>PAMPer Trial</vt:lpstr>
      <vt:lpstr>Results</vt:lpstr>
      <vt:lpstr>24 Hour Mortality</vt:lpstr>
      <vt:lpstr>30-Day Mortality</vt:lpstr>
      <vt:lpstr>Sub-Group</vt:lpstr>
      <vt:lpstr>Sub-Group-Interesting</vt:lpstr>
      <vt:lpstr>Harmonized Data</vt:lpstr>
      <vt:lpstr>Sub-Group-Interesting</vt:lpstr>
      <vt:lpstr>Plasma vs Standard Care</vt:lpstr>
      <vt:lpstr>Standard Care &lt;20 vs &gt; 20min</vt:lpstr>
      <vt:lpstr>Plasma &lt;20 vs &gt; 20min</vt:lpstr>
      <vt:lpstr>Sub-Group-Interesting</vt:lpstr>
      <vt:lpstr>PAMPer 2nd Analysis</vt:lpstr>
      <vt:lpstr>????</vt:lpstr>
      <vt:lpstr>Secondary Analysis</vt:lpstr>
      <vt:lpstr>PAMPER Prehosp Resuscitation Secondary Analysis</vt:lpstr>
      <vt:lpstr>Sub-Group-Interesting</vt:lpstr>
      <vt:lpstr>Harmonized Data</vt:lpstr>
      <vt:lpstr>PowerPoint Presentation</vt:lpstr>
      <vt:lpstr>PowerPoint Presentation</vt:lpstr>
      <vt:lpstr>Sub-Group-Interesting</vt:lpstr>
      <vt:lpstr>MT / Blood Transfusion</vt:lpstr>
      <vt:lpstr>Blood Transfusion</vt:lpstr>
      <vt:lpstr>MT Definition</vt:lpstr>
      <vt:lpstr>MT / Blood Transfusion</vt:lpstr>
      <vt:lpstr>SHOCK</vt:lpstr>
      <vt:lpstr>Sub-Group-Interesting</vt:lpstr>
      <vt:lpstr>Hemorrhagic vs. TBI Death</vt:lpstr>
      <vt:lpstr>Polytrauma Including TBI</vt:lpstr>
      <vt:lpstr>Mechanistic Analyses</vt:lpstr>
      <vt:lpstr>Cytokines</vt:lpstr>
      <vt:lpstr>PowerPoint Presentation</vt:lpstr>
      <vt:lpstr>PowerPoint Presentation</vt:lpstr>
      <vt:lpstr>PowerPoint Presentation</vt:lpstr>
      <vt:lpstr>PowerPoint Presentation</vt:lpstr>
      <vt:lpstr>Drivers of Variance</vt:lpstr>
      <vt:lpstr>Clusters Associated with Different 30-day Mortality</vt:lpstr>
      <vt:lpstr>PowerPoint Presentation</vt:lpstr>
      <vt:lpstr>Cytokine Clusters Associated with Response to Prehospital Plasma</vt:lpstr>
      <vt:lpstr>+Endothelial Cell Markers</vt:lpstr>
      <vt:lpstr>Alive or Dead</vt:lpstr>
      <vt:lpstr>ISS Correlation</vt:lpstr>
      <vt:lpstr>ISS Correlation</vt:lpstr>
      <vt:lpstr>ISS Correlation</vt:lpstr>
      <vt:lpstr>Multivariate Analysis</vt:lpstr>
      <vt:lpstr>PCA Drivers of Variance</vt:lpstr>
      <vt:lpstr>PowerPoint Presentation</vt:lpstr>
      <vt:lpstr>PowerPoint Presentation</vt:lpstr>
    </vt:vector>
  </TitlesOfParts>
  <Company>UPP/University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Outcomes Following Traumatic Injury: Does Sex Play A Role?</dc:title>
  <dc:creator>Jason Sperry</dc:creator>
  <cp:lastModifiedBy>jason sperry</cp:lastModifiedBy>
  <cp:revision>290</cp:revision>
  <cp:lastPrinted>2018-05-09T14:09:00Z</cp:lastPrinted>
  <dcterms:created xsi:type="dcterms:W3CDTF">2010-01-17T17:03:47Z</dcterms:created>
  <dcterms:modified xsi:type="dcterms:W3CDTF">2019-06-24T21:27:55Z</dcterms:modified>
</cp:coreProperties>
</file>