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1116" r:id="rId3"/>
    <p:sldId id="1118" r:id="rId4"/>
    <p:sldId id="1117" r:id="rId5"/>
    <p:sldId id="1120" r:id="rId6"/>
    <p:sldId id="258" r:id="rId7"/>
    <p:sldId id="1130" r:id="rId8"/>
    <p:sldId id="261" r:id="rId9"/>
    <p:sldId id="1122" r:id="rId10"/>
    <p:sldId id="259" r:id="rId11"/>
    <p:sldId id="1121" r:id="rId12"/>
    <p:sldId id="1124" r:id="rId13"/>
    <p:sldId id="1125" r:id="rId14"/>
    <p:sldId id="1126" r:id="rId15"/>
    <p:sldId id="1127" r:id="rId16"/>
    <p:sldId id="1135" r:id="rId17"/>
    <p:sldId id="1131" r:id="rId18"/>
    <p:sldId id="260" r:id="rId19"/>
    <p:sldId id="1134" r:id="rId20"/>
    <p:sldId id="2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1525"/>
    <p:restoredTop sz="95890"/>
  </p:normalViewPr>
  <p:slideViewPr>
    <p:cSldViewPr snapToGrid="0" snapToObjects="1">
      <p:cViewPr>
        <p:scale>
          <a:sx n="77" d="100"/>
          <a:sy n="77" d="100"/>
        </p:scale>
        <p:origin x="1152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7" d="100"/>
        <a:sy n="7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7ECFAD-F83A-8E4D-B9D3-FB686F88260B}" type="datetimeFigureOut">
              <a:rPr lang="en-US" smtClean="0"/>
              <a:t>6/27/22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CF69AC-D133-E140-8334-62B12ADF0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719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0BDF1-63F6-9FCD-F61F-B17A01FED2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4989DF-08A8-1D98-AD7F-8BAAA64E86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1A703-7B81-55C2-CB8D-B47F730F0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D0EA8-0E67-254B-98FD-98D3D7657F3A}" type="datetimeFigureOut">
              <a:rPr lang="en-US" smtClean="0"/>
              <a:t>6/26/22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57E5E-78DC-0F76-D6AC-7F7AA4F0A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3D9CF-E0CB-4560-9267-299F20D78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9EFC8-D16A-9640-8585-41FC03A64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06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4408A-5682-77C9-7CC6-53235AC78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8A08EA-E06C-E195-5D8C-60F205AE03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7D7245-C378-6B5D-0DFF-AC102B8B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D0EA8-0E67-254B-98FD-98D3D7657F3A}" type="datetimeFigureOut">
              <a:rPr lang="en-US" smtClean="0"/>
              <a:t>6/26/22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4DB95-650E-015F-778D-B7368659F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51734-401F-4DB0-76D6-9103051F1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9EFC8-D16A-9640-8585-41FC03A64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71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628F18-907B-7D30-574C-7480E8B05D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A326BC-2005-F9A4-8E90-22CE266B05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58858-50B5-9078-996A-91569D965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D0EA8-0E67-254B-98FD-98D3D7657F3A}" type="datetimeFigureOut">
              <a:rPr lang="en-US" smtClean="0"/>
              <a:t>6/26/22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BEEBB-36A1-5A92-0CAB-7D6D9FDC5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AEF69-FF45-0624-3A0B-2AB7211E5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9EFC8-D16A-9640-8585-41FC03A64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675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6A7CF-8FB5-529D-DBB1-2462E1F19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C6F22-2487-527A-129A-40B74867C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CC26B0-5FA3-5835-EDF3-CBD61438B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D0EA8-0E67-254B-98FD-98D3D7657F3A}" type="datetimeFigureOut">
              <a:rPr lang="en-US" smtClean="0"/>
              <a:t>6/26/22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30969-CE20-07E9-7AB7-8463A5491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1A814-1663-186D-9D64-55EEBEFA5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9EFC8-D16A-9640-8585-41FC03A64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55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47F17-10C6-AE66-B242-6B722238E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52AA1E-2C23-C8DA-B65A-0E4F23F946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2164A-284A-E510-1A25-DD6D93BFC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D0EA8-0E67-254B-98FD-98D3D7657F3A}" type="datetimeFigureOut">
              <a:rPr lang="en-US" smtClean="0"/>
              <a:t>6/26/22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D7D4F-FEAB-CC51-F1B0-FDB241E65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BD076-A054-B676-81C6-2B0BFC0D8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9EFC8-D16A-9640-8585-41FC03A64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237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839F4-27BC-9648-2BE9-F8CF43973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2439E-82C5-1BC2-BB7E-1A7DA15840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DE0321-F6D8-6A81-1622-E8C5577B18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4EE783-5F87-63EA-930F-CE73637F8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D0EA8-0E67-254B-98FD-98D3D7657F3A}" type="datetimeFigureOut">
              <a:rPr lang="en-US" smtClean="0"/>
              <a:t>6/26/22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D6CCF5-B9C5-BF1D-7CF1-4B9E10ED0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83DABA-7D5C-CE0B-4B3E-D12C3E962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9EFC8-D16A-9640-8585-41FC03A64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937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ECE4A-0167-CD41-FA22-1FF87B9DE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54C7E7-C254-6938-F91E-0CC650331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0C3CB2-FEFA-2670-A1C9-21B644A932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7C9305-332F-22A6-C7CB-2ED4A3129B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32AE4C-9136-9673-6DEA-7889B5F64C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411875-86E2-B1C3-F86C-247BF90CB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D0EA8-0E67-254B-98FD-98D3D7657F3A}" type="datetimeFigureOut">
              <a:rPr lang="en-US" smtClean="0"/>
              <a:t>6/26/22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F0E5F9-5B5F-F8F1-C89C-46CAFA043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DBF161-51F0-CD6C-7E6B-8589500B0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9EFC8-D16A-9640-8585-41FC03A64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84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63DA8-D036-DADD-3FBE-7BEA9B30C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0A2885-3CE5-82D5-57E8-AB5F26A84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D0EA8-0E67-254B-98FD-98D3D7657F3A}" type="datetimeFigureOut">
              <a:rPr lang="en-US" smtClean="0"/>
              <a:t>6/26/22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E153B0-4765-3D47-2795-017B4016B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EF1743-BE03-3149-22F8-FE7140DDB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9EFC8-D16A-9640-8585-41FC03A64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13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D3C756-C90C-A612-3F92-95C5603A2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D0EA8-0E67-254B-98FD-98D3D7657F3A}" type="datetimeFigureOut">
              <a:rPr lang="en-US" smtClean="0"/>
              <a:t>6/26/22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46AE47-9D31-63E4-9CCD-2E3D22559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141F8-19CC-AC3A-032C-86D92EDC4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9EFC8-D16A-9640-8585-41FC03A64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361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5676D-B9C9-85D1-B83D-73AE71711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2AFFC-1FB0-E2C8-3AAB-585B7F2F8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8395B2-6F20-A8F4-8715-CCDE0CE57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AA0989-3678-4023-4C74-FCB84D218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D0EA8-0E67-254B-98FD-98D3D7657F3A}" type="datetimeFigureOut">
              <a:rPr lang="en-US" smtClean="0"/>
              <a:t>6/26/22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E8111-3759-860C-060A-FB43AD0DD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019525-D5F6-BB22-DA45-7BB7F899B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9EFC8-D16A-9640-8585-41FC03A64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23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04365-A3DE-EA64-82C5-E7E10593C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7659E7-A51C-F9F8-2C4C-5234711A6D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4A7DEB-D3D1-1B27-28F8-2155B2CD3C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B0C015-7967-7AB6-ED7D-0FD75E867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D0EA8-0E67-254B-98FD-98D3D7657F3A}" type="datetimeFigureOut">
              <a:rPr lang="en-US" smtClean="0"/>
              <a:t>6/26/22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345898-0925-892D-A089-8400E9F9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A9EA19-F4A6-8E7D-9111-4DF9D65B7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9EFC8-D16A-9640-8585-41FC03A64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977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564195-D438-BB76-8774-75654BB6F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AE0D8-EDE5-8C2B-74BA-D9267E199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D455B-4435-0A66-9E55-8BE4B423D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D0EA8-0E67-254B-98FD-98D3D7657F3A}" type="datetimeFigureOut">
              <a:rPr lang="en-US" smtClean="0"/>
              <a:t>6/26/22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2AA4DF-B68B-2A38-CAED-29FA99D892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78979-FAF2-4530-F936-B50CB15470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9EFC8-D16A-9640-8585-41FC03A64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94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3.png"/><Relationship Id="rId7" Type="http://schemas.openxmlformats.org/officeDocument/2006/relationships/image" Target="../media/image2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B74B23E-21F3-7C60-2F5A-2A39F6F9C5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47768"/>
            <a:ext cx="12192000" cy="1219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E80D80-2D77-DBDD-B3B5-19C22AFB7A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1920"/>
            <a:ext cx="12192000" cy="6169688"/>
          </a:xfrm>
          <a:prstGeom prst="rect">
            <a:avLst/>
          </a:prstGeom>
        </p:spPr>
      </p:pic>
      <p:pic>
        <p:nvPicPr>
          <p:cNvPr id="18" name="Picture 17" descr="A picture containing logo&#10;&#10;Description automatically generated">
            <a:extLst>
              <a:ext uri="{FF2B5EF4-FFF2-40B4-BE49-F238E27FC236}">
                <a16:creationId xmlns:a16="http://schemas.microsoft.com/office/drawing/2014/main" id="{1670A36B-382B-CD76-13FD-31DCD3237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35" y="6265224"/>
            <a:ext cx="3247260" cy="54690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0D88ECCB-F503-A70C-E31A-8AF06E9144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533784"/>
            <a:ext cx="10423478" cy="1470025"/>
          </a:xfrm>
        </p:spPr>
        <p:txBody>
          <a:bodyPr>
            <a:noAutofit/>
          </a:bodyPr>
          <a:lstStyle/>
          <a:p>
            <a:br>
              <a:rPr lang="en-US" sz="2400" b="1" dirty="0"/>
            </a:br>
            <a:br>
              <a:rPr lang="en-US" sz="2400" b="1" dirty="0">
                <a:solidFill>
                  <a:srgbClr val="002060"/>
                </a:solidFill>
              </a:rPr>
            </a:br>
            <a:r>
              <a:rPr lang="en-US" sz="4000" b="1" dirty="0">
                <a:solidFill>
                  <a:srgbClr val="002060"/>
                </a:solidFill>
              </a:rPr>
              <a:t>How Do We Prepare for Threat X?</a:t>
            </a:r>
            <a:br>
              <a:rPr lang="en-US" sz="4000" b="1" dirty="0">
                <a:solidFill>
                  <a:srgbClr val="002060"/>
                </a:solidFill>
              </a:rPr>
            </a:br>
            <a:br>
              <a:rPr lang="en-US" sz="4000" b="1" dirty="0">
                <a:solidFill>
                  <a:srgbClr val="002060"/>
                </a:solidFill>
              </a:rPr>
            </a:br>
            <a:r>
              <a:rPr lang="en-US" sz="4800" b="1" dirty="0"/>
              <a:t>Animal Model Design Considerations for Threat X and Transfusion </a:t>
            </a:r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9B17DDC9-9125-D607-4589-F3A63756F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2217" y="4308816"/>
            <a:ext cx="8118875" cy="17526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Isabel Lauren Jackson, PhD</a:t>
            </a:r>
          </a:p>
          <a:p>
            <a:r>
              <a:rPr lang="en-US" dirty="0"/>
              <a:t>Principal, </a:t>
            </a:r>
            <a:r>
              <a:rPr lang="en-US" dirty="0">
                <a:solidFill>
                  <a:schemeClr val="tx1"/>
                </a:solidFill>
              </a:rPr>
              <a:t>True North BioPharm, LLC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31EB1B-E1B1-7B45-DB1B-2DD055F0647C}"/>
              </a:ext>
            </a:extLst>
          </p:cNvPr>
          <p:cNvSpPr txBox="1"/>
          <p:nvPr/>
        </p:nvSpPr>
        <p:spPr>
          <a:xfrm>
            <a:off x="4946067" y="5431671"/>
            <a:ext cx="1346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June 29, 2022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D986AB9-50D6-1A0D-660D-D9F722E871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35" y="50578"/>
            <a:ext cx="1603043" cy="161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69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B74B23E-21F3-7C60-2F5A-2A39F6F9C5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47768"/>
            <a:ext cx="12192000" cy="121920"/>
          </a:xfrm>
          <a:prstGeom prst="rect">
            <a:avLst/>
          </a:prstGeom>
        </p:spPr>
      </p:pic>
      <p:pic>
        <p:nvPicPr>
          <p:cNvPr id="18" name="Picture 17" descr="A picture containing logo&#10;&#10;Description automatically generated">
            <a:extLst>
              <a:ext uri="{FF2B5EF4-FFF2-40B4-BE49-F238E27FC236}">
                <a16:creationId xmlns:a16="http://schemas.microsoft.com/office/drawing/2014/main" id="{1670A36B-382B-CD76-13FD-31DCD3237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35" y="6265224"/>
            <a:ext cx="3247260" cy="54690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0D88ECCB-F503-A70C-E31A-8AF06E914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786" y="68810"/>
            <a:ext cx="11226421" cy="1325563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Drug Repurposing - Conserved Pathobiology</a:t>
            </a:r>
            <a:br>
              <a:rPr lang="en-US" b="1" dirty="0">
                <a:solidFill>
                  <a:srgbClr val="002060"/>
                </a:solidFill>
              </a:rPr>
            </a:br>
            <a:r>
              <a:rPr lang="en-US" sz="3600" b="1" dirty="0">
                <a:solidFill>
                  <a:srgbClr val="002060"/>
                </a:solidFill>
              </a:rPr>
              <a:t>Myeloid Colony Stimulating Factors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A60676-0489-7023-6B65-B7EBF21E2E36}"/>
              </a:ext>
            </a:extLst>
          </p:cNvPr>
          <p:cNvSpPr/>
          <p:nvPr/>
        </p:nvSpPr>
        <p:spPr>
          <a:xfrm>
            <a:off x="473786" y="2021897"/>
            <a:ext cx="5336275" cy="33703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56471E-2DE7-4D5E-B292-2D6C2CCCB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609" y="2452645"/>
            <a:ext cx="4489924" cy="25494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52A181-6646-52D4-57D6-447330333768}"/>
              </a:ext>
            </a:extLst>
          </p:cNvPr>
          <p:cNvSpPr txBox="1"/>
          <p:nvPr/>
        </p:nvSpPr>
        <p:spPr>
          <a:xfrm>
            <a:off x="1164324" y="1668358"/>
            <a:ext cx="40959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Chemotherapy-Induced Neutropenia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42A89D-A639-E451-24A0-2783AB273657}"/>
              </a:ext>
            </a:extLst>
          </p:cNvPr>
          <p:cNvSpPr/>
          <p:nvPr/>
        </p:nvSpPr>
        <p:spPr>
          <a:xfrm>
            <a:off x="6246884" y="2021896"/>
            <a:ext cx="5336275" cy="33703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788EBF-B7C5-D011-BB4F-696882F0B8CF}"/>
              </a:ext>
            </a:extLst>
          </p:cNvPr>
          <p:cNvSpPr txBox="1"/>
          <p:nvPr/>
        </p:nvSpPr>
        <p:spPr>
          <a:xfrm>
            <a:off x="6552715" y="1668358"/>
            <a:ext cx="4821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Total Body Irradiation-Induced Neutropenia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30683C9F-C54A-20A1-6075-D392E8D31F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62"/>
          <a:stretch/>
        </p:blipFill>
        <p:spPr>
          <a:xfrm>
            <a:off x="6858509" y="2431792"/>
            <a:ext cx="3953105" cy="25911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29ABAE-A182-D922-B768-591977883448}"/>
              </a:ext>
            </a:extLst>
          </p:cNvPr>
          <p:cNvSpPr txBox="1"/>
          <p:nvPr/>
        </p:nvSpPr>
        <p:spPr>
          <a:xfrm>
            <a:off x="8867742" y="5138656"/>
            <a:ext cx="2686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Farese</a:t>
            </a:r>
            <a:r>
              <a:rPr lang="en-US" sz="1200" dirty="0"/>
              <a:t> et al. </a:t>
            </a:r>
            <a:r>
              <a:rPr lang="en-US" sz="1200" i="1" dirty="0"/>
              <a:t>Rad Res </a:t>
            </a:r>
            <a:r>
              <a:rPr lang="en-US" sz="1200" dirty="0"/>
              <a:t>179, 89-100 (2013)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328C6B-1A56-76E6-1784-99F6858A18B5}"/>
              </a:ext>
            </a:extLst>
          </p:cNvPr>
          <p:cNvSpPr txBox="1"/>
          <p:nvPr/>
        </p:nvSpPr>
        <p:spPr>
          <a:xfrm>
            <a:off x="4403634" y="5138656"/>
            <a:ext cx="13651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Neupogenhcp.com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87332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B74B23E-21F3-7C60-2F5A-2A39F6F9C5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47768"/>
            <a:ext cx="12192000" cy="121920"/>
          </a:xfrm>
          <a:prstGeom prst="rect">
            <a:avLst/>
          </a:prstGeom>
        </p:spPr>
      </p:pic>
      <p:pic>
        <p:nvPicPr>
          <p:cNvPr id="18" name="Picture 17" descr="A picture containing logo&#10;&#10;Description automatically generated">
            <a:extLst>
              <a:ext uri="{FF2B5EF4-FFF2-40B4-BE49-F238E27FC236}">
                <a16:creationId xmlns:a16="http://schemas.microsoft.com/office/drawing/2014/main" id="{1670A36B-382B-CD76-13FD-31DCD3237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35" y="6265224"/>
            <a:ext cx="3247260" cy="54690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0D88ECCB-F503-A70C-E31A-8AF06E914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272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Adequate and Well-Controlled Study</a:t>
            </a:r>
            <a:br>
              <a:rPr lang="en-US" b="1" dirty="0">
                <a:solidFill>
                  <a:srgbClr val="002060"/>
                </a:solidFill>
              </a:rPr>
            </a:br>
            <a:r>
              <a:rPr lang="en-US" sz="3600" b="1" dirty="0">
                <a:solidFill>
                  <a:srgbClr val="002060"/>
                </a:solidFill>
              </a:rPr>
              <a:t>Neupogen</a:t>
            </a:r>
            <a:r>
              <a:rPr lang="en-US" dirty="0">
                <a:solidFill>
                  <a:srgbClr val="002060"/>
                </a:solidFill>
              </a:rPr>
              <a:t>®</a:t>
            </a:r>
            <a:r>
              <a:rPr lang="en-US" sz="3600" b="1" dirty="0">
                <a:solidFill>
                  <a:srgbClr val="002060"/>
                </a:solidFill>
              </a:rPr>
              <a:t> (filgrastim) Efficacy in ARS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31EB9F-018A-706F-3239-B7DF824A0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588" y="1896766"/>
            <a:ext cx="6594007" cy="410323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Randomized, Blinded, Placebo-controlled study in Chinese bred rhesus macaques</a:t>
            </a:r>
          </a:p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Neupogen</a:t>
            </a:r>
            <a:r>
              <a:rPr lang="en-US" dirty="0"/>
              <a:t>®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(10 </a:t>
            </a:r>
            <a:r>
              <a:rPr lang="en-US" dirty="0">
                <a:latin typeface="Symbol" pitchFamily="2" charset="2"/>
                <a:cs typeface="Calibri" panose="020F0502020204030204" pitchFamily="34" charset="0"/>
              </a:rPr>
              <a:t>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g/kg/d), subcutaneous Injection, starting 23-24 h post-TBI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Administered daily until ANC &gt;/= 1000 cells/</a:t>
            </a:r>
            <a:r>
              <a:rPr lang="en-US" dirty="0">
                <a:latin typeface="Symbol" pitchFamily="2" charset="2"/>
                <a:cs typeface="Calibri" panose="020F0502020204030204" pitchFamily="34" charset="0"/>
              </a:rPr>
              <a:t>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 for 3 consecutive days or &gt;/= 10,000 cells/</a:t>
            </a:r>
            <a:r>
              <a:rPr lang="en-US" dirty="0">
                <a:latin typeface="Symbol" pitchFamily="2" charset="2"/>
                <a:cs typeface="Calibri" panose="020F0502020204030204" pitchFamily="34" charset="0"/>
              </a:rPr>
              <a:t>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 at any one time</a:t>
            </a:r>
          </a:p>
          <a:p>
            <a:pPr lvl="1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/>
              <a:t>Significant (p&lt;0.004) improvement in 60-day survival</a:t>
            </a:r>
          </a:p>
          <a:p>
            <a:endParaRPr lang="en-US" sz="1400" dirty="0"/>
          </a:p>
          <a:p>
            <a:r>
              <a:rPr lang="en-US" dirty="0"/>
              <a:t>Decreased duration of Grade 4 Neutropenia from 8-15 days to 4-14 days (p = 0.009)</a:t>
            </a: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52112D-73DA-EFC3-071A-52D10DEADF82}"/>
              </a:ext>
            </a:extLst>
          </p:cNvPr>
          <p:cNvSpPr txBox="1"/>
          <p:nvPr/>
        </p:nvSpPr>
        <p:spPr>
          <a:xfrm>
            <a:off x="7341360" y="5654975"/>
            <a:ext cx="4487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Farese AM et al. </a:t>
            </a:r>
            <a:r>
              <a:rPr lang="en-US" sz="1400" i="1" dirty="0"/>
              <a:t>Radiation Research.</a:t>
            </a:r>
            <a:r>
              <a:rPr lang="en-US" sz="1400" dirty="0"/>
              <a:t> 2013; 179, 89-100</a:t>
            </a:r>
          </a:p>
        </p:txBody>
      </p:sp>
      <p:pic>
        <p:nvPicPr>
          <p:cNvPr id="17" name="Picture 16" descr="A close up of a map&#10;&#10;Description automatically generated">
            <a:extLst>
              <a:ext uri="{FF2B5EF4-FFF2-40B4-BE49-F238E27FC236}">
                <a16:creationId xmlns:a16="http://schemas.microsoft.com/office/drawing/2014/main" id="{068385E7-CCDE-CF01-EFB7-E2040E766C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5800" y="1838625"/>
            <a:ext cx="4614407" cy="38163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CEFA969-BB95-2FBC-1180-3D3BE026DC0B}"/>
              </a:ext>
            </a:extLst>
          </p:cNvPr>
          <p:cNvSpPr txBox="1"/>
          <p:nvPr/>
        </p:nvSpPr>
        <p:spPr>
          <a:xfrm>
            <a:off x="10598623" y="3498729"/>
            <a:ext cx="11015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40.9% survival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43096A-DD9B-419F-154C-3DA675D3B438}"/>
              </a:ext>
            </a:extLst>
          </p:cNvPr>
          <p:cNvSpPr txBox="1"/>
          <p:nvPr/>
        </p:nvSpPr>
        <p:spPr>
          <a:xfrm>
            <a:off x="10571228" y="2471120"/>
            <a:ext cx="11015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79.2% survival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DED762-BB6B-B4A0-E962-93ECE7B07D96}"/>
              </a:ext>
            </a:extLst>
          </p:cNvPr>
          <p:cNvSpPr txBox="1"/>
          <p:nvPr/>
        </p:nvSpPr>
        <p:spPr>
          <a:xfrm>
            <a:off x="10619046" y="4511998"/>
            <a:ext cx="7761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p&lt;0.0004</a:t>
            </a:r>
          </a:p>
        </p:txBody>
      </p:sp>
    </p:spTree>
    <p:extLst>
      <p:ext uri="{BB962C8B-B14F-4D97-AF65-F5344CB8AC3E}">
        <p14:creationId xmlns:p14="http://schemas.microsoft.com/office/powerpoint/2010/main" val="2205749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B74B23E-21F3-7C60-2F5A-2A39F6F9C5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47768"/>
            <a:ext cx="12192000" cy="121920"/>
          </a:xfrm>
          <a:prstGeom prst="rect">
            <a:avLst/>
          </a:prstGeom>
        </p:spPr>
      </p:pic>
      <p:pic>
        <p:nvPicPr>
          <p:cNvPr id="18" name="Picture 17" descr="A picture containing logo&#10;&#10;Description automatically generated">
            <a:extLst>
              <a:ext uri="{FF2B5EF4-FFF2-40B4-BE49-F238E27FC236}">
                <a16:creationId xmlns:a16="http://schemas.microsoft.com/office/drawing/2014/main" id="{1670A36B-382B-CD76-13FD-31DCD3237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35" y="6265224"/>
            <a:ext cx="3247260" cy="54690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0D88ECCB-F503-A70C-E31A-8AF06E914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255" y="306655"/>
            <a:ext cx="11727105" cy="1325563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Neupogen</a:t>
            </a:r>
            <a:r>
              <a:rPr lang="en-US" sz="4000" b="1" dirty="0">
                <a:solidFill>
                  <a:srgbClr val="002060"/>
                </a:solidFill>
              </a:rPr>
              <a:t>® (filgrastim)- Loss of efficacy in the absence of blood transfusions and with delayed treatment (48h)</a:t>
            </a:r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AAC0CD83-0991-DFB2-9CD0-C411EF9F2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35" y="1783510"/>
            <a:ext cx="5472636" cy="38356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BFB433-FC75-9F5A-AEBD-CBF4BC36C19C}"/>
              </a:ext>
            </a:extLst>
          </p:cNvPr>
          <p:cNvSpPr txBox="1"/>
          <p:nvPr/>
        </p:nvSpPr>
        <p:spPr>
          <a:xfrm>
            <a:off x="590432" y="5588698"/>
            <a:ext cx="52694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211E1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Gluzman</a:t>
            </a:r>
            <a:r>
              <a:rPr lang="en-US" sz="1400" dirty="0">
                <a:solidFill>
                  <a:srgbClr val="211E1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211E1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Poltorak</a:t>
            </a:r>
            <a:r>
              <a:rPr lang="en-US" sz="1400" dirty="0">
                <a:solidFill>
                  <a:srgbClr val="211E1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et al. </a:t>
            </a:r>
            <a:r>
              <a:rPr lang="en-US" sz="1400" i="1" dirty="0">
                <a:solidFill>
                  <a:srgbClr val="211E1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Amer J Hematology</a:t>
            </a:r>
            <a:r>
              <a:rPr lang="en-US" sz="1400" dirty="0">
                <a:solidFill>
                  <a:srgbClr val="211E1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89 ( 9):868-873, 2014 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007E93C-5842-B7FC-44E4-54019F3B0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1152" y="1727526"/>
            <a:ext cx="4853864" cy="373787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3233F70-3B6E-AC81-F1AA-A905DE940D06}"/>
              </a:ext>
            </a:extLst>
          </p:cNvPr>
          <p:cNvSpPr txBox="1"/>
          <p:nvPr/>
        </p:nvSpPr>
        <p:spPr>
          <a:xfrm>
            <a:off x="10460453" y="3132559"/>
            <a:ext cx="2182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Filgrastim: 19/40 (47.5%)</a:t>
            </a:r>
          </a:p>
          <a:p>
            <a:r>
              <a:rPr lang="en-US" sz="1200" dirty="0"/>
              <a:t>Control: 20/40 (50%)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5EA988-2391-689C-0CB4-C695E89D9711}"/>
              </a:ext>
            </a:extLst>
          </p:cNvPr>
          <p:cNvSpPr txBox="1"/>
          <p:nvPr/>
        </p:nvSpPr>
        <p:spPr>
          <a:xfrm>
            <a:off x="7248883" y="5582068"/>
            <a:ext cx="3767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Farese AM et al. </a:t>
            </a:r>
            <a:r>
              <a:rPr lang="en-US" sz="1400" i="1" dirty="0"/>
              <a:t>Health Physics. </a:t>
            </a:r>
            <a:r>
              <a:rPr lang="en-US" sz="1400" dirty="0"/>
              <a:t>106 (1): 39, 2014</a:t>
            </a:r>
          </a:p>
        </p:txBody>
      </p:sp>
    </p:spTree>
    <p:extLst>
      <p:ext uri="{BB962C8B-B14F-4D97-AF65-F5344CB8AC3E}">
        <p14:creationId xmlns:p14="http://schemas.microsoft.com/office/powerpoint/2010/main" val="3042243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B74B23E-21F3-7C60-2F5A-2A39F6F9C5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47768"/>
            <a:ext cx="12192000" cy="121920"/>
          </a:xfrm>
          <a:prstGeom prst="rect">
            <a:avLst/>
          </a:prstGeom>
        </p:spPr>
      </p:pic>
      <p:pic>
        <p:nvPicPr>
          <p:cNvPr id="18" name="Picture 17" descr="A picture containing logo&#10;&#10;Description automatically generated">
            <a:extLst>
              <a:ext uri="{FF2B5EF4-FFF2-40B4-BE49-F238E27FC236}">
                <a16:creationId xmlns:a16="http://schemas.microsoft.com/office/drawing/2014/main" id="{1670A36B-382B-CD76-13FD-31DCD3237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35" y="6265224"/>
            <a:ext cx="3247260" cy="54690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0D88ECCB-F503-A70C-E31A-8AF06E914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20" y="212725"/>
            <a:ext cx="11109960" cy="1325563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The MacVittie Model – Whole Blood Transfusion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0FF030-D990-D588-60D5-91B2AE1C3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40" y="1364962"/>
            <a:ext cx="11795760" cy="503237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Whole blood product support is administered at 7-14 mL/kg by IV push for a minimum of ten minutes.  </a:t>
            </a:r>
          </a:p>
          <a:p>
            <a:pPr marL="0" indent="0">
              <a:buNone/>
            </a:pPr>
            <a:r>
              <a:rPr lang="en-US" dirty="0"/>
              <a:t>Blood product support initiated when: </a:t>
            </a:r>
          </a:p>
          <a:p>
            <a:pPr marL="0" indent="0">
              <a:buNone/>
            </a:pPr>
            <a:endParaRPr lang="en-US" dirty="0"/>
          </a:p>
          <a:p>
            <a:pPr lvl="0"/>
            <a:r>
              <a:rPr lang="en-US" sz="2700" dirty="0"/>
              <a:t>Decrease of ≥ 5% in hematocrit (HCT) from the previous calendar day’s value resulting in an HCT ≤ 25%.</a:t>
            </a:r>
          </a:p>
          <a:p>
            <a:pPr lvl="0"/>
            <a:r>
              <a:rPr lang="en-US" sz="2700" dirty="0"/>
              <a:t>Hematocrit &lt; 20% and platelet (PLT) &lt; 100,000 cells/µL</a:t>
            </a:r>
          </a:p>
          <a:p>
            <a:pPr lvl="0"/>
            <a:r>
              <a:rPr lang="en-US" sz="2700" dirty="0"/>
              <a:t>Platelet count &lt; 20,000 cells/</a:t>
            </a:r>
            <a:r>
              <a:rPr lang="en-US" sz="2700" dirty="0">
                <a:latin typeface="Symbol" pitchFamily="2" charset="2"/>
              </a:rPr>
              <a:t>m</a:t>
            </a:r>
            <a:r>
              <a:rPr lang="en-US" sz="2700" dirty="0"/>
              <a:t>L and hemoglobin (HGB) &lt; 6.7 g/dL</a:t>
            </a:r>
          </a:p>
          <a:p>
            <a:pPr lvl="0"/>
            <a:r>
              <a:rPr lang="en-US" sz="2700" dirty="0"/>
              <a:t>Platelet count ≤ 2, 000 cells/µL regardless of HCT and HGB.</a:t>
            </a:r>
          </a:p>
          <a:p>
            <a:pPr lvl="0"/>
            <a:r>
              <a:rPr lang="en-US" sz="2700" dirty="0"/>
              <a:t>Obvious signs of uncontrolled hemorrhage</a:t>
            </a:r>
          </a:p>
          <a:p>
            <a:pPr lvl="0"/>
            <a:r>
              <a:rPr lang="en-US" sz="2700" dirty="0"/>
              <a:t>An animal experienced a ≥ 10% decrease in HCT from the previous calendar day’s value and the PLT &lt; 100,000 cells/µL.</a:t>
            </a:r>
          </a:p>
          <a:p>
            <a:pPr lvl="0"/>
            <a:r>
              <a:rPr lang="en-US" sz="2700" dirty="0"/>
              <a:t>Animal’s HCT was ≤ 25 % for 2 consecutive days and corresponding PLT counts were ≤ 3,000 cells/µL.</a:t>
            </a:r>
          </a:p>
          <a:p>
            <a:pPr lvl="0"/>
            <a:r>
              <a:rPr lang="en-US" sz="2700" dirty="0"/>
              <a:t>Whole blood product support may have been continued when the animal had previously received a transfusion and there was evidence of bleeding, such as bloody stool or a decrease in HCT relative to the most recent result.</a:t>
            </a:r>
          </a:p>
          <a:p>
            <a:pPr lvl="0"/>
            <a:r>
              <a:rPr lang="en-US" sz="2700" dirty="0"/>
              <a:t>Packed RBC support was administered when the PLT ≥ 100,000 cell/µL and there were no signs of bleeding but the HGB &lt; 6.7 g/dL or HCT &lt; 20%.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021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diagram&#10;&#10;Description automatically generated">
            <a:extLst>
              <a:ext uri="{FF2B5EF4-FFF2-40B4-BE49-F238E27FC236}">
                <a16:creationId xmlns:a16="http://schemas.microsoft.com/office/drawing/2014/main" id="{B5CECE78-3E9B-0842-8574-AEE1123ED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069" y="2118505"/>
            <a:ext cx="5322043" cy="3302719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87CAAF2-4812-864A-9EAA-150BBD7DC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597" y="2118505"/>
            <a:ext cx="4998707" cy="3302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1F176F-FAC0-3947-8597-6CA3D79A5D61}"/>
              </a:ext>
            </a:extLst>
          </p:cNvPr>
          <p:cNvSpPr txBox="1"/>
          <p:nvPr/>
        </p:nvSpPr>
        <p:spPr>
          <a:xfrm>
            <a:off x="4488991" y="3420447"/>
            <a:ext cx="13922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41.7% Survival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708249-F0C9-5648-8481-4B382439D08E}"/>
              </a:ext>
            </a:extLst>
          </p:cNvPr>
          <p:cNvSpPr txBox="1"/>
          <p:nvPr/>
        </p:nvSpPr>
        <p:spPr>
          <a:xfrm>
            <a:off x="4637878" y="2636618"/>
            <a:ext cx="13922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77.8% Survival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8B763D-57CE-9046-904F-C9C4817CE501}"/>
              </a:ext>
            </a:extLst>
          </p:cNvPr>
          <p:cNvSpPr txBox="1"/>
          <p:nvPr/>
        </p:nvSpPr>
        <p:spPr>
          <a:xfrm>
            <a:off x="1681943" y="4456852"/>
            <a:ext cx="1059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p = 0.0018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EBD2B0-8E1C-B74B-A320-055D125820B4}"/>
              </a:ext>
            </a:extLst>
          </p:cNvPr>
          <p:cNvSpPr txBox="1"/>
          <p:nvPr/>
        </p:nvSpPr>
        <p:spPr>
          <a:xfrm>
            <a:off x="7164471" y="4525284"/>
            <a:ext cx="1059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p = 0.0076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E27095-935D-DC43-9410-6B7AA70724CF}"/>
              </a:ext>
            </a:extLst>
          </p:cNvPr>
          <p:cNvSpPr txBox="1"/>
          <p:nvPr/>
        </p:nvSpPr>
        <p:spPr>
          <a:xfrm>
            <a:off x="9619578" y="4150858"/>
            <a:ext cx="13922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16.7% Survival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C5D7F9-D8ED-BD41-AB13-2583A0BDE2A9}"/>
              </a:ext>
            </a:extLst>
          </p:cNvPr>
          <p:cNvSpPr txBox="1"/>
          <p:nvPr/>
        </p:nvSpPr>
        <p:spPr>
          <a:xfrm>
            <a:off x="9619578" y="3038227"/>
            <a:ext cx="13922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61.1% Survival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E19149-22F8-1D4B-981B-0239FB48A39F}"/>
              </a:ext>
            </a:extLst>
          </p:cNvPr>
          <p:cNvSpPr txBox="1"/>
          <p:nvPr/>
        </p:nvSpPr>
        <p:spPr>
          <a:xfrm>
            <a:off x="2591410" y="5426666"/>
            <a:ext cx="7020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*Animals were provided minimal supportive care (e.g., antibiotics, fluids)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D300D9-EECB-FB4F-B870-7EFA440FB3B5}"/>
              </a:ext>
            </a:extLst>
          </p:cNvPr>
          <p:cNvSpPr txBox="1"/>
          <p:nvPr/>
        </p:nvSpPr>
        <p:spPr>
          <a:xfrm>
            <a:off x="7745205" y="5767995"/>
            <a:ext cx="4446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Clayton NP et al. </a:t>
            </a:r>
            <a:r>
              <a:rPr lang="en-US" sz="1400" i="1" dirty="0"/>
              <a:t>Radiation Research</a:t>
            </a:r>
            <a:r>
              <a:rPr lang="en-US" sz="1400" dirty="0"/>
              <a:t> 195(2):191-199, 2020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2BC4981-A4D6-E365-11CA-FAD6104C1353}"/>
              </a:ext>
            </a:extLst>
          </p:cNvPr>
          <p:cNvSpPr txBox="1">
            <a:spLocks/>
          </p:cNvSpPr>
          <p:nvPr/>
        </p:nvSpPr>
        <p:spPr>
          <a:xfrm>
            <a:off x="270510" y="245732"/>
            <a:ext cx="116509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2060"/>
                </a:solidFill>
              </a:rPr>
              <a:t>Efficacy of Leukine® when administered 48 hours after exposure to an LD</a:t>
            </a:r>
            <a:r>
              <a:rPr lang="en-US" b="1" baseline="-25000" dirty="0">
                <a:solidFill>
                  <a:srgbClr val="002060"/>
                </a:solidFill>
              </a:rPr>
              <a:t>50/60</a:t>
            </a:r>
            <a:r>
              <a:rPr lang="en-US" b="1" dirty="0">
                <a:solidFill>
                  <a:srgbClr val="002060"/>
                </a:solidFill>
              </a:rPr>
              <a:t> or LD</a:t>
            </a:r>
            <a:r>
              <a:rPr lang="en-US" b="1" baseline="-25000" dirty="0">
                <a:solidFill>
                  <a:srgbClr val="002060"/>
                </a:solidFill>
              </a:rPr>
              <a:t>70/60</a:t>
            </a:r>
            <a:r>
              <a:rPr lang="en-US" b="1" dirty="0">
                <a:solidFill>
                  <a:srgbClr val="002060"/>
                </a:solidFill>
              </a:rPr>
              <a:t> dose of TBI</a:t>
            </a:r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8A49431-EE6B-8DFA-956E-4F23619CAB9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47768"/>
            <a:ext cx="12192000" cy="121920"/>
          </a:xfrm>
          <a:prstGeom prst="rect">
            <a:avLst/>
          </a:prstGeom>
        </p:spPr>
      </p:pic>
      <p:pic>
        <p:nvPicPr>
          <p:cNvPr id="18" name="Picture 17" descr="A picture containing logo&#10;&#10;Description automatically generated">
            <a:extLst>
              <a:ext uri="{FF2B5EF4-FFF2-40B4-BE49-F238E27FC236}">
                <a16:creationId xmlns:a16="http://schemas.microsoft.com/office/drawing/2014/main" id="{80207132-9407-86E7-485B-03E240F703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35" y="6265224"/>
            <a:ext cx="3247260" cy="54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641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B74B23E-21F3-7C60-2F5A-2A39F6F9C5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47768"/>
            <a:ext cx="12192000" cy="121920"/>
          </a:xfrm>
          <a:prstGeom prst="rect">
            <a:avLst/>
          </a:prstGeom>
        </p:spPr>
      </p:pic>
      <p:pic>
        <p:nvPicPr>
          <p:cNvPr id="18" name="Picture 17" descr="A picture containing logo&#10;&#10;Description automatically generated">
            <a:extLst>
              <a:ext uri="{FF2B5EF4-FFF2-40B4-BE49-F238E27FC236}">
                <a16:creationId xmlns:a16="http://schemas.microsoft.com/office/drawing/2014/main" id="{1670A36B-382B-CD76-13FD-31DCD3237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35" y="6265224"/>
            <a:ext cx="3247260" cy="54690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0D88ECCB-F503-A70C-E31A-8AF06E914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51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Mid-20</a:t>
            </a:r>
            <a:r>
              <a:rPr lang="en-US" b="1" baseline="30000" dirty="0">
                <a:solidFill>
                  <a:srgbClr val="002060"/>
                </a:solidFill>
              </a:rPr>
              <a:t>th</a:t>
            </a:r>
            <a:r>
              <a:rPr lang="en-US" b="1" dirty="0">
                <a:solidFill>
                  <a:srgbClr val="002060"/>
                </a:solidFill>
              </a:rPr>
              <a:t> century transfusion studies in a canine model of TBI-induced ARS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55222E-7C40-4FE6-B93E-580A9B464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595" y="1745417"/>
            <a:ext cx="8305417" cy="4351338"/>
          </a:xfrm>
        </p:spPr>
        <p:txBody>
          <a:bodyPr>
            <a:normAutofit fontScale="92500" lnSpcReduction="20000"/>
          </a:bodyPr>
          <a:lstStyle/>
          <a:p>
            <a:pPr marL="287338" lvl="1" indent="-285750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Major causes of death after exposure to large amounts of radiation</a:t>
            </a:r>
          </a:p>
          <a:p>
            <a:pPr marL="801688" lvl="2" indent="-3429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Infection due to granulocytopenia</a:t>
            </a:r>
          </a:p>
          <a:p>
            <a:pPr marL="801688" lvl="2" indent="-3429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Hemorrhage due to thrombocytopenia</a:t>
            </a:r>
          </a:p>
          <a:p>
            <a:pPr marL="801688" lvl="2" indent="-342900">
              <a:buFont typeface="Arial"/>
              <a:buChar char="•"/>
            </a:pPr>
            <a:endParaRPr lang="en-US" sz="1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Bleeding in irradiated Guinea pigs correlated with diminution in platelet count 7-8 days post-exposure (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Fabricius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-Moeller, 1920)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Canines exposed to 6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TBI – uniformly fatal with massive hemorrhage in brain, heart, GI</a:t>
            </a:r>
          </a:p>
          <a:p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Concentrated platelet transfusion product from 100 American Foxhound donors</a:t>
            </a:r>
          </a:p>
          <a:p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Injected platelet concentrate at regular intervals to maintain platelet count</a:t>
            </a:r>
          </a:p>
          <a:p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Prevented death due to hemorrhage – all fatalities due to infection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471B75-14E7-020E-39BF-DCE413817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600" y="1913131"/>
            <a:ext cx="2700020" cy="30622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3E0C7E-3981-F35D-A244-726315FD0BAF}"/>
              </a:ext>
            </a:extLst>
          </p:cNvPr>
          <p:cNvSpPr txBox="1"/>
          <p:nvPr/>
        </p:nvSpPr>
        <p:spPr>
          <a:xfrm>
            <a:off x="8680012" y="4975348"/>
            <a:ext cx="335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Eugene Cronkite, MD (1914-2001)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3AB3B9-E93B-EB4E-43BB-FBDC020C3C64}"/>
              </a:ext>
            </a:extLst>
          </p:cNvPr>
          <p:cNvSpPr/>
          <p:nvPr/>
        </p:nvSpPr>
        <p:spPr>
          <a:xfrm>
            <a:off x="6614160" y="6211669"/>
            <a:ext cx="5577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www.hematology.org</a:t>
            </a:r>
            <a:r>
              <a:rPr lang="en-US" dirty="0"/>
              <a:t>/about/history/legends/</a:t>
            </a:r>
            <a:r>
              <a:rPr lang="en-US" dirty="0" err="1"/>
              <a:t>eugene</a:t>
            </a:r>
            <a:r>
              <a:rPr lang="en-US" dirty="0"/>
              <a:t>-</a:t>
            </a:r>
            <a:r>
              <a:rPr lang="en-US" dirty="0" err="1"/>
              <a:t>cronkite</a:t>
            </a:r>
            <a:r>
              <a:rPr lang="en-US" dirty="0"/>
              <a:t>-bio/</a:t>
            </a:r>
            <a:r>
              <a:rPr lang="en-US" dirty="0" err="1"/>
              <a:t>eugene-cronkite-qa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301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B74B23E-21F3-7C60-2F5A-2A39F6F9C5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47768"/>
            <a:ext cx="12192000" cy="121920"/>
          </a:xfrm>
          <a:prstGeom prst="rect">
            <a:avLst/>
          </a:prstGeom>
        </p:spPr>
      </p:pic>
      <p:pic>
        <p:nvPicPr>
          <p:cNvPr id="18" name="Picture 17" descr="A picture containing logo&#10;&#10;Description automatically generated">
            <a:extLst>
              <a:ext uri="{FF2B5EF4-FFF2-40B4-BE49-F238E27FC236}">
                <a16:creationId xmlns:a16="http://schemas.microsoft.com/office/drawing/2014/main" id="{1670A36B-382B-CD76-13FD-31DCD3237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35" y="6265224"/>
            <a:ext cx="3247260" cy="54690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0D88ECCB-F503-A70C-E31A-8AF06E914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51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Hemorrhage associated with TBI-induced ARS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E5B6BF-337E-5A80-51D1-6ED9C44771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1289" b="48788"/>
          <a:stretch/>
        </p:blipFill>
        <p:spPr>
          <a:xfrm>
            <a:off x="476784" y="2216592"/>
            <a:ext cx="2080260" cy="24163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297A49-3175-0773-7AE3-2FA92AC447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486" b="48788"/>
          <a:stretch/>
        </p:blipFill>
        <p:spPr>
          <a:xfrm>
            <a:off x="2557044" y="2216591"/>
            <a:ext cx="2355795" cy="24163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8DB988-BA02-1179-8BE1-5BA576D85088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1" r="51370" b="70275"/>
          <a:stretch/>
        </p:blipFill>
        <p:spPr>
          <a:xfrm>
            <a:off x="8391574" y="1510922"/>
            <a:ext cx="3535680" cy="21215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116AB4-1C99-F003-A668-A7D4FF4463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2178"/>
          <a:stretch/>
        </p:blipFill>
        <p:spPr>
          <a:xfrm>
            <a:off x="8493516" y="3692645"/>
            <a:ext cx="3331796" cy="22972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B66C312-6384-BEF2-2E40-25A7EA36E80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2531"/>
          <a:stretch/>
        </p:blipFill>
        <p:spPr>
          <a:xfrm>
            <a:off x="5021259" y="1317831"/>
            <a:ext cx="3331796" cy="2295300"/>
          </a:xfrm>
          <a:prstGeom prst="rect">
            <a:avLst/>
          </a:prstGeom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436AA8-2A31-F9AA-49DE-35990DA0739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1538"/>
          <a:stretch/>
        </p:blipFill>
        <p:spPr>
          <a:xfrm>
            <a:off x="5141654" y="3738668"/>
            <a:ext cx="3126182" cy="2129560"/>
          </a:xfrm>
          <a:prstGeom prst="rect">
            <a:avLst/>
          </a:prstGeom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AEDB12E-2E80-88A2-B0CB-9486C6F7F32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1559" b="54163"/>
          <a:stretch/>
        </p:blipFill>
        <p:spPr>
          <a:xfrm>
            <a:off x="7591155" y="2220339"/>
            <a:ext cx="676681" cy="9001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B1271F-08D5-8CF6-EB9B-C8CF69A9CDFA}"/>
              </a:ext>
            </a:extLst>
          </p:cNvPr>
          <p:cNvSpPr txBox="1"/>
          <p:nvPr/>
        </p:nvSpPr>
        <p:spPr>
          <a:xfrm>
            <a:off x="11016536" y="1571334"/>
            <a:ext cx="710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7.5 </a:t>
            </a:r>
            <a:r>
              <a:rPr lang="en-US" sz="1600" dirty="0" err="1"/>
              <a:t>Gy</a:t>
            </a:r>
            <a:endParaRPr lang="en-US" sz="1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C885A1-52DD-CE55-9529-293F88390B09}"/>
              </a:ext>
            </a:extLst>
          </p:cNvPr>
          <p:cNvSpPr txBox="1"/>
          <p:nvPr/>
        </p:nvSpPr>
        <p:spPr>
          <a:xfrm>
            <a:off x="11014932" y="3815617"/>
            <a:ext cx="710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7.5 </a:t>
            </a:r>
            <a:r>
              <a:rPr lang="en-US" sz="1600" dirty="0" err="1"/>
              <a:t>Gy</a:t>
            </a:r>
            <a:endParaRPr lang="en-US" sz="16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42C5FF1-7D44-2641-398A-2BD511F0992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1559" b="54163"/>
          <a:stretch/>
        </p:blipFill>
        <p:spPr>
          <a:xfrm>
            <a:off x="7571279" y="4467427"/>
            <a:ext cx="676681" cy="90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070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B74B23E-21F3-7C60-2F5A-2A39F6F9C5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47768"/>
            <a:ext cx="12192000" cy="121920"/>
          </a:xfrm>
          <a:prstGeom prst="rect">
            <a:avLst/>
          </a:prstGeom>
        </p:spPr>
      </p:pic>
      <p:pic>
        <p:nvPicPr>
          <p:cNvPr id="18" name="Picture 17" descr="A picture containing logo&#10;&#10;Description automatically generated">
            <a:extLst>
              <a:ext uri="{FF2B5EF4-FFF2-40B4-BE49-F238E27FC236}">
                <a16:creationId xmlns:a16="http://schemas.microsoft.com/office/drawing/2014/main" id="{1670A36B-382B-CD76-13FD-31DCD3237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35" y="6265224"/>
            <a:ext cx="3247260" cy="54690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0D88ECCB-F503-A70C-E31A-8AF06E914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51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b="1" dirty="0" err="1">
                <a:solidFill>
                  <a:srgbClr val="002060"/>
                </a:solidFill>
              </a:rPr>
              <a:t>NPlate</a:t>
            </a:r>
            <a:r>
              <a:rPr lang="en-US" b="1" dirty="0">
                <a:solidFill>
                  <a:srgbClr val="002060"/>
                </a:solidFill>
              </a:rPr>
              <a:t>® significantly improves survival from TBI-induced ARS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55222E-7C40-4FE6-B93E-580A9B464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036" y="1698023"/>
            <a:ext cx="7652986" cy="4281086"/>
          </a:xfrm>
        </p:spPr>
        <p:txBody>
          <a:bodyPr>
            <a:normAutofit fontScale="92500" lnSpcReduction="10000"/>
          </a:bodyPr>
          <a:lstStyle/>
          <a:p>
            <a:pPr marL="285750" indent="-285750"/>
            <a:r>
              <a:rPr lang="en-US" sz="2400" b="1" dirty="0"/>
              <a:t>Study arms (n = 40 per arm)</a:t>
            </a:r>
          </a:p>
          <a:p>
            <a:pPr marL="742950" lvl="1" indent="-285750"/>
            <a:r>
              <a:rPr lang="en-US" sz="1600" dirty="0"/>
              <a:t>Control</a:t>
            </a:r>
          </a:p>
          <a:p>
            <a:pPr marL="742950" lvl="1" indent="-285750"/>
            <a:r>
              <a:rPr lang="en-US" sz="1600" dirty="0"/>
              <a:t>Romiplostim (5mg/kg)</a:t>
            </a:r>
          </a:p>
          <a:p>
            <a:pPr marL="742950" lvl="1" indent="-285750"/>
            <a:r>
              <a:rPr lang="en-US" sz="1600" dirty="0"/>
              <a:t>Romiplostim (5mg/kg) + </a:t>
            </a:r>
            <a:r>
              <a:rPr lang="en-US" sz="1600" dirty="0" err="1"/>
              <a:t>pegfilgrastim</a:t>
            </a:r>
            <a:r>
              <a:rPr lang="en-US" sz="1600" dirty="0"/>
              <a:t> (0.3 mg/kg)</a:t>
            </a:r>
          </a:p>
          <a:p>
            <a:pPr marL="742950" lvl="1" indent="-285750"/>
            <a:endParaRPr lang="en-US" sz="2000" dirty="0"/>
          </a:p>
          <a:p>
            <a:pPr marL="285750" indent="-285750"/>
            <a:r>
              <a:rPr lang="en-US" sz="2400" b="1" dirty="0"/>
              <a:t>Primary Endpoint – Survival</a:t>
            </a:r>
          </a:p>
          <a:p>
            <a:pPr marL="742950" lvl="1" indent="-285750"/>
            <a:r>
              <a:rPr lang="en-US" sz="1600" dirty="0"/>
              <a:t>32.5% survival in control arm</a:t>
            </a:r>
          </a:p>
          <a:p>
            <a:pPr marL="742950" lvl="1" indent="-285750"/>
            <a:r>
              <a:rPr lang="en-US" sz="1600" dirty="0"/>
              <a:t>72.5% survival in romiplostim arm</a:t>
            </a:r>
          </a:p>
          <a:p>
            <a:pPr marL="742950" lvl="1" indent="-285750"/>
            <a:r>
              <a:rPr lang="en-US" sz="1600" dirty="0"/>
              <a:t>87.5% survival in romiplostim + </a:t>
            </a:r>
            <a:r>
              <a:rPr lang="en-US" sz="1600" dirty="0" err="1"/>
              <a:t>pegfilgrastim</a:t>
            </a:r>
            <a:endParaRPr lang="en-US" sz="1600" dirty="0"/>
          </a:p>
          <a:p>
            <a:pPr marL="742950" lvl="1" indent="-285750"/>
            <a:endParaRPr lang="en-US" sz="2000" dirty="0"/>
          </a:p>
          <a:p>
            <a:pPr marL="285750" indent="-285750"/>
            <a:r>
              <a:rPr lang="en-US" sz="2400" b="1" dirty="0"/>
              <a:t>Platelet Counts </a:t>
            </a:r>
          </a:p>
          <a:p>
            <a:pPr marL="742950" lvl="1" indent="-285750"/>
            <a:r>
              <a:rPr lang="en-US" sz="1800" dirty="0"/>
              <a:t>Nadir was significantly less severe</a:t>
            </a:r>
          </a:p>
          <a:p>
            <a:pPr marL="742950" lvl="1" indent="-285750"/>
            <a:r>
              <a:rPr lang="en-US" sz="1800" dirty="0"/>
              <a:t>55-60% reduction in incidence of thrombocytopenia</a:t>
            </a:r>
          </a:p>
          <a:p>
            <a:pPr marL="742950" lvl="1" indent="-285750"/>
            <a:r>
              <a:rPr lang="en-US" sz="1800" dirty="0"/>
              <a:t>2.5-2.7-day reduction in duration of thrombocytopenia</a:t>
            </a:r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463F906-9E17-0E71-69F2-EBDEE5563F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472" t="9490" r="1831" b="35866"/>
          <a:stretch/>
        </p:blipFill>
        <p:spPr>
          <a:xfrm>
            <a:off x="6879279" y="1448799"/>
            <a:ext cx="4605924" cy="459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14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B74B23E-21F3-7C60-2F5A-2A39F6F9C5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47768"/>
            <a:ext cx="12192000" cy="121920"/>
          </a:xfrm>
          <a:prstGeom prst="rect">
            <a:avLst/>
          </a:prstGeom>
        </p:spPr>
      </p:pic>
      <p:pic>
        <p:nvPicPr>
          <p:cNvPr id="18" name="Picture 17" descr="A picture containing logo&#10;&#10;Description automatically generated">
            <a:extLst>
              <a:ext uri="{FF2B5EF4-FFF2-40B4-BE49-F238E27FC236}">
                <a16:creationId xmlns:a16="http://schemas.microsoft.com/office/drawing/2014/main" id="{1670A36B-382B-CD76-13FD-31DCD3237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35" y="6265224"/>
            <a:ext cx="3247260" cy="54690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0D88ECCB-F503-A70C-E31A-8AF06E914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Challenges to development of 2</a:t>
            </a:r>
            <a:r>
              <a:rPr lang="en-US" b="1" baseline="30000" dirty="0">
                <a:solidFill>
                  <a:srgbClr val="002060"/>
                </a:solidFill>
              </a:rPr>
              <a:t>nd</a:t>
            </a:r>
            <a:r>
              <a:rPr lang="en-US" b="1" dirty="0">
                <a:solidFill>
                  <a:srgbClr val="002060"/>
                </a:solidFill>
              </a:rPr>
              <a:t> Gen Blood Products for ARS</a:t>
            </a:r>
            <a:endParaRPr lang="en-US" sz="1200" b="1" dirty="0">
              <a:solidFill>
                <a:srgbClr val="00206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E584CC-6AFE-F494-2F46-202D53F80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633" y="2109930"/>
            <a:ext cx="711957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Existing species/strains used in MCM development are insufficiently characterized (e.g., </a:t>
            </a:r>
            <a:r>
              <a:rPr lang="en-US" sz="2400" dirty="0" err="1"/>
              <a:t>endotheliopathy</a:t>
            </a:r>
            <a:r>
              <a:rPr lang="en-US" sz="2400" dirty="0"/>
              <a:t>, coagulopathy) to inform appropriateness of the models for blood product development under AR</a:t>
            </a:r>
          </a:p>
          <a:p>
            <a:endParaRPr lang="en-US" sz="1200" dirty="0"/>
          </a:p>
          <a:p>
            <a:r>
              <a:rPr lang="en-US" sz="2400" dirty="0"/>
              <a:t>Protocol is ill-defined – prophylaxis vs. treatment</a:t>
            </a:r>
          </a:p>
          <a:p>
            <a:endParaRPr lang="en-US" sz="1200" dirty="0"/>
          </a:p>
          <a:p>
            <a:r>
              <a:rPr lang="en-US" sz="2400" dirty="0"/>
              <a:t>Imprecise dose estimation and lack of predictive biomarkers hinders ability to stratify patients according to risk/benefit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DFDDD0B-1524-6D22-E089-EAC13D89B6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7" t="1435"/>
          <a:stretch/>
        </p:blipFill>
        <p:spPr>
          <a:xfrm>
            <a:off x="7402203" y="1816609"/>
            <a:ext cx="4678960" cy="382823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80F60F0-FEDE-D20D-2B90-21FE28BBE800}"/>
              </a:ext>
            </a:extLst>
          </p:cNvPr>
          <p:cNvSpPr txBox="1"/>
          <p:nvPr/>
        </p:nvSpPr>
        <p:spPr>
          <a:xfrm>
            <a:off x="8265831" y="5644848"/>
            <a:ext cx="29517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AB Wolbarst et al. </a:t>
            </a:r>
            <a:r>
              <a:rPr lang="en-US" sz="1200" i="1" dirty="0"/>
              <a:t>Radiology. </a:t>
            </a:r>
            <a:r>
              <a:rPr lang="en-US" sz="1200" dirty="0"/>
              <a:t>254(3):660</a:t>
            </a:r>
          </a:p>
        </p:txBody>
      </p:sp>
    </p:spTree>
    <p:extLst>
      <p:ext uri="{BB962C8B-B14F-4D97-AF65-F5344CB8AC3E}">
        <p14:creationId xmlns:p14="http://schemas.microsoft.com/office/powerpoint/2010/main" val="3572696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B74B23E-21F3-7C60-2F5A-2A39F6F9C5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47768"/>
            <a:ext cx="12192000" cy="121920"/>
          </a:xfrm>
          <a:prstGeom prst="rect">
            <a:avLst/>
          </a:prstGeom>
        </p:spPr>
      </p:pic>
      <p:pic>
        <p:nvPicPr>
          <p:cNvPr id="18" name="Picture 17" descr="A picture containing logo&#10;&#10;Description automatically generated">
            <a:extLst>
              <a:ext uri="{FF2B5EF4-FFF2-40B4-BE49-F238E27FC236}">
                <a16:creationId xmlns:a16="http://schemas.microsoft.com/office/drawing/2014/main" id="{1670A36B-382B-CD76-13FD-31DCD3237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35" y="6265224"/>
            <a:ext cx="3247260" cy="54690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0D88ECCB-F503-A70C-E31A-8AF06E914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789" y="147450"/>
            <a:ext cx="11226421" cy="1325563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Animal Model Challenges and Lessons Learned</a:t>
            </a:r>
          </a:p>
        </p:txBody>
      </p:sp>
      <p:sp>
        <p:nvSpPr>
          <p:cNvPr id="33" name="Content Placeholder 7">
            <a:extLst>
              <a:ext uri="{FF2B5EF4-FFF2-40B4-BE49-F238E27FC236}">
                <a16:creationId xmlns:a16="http://schemas.microsoft.com/office/drawing/2014/main" id="{D9EA23E9-790E-CAA6-A1E7-FAC9E93AF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716" y="3698721"/>
            <a:ext cx="11805314" cy="2349047"/>
          </a:xfrm>
        </p:spPr>
        <p:txBody>
          <a:bodyPr>
            <a:normAutofit/>
          </a:bodyPr>
          <a:lstStyle/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49CCC8-23AF-52C9-33E0-BBE8307C9BE8}"/>
              </a:ext>
            </a:extLst>
          </p:cNvPr>
          <p:cNvSpPr txBox="1"/>
          <p:nvPr/>
        </p:nvSpPr>
        <p:spPr>
          <a:xfrm>
            <a:off x="7559065" y="6341218"/>
            <a:ext cx="463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 Mary Homer (Branch Chief, BARDA)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4A55697A-597F-4115-A935-31EAD7CC34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938895"/>
              </p:ext>
            </p:extLst>
          </p:nvPr>
        </p:nvGraphicFramePr>
        <p:xfrm>
          <a:off x="227715" y="1826260"/>
          <a:ext cx="11666599" cy="320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7745">
                  <a:extLst>
                    <a:ext uri="{9D8B030D-6E8A-4147-A177-3AD203B41FA5}">
                      <a16:colId xmlns:a16="http://schemas.microsoft.com/office/drawing/2014/main" val="2479158073"/>
                    </a:ext>
                  </a:extLst>
                </a:gridCol>
                <a:gridCol w="2506219">
                  <a:extLst>
                    <a:ext uri="{9D8B030D-6E8A-4147-A177-3AD203B41FA5}">
                      <a16:colId xmlns:a16="http://schemas.microsoft.com/office/drawing/2014/main" val="3033853378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256861630"/>
                    </a:ext>
                  </a:extLst>
                </a:gridCol>
                <a:gridCol w="2056755">
                  <a:extLst>
                    <a:ext uri="{9D8B030D-6E8A-4147-A177-3AD203B41FA5}">
                      <a16:colId xmlns:a16="http://schemas.microsoft.com/office/drawing/2014/main" val="1315179024"/>
                    </a:ext>
                  </a:extLst>
                </a:gridCol>
                <a:gridCol w="2697480">
                  <a:extLst>
                    <a:ext uri="{9D8B030D-6E8A-4147-A177-3AD203B41FA5}">
                      <a16:colId xmlns:a16="http://schemas.microsoft.com/office/drawing/2014/main" val="4900574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Radiation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Species/Strain Selection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Model Considerations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Supportive Care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Euthanasia Criteria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6838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Source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LINAC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X-Ray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Symbol" pitchFamily="2" charset="2"/>
                        </a:rPr>
                        <a:t>g</a:t>
                      </a:r>
                      <a:r>
                        <a:rPr lang="en-US" dirty="0"/>
                        <a:t>-Ray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Shielding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Dose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Mice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Minipigs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Sinclair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/>
                        <a:t>G</a:t>
                      </a:r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ö</a:t>
                      </a:r>
                      <a:r>
                        <a:rPr lang="en-US" b="0" dirty="0"/>
                        <a:t>ttingen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New Zealand White Rabbits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Non-Human Primate (Chinese, Indian)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Rhesus macaque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Cynomolgus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Inbred or Outbred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Reagent Availability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Import bans/animal availability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Sex differences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Radiation dose-response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Blood volume limitations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Antibiotics (+/-, selection, </a:t>
                      </a:r>
                      <a:r>
                        <a:rPr lang="en-US" dirty="0" err="1"/>
                        <a:t>tx</a:t>
                      </a:r>
                      <a:r>
                        <a:rPr lang="en-US" dirty="0"/>
                        <a:t> regimen, resistance)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Blood products/</a:t>
                      </a:r>
                      <a:br>
                        <a:rPr lang="en-US" dirty="0"/>
                      </a:br>
                      <a:r>
                        <a:rPr lang="en-US" dirty="0"/>
                        <a:t>transfusion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Soft Endpoint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IACUC requirements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Veterinary discretion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Blinded vs. non-blinded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07491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3859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B74B23E-21F3-7C60-2F5A-2A39F6F9C5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47768"/>
            <a:ext cx="12192000" cy="121920"/>
          </a:xfrm>
          <a:prstGeom prst="rect">
            <a:avLst/>
          </a:prstGeom>
        </p:spPr>
      </p:pic>
      <p:pic>
        <p:nvPicPr>
          <p:cNvPr id="18" name="Picture 17" descr="A picture containing logo&#10;&#10;Description automatically generated">
            <a:extLst>
              <a:ext uri="{FF2B5EF4-FFF2-40B4-BE49-F238E27FC236}">
                <a16:creationId xmlns:a16="http://schemas.microsoft.com/office/drawing/2014/main" id="{1670A36B-382B-CD76-13FD-31DCD3237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35" y="6265224"/>
            <a:ext cx="3247260" cy="54690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0D88ECCB-F503-A70C-E31A-8AF06E914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71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Nuclear Blasts and Fallout within Urban Environments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580819-DD23-41B7-F683-CD7B6EC7F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953" y="1764202"/>
            <a:ext cx="7266214" cy="4376590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Font typeface="Arial"/>
              <a:buChar char="•"/>
            </a:pPr>
            <a:r>
              <a:rPr lang="en-US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Detonation of a nuclear device in major U.S. city</a:t>
            </a:r>
          </a:p>
          <a:p>
            <a:pPr lvl="1" indent="-342900"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Hundreds of thousands to &gt;1 million in need of medical treatment</a:t>
            </a:r>
          </a:p>
          <a:p>
            <a:pPr marL="0" indent="0">
              <a:buNone/>
            </a:pPr>
            <a:endParaRPr lang="en-US" sz="19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Medical consequences</a:t>
            </a:r>
          </a:p>
          <a:p>
            <a:pPr marL="798513" lvl="2" indent="-342900"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Prompt events: </a:t>
            </a:r>
          </a:p>
          <a:p>
            <a:pPr marL="1027113" lvl="4" indent="-342900"/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Mechanical trauma</a:t>
            </a:r>
          </a:p>
          <a:p>
            <a:pPr marL="1027113" lvl="4" indent="-342900"/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Flash and flame burns </a:t>
            </a:r>
          </a:p>
          <a:p>
            <a:pPr marL="1027113" lvl="4" indent="-342900"/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Prompt radiation exposure</a:t>
            </a:r>
          </a:p>
          <a:p>
            <a:pPr marL="1027113" lvl="4" indent="-342900"/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Combined injuries</a:t>
            </a:r>
          </a:p>
          <a:p>
            <a:pPr marL="798513" lvl="2" indent="-342900"/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Secondary events- radiation fallout</a:t>
            </a:r>
          </a:p>
          <a:p>
            <a:pPr marL="798513" lvl="2" indent="-342900"/>
            <a:endParaRPr lang="en-US" sz="19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Triage, Transport, and Treatment</a:t>
            </a:r>
          </a:p>
          <a:p>
            <a:pPr marL="800100" lvl="1" indent="-342900"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24-72 hours will be primarily a local response</a:t>
            </a:r>
          </a:p>
          <a:p>
            <a:pPr marL="800100" lvl="1" indent="-342900"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Emphasis on medical countermeasures (MCM) that are effective at protracted periods of time following </a:t>
            </a:r>
            <a:b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exposure- 24 h or later </a:t>
            </a:r>
          </a:p>
          <a:p>
            <a:pPr marL="798513" lvl="2" indent="-342900"/>
            <a:endParaRPr lang="en-US" sz="2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33" name="Picture 263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78F27E4-99C9-C791-4CF8-DC626649E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8857" y="2341686"/>
            <a:ext cx="4000500" cy="3567833"/>
          </a:xfrm>
          <a:prstGeom prst="rect">
            <a:avLst/>
          </a:prstGeom>
        </p:spPr>
      </p:pic>
      <p:sp>
        <p:nvSpPr>
          <p:cNvPr id="2634" name="TextBox 2633">
            <a:extLst>
              <a:ext uri="{FF2B5EF4-FFF2-40B4-BE49-F238E27FC236}">
                <a16:creationId xmlns:a16="http://schemas.microsoft.com/office/drawing/2014/main" id="{E2CEDEFE-84EC-EBAC-EBAF-9747666835F3}"/>
              </a:ext>
            </a:extLst>
          </p:cNvPr>
          <p:cNvSpPr txBox="1"/>
          <p:nvPr/>
        </p:nvSpPr>
        <p:spPr>
          <a:xfrm>
            <a:off x="7604167" y="1705198"/>
            <a:ext cx="4125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Dynamic fallout pattern of a 10 kt nuclear detonation in Washington, DC</a:t>
            </a:r>
          </a:p>
        </p:txBody>
      </p:sp>
    </p:spTree>
    <p:extLst>
      <p:ext uri="{BB962C8B-B14F-4D97-AF65-F5344CB8AC3E}">
        <p14:creationId xmlns:p14="http://schemas.microsoft.com/office/powerpoint/2010/main" val="2926726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B74B23E-21F3-7C60-2F5A-2A39F6F9C5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47768"/>
            <a:ext cx="12192000" cy="1219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E80D80-2D77-DBDD-B3B5-19C22AFB7A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1920"/>
            <a:ext cx="12192000" cy="6169688"/>
          </a:xfrm>
          <a:prstGeom prst="rect">
            <a:avLst/>
          </a:prstGeom>
        </p:spPr>
      </p:pic>
      <p:pic>
        <p:nvPicPr>
          <p:cNvPr id="18" name="Picture 17" descr="A picture containing logo&#10;&#10;Description automatically generated">
            <a:extLst>
              <a:ext uri="{FF2B5EF4-FFF2-40B4-BE49-F238E27FC236}">
                <a16:creationId xmlns:a16="http://schemas.microsoft.com/office/drawing/2014/main" id="{1670A36B-382B-CD76-13FD-31DCD3237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35" y="6265224"/>
            <a:ext cx="3247260" cy="54690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0D88ECCB-F503-A70C-E31A-8AF06E914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070" y="974580"/>
            <a:ext cx="11226421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</a:rPr>
              <a:t>Thank you!!!</a:t>
            </a:r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316856-466B-218D-F156-0E9491DF289D}"/>
              </a:ext>
            </a:extLst>
          </p:cNvPr>
          <p:cNvSpPr txBox="1"/>
          <p:nvPr/>
        </p:nvSpPr>
        <p:spPr>
          <a:xfrm>
            <a:off x="8302922" y="4960090"/>
            <a:ext cx="38890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Contact Information</a:t>
            </a:r>
          </a:p>
          <a:p>
            <a:endParaRPr lang="en-US" dirty="0"/>
          </a:p>
          <a:p>
            <a:r>
              <a:rPr lang="en-US" dirty="0" err="1"/>
              <a:t>Isabel.lauren@truenorthbiopharm.com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272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B74B23E-21F3-7C60-2F5A-2A39F6F9C5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47768"/>
            <a:ext cx="12192000" cy="121920"/>
          </a:xfrm>
          <a:prstGeom prst="rect">
            <a:avLst/>
          </a:prstGeom>
        </p:spPr>
      </p:pic>
      <p:pic>
        <p:nvPicPr>
          <p:cNvPr id="18" name="Picture 17" descr="A picture containing logo&#10;&#10;Description automatically generated">
            <a:extLst>
              <a:ext uri="{FF2B5EF4-FFF2-40B4-BE49-F238E27FC236}">
                <a16:creationId xmlns:a16="http://schemas.microsoft.com/office/drawing/2014/main" id="{1670A36B-382B-CD76-13FD-31DCD3237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35" y="6265224"/>
            <a:ext cx="3247260" cy="54690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0D88ECCB-F503-A70C-E31A-8AF06E914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577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Casualties of a 10 kt nuclear detonation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580819-DD23-41B7-F683-CD7B6EC7F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696" y="1366523"/>
            <a:ext cx="7440387" cy="4597183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/>
              <a:buChar char="•"/>
            </a:pPr>
            <a:r>
              <a:rPr lang="en-US" sz="2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Severe Damage Zone</a:t>
            </a:r>
          </a:p>
          <a:p>
            <a:pPr lvl="1" indent="-342900"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Most people will not survive </a:t>
            </a:r>
            <a:b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Moderate Damage Zone</a:t>
            </a:r>
          </a:p>
          <a:p>
            <a:pPr lvl="1" indent="-342900"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Most people will survive</a:t>
            </a:r>
          </a:p>
          <a:p>
            <a:pPr lvl="1" indent="-342900"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Flying debris injuries common</a:t>
            </a:r>
          </a:p>
          <a:p>
            <a:pPr lvl="1" indent="-342900"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Estimated 250,000 ”at-risk” (in a population of 740,000)</a:t>
            </a:r>
            <a:b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Light Damage Zone</a:t>
            </a:r>
          </a:p>
          <a:p>
            <a:pPr lvl="1" indent="-342900"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Most people uninjured</a:t>
            </a:r>
          </a:p>
          <a:p>
            <a:pPr lvl="1" indent="-342900"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Estimated 150,000 ”at-risk” (in a population of 1.3 million)</a:t>
            </a:r>
            <a:b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Dangerous Fallout Zone</a:t>
            </a:r>
          </a:p>
          <a:p>
            <a:pPr lvl="1" indent="-342900"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Fall out decay is rapid</a:t>
            </a:r>
          </a:p>
          <a:p>
            <a:pPr lvl="1" indent="-342900"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is no significant inhalation hazard</a:t>
            </a:r>
          </a:p>
          <a:p>
            <a:pPr lvl="1" indent="-342900"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Primary hazard is penetrating external radiation</a:t>
            </a:r>
          </a:p>
          <a:p>
            <a:pPr lvl="1" indent="-342900"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~15 minutes for fallout to arrive</a:t>
            </a:r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F0A6CB-F115-676A-B37B-7161CF33F5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25" b="20971"/>
          <a:stretch/>
        </p:blipFill>
        <p:spPr>
          <a:xfrm>
            <a:off x="6585858" y="1769827"/>
            <a:ext cx="5005605" cy="38245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D6354B-924E-5B8A-5368-4F712AEC3D9F}"/>
              </a:ext>
            </a:extLst>
          </p:cNvPr>
          <p:cNvSpPr txBox="1"/>
          <p:nvPr/>
        </p:nvSpPr>
        <p:spPr>
          <a:xfrm>
            <a:off x="6585858" y="1150289"/>
            <a:ext cx="4954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Model of expected post-fallout effects after a nuclear incident in New York City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E7D44D-1DD4-22FC-3B82-0BE6E304DA60}"/>
              </a:ext>
            </a:extLst>
          </p:cNvPr>
          <p:cNvSpPr txBox="1"/>
          <p:nvPr/>
        </p:nvSpPr>
        <p:spPr>
          <a:xfrm>
            <a:off x="5480098" y="5594375"/>
            <a:ext cx="6711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With medical intervention &gt;100,000 at-risk fatalities may be avoided</a:t>
            </a:r>
          </a:p>
        </p:txBody>
      </p:sp>
    </p:spTree>
    <p:extLst>
      <p:ext uri="{BB962C8B-B14F-4D97-AF65-F5344CB8AC3E}">
        <p14:creationId xmlns:p14="http://schemas.microsoft.com/office/powerpoint/2010/main" val="1752854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B74B23E-21F3-7C60-2F5A-2A39F6F9C5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47768"/>
            <a:ext cx="12192000" cy="121920"/>
          </a:xfrm>
          <a:prstGeom prst="rect">
            <a:avLst/>
          </a:prstGeom>
        </p:spPr>
      </p:pic>
      <p:pic>
        <p:nvPicPr>
          <p:cNvPr id="18" name="Picture 17" descr="A picture containing logo&#10;&#10;Description automatically generated">
            <a:extLst>
              <a:ext uri="{FF2B5EF4-FFF2-40B4-BE49-F238E27FC236}">
                <a16:creationId xmlns:a16="http://schemas.microsoft.com/office/drawing/2014/main" id="{1670A36B-382B-CD76-13FD-31DCD3237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35" y="6265224"/>
            <a:ext cx="3247260" cy="54690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0D88ECCB-F503-A70C-E31A-8AF06E914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86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What is Acute Radiation Syndrome (ARS)?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A7089C-D8F1-7A8E-D87F-8B9914837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80" y="1371432"/>
            <a:ext cx="819912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Broadly defines a constellation of syndromes that occur hours to weeks after total or partial (&gt;60%) body irradiation at a dose &gt;50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cGy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Traditionally categorized as hematopoietic, gastrointestinal, or cutaneous subsyndromes of ARS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Human data generated primarily from: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Atom Bomb survivors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Marshallese accident victims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Accidents at nuclear installations, e.g., Chernobyl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D1A704D-B8E4-8057-EDEA-0EB9715D8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200" y="1091253"/>
            <a:ext cx="3249364" cy="48609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436853-A602-5BD5-E20B-1D0CFFDC4DD4}"/>
              </a:ext>
            </a:extLst>
          </p:cNvPr>
          <p:cNvSpPr txBox="1"/>
          <p:nvPr/>
        </p:nvSpPr>
        <p:spPr>
          <a:xfrm>
            <a:off x="8641080" y="6265224"/>
            <a:ext cx="3183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Warren S </a:t>
            </a:r>
            <a:r>
              <a:rPr lang="en-US" i="1" dirty="0"/>
              <a:t>Cancer Res </a:t>
            </a:r>
            <a:r>
              <a:rPr lang="en-US" dirty="0"/>
              <a:t>(6):9, 1946</a:t>
            </a:r>
          </a:p>
        </p:txBody>
      </p:sp>
    </p:spTree>
    <p:extLst>
      <p:ext uri="{BB962C8B-B14F-4D97-AF65-F5344CB8AC3E}">
        <p14:creationId xmlns:p14="http://schemas.microsoft.com/office/powerpoint/2010/main" val="3879614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B74B23E-21F3-7C60-2F5A-2A39F6F9C5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47768"/>
            <a:ext cx="12192000" cy="121920"/>
          </a:xfrm>
          <a:prstGeom prst="rect">
            <a:avLst/>
          </a:prstGeom>
        </p:spPr>
      </p:pic>
      <p:pic>
        <p:nvPicPr>
          <p:cNvPr id="18" name="Picture 17" descr="A picture containing logo&#10;&#10;Description automatically generated">
            <a:extLst>
              <a:ext uri="{FF2B5EF4-FFF2-40B4-BE49-F238E27FC236}">
                <a16:creationId xmlns:a16="http://schemas.microsoft.com/office/drawing/2014/main" id="{1670A36B-382B-CD76-13FD-31DCD3237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35" y="6265224"/>
            <a:ext cx="3247260" cy="54690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0D88ECCB-F503-A70C-E31A-8AF06E914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51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Myelosuppression associated with ARS is well-characterized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55222E-7C40-4FE6-B93E-580A9B464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595" y="1745417"/>
            <a:ext cx="5943599" cy="4351338"/>
          </a:xfrm>
        </p:spPr>
        <p:txBody>
          <a:bodyPr>
            <a:normAutofit lnSpcReduction="10000"/>
          </a:bodyPr>
          <a:lstStyle/>
          <a:p>
            <a:pPr marL="344488" lvl="1" indent="-342900"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Bone marrow is the dose-limiting organ for total body irradiation</a:t>
            </a:r>
          </a:p>
          <a:p>
            <a:pPr marL="344488" lvl="1" indent="-342900">
              <a:buFont typeface="Arial"/>
              <a:buChar char="•"/>
            </a:pPr>
            <a:endParaRPr lang="en-US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4488" lvl="1" indent="-342900"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Exposure to &gt;2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Gy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total body irradiation (minor signs/symptoms after 0.5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Gy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44488" lvl="1" indent="-342900">
              <a:buFont typeface="Arial"/>
              <a:buChar char="•"/>
            </a:pPr>
            <a:endParaRPr lang="en-US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Death within 3-4 weeks in absence of medical intervention (Lethal dose for 50% of exposed population within 60-days is 3.5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Gy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&gt;5.5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Gy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cytokine therapy)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Clinical manifestations</a:t>
            </a:r>
          </a:p>
          <a:p>
            <a:pPr marL="798513" lvl="2" indent="-342900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Lymphopenia</a:t>
            </a:r>
          </a:p>
          <a:p>
            <a:pPr marL="798513" lvl="2" indent="-342900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Neutropenia</a:t>
            </a:r>
          </a:p>
          <a:p>
            <a:pPr marL="798513" lvl="2" indent="-342900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Thrombocytopenia</a:t>
            </a:r>
          </a:p>
          <a:p>
            <a:pPr marL="798513" lvl="2" indent="-342900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Severe acute anemia</a:t>
            </a:r>
          </a:p>
          <a:p>
            <a:pPr marL="798513" lvl="2" indent="-342900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Hemorrhage and petechiae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B3F29D-BDE0-ABF3-6665-CF8822580A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7" t="1435"/>
          <a:stretch/>
        </p:blipFill>
        <p:spPr>
          <a:xfrm>
            <a:off x="6454268" y="1722297"/>
            <a:ext cx="4899532" cy="40087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6BA710-6BE7-8E20-86C6-59C82CFFA3A9}"/>
              </a:ext>
            </a:extLst>
          </p:cNvPr>
          <p:cNvSpPr txBox="1"/>
          <p:nvPr/>
        </p:nvSpPr>
        <p:spPr>
          <a:xfrm>
            <a:off x="6454268" y="5731005"/>
            <a:ext cx="489953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AB Wolbarst et al. </a:t>
            </a:r>
            <a:r>
              <a:rPr lang="en-US" sz="1200" i="1" dirty="0"/>
              <a:t>Radiology. </a:t>
            </a:r>
            <a:r>
              <a:rPr lang="en-US" sz="1200" dirty="0"/>
              <a:t>254(3):660</a:t>
            </a:r>
          </a:p>
        </p:txBody>
      </p:sp>
    </p:spTree>
    <p:extLst>
      <p:ext uri="{BB962C8B-B14F-4D97-AF65-F5344CB8AC3E}">
        <p14:creationId xmlns:p14="http://schemas.microsoft.com/office/powerpoint/2010/main" val="963556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B74B23E-21F3-7C60-2F5A-2A39F6F9C5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47768"/>
            <a:ext cx="12192000" cy="121920"/>
          </a:xfrm>
          <a:prstGeom prst="rect">
            <a:avLst/>
          </a:prstGeom>
        </p:spPr>
      </p:pic>
      <p:pic>
        <p:nvPicPr>
          <p:cNvPr id="18" name="Picture 17" descr="A picture containing logo&#10;&#10;Description automatically generated">
            <a:extLst>
              <a:ext uri="{FF2B5EF4-FFF2-40B4-BE49-F238E27FC236}">
                <a16:creationId xmlns:a16="http://schemas.microsoft.com/office/drawing/2014/main" id="{1670A36B-382B-CD76-13FD-31DCD3237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35" y="6265224"/>
            <a:ext cx="3247260" cy="54690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0D88ECCB-F503-A70C-E31A-8AF06E914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667" y="94230"/>
            <a:ext cx="11254665" cy="1325563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ARS is a Multi-Organ Injury/Failure Syndrome</a:t>
            </a:r>
          </a:p>
        </p:txBody>
      </p:sp>
      <p:sp>
        <p:nvSpPr>
          <p:cNvPr id="2637" name="Content Placeholder 2636">
            <a:extLst>
              <a:ext uri="{FF2B5EF4-FFF2-40B4-BE49-F238E27FC236}">
                <a16:creationId xmlns:a16="http://schemas.microsoft.com/office/drawing/2014/main" id="{D711F869-5BA5-CB4A-5498-8CDCA5442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29" y="1419793"/>
            <a:ext cx="5296467" cy="4782766"/>
          </a:xfrm>
        </p:spPr>
        <p:txBody>
          <a:bodyPr>
            <a:noAutofit/>
          </a:bodyPr>
          <a:lstStyle/>
          <a:p>
            <a:pPr marL="227013" lvl="1"/>
            <a:r>
              <a:rPr lang="en-US" sz="1800" dirty="0"/>
              <a:t>Pancytopenia, alone, however, cannot explain the spectrum of clinical manifestations observed among individuals with ARS</a:t>
            </a:r>
          </a:p>
          <a:p>
            <a:endParaRPr lang="en-US" sz="1200" dirty="0"/>
          </a:p>
          <a:p>
            <a:r>
              <a:rPr lang="en-US" sz="1800" dirty="0"/>
              <a:t>Petechiae, ecchymosis, and other hemorrhagic lesions with prolonged bleeding and coagulation times are characteristic of a “severe hemorrhagic syndrome” </a:t>
            </a:r>
          </a:p>
          <a:p>
            <a:endParaRPr lang="en-US" sz="1200" dirty="0"/>
          </a:p>
          <a:p>
            <a:r>
              <a:rPr lang="en-US" sz="1800" dirty="0"/>
              <a:t>Autopsy records from ARS victims describe hemorrhage </a:t>
            </a:r>
            <a:r>
              <a:rPr lang="en-US" sz="1800" dirty="0" err="1"/>
              <a:t>inthe</a:t>
            </a:r>
            <a:r>
              <a:rPr lang="en-US" sz="1800" dirty="0"/>
              <a:t> heart, lungs, skeletal musculature, bladder, and intestines </a:t>
            </a:r>
          </a:p>
          <a:p>
            <a:endParaRPr lang="en-US" sz="1200" dirty="0"/>
          </a:p>
          <a:p>
            <a:r>
              <a:rPr lang="en-US" sz="1800" dirty="0"/>
              <a:t>The pathobiology of blood failure (e.g., </a:t>
            </a:r>
            <a:r>
              <a:rPr lang="en-US" sz="1800" dirty="0" err="1"/>
              <a:t>endotheliopathy</a:t>
            </a:r>
            <a:r>
              <a:rPr lang="en-US" sz="1800" dirty="0"/>
              <a:t>, coagulopathy and hemorrhage ) associated with ARS has not been fully  elucidated</a:t>
            </a:r>
          </a:p>
        </p:txBody>
      </p:sp>
      <p:pic>
        <p:nvPicPr>
          <p:cNvPr id="2636" name="Picture 2635" descr="Diagram&#10;&#10;Description automatically generated">
            <a:extLst>
              <a:ext uri="{FF2B5EF4-FFF2-40B4-BE49-F238E27FC236}">
                <a16:creationId xmlns:a16="http://schemas.microsoft.com/office/drawing/2014/main" id="{CCC61972-FD99-5901-EEF4-E800C2B53E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7796" y="1571341"/>
            <a:ext cx="6416100" cy="414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36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8124E-AA7B-75DA-8AA2-3EA10BCEA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" y="12288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Pattern of Vascular Injury after Radiation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84F7E-86E4-5355-CB79-8091FE732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747" y="1408210"/>
            <a:ext cx="7479097" cy="4639558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Immediate effects (milliseconds to hours )</a:t>
            </a:r>
          </a:p>
          <a:p>
            <a:pPr marL="742950" lvl="1" indent="-285750"/>
            <a:r>
              <a:rPr lang="en-US" dirty="0"/>
              <a:t>Primarily caused by DNA damage and apoptosis</a:t>
            </a:r>
          </a:p>
          <a:p>
            <a:pPr marL="742950" lvl="1" indent="-285750"/>
            <a:r>
              <a:rPr lang="en-US" dirty="0"/>
              <a:t>Molecular injury is established</a:t>
            </a:r>
          </a:p>
          <a:p>
            <a:pPr marL="742950" lvl="1" indent="-285750"/>
            <a:r>
              <a:rPr lang="en-US" dirty="0"/>
              <a:t>Immediate morphologic lesions that may disappear for weeks prior to detection by light microscopy</a:t>
            </a:r>
          </a:p>
          <a:p>
            <a:pPr marL="742950" lvl="1" indent="-285750"/>
            <a:r>
              <a:rPr lang="en-US" dirty="0"/>
              <a:t>Vascular injury is rarely detectable</a:t>
            </a:r>
          </a:p>
          <a:p>
            <a:pPr marL="0" indent="0">
              <a:buNone/>
            </a:pPr>
            <a:endParaRPr lang="en-US" sz="1400" dirty="0"/>
          </a:p>
          <a:p>
            <a:r>
              <a:rPr lang="en-US" b="1" dirty="0"/>
              <a:t>Early effects (24 hours to 60 days)</a:t>
            </a:r>
          </a:p>
          <a:p>
            <a:pPr lvl="1"/>
            <a:r>
              <a:rPr lang="en-US" dirty="0"/>
              <a:t>Cytoplasmic swelling of EC leading to vascular occlusion and ischemia/reperfusion injury</a:t>
            </a:r>
          </a:p>
          <a:p>
            <a:pPr lvl="1"/>
            <a:r>
              <a:rPr lang="en-US" dirty="0"/>
              <a:t>Capillary fragility, vascular permeability/loosening of tight junctions, angiogenesis</a:t>
            </a:r>
          </a:p>
          <a:p>
            <a:pPr lvl="1"/>
            <a:r>
              <a:rPr lang="en-US" dirty="0"/>
              <a:t>Chronic oxidative stress (e.g., hydroxyl radical, </a:t>
            </a:r>
            <a:r>
              <a:rPr lang="en-US" dirty="0" err="1"/>
              <a:t>peroxynitrite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Chronic hypoxia/reduced perfusion</a:t>
            </a:r>
          </a:p>
          <a:p>
            <a:pPr lvl="1"/>
            <a:r>
              <a:rPr lang="en-US" dirty="0"/>
              <a:t>Increased expression of cytokines and adhesion molecules</a:t>
            </a:r>
          </a:p>
          <a:p>
            <a:pPr lvl="1"/>
            <a:r>
              <a:rPr lang="en-US" dirty="0"/>
              <a:t>Increased endothelial –leukocyte interactions/inflammation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4FE711-27CC-6C0A-1F07-B45DC07BC9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47768"/>
            <a:ext cx="12192000" cy="121920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56D25653-E745-AF08-BC6A-DA3E9AA93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35" y="6265224"/>
            <a:ext cx="3247260" cy="546907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2057B485-3B22-6E81-F6DA-D0D13E1C36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390" y="2158812"/>
            <a:ext cx="4304144" cy="32635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F1CC6C-A71C-5F84-633D-6F343621B7C6}"/>
              </a:ext>
            </a:extLst>
          </p:cNvPr>
          <p:cNvSpPr txBox="1"/>
          <p:nvPr/>
        </p:nvSpPr>
        <p:spPr>
          <a:xfrm>
            <a:off x="8567968" y="3617054"/>
            <a:ext cx="823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Hemithoracic Irradiation, Fischer 344 Rats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0AB4AC-41CF-DA07-5A55-87D51B2DFA9E}"/>
              </a:ext>
            </a:extLst>
          </p:cNvPr>
          <p:cNvSpPr/>
          <p:nvPr/>
        </p:nvSpPr>
        <p:spPr>
          <a:xfrm>
            <a:off x="8045857" y="5375764"/>
            <a:ext cx="3775393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50" dirty="0">
                <a:latin typeface="Times" pitchFamily="2" charset="0"/>
              </a:rPr>
              <a:t>Fleckenstein et al. </a:t>
            </a:r>
            <a:r>
              <a:rPr lang="en-US" sz="750" i="1" dirty="0">
                <a:latin typeface="Times" pitchFamily="2" charset="0"/>
              </a:rPr>
              <a:t>Int. J. Radiation Oncology Biol. Phys., </a:t>
            </a:r>
            <a:r>
              <a:rPr lang="en-US" sz="750" dirty="0">
                <a:latin typeface="Times" pitchFamily="2" charset="0"/>
              </a:rPr>
              <a:t>Vol. 68, No. 1, pp. 196–204, 2007 </a:t>
            </a:r>
            <a:endParaRPr lang="en-US" dirty="0"/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F006A77C-695E-30F1-129E-509A9F1A2E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87" b="1114"/>
          <a:stretch/>
        </p:blipFill>
        <p:spPr>
          <a:xfrm>
            <a:off x="10268970" y="1164640"/>
            <a:ext cx="1593056" cy="15499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EEA0027-5343-822C-BB50-A5513969B5A1}"/>
              </a:ext>
            </a:extLst>
          </p:cNvPr>
          <p:cNvSpPr txBox="1"/>
          <p:nvPr/>
        </p:nvSpPr>
        <p:spPr>
          <a:xfrm>
            <a:off x="10137864" y="1175583"/>
            <a:ext cx="8996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/>
              <a:t>24 h after WTLI</a:t>
            </a:r>
          </a:p>
          <a:p>
            <a:r>
              <a:rPr lang="en-US" sz="900" dirty="0"/>
              <a:t>C57L/J Mouse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F9E119-DD9F-2BB6-716B-07D5C3EB7D7A}"/>
              </a:ext>
            </a:extLst>
          </p:cNvPr>
          <p:cNvSpPr txBox="1"/>
          <p:nvPr/>
        </p:nvSpPr>
        <p:spPr>
          <a:xfrm>
            <a:off x="10340876" y="2665613"/>
            <a:ext cx="159305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>
                <a:latin typeface="Times" pitchFamily="2" charset="0"/>
              </a:rPr>
              <a:t>Jackson IL et al. </a:t>
            </a:r>
            <a:r>
              <a:rPr lang="en-US" sz="750" i="1" dirty="0">
                <a:latin typeface="Times" pitchFamily="2" charset="0"/>
              </a:rPr>
              <a:t>Disease Models and Mechanisms.</a:t>
            </a:r>
            <a:r>
              <a:rPr lang="en-US" sz="750" dirty="0">
                <a:latin typeface="Times" pitchFamily="2" charset="0"/>
              </a:rPr>
              <a:t>  10(4):425-437; 2017</a:t>
            </a:r>
          </a:p>
        </p:txBody>
      </p:sp>
    </p:spTree>
    <p:extLst>
      <p:ext uri="{BB962C8B-B14F-4D97-AF65-F5344CB8AC3E}">
        <p14:creationId xmlns:p14="http://schemas.microsoft.com/office/powerpoint/2010/main" val="3781036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B74B23E-21F3-7C60-2F5A-2A39F6F9C5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47768"/>
            <a:ext cx="12192000" cy="121920"/>
          </a:xfrm>
          <a:prstGeom prst="rect">
            <a:avLst/>
          </a:prstGeom>
        </p:spPr>
      </p:pic>
      <p:pic>
        <p:nvPicPr>
          <p:cNvPr id="18" name="Picture 17" descr="A picture containing logo&#10;&#10;Description automatically generated">
            <a:extLst>
              <a:ext uri="{FF2B5EF4-FFF2-40B4-BE49-F238E27FC236}">
                <a16:creationId xmlns:a16="http://schemas.microsoft.com/office/drawing/2014/main" id="{1670A36B-382B-CD76-13FD-31DCD3237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35" y="6265224"/>
            <a:ext cx="3247260" cy="54690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0D88ECCB-F503-A70C-E31A-8AF06E914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786" y="68810"/>
            <a:ext cx="11226421" cy="1325563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MCM Approvals under the FDA Animal Rule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8B42642B-97CA-49C7-67A7-B4A326877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388" y="1333008"/>
            <a:ext cx="11574780" cy="465247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FDA will rely on evidence from animal studies to provide substantial evidence of product effectiveness only when all of the following four criteria are met: 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dirty="0"/>
              <a:t>There is a reasonably well-understood pathophysiological mechanism of the toxicity of the substance and its prevention or substantial reduction by the product; </a:t>
            </a:r>
            <a:br>
              <a:rPr lang="en-US" dirty="0"/>
            </a:br>
            <a:endParaRPr lang="en-US" dirty="0"/>
          </a:p>
          <a:p>
            <a:r>
              <a:rPr lang="en-US" dirty="0"/>
              <a:t>The effect is demonstrated in more than one animal species expected to react with a response predictive for humans, unless the effect is demonstrated in a single animal species that represents a sufficiently well-characterized animal model for predicting the response in humans; </a:t>
            </a:r>
          </a:p>
          <a:p>
            <a:endParaRPr lang="en-US" sz="2200" dirty="0"/>
          </a:p>
          <a:p>
            <a:r>
              <a:rPr lang="en-US" dirty="0"/>
              <a:t>The animal study endpoint is clearly related to the desired benefit in humans, generally the enhancement of survival or prevention of major morbidity; and </a:t>
            </a:r>
          </a:p>
          <a:p>
            <a:endParaRPr lang="en-US" sz="2200" dirty="0"/>
          </a:p>
          <a:p>
            <a:r>
              <a:rPr lang="en-US" dirty="0"/>
              <a:t>The data or information on the pharmacokinetics and pharmacodynamics of the product or other relevant data or information, in animals and humans, allows selection of an effective dose in humans.12 </a:t>
            </a:r>
          </a:p>
        </p:txBody>
      </p:sp>
    </p:spTree>
    <p:extLst>
      <p:ext uri="{BB962C8B-B14F-4D97-AF65-F5344CB8AC3E}">
        <p14:creationId xmlns:p14="http://schemas.microsoft.com/office/powerpoint/2010/main" val="1738779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B74B23E-21F3-7C60-2F5A-2A39F6F9C5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47768"/>
            <a:ext cx="12192000" cy="121920"/>
          </a:xfrm>
          <a:prstGeom prst="rect">
            <a:avLst/>
          </a:prstGeom>
        </p:spPr>
      </p:pic>
      <p:pic>
        <p:nvPicPr>
          <p:cNvPr id="18" name="Picture 17" descr="A picture containing logo&#10;&#10;Description automatically generated">
            <a:extLst>
              <a:ext uri="{FF2B5EF4-FFF2-40B4-BE49-F238E27FC236}">
                <a16:creationId xmlns:a16="http://schemas.microsoft.com/office/drawing/2014/main" id="{1670A36B-382B-CD76-13FD-31DCD3237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35" y="6265224"/>
            <a:ext cx="3247260" cy="546907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A7089C-D8F1-7A8E-D87F-8B9914837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8" y="1677542"/>
            <a:ext cx="7086599" cy="4351338"/>
          </a:xfrm>
        </p:spPr>
        <p:txBody>
          <a:bodyPr>
            <a:normAutofit fontScale="92500" lnSpcReduction="20000"/>
          </a:bodyPr>
          <a:lstStyle/>
          <a:p>
            <a:pPr marL="344488" lvl="1" indent="-34290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1986 -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Sargramostim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(GM-CSF, marketed as Leukine</a:t>
            </a:r>
            <a:r>
              <a:rPr lang="en-US" dirty="0"/>
              <a:t>®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was used for the first time in humans with ARS following the Chernobyl Nuclear Power Plant accident in Ukraine. </a:t>
            </a:r>
          </a:p>
          <a:p>
            <a:pPr marL="344488" lvl="1" indent="-342900">
              <a:buFont typeface="Arial"/>
              <a:buChar char="•"/>
            </a:pP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4488" lvl="1" indent="-34290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1987 –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Sargramostim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used to treat ARS in victims of the radiation accident at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Goiânia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Brazil</a:t>
            </a:r>
          </a:p>
          <a:p>
            <a:pPr marL="344488" lvl="1" indent="-342900">
              <a:buFont typeface="Arial"/>
              <a:buChar char="•"/>
            </a:pP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4488" lvl="1" indent="-34290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1991 –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Sargramostim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filgrastim (G-CSF) approved for chemotherapy-induced neutropenia </a:t>
            </a:r>
          </a:p>
          <a:p>
            <a:pPr marL="344488" lvl="1" indent="-342900">
              <a:buFont typeface="Arial"/>
              <a:buChar char="•"/>
            </a:pP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4488" lvl="1" indent="-34290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2015 – Filgrastim (Neupogen</a:t>
            </a:r>
            <a:r>
              <a:rPr lang="en-US" dirty="0"/>
              <a:t>®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and peg-filgrastim (Neulasta</a:t>
            </a:r>
            <a:r>
              <a:rPr lang="en-US" dirty="0"/>
              <a:t>®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approved as MCMs to treat myelosuppression associated with ARS</a:t>
            </a:r>
          </a:p>
          <a:p>
            <a:pPr marL="344488" lvl="1" indent="-342900">
              <a:buFont typeface="Arial"/>
              <a:buChar char="•"/>
            </a:pP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4488" lvl="1" indent="-34290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2017 -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Sargramostim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Leukine</a:t>
            </a:r>
            <a:r>
              <a:rPr lang="en-US" sz="2000" dirty="0"/>
              <a:t>®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approved as a MCM</a:t>
            </a:r>
          </a:p>
          <a:p>
            <a:pPr marL="1588" lvl="1" indent="0">
              <a:buNone/>
            </a:pP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4488" lvl="1" indent="-34290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 – Romiplostim (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NPlate</a:t>
            </a:r>
            <a:r>
              <a:rPr lang="en-US" sz="2000" dirty="0"/>
              <a:t>®,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TPO receptor agonist) approved as a MCM*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43A4647-0210-3F1E-7784-FAB44560996D}"/>
              </a:ext>
            </a:extLst>
          </p:cNvPr>
          <p:cNvSpPr txBox="1">
            <a:spLocks/>
          </p:cNvSpPr>
          <p:nvPr/>
        </p:nvSpPr>
        <p:spPr>
          <a:xfrm>
            <a:off x="482789" y="111206"/>
            <a:ext cx="1122642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2060"/>
                </a:solidFill>
              </a:rPr>
              <a:t>Repurposing commercially available, FDA-approved products as MCMs</a:t>
            </a:r>
            <a:endParaRPr lang="en-US" sz="1200" b="1" dirty="0">
              <a:solidFill>
                <a:srgbClr val="002060"/>
              </a:solidFill>
            </a:endParaRP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07C15BB-94CF-6D57-9D0F-01478B953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114" y="1685045"/>
            <a:ext cx="4582886" cy="429728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8CB5586-ECE8-67EE-22F2-FB9DBE072F06}"/>
              </a:ext>
            </a:extLst>
          </p:cNvPr>
          <p:cNvSpPr/>
          <p:nvPr/>
        </p:nvSpPr>
        <p:spPr>
          <a:xfrm>
            <a:off x="9536017" y="2344999"/>
            <a:ext cx="2394725" cy="31079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9063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2852</TotalTime>
  <Words>1833</Words>
  <Application>Microsoft Macintosh PowerPoint</Application>
  <PresentationFormat>Widescreen</PresentationFormat>
  <Paragraphs>232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Symbol</vt:lpstr>
      <vt:lpstr>Times</vt:lpstr>
      <vt:lpstr>Office Theme</vt:lpstr>
      <vt:lpstr>  How Do We Prepare for Threat X?  Animal Model Design Considerations for Threat X and Transfusion </vt:lpstr>
      <vt:lpstr>Nuclear Blasts and Fallout within Urban Environments</vt:lpstr>
      <vt:lpstr>Casualties of a 10 kt nuclear detonation</vt:lpstr>
      <vt:lpstr>What is Acute Radiation Syndrome (ARS)?</vt:lpstr>
      <vt:lpstr>Myelosuppression associated with ARS is well-characterized</vt:lpstr>
      <vt:lpstr>ARS is a Multi-Organ Injury/Failure Syndrome</vt:lpstr>
      <vt:lpstr>Pattern of Vascular Injury after Radiation</vt:lpstr>
      <vt:lpstr>MCM Approvals under the FDA Animal Rule</vt:lpstr>
      <vt:lpstr>PowerPoint Presentation</vt:lpstr>
      <vt:lpstr>Drug Repurposing - Conserved Pathobiology Myeloid Colony Stimulating Factors</vt:lpstr>
      <vt:lpstr>Adequate and Well-Controlled Study Neupogen® (filgrastim) Efficacy in ARS</vt:lpstr>
      <vt:lpstr>Neupogen® (filgrastim)- Loss of efficacy in the absence of blood transfusions and with delayed treatment (48h)</vt:lpstr>
      <vt:lpstr>The MacVittie Model – Whole Blood Transfusion</vt:lpstr>
      <vt:lpstr>PowerPoint Presentation</vt:lpstr>
      <vt:lpstr>Mid-20th century transfusion studies in a canine model of TBI-induced ARS</vt:lpstr>
      <vt:lpstr>Hemorrhage associated with TBI-induced ARS</vt:lpstr>
      <vt:lpstr>NPlate® significantly improves survival from TBI-induced ARS</vt:lpstr>
      <vt:lpstr>Challenges to development of 2nd Gen Blood Products for ARS</vt:lpstr>
      <vt:lpstr>Animal Model Challenges and Lessons Learned</vt:lpstr>
      <vt:lpstr>Thank you!!!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Isabel Jackson</dc:creator>
  <cp:lastModifiedBy>Isabel Jackson</cp:lastModifiedBy>
  <cp:revision>11</cp:revision>
  <dcterms:created xsi:type="dcterms:W3CDTF">2022-06-25T11:18:18Z</dcterms:created>
  <dcterms:modified xsi:type="dcterms:W3CDTF">2022-06-28T12:14:30Z</dcterms:modified>
</cp:coreProperties>
</file>