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63" r:id="rId2"/>
    <p:sldId id="627" r:id="rId3"/>
    <p:sldId id="628" r:id="rId4"/>
    <p:sldId id="352" r:id="rId5"/>
    <p:sldId id="385" r:id="rId6"/>
    <p:sldId id="626" r:id="rId7"/>
    <p:sldId id="629" r:id="rId8"/>
    <p:sldId id="630" r:id="rId9"/>
    <p:sldId id="323" r:id="rId10"/>
    <p:sldId id="324" r:id="rId11"/>
    <p:sldId id="632" r:id="rId12"/>
    <p:sldId id="631" r:id="rId13"/>
    <p:sldId id="503" r:id="rId14"/>
    <p:sldId id="635" r:id="rId15"/>
    <p:sldId id="634" r:id="rId16"/>
    <p:sldId id="636" r:id="rId17"/>
    <p:sldId id="365" r:id="rId18"/>
    <p:sldId id="633" r:id="rId19"/>
    <p:sldId id="637" r:id="rId20"/>
    <p:sldId id="505" r:id="rId21"/>
    <p:sldId id="506" r:id="rId22"/>
    <p:sldId id="504" r:id="rId23"/>
    <p:sldId id="638" r:id="rId24"/>
    <p:sldId id="639" r:id="rId25"/>
    <p:sldId id="640" r:id="rId26"/>
    <p:sldId id="641" r:id="rId27"/>
    <p:sldId id="642" r:id="rId28"/>
    <p:sldId id="344" r:id="rId29"/>
    <p:sldId id="354" r:id="rId30"/>
    <p:sldId id="367" r:id="rId31"/>
    <p:sldId id="295" r:id="rId32"/>
    <p:sldId id="294" r:id="rId33"/>
    <p:sldId id="279" r:id="rId34"/>
    <p:sldId id="389" r:id="rId35"/>
    <p:sldId id="388" r:id="rId36"/>
    <p:sldId id="386" r:id="rId37"/>
    <p:sldId id="387" r:id="rId38"/>
    <p:sldId id="390" r:id="rId39"/>
    <p:sldId id="391" r:id="rId40"/>
    <p:sldId id="377" r:id="rId41"/>
    <p:sldId id="643" r:id="rId42"/>
    <p:sldId id="502" r:id="rId43"/>
    <p:sldId id="282" r:id="rId44"/>
    <p:sldId id="380" r:id="rId45"/>
    <p:sldId id="305" r:id="rId46"/>
    <p:sldId id="384" r:id="rId47"/>
    <p:sldId id="644" r:id="rId48"/>
    <p:sldId id="645" r:id="rId49"/>
    <p:sldId id="431" r:id="rId50"/>
    <p:sldId id="310" r:id="rId5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p, Andrew P COL USARMY MEDCOM AISR (US)" initials="CAPCUMA(" lastIdx="2" clrIdx="0">
    <p:extLst>
      <p:ext uri="{19B8F6BF-5375-455C-9EA6-DF929625EA0E}">
        <p15:presenceInfo xmlns:p15="http://schemas.microsoft.com/office/powerpoint/2012/main" userId="S-1-5-21-3923692831-1208425469-611280938-62998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97B0"/>
    <a:srgbClr val="336699"/>
    <a:srgbClr val="262340"/>
    <a:srgbClr val="FFC629"/>
    <a:srgbClr val="333C33"/>
    <a:srgbClr val="FFD530"/>
    <a:srgbClr val="67151F"/>
    <a:srgbClr val="D991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998" autoAdjust="0"/>
  </p:normalViewPr>
  <p:slideViewPr>
    <p:cSldViewPr snapToGrid="0" snapToObjects="1">
      <p:cViewPr varScale="1">
        <p:scale>
          <a:sx n="75" d="100"/>
          <a:sy n="75" d="100"/>
        </p:scale>
        <p:origin x="1004" y="40"/>
      </p:cViewPr>
      <p:guideLst>
        <p:guide orient="horz" pos="2160"/>
        <p:guide pos="289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61" d="100"/>
          <a:sy n="161" d="100"/>
        </p:scale>
        <p:origin x="381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1F143D2-B6FF-3C4A-B109-18C45843BD1D}" type="datetimeFigureOut">
              <a:rPr lang="en-US" smtClean="0"/>
              <a:t>6/20/2023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15B8868-EF51-CA4B-9BD5-B99DD1FB84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1589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5EF71C2-2358-394D-B9C0-422540A7EDCD}" type="datetimeFigureOut">
              <a:rPr lang="en-US" smtClean="0"/>
              <a:t>6/20/2023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4C1C953-2046-5A49-A76D-8EB5E9244F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183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1C953-2046-5A49-A76D-8EB5E9244F5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975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54C1C953-2046-5A49-A76D-8EB5E9244F5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5723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54C1C953-2046-5A49-A76D-8EB5E9244F5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22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77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54C1C953-2046-5A49-A76D-8EB5E9244F5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23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2373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54C1C953-2046-5A49-A76D-8EB5E9244F5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24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4617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54C1C953-2046-5A49-A76D-8EB5E9244F5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25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1998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54C1C953-2046-5A49-A76D-8EB5E9244F5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26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2569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54C1C953-2046-5A49-A76D-8EB5E9244F5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27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59854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2019 Nobel Prize in Physiology or Medicine was awarded to a trio of scientists—William G.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Kaelin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Jr., Sir Peter J.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Ratcliffe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Gregg L.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Semenza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—who study a set of proteins that control how cells use oxygen, known as the hypoxia-inducible factor (HIF) system. Their collective discoveries have led to the development of treatments for anemia, cancer, and other blood-related diseases.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1C953-2046-5A49-A76D-8EB5E9244F5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487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1C953-2046-5A49-A76D-8EB5E9244F5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9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1C953-2046-5A49-A76D-8EB5E9244F5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93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54C1C953-2046-5A49-A76D-8EB5E9244F5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13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907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54C1C953-2046-5A49-A76D-8EB5E9244F5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14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5121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54C1C953-2046-5A49-A76D-8EB5E9244F5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1026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54C1C953-2046-5A49-A76D-8EB5E9244F5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9284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54C1C953-2046-5A49-A76D-8EB5E9244F5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17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7456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54C1C953-2046-5A49-A76D-8EB5E9244F5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18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9798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54C1C953-2046-5A49-A76D-8EB5E9244F5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7770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54C1C953-2046-5A49-A76D-8EB5E9244F5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20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279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x3_01-0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8015" y="389744"/>
            <a:ext cx="6327648" cy="1210704"/>
          </a:xfrm>
          <a:effectLst/>
        </p:spPr>
        <p:txBody>
          <a:bodyPr>
            <a:normAutofit/>
          </a:bodyPr>
          <a:lstStyle>
            <a:lvl1pPr algn="l">
              <a:defRPr sz="35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8014" y="1600447"/>
            <a:ext cx="6327648" cy="54507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29400"/>
            <a:ext cx="2895600" cy="2389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UNCLASSIFIED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Name, Title, Email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UNCLASSIFIED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200" y="1377950"/>
            <a:ext cx="3325813" cy="4768850"/>
          </a:xfrm>
          <a:ln w="19050" cmpd="sng"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971925" y="1377950"/>
            <a:ext cx="4714875" cy="2270125"/>
          </a:xfrm>
          <a:ln w="19050" cmpd="sng"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971925" y="3836988"/>
            <a:ext cx="4714875" cy="2309812"/>
          </a:xfrm>
          <a:ln w="19050" cmpd="sng"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Name, Title, Email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UNCLASSIFIED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649288" y="1268640"/>
            <a:ext cx="7796212" cy="389217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49288" y="5364163"/>
            <a:ext cx="7796212" cy="7159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Name, Title, Email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UNCLASSIFIED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SmartArt Placeholder 6"/>
          <p:cNvSpPr>
            <a:spLocks noGrp="1"/>
          </p:cNvSpPr>
          <p:nvPr>
            <p:ph type="pic" sz="quarter" idx="13"/>
          </p:nvPr>
        </p:nvSpPr>
        <p:spPr>
          <a:xfrm>
            <a:off x="4729072" y="1296988"/>
            <a:ext cx="3957727" cy="4633912"/>
          </a:xfrm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57200" y="1296988"/>
            <a:ext cx="4069198" cy="4633912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Name, Title, Email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UNCLASSIFIED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Name, Title, Email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UNCLASSIFIED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 MRM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629400"/>
            <a:ext cx="2133600" cy="238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Name, Title, Email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38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UNCLASSIFIED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6752" y="6629400"/>
            <a:ext cx="2133600" cy="238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009E32-0316-A64C-BBE6-76331A90034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973" y="65903"/>
            <a:ext cx="7611762" cy="8728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629400"/>
            <a:ext cx="2133600" cy="238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Name, Title, Email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38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UNCLASSIFIED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6752" y="6629400"/>
            <a:ext cx="2133600" cy="238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009E32-0316-A64C-BBE6-76331A90034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4x3_03-0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2619" y="1168089"/>
            <a:ext cx="8442862" cy="672849"/>
          </a:xfrm>
        </p:spPr>
        <p:txBody>
          <a:bodyPr anchor="t">
            <a:noAutofit/>
          </a:bodyPr>
          <a:lstStyle>
            <a:lvl1pPr algn="ctr">
              <a:defRPr sz="3600" b="1" cap="none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306" y="2092280"/>
            <a:ext cx="7516861" cy="803319"/>
          </a:xfr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Name, Title, Email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UNCLASSIFIED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6752" y="6629400"/>
            <a:ext cx="2133600" cy="238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009E32-0316-A64C-BBE6-76331A90034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ln w="28575" cmpd="sng">
            <a:noFill/>
          </a:ln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Name, Title, Email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UNCLASSIFIED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Name, Title, Email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UNCLASSIFIED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Name, Title, Email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UNCLASSIFIED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Name, Title, Email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UNCLASSIFIED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0798"/>
            <a:ext cx="3008313" cy="79708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80798"/>
            <a:ext cx="5111750" cy="504536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99476"/>
            <a:ext cx="3008313" cy="4126687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Name, Title, Email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UNCLASSIFIED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94307"/>
            <a:ext cx="5486400" cy="4161072"/>
          </a:xfrm>
          <a:ln w="19050" cmpd="sng"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Name, Title, Email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UNCLASSIFIED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x3_02-02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255"/>
            <a:ext cx="9169400" cy="68770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5546" y="-1"/>
            <a:ext cx="7669427" cy="980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358"/>
            <a:ext cx="8229600" cy="4846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629400"/>
            <a:ext cx="2133600" cy="2389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Name, Title, Email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29400"/>
            <a:ext cx="2895600" cy="2389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UNCLASSIFIED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16752" y="6629400"/>
            <a:ext cx="2133600" cy="2389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 of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2800" b="1" i="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»"/>
        <a:defRPr sz="2400" kern="1200">
          <a:solidFill>
            <a:srgbClr val="67151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»"/>
        <a:defRPr sz="2000" kern="1200">
          <a:solidFill>
            <a:srgbClr val="67151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»"/>
        <a:defRPr sz="1800" kern="1200">
          <a:solidFill>
            <a:srgbClr val="67151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Lucida Grande"/>
        <a:buChar char="»"/>
        <a:defRPr sz="1600" kern="1200">
          <a:solidFill>
            <a:srgbClr val="67151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Lucida Grande"/>
        <a:buChar char="»"/>
        <a:defRPr sz="1600" i="1" kern="1200">
          <a:solidFill>
            <a:srgbClr val="67151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11" Type="http://schemas.openxmlformats.org/officeDocument/2006/relationships/image" Target="../media/image42.jpg"/><Relationship Id="rId5" Type="http://schemas.openxmlformats.org/officeDocument/2006/relationships/image" Target="../media/image36.jpg"/><Relationship Id="rId10" Type="http://schemas.openxmlformats.org/officeDocument/2006/relationships/image" Target="../media/image41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emf"/><Relationship Id="rId4" Type="http://schemas.openxmlformats.org/officeDocument/2006/relationships/image" Target="../media/image58.emf"/><Relationship Id="rId9" Type="http://schemas.openxmlformats.org/officeDocument/2006/relationships/image" Target="../media/image6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emf"/><Relationship Id="rId4" Type="http://schemas.openxmlformats.org/officeDocument/2006/relationships/oleObject" Target="../embeddings/oleObject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emf"/><Relationship Id="rId4" Type="http://schemas.openxmlformats.org/officeDocument/2006/relationships/oleObject" Target="../embeddings/oleObject4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emf"/><Relationship Id="rId4" Type="http://schemas.openxmlformats.org/officeDocument/2006/relationships/oleObject" Target="../embeddings/oleObject6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emf"/><Relationship Id="rId4" Type="http://schemas.openxmlformats.org/officeDocument/2006/relationships/oleObject" Target="../embeddings/oleObject8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7" Type="http://schemas.openxmlformats.org/officeDocument/2006/relationships/image" Target="../media/image106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05.emf"/><Relationship Id="rId4" Type="http://schemas.openxmlformats.org/officeDocument/2006/relationships/oleObject" Target="../embeddings/oleObject10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emf"/><Relationship Id="rId4" Type="http://schemas.openxmlformats.org/officeDocument/2006/relationships/oleObject" Target="../embeddings/oleObject1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emf"/><Relationship Id="rId4" Type="http://schemas.openxmlformats.org/officeDocument/2006/relationships/oleObject" Target="../embeddings/oleObject15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emf"/><Relationship Id="rId4" Type="http://schemas.openxmlformats.org/officeDocument/2006/relationships/oleObject" Target="../embeddings/oleObject17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3" Type="http://schemas.openxmlformats.org/officeDocument/2006/relationships/image" Target="../media/image118.emf"/><Relationship Id="rId7" Type="http://schemas.openxmlformats.org/officeDocument/2006/relationships/image" Target="../media/image12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emf"/><Relationship Id="rId5" Type="http://schemas.openxmlformats.org/officeDocument/2006/relationships/image" Target="../media/image120.emf"/><Relationship Id="rId4" Type="http://schemas.openxmlformats.org/officeDocument/2006/relationships/image" Target="../media/image11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84393" y="909934"/>
            <a:ext cx="7600075" cy="748141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Novel Therapies for Shock and Vascular Dysfunction</a:t>
            </a:r>
            <a:endParaRPr lang="fr-FR" sz="2800" dirty="0">
              <a:latin typeface="Arial Black" panose="020B0A04020102020204" pitchFamily="34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129790" y="2175663"/>
            <a:ext cx="6400800" cy="856399"/>
          </a:xfrm>
        </p:spPr>
        <p:txBody>
          <a:bodyPr>
            <a:normAutofit/>
          </a:bodyPr>
          <a:lstStyle/>
          <a:p>
            <a:pPr algn="ctr"/>
            <a:r>
              <a:rPr lang="fr-FR" sz="1600" b="1" i="1" dirty="0"/>
              <a:t>COL Andrew P. Cap, MD, PhD</a:t>
            </a:r>
          </a:p>
          <a:p>
            <a:pPr algn="ctr"/>
            <a:r>
              <a:rPr lang="fr-FR" sz="1600" b="1" i="1" dirty="0"/>
              <a:t>US Army Institute of Surgical Research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09" y="1536496"/>
            <a:ext cx="709792" cy="6994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455" y="39386"/>
            <a:ext cx="7742945" cy="872836"/>
          </a:xfrm>
        </p:spPr>
        <p:txBody>
          <a:bodyPr>
            <a:noAutofit/>
          </a:bodyPr>
          <a:lstStyle/>
          <a:p>
            <a:r>
              <a:rPr lang="en-US" sz="2400" dirty="0"/>
              <a:t>LSCO &amp; MDO = </a:t>
            </a:r>
            <a:r>
              <a:rPr lang="fr-FR" sz="2400" dirty="0"/>
              <a:t>Much </a:t>
            </a:r>
            <a:r>
              <a:rPr lang="fr-FR" sz="2400" dirty="0" err="1"/>
              <a:t>larger</a:t>
            </a:r>
            <a:r>
              <a:rPr lang="fr-FR" sz="2400" dirty="0"/>
              <a:t> challenge</a:t>
            </a:r>
            <a:endParaRPr lang="fr-FR" sz="2400" i="1" dirty="0">
              <a:solidFill>
                <a:srgbClr val="7E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8104" y="1453396"/>
            <a:ext cx="5941989" cy="49979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b="1" dirty="0"/>
              <a:t>MDO Challenges: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800" b="1" dirty="0"/>
              <a:t>Cyber-</a:t>
            </a:r>
            <a:r>
              <a:rPr lang="fr-FR" sz="1800" b="1" dirty="0" err="1"/>
              <a:t>attacks</a:t>
            </a:r>
            <a:endParaRPr lang="fr-FR" sz="1800" b="1" dirty="0"/>
          </a:p>
          <a:p>
            <a:pPr lvl="2">
              <a:buFont typeface="Arial" panose="020B0604020202020204" pitchFamily="34" charset="0"/>
              <a:buChar char="•"/>
            </a:pPr>
            <a:endParaRPr lang="fr-FR" sz="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800" b="1" dirty="0"/>
              <a:t>Long range </a:t>
            </a:r>
            <a:r>
              <a:rPr lang="fr-FR" sz="1800" b="1" dirty="0" err="1"/>
              <a:t>precision</a:t>
            </a:r>
            <a:r>
              <a:rPr lang="fr-FR" sz="1800" b="1" dirty="0"/>
              <a:t> </a:t>
            </a:r>
            <a:r>
              <a:rPr lang="fr-FR" sz="1800" b="1" dirty="0" err="1"/>
              <a:t>fires</a:t>
            </a:r>
            <a:r>
              <a:rPr lang="fr-FR" sz="1800" b="1" dirty="0"/>
              <a:t> (70+ km)</a:t>
            </a:r>
          </a:p>
          <a:p>
            <a:pPr lvl="2">
              <a:buFont typeface="Arial" panose="020B0604020202020204" pitchFamily="34" charset="0"/>
              <a:buChar char="•"/>
            </a:pPr>
            <a:endParaRPr lang="fr-FR" sz="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800" b="1" dirty="0"/>
              <a:t>Air </a:t>
            </a:r>
            <a:r>
              <a:rPr lang="fr-FR" sz="1800" b="1" dirty="0" err="1"/>
              <a:t>defense</a:t>
            </a:r>
            <a:r>
              <a:rPr lang="fr-FR" sz="1800" b="1" dirty="0"/>
              <a:t>, drones, </a:t>
            </a:r>
            <a:r>
              <a:rPr lang="fr-FR" sz="1800" b="1" dirty="0" err="1"/>
              <a:t>MANPADs</a:t>
            </a:r>
            <a:endParaRPr lang="fr-FR" sz="1800" b="1" dirty="0"/>
          </a:p>
          <a:p>
            <a:pPr lvl="4">
              <a:buFont typeface="Arial" panose="020B0604020202020204" pitchFamily="34" charset="0"/>
              <a:buChar char="•"/>
            </a:pPr>
            <a:endParaRPr lang="en-US" sz="900" b="1" dirty="0"/>
          </a:p>
          <a:p>
            <a:pPr marL="0" indent="0">
              <a:buNone/>
            </a:pPr>
            <a:r>
              <a:rPr lang="en-US" sz="1800" b="1" dirty="0"/>
              <a:t>IMPACT: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800" b="1" dirty="0"/>
              <a:t>Dispersion of forces</a:t>
            </a:r>
          </a:p>
          <a:p>
            <a:pPr lvl="3">
              <a:buFont typeface="Arial" panose="020B0604020202020204" pitchFamily="34" charset="0"/>
              <a:buChar char="•"/>
            </a:pPr>
            <a:endParaRPr lang="fr-FR" sz="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800" b="1" dirty="0" err="1"/>
              <a:t>Degraded</a:t>
            </a:r>
            <a:r>
              <a:rPr lang="fr-FR" sz="1800" b="1" dirty="0"/>
              <a:t> communications</a:t>
            </a:r>
          </a:p>
          <a:p>
            <a:pPr lvl="3">
              <a:buFont typeface="Arial" panose="020B0604020202020204" pitchFamily="34" charset="0"/>
              <a:buChar char="•"/>
            </a:pPr>
            <a:endParaRPr lang="fr-FR" sz="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800" b="1" dirty="0"/>
              <a:t>Air </a:t>
            </a:r>
            <a:r>
              <a:rPr lang="fr-FR" sz="1800" b="1" dirty="0" err="1"/>
              <a:t>evacuation</a:t>
            </a:r>
            <a:r>
              <a:rPr lang="fr-FR" sz="1800" b="1" dirty="0"/>
              <a:t> </a:t>
            </a:r>
            <a:r>
              <a:rPr lang="fr-FR" sz="1800" b="1" dirty="0" err="1"/>
              <a:t>difficult</a:t>
            </a:r>
            <a:r>
              <a:rPr lang="fr-FR" sz="1800" b="1" dirty="0"/>
              <a:t>/impossible</a:t>
            </a:r>
          </a:p>
          <a:p>
            <a:pPr lvl="3">
              <a:buFont typeface="Arial" panose="020B0604020202020204" pitchFamily="34" charset="0"/>
              <a:buChar char="•"/>
            </a:pPr>
            <a:endParaRPr lang="fr-FR" sz="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800" b="1" dirty="0"/>
              <a:t>Long </a:t>
            </a:r>
            <a:r>
              <a:rPr lang="fr-FR" sz="1800" b="1" dirty="0" err="1"/>
              <a:t>evacuation</a:t>
            </a:r>
            <a:r>
              <a:rPr lang="fr-FR" sz="1800" b="1" dirty="0"/>
              <a:t> to </a:t>
            </a:r>
            <a:r>
              <a:rPr lang="fr-FR" sz="1800" b="1" dirty="0" err="1"/>
              <a:t>Role</a:t>
            </a:r>
            <a:r>
              <a:rPr lang="fr-FR" sz="1800" b="1" dirty="0"/>
              <a:t> 2/3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800" b="1" dirty="0" err="1">
                <a:solidFill>
                  <a:srgbClr val="C00000"/>
                </a:solidFill>
              </a:rPr>
              <a:t>Casualties</a:t>
            </a:r>
            <a:r>
              <a:rPr lang="fr-FR" sz="1800" b="1" dirty="0">
                <a:solidFill>
                  <a:srgbClr val="C00000"/>
                </a:solidFill>
              </a:rPr>
              <a:t> </a:t>
            </a:r>
            <a:r>
              <a:rPr lang="fr-FR" sz="1800" b="1" dirty="0" err="1">
                <a:solidFill>
                  <a:srgbClr val="C00000"/>
                </a:solidFill>
              </a:rPr>
              <a:t>may</a:t>
            </a:r>
            <a:r>
              <a:rPr lang="fr-FR" sz="1800" b="1" dirty="0">
                <a:solidFill>
                  <a:srgbClr val="C00000"/>
                </a:solidFill>
              </a:rPr>
              <a:t> </a:t>
            </a:r>
            <a:r>
              <a:rPr lang="fr-FR" sz="1800" b="1" dirty="0" err="1">
                <a:solidFill>
                  <a:srgbClr val="C00000"/>
                </a:solidFill>
              </a:rPr>
              <a:t>take</a:t>
            </a:r>
            <a:r>
              <a:rPr lang="fr-FR" sz="1800" b="1" dirty="0">
                <a:solidFill>
                  <a:srgbClr val="C00000"/>
                </a:solidFill>
              </a:rPr>
              <a:t> </a:t>
            </a:r>
            <a:r>
              <a:rPr lang="fr-FR" sz="1800" b="1" dirty="0" err="1">
                <a:solidFill>
                  <a:srgbClr val="C00000"/>
                </a:solidFill>
              </a:rPr>
              <a:t>hours</a:t>
            </a:r>
            <a:r>
              <a:rPr lang="fr-FR" sz="1800" b="1" dirty="0">
                <a:solidFill>
                  <a:srgbClr val="C00000"/>
                </a:solidFill>
              </a:rPr>
              <a:t> to </a:t>
            </a:r>
            <a:r>
              <a:rPr lang="fr-FR" sz="1800" b="1" dirty="0" err="1">
                <a:solidFill>
                  <a:srgbClr val="C00000"/>
                </a:solidFill>
              </a:rPr>
              <a:t>days</a:t>
            </a:r>
            <a:r>
              <a:rPr lang="fr-FR" sz="1800" b="1" dirty="0">
                <a:solidFill>
                  <a:srgbClr val="C00000"/>
                </a:solidFill>
              </a:rPr>
              <a:t> to </a:t>
            </a:r>
            <a:r>
              <a:rPr lang="fr-FR" sz="1800" b="1" dirty="0" err="1">
                <a:solidFill>
                  <a:srgbClr val="C00000"/>
                </a:solidFill>
              </a:rPr>
              <a:t>reach</a:t>
            </a:r>
            <a:r>
              <a:rPr lang="fr-FR" sz="1800" b="1" dirty="0">
                <a:solidFill>
                  <a:srgbClr val="C00000"/>
                </a:solidFill>
              </a:rPr>
              <a:t> </a:t>
            </a:r>
            <a:r>
              <a:rPr lang="fr-FR" sz="1800" b="1" dirty="0" err="1">
                <a:solidFill>
                  <a:srgbClr val="C00000"/>
                </a:solidFill>
              </a:rPr>
              <a:t>surgical</a:t>
            </a:r>
            <a:r>
              <a:rPr lang="fr-FR" sz="1800" b="1" dirty="0">
                <a:solidFill>
                  <a:srgbClr val="C00000"/>
                </a:solidFill>
              </a:rPr>
              <a:t> care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1772"/>
          <a:stretch/>
        </p:blipFill>
        <p:spPr>
          <a:xfrm>
            <a:off x="457199" y="1453396"/>
            <a:ext cx="2357576" cy="17798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93"/>
          <a:stretch/>
        </p:blipFill>
        <p:spPr>
          <a:xfrm>
            <a:off x="457199" y="5061709"/>
            <a:ext cx="2357576" cy="133647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28" name="Picture 4" descr="Airmen work on computers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8" r="-1"/>
          <a:stretch/>
        </p:blipFill>
        <p:spPr bwMode="auto">
          <a:xfrm>
            <a:off x="457199" y="3333710"/>
            <a:ext cx="2357576" cy="162756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151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455" y="39386"/>
            <a:ext cx="7742945" cy="872836"/>
          </a:xfrm>
        </p:spPr>
        <p:txBody>
          <a:bodyPr>
            <a:noAutofit/>
          </a:bodyPr>
          <a:lstStyle/>
          <a:p>
            <a:r>
              <a:rPr lang="en-US" sz="2400" dirty="0"/>
              <a:t>LSCO &amp; MDO = Ukraine </a:t>
            </a:r>
            <a:r>
              <a:rPr lang="fr-FR" sz="2400" dirty="0" err="1"/>
              <a:t>today</a:t>
            </a:r>
            <a:endParaRPr lang="fr-FR" sz="2400" i="1" dirty="0">
              <a:solidFill>
                <a:srgbClr val="7E0000"/>
              </a:solidFill>
            </a:endParaRPr>
          </a:p>
        </p:txBody>
      </p:sp>
      <p:pic>
        <p:nvPicPr>
          <p:cNvPr id="14" name="Picture 13" descr="A picture containing outdoor, building, ground, city&#10;&#10;Description automatically generated">
            <a:extLst>
              <a:ext uri="{FF2B5EF4-FFF2-40B4-BE49-F238E27FC236}">
                <a16:creationId xmlns:a16="http://schemas.microsoft.com/office/drawing/2014/main" id="{176AC813-3488-4F03-BE0B-307EBBE62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172" y="2898438"/>
            <a:ext cx="2857500" cy="1600200"/>
          </a:xfrm>
          <a:prstGeom prst="rect">
            <a:avLst/>
          </a:prstGeom>
        </p:spPr>
      </p:pic>
      <p:pic>
        <p:nvPicPr>
          <p:cNvPr id="16" name="Picture 15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49781F7F-5EA2-4A55-965A-20DD1F2D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5" y="2810650"/>
            <a:ext cx="2857500" cy="1600200"/>
          </a:xfrm>
          <a:prstGeom prst="rect">
            <a:avLst/>
          </a:prstGeom>
        </p:spPr>
      </p:pic>
      <p:pic>
        <p:nvPicPr>
          <p:cNvPr id="18" name="Picture 17" descr="A picture containing military uniform, person, outdoor&#10;&#10;Description automatically generated">
            <a:extLst>
              <a:ext uri="{FF2B5EF4-FFF2-40B4-BE49-F238E27FC236}">
                <a16:creationId xmlns:a16="http://schemas.microsoft.com/office/drawing/2014/main" id="{064C7C2D-DF16-438D-8C46-3B89A5C3E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476" y="4485297"/>
            <a:ext cx="2336918" cy="1308674"/>
          </a:xfrm>
          <a:prstGeom prst="rect">
            <a:avLst/>
          </a:prstGeom>
        </p:spPr>
      </p:pic>
      <p:pic>
        <p:nvPicPr>
          <p:cNvPr id="20" name="Picture 19" descr="A group of soldiers carrying a person in a coffin&#10;&#10;Description automatically generated with low confidence">
            <a:extLst>
              <a:ext uri="{FF2B5EF4-FFF2-40B4-BE49-F238E27FC236}">
                <a16:creationId xmlns:a16="http://schemas.microsoft.com/office/drawing/2014/main" id="{5B9B3053-60B9-4DDC-B6B4-DEB5E20D1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2681" y="4697963"/>
            <a:ext cx="2619375" cy="1743075"/>
          </a:xfrm>
          <a:prstGeom prst="rect">
            <a:avLst/>
          </a:prstGeom>
        </p:spPr>
      </p:pic>
      <p:pic>
        <p:nvPicPr>
          <p:cNvPr id="22" name="Picture 21" descr="A picture containing outdoor, ground, transport, military vehicle&#10;&#10;Description automatically generated">
            <a:extLst>
              <a:ext uri="{FF2B5EF4-FFF2-40B4-BE49-F238E27FC236}">
                <a16:creationId xmlns:a16="http://schemas.microsoft.com/office/drawing/2014/main" id="{30708635-F32A-4F7A-9465-B8FC14BE4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742" y="2750160"/>
            <a:ext cx="2819400" cy="1619250"/>
          </a:xfrm>
          <a:prstGeom prst="rect">
            <a:avLst/>
          </a:prstGeom>
        </p:spPr>
      </p:pic>
      <p:pic>
        <p:nvPicPr>
          <p:cNvPr id="24" name="Picture 23" descr="A picture containing weapon, car bomb, smoke, transport&#10;&#10;Description automatically generated">
            <a:extLst>
              <a:ext uri="{FF2B5EF4-FFF2-40B4-BE49-F238E27FC236}">
                <a16:creationId xmlns:a16="http://schemas.microsoft.com/office/drawing/2014/main" id="{B8901B47-3454-40A8-BBC5-E714C3C1BD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9036" y="1171805"/>
            <a:ext cx="3028950" cy="1514475"/>
          </a:xfrm>
          <a:prstGeom prst="rect">
            <a:avLst/>
          </a:prstGeom>
        </p:spPr>
      </p:pic>
      <p:pic>
        <p:nvPicPr>
          <p:cNvPr id="26" name="Picture 25" descr="A picture containing outdoor, ground, dirt&#10;&#10;Description automatically generated">
            <a:extLst>
              <a:ext uri="{FF2B5EF4-FFF2-40B4-BE49-F238E27FC236}">
                <a16:creationId xmlns:a16="http://schemas.microsoft.com/office/drawing/2014/main" id="{62ED4557-F049-49CB-9796-50F9F2FF7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87" y="1149960"/>
            <a:ext cx="2857500" cy="1600200"/>
          </a:xfrm>
          <a:prstGeom prst="rect">
            <a:avLst/>
          </a:prstGeom>
        </p:spPr>
      </p:pic>
      <p:pic>
        <p:nvPicPr>
          <p:cNvPr id="28" name="Picture 27" descr="A flag flying in front of a statue&#10;&#10;Description automatically generated with medium confidence">
            <a:extLst>
              <a:ext uri="{FF2B5EF4-FFF2-40B4-BE49-F238E27FC236}">
                <a16:creationId xmlns:a16="http://schemas.microsoft.com/office/drawing/2014/main" id="{75CEA5B9-1166-42BE-82B3-3AA413CB16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6259" y="1228650"/>
            <a:ext cx="2857500" cy="1600200"/>
          </a:xfrm>
          <a:prstGeom prst="rect">
            <a:avLst/>
          </a:prstGeom>
        </p:spPr>
      </p:pic>
      <p:pic>
        <p:nvPicPr>
          <p:cNvPr id="30" name="Picture 29" descr="A group of people working in a room&#10;&#10;Description automatically generated with medium confidence">
            <a:extLst>
              <a:ext uri="{FF2B5EF4-FFF2-40B4-BE49-F238E27FC236}">
                <a16:creationId xmlns:a16="http://schemas.microsoft.com/office/drawing/2014/main" id="{4E5656BC-9DFE-42C8-80FF-10359C0287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1775" y="4838701"/>
            <a:ext cx="2562225" cy="1790700"/>
          </a:xfrm>
          <a:prstGeom prst="rect">
            <a:avLst/>
          </a:prstGeom>
        </p:spPr>
      </p:pic>
      <p:pic>
        <p:nvPicPr>
          <p:cNvPr id="32" name="Picture 31" descr="A picture containing outdoor, weapon, smoke, missile&#10;&#10;Description automatically generated">
            <a:extLst>
              <a:ext uri="{FF2B5EF4-FFF2-40B4-BE49-F238E27FC236}">
                <a16:creationId xmlns:a16="http://schemas.microsoft.com/office/drawing/2014/main" id="{72A3E774-12F4-42FB-9F61-DCE3382EA9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75" y="447134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63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EAB26923-A194-0CD6-F074-D720EE57C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60" y="44624"/>
            <a:ext cx="7620640" cy="87746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So, with a trauma system, early evac, blood transfusion &amp; surgery, we reduced mortality 50%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B49267-7F97-C77C-9E45-76AE04A38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7" y="1186234"/>
            <a:ext cx="4878421" cy="4243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C6783-DCC5-B88D-423D-E419E7EC4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17" y="5429962"/>
            <a:ext cx="6459166" cy="10505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C1688B-D81B-249F-00E2-73256B1DA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695" y="6232277"/>
            <a:ext cx="7002770" cy="3717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44C793-CF50-7AB8-09F6-92D682B36020}"/>
              </a:ext>
            </a:extLst>
          </p:cNvPr>
          <p:cNvSpPr txBox="1"/>
          <p:nvPr/>
        </p:nvSpPr>
        <p:spPr>
          <a:xfrm>
            <a:off x="5147733" y="1273459"/>
            <a:ext cx="38807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+mj-lt"/>
              </a:rPr>
              <a:t>But, if we don’t have evac/blood/surgery…</a:t>
            </a:r>
          </a:p>
          <a:p>
            <a:endParaRPr lang="en-US" b="1" dirty="0">
              <a:solidFill>
                <a:srgbClr val="C00000"/>
              </a:solidFill>
              <a:latin typeface="+mj-lt"/>
            </a:endParaRPr>
          </a:p>
          <a:p>
            <a:r>
              <a:rPr lang="en-US" b="1" dirty="0">
                <a:solidFill>
                  <a:srgbClr val="C00000"/>
                </a:solidFill>
                <a:latin typeface="+mj-lt"/>
              </a:rPr>
              <a:t>Best case scenario is early AFG with 15% mortality…</a:t>
            </a:r>
          </a:p>
          <a:p>
            <a:endParaRPr lang="en-US" b="1" dirty="0">
              <a:solidFill>
                <a:srgbClr val="C00000"/>
              </a:solidFill>
              <a:latin typeface="+mj-lt"/>
            </a:endParaRPr>
          </a:p>
          <a:p>
            <a:r>
              <a:rPr lang="en-US" sz="2800" b="1" i="1" dirty="0">
                <a:latin typeface="+mj-lt"/>
              </a:rPr>
              <a:t>Worst case with higher weapons lethality/slower evac is easily 25-30%</a:t>
            </a:r>
          </a:p>
        </p:txBody>
      </p:sp>
    </p:spTree>
    <p:extLst>
      <p:ext uri="{BB962C8B-B14F-4D97-AF65-F5344CB8AC3E}">
        <p14:creationId xmlns:p14="http://schemas.microsoft.com/office/powerpoint/2010/main" val="3265546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886" y="37576"/>
            <a:ext cx="7707085" cy="872836"/>
          </a:xfrm>
        </p:spPr>
        <p:txBody>
          <a:bodyPr>
            <a:no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do not have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everything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figured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out…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BC42ED-37E0-1CAB-5C86-3BDB22D7D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4338"/>
            <a:ext cx="9094889" cy="3045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F0AC53-161F-F80F-4847-6499FD6A2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583" y="4549311"/>
            <a:ext cx="5447721" cy="40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98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886" y="37576"/>
            <a:ext cx="7707085" cy="872836"/>
          </a:xfrm>
        </p:spPr>
        <p:txBody>
          <a:bodyPr>
            <a:no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Resuscitation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(lactate clearance)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A286BC-9A77-F877-02DC-E1CFD8C3C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13" y="1640321"/>
            <a:ext cx="8156415" cy="4898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F0AC53-161F-F80F-4847-6499FD6A2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2" y="1195113"/>
            <a:ext cx="2178996" cy="16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46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886" y="37576"/>
            <a:ext cx="7707085" cy="872836"/>
          </a:xfrm>
        </p:spPr>
        <p:txBody>
          <a:bodyPr>
            <a:no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Resuscitation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doesn’t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fix coagulation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F0AC53-161F-F80F-4847-6499FD6A2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4" y="1195111"/>
            <a:ext cx="2178996" cy="1605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DD57B0-3423-EE9F-D63B-F1274ABA6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92" y="1731343"/>
            <a:ext cx="7762672" cy="483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11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886" y="37576"/>
            <a:ext cx="7707085" cy="872836"/>
          </a:xfrm>
        </p:spPr>
        <p:txBody>
          <a:bodyPr>
            <a:no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if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have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enough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…?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B4437-37E5-2A75-6856-988F70C19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404" y="1655403"/>
            <a:ext cx="3882262" cy="3077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29C189-0561-55E2-CF71-F5074926B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71845"/>
            <a:ext cx="5071654" cy="2367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FDAFCD-CB18-6444-9D41-60E21E8D2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1" y="3569468"/>
            <a:ext cx="3968885" cy="462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56A62B-A608-274B-7C9E-D082EF753D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93283"/>
            <a:ext cx="7276289" cy="171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50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886" y="37576"/>
            <a:ext cx="7707085" cy="872836"/>
          </a:xfrm>
        </p:spPr>
        <p:txBody>
          <a:bodyPr>
            <a:no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radical innovation to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onto a new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curve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60867" y="1912821"/>
            <a:ext cx="8983134" cy="4034598"/>
            <a:chOff x="160867" y="2069868"/>
            <a:chExt cx="8983134" cy="403459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484" y="2069868"/>
              <a:ext cx="5802446" cy="40345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0867" y="2379133"/>
              <a:ext cx="12784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Combat Casualty Care 2021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0867" y="5116422"/>
              <a:ext cx="12784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Combat Casualty Care 2001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01931" y="2069868"/>
              <a:ext cx="16420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Where we need to be for MDO/LSCO</a:t>
              </a: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3039528" y="4961470"/>
              <a:ext cx="423338" cy="406396"/>
            </a:xfrm>
            <a:prstGeom prst="star5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1" name="5-Point Star 30"/>
            <p:cNvSpPr/>
            <p:nvPr/>
          </p:nvSpPr>
          <p:spPr>
            <a:xfrm>
              <a:off x="3652981" y="3955936"/>
              <a:ext cx="402553" cy="373747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3" name="5-Point Star 32"/>
            <p:cNvSpPr/>
            <p:nvPr/>
          </p:nvSpPr>
          <p:spPr>
            <a:xfrm>
              <a:off x="6079067" y="2769634"/>
              <a:ext cx="465665" cy="440496"/>
            </a:xfrm>
            <a:prstGeom prst="star5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28" idx="1"/>
            </p:cNvCxnSpPr>
            <p:nvPr/>
          </p:nvCxnSpPr>
          <p:spPr>
            <a:xfrm flipH="1">
              <a:off x="6612467" y="2485367"/>
              <a:ext cx="889464" cy="41549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210733" y="3141133"/>
              <a:ext cx="2362200" cy="100167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1210733" y="5214074"/>
              <a:ext cx="1752600" cy="30619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7501931" y="4638947"/>
              <a:ext cx="1642070" cy="584775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What we need to do NOW!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6180667" y="4961470"/>
              <a:ext cx="1236133" cy="1549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 flipV="1">
              <a:off x="6544732" y="4428067"/>
              <a:ext cx="872068" cy="4334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6982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886" y="37576"/>
            <a:ext cx="7707085" cy="872836"/>
          </a:xfrm>
        </p:spPr>
        <p:txBody>
          <a:bodyPr>
            <a:no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Perhaps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to go back to basics…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5B7DD7-7BE6-D140-1ADE-ED47E05A1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236" y="1576387"/>
            <a:ext cx="6665528" cy="471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87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886" y="37576"/>
            <a:ext cx="7707085" cy="872836"/>
          </a:xfrm>
        </p:spPr>
        <p:txBody>
          <a:bodyPr>
            <a:no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? Pyruvate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shunted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to lactate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757D6F-1EF1-7DC5-50E6-84412342A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5" y="1236982"/>
            <a:ext cx="6605338" cy="53447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446F5-28DD-7934-1231-9C1ADDCBE687}"/>
              </a:ext>
            </a:extLst>
          </p:cNvPr>
          <p:cNvSpPr txBox="1"/>
          <p:nvPr/>
        </p:nvSpPr>
        <p:spPr>
          <a:xfrm>
            <a:off x="6692113" y="1303867"/>
            <a:ext cx="22656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Problem common to all shock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PDHC inactivated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Anaerobic metabolism, mitochondrial dysfunction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Increase in citrate, succinate (proinflammatory)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Metabolic acidosis</a:t>
            </a:r>
          </a:p>
        </p:txBody>
      </p:sp>
    </p:spTree>
    <p:extLst>
      <p:ext uri="{BB962C8B-B14F-4D97-AF65-F5344CB8AC3E}">
        <p14:creationId xmlns:p14="http://schemas.microsoft.com/office/powerpoint/2010/main" val="2170969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119" y="-47225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Hemorrhagic Shock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 descr="PB06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1696" y="1556792"/>
            <a:ext cx="41148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www.ajronline.org/content/197/2/W233/F6.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44662"/>
            <a:ext cx="4549775" cy="46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1520" y="6237312"/>
            <a:ext cx="35062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+mj-lt"/>
              </a:rPr>
              <a:t>Folio LR, Fischer T, et al. </a:t>
            </a:r>
            <a:r>
              <a:rPr lang="de-DE" sz="1200" dirty="0">
                <a:latin typeface="+mj-lt"/>
              </a:rPr>
              <a:t>AJR Am J Roentgenol. </a:t>
            </a:r>
          </a:p>
          <a:p>
            <a:r>
              <a:rPr lang="de-DE" sz="1200" dirty="0">
                <a:latin typeface="+mj-lt"/>
              </a:rPr>
              <a:t>2011 Aug;197(2):W233-40.</a:t>
            </a:r>
            <a:endParaRPr lang="en-US" sz="1200" dirty="0">
              <a:latin typeface="+mj-lt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76056" y="4926625"/>
            <a:ext cx="40679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800" b="1" dirty="0">
                <a:latin typeface="+mj-lt"/>
              </a:rPr>
              <a:t>  Massive injury</a:t>
            </a:r>
          </a:p>
          <a:p>
            <a:pPr>
              <a:buFont typeface="Arial" charset="0"/>
              <a:buChar char="•"/>
            </a:pPr>
            <a:r>
              <a:rPr lang="en-US" sz="1800" b="1" dirty="0">
                <a:latin typeface="+mj-lt"/>
              </a:rPr>
              <a:t>  Blood loss</a:t>
            </a:r>
          </a:p>
          <a:p>
            <a:pPr>
              <a:buFont typeface="Arial" charset="0"/>
              <a:buChar char="•"/>
            </a:pPr>
            <a:r>
              <a:rPr lang="en-US" sz="1800" b="1" dirty="0">
                <a:latin typeface="+mj-lt"/>
              </a:rPr>
              <a:t>  Shock</a:t>
            </a:r>
          </a:p>
          <a:p>
            <a:pPr>
              <a:buFont typeface="Arial" charset="0"/>
              <a:buChar char="•"/>
            </a:pPr>
            <a:r>
              <a:rPr lang="en-US" sz="1800" b="1" dirty="0">
                <a:latin typeface="+mj-lt"/>
              </a:rPr>
              <a:t>  Coagulopathy/</a:t>
            </a:r>
            <a:r>
              <a:rPr lang="en-US" sz="1800" b="1" dirty="0" err="1">
                <a:latin typeface="+mj-lt"/>
              </a:rPr>
              <a:t>Endotheliopathy</a:t>
            </a:r>
            <a:endParaRPr lang="en-US" sz="1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808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886" y="37576"/>
            <a:ext cx="7707085" cy="872836"/>
          </a:xfrm>
        </p:spPr>
        <p:txBody>
          <a:bodyPr>
            <a:no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Lactic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acidosis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of high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phosphates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E2C5FE-C893-8F44-24F7-B720A89CEC0A}"/>
              </a:ext>
            </a:extLst>
          </p:cNvPr>
          <p:cNvGrpSpPr/>
          <p:nvPr/>
        </p:nvGrpSpPr>
        <p:grpSpPr>
          <a:xfrm>
            <a:off x="40632" y="1164672"/>
            <a:ext cx="5291847" cy="1446946"/>
            <a:chOff x="40632" y="1164672"/>
            <a:chExt cx="5291847" cy="144694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1AECD7F-F8E0-40F2-61D0-3791B7FD3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32" y="1164672"/>
              <a:ext cx="5291847" cy="11138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7B281F8-A731-491F-88B0-BB26238E4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8994" y="2278489"/>
              <a:ext cx="1267784" cy="31694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D66CC74-0CA9-DAB8-3C78-998A061EF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4260" y="2319767"/>
              <a:ext cx="2221830" cy="291851"/>
            </a:xfrm>
            <a:prstGeom prst="rect">
              <a:avLst/>
            </a:prstGeom>
          </p:spPr>
        </p:pic>
      </p:grpSp>
      <p:pic>
        <p:nvPicPr>
          <p:cNvPr id="25" name="Picture 24" descr="A picture containing person&#10;&#10;Description automatically generated">
            <a:extLst>
              <a:ext uri="{FF2B5EF4-FFF2-40B4-BE49-F238E27FC236}">
                <a16:creationId xmlns:a16="http://schemas.microsoft.com/office/drawing/2014/main" id="{53EC4F9A-2911-3F0E-A7EC-1CC9B87B7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2193" y="1198156"/>
            <a:ext cx="1781175" cy="25717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71FD95-7771-2060-3BFC-5E46ADB572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994" y="2877058"/>
            <a:ext cx="4614547" cy="63104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F3BEB77-1BC9-6DB4-8AFB-4ED82274E953}"/>
              </a:ext>
            </a:extLst>
          </p:cNvPr>
          <p:cNvSpPr txBox="1"/>
          <p:nvPr/>
        </p:nvSpPr>
        <p:spPr>
          <a:xfrm flipH="1">
            <a:off x="6466016" y="4029835"/>
            <a:ext cx="2677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+mj-lt"/>
              </a:rPr>
              <a:t>HS</a:t>
            </a:r>
            <a:r>
              <a:rPr lang="en-US" b="1" dirty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 acidosis </a:t>
            </a:r>
          </a:p>
          <a:p>
            <a:endParaRPr lang="en-US" b="1" dirty="0">
              <a:latin typeface="+mj-lt"/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Resuscitation  reverses acidosis</a:t>
            </a:r>
          </a:p>
          <a:p>
            <a:endParaRPr lang="en-US" b="1" dirty="0">
              <a:latin typeface="+mj-lt"/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HS: no effect on energy charge in skeletal muscle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99A2EF6-AD17-F6A6-B3F8-844F4521AE4B}"/>
              </a:ext>
            </a:extLst>
          </p:cNvPr>
          <p:cNvGrpSpPr/>
          <p:nvPr/>
        </p:nvGrpSpPr>
        <p:grpSpPr>
          <a:xfrm>
            <a:off x="3301024" y="3916545"/>
            <a:ext cx="3164992" cy="2519648"/>
            <a:chOff x="3301024" y="3916545"/>
            <a:chExt cx="3164992" cy="251964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FBC339E-B960-6597-76F7-FEE0A4D44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01024" y="3916545"/>
              <a:ext cx="3164992" cy="2519648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A91D43-4627-DA2D-F207-3C14D3795EF7}"/>
                </a:ext>
              </a:extLst>
            </p:cNvPr>
            <p:cNvCxnSpPr/>
            <p:nvPr/>
          </p:nvCxnSpPr>
          <p:spPr>
            <a:xfrm>
              <a:off x="3805382" y="4240227"/>
              <a:ext cx="2368841" cy="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96FEC9B-ABAD-AAB2-D6CD-F04113701358}"/>
              </a:ext>
            </a:extLst>
          </p:cNvPr>
          <p:cNvGrpSpPr/>
          <p:nvPr/>
        </p:nvGrpSpPr>
        <p:grpSpPr>
          <a:xfrm>
            <a:off x="19966" y="3883899"/>
            <a:ext cx="3073500" cy="2552294"/>
            <a:chOff x="19966" y="3883899"/>
            <a:chExt cx="3073500" cy="255229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628D662-4FED-642E-C95C-C1D8365A1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966" y="3883899"/>
              <a:ext cx="3073500" cy="2552294"/>
            </a:xfrm>
            <a:prstGeom prst="rect">
              <a:avLst/>
            </a:prstGeom>
          </p:spPr>
        </p:pic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61FAAF9-51AA-B77B-430C-324738593D17}"/>
                </a:ext>
              </a:extLst>
            </p:cNvPr>
            <p:cNvCxnSpPr/>
            <p:nvPr/>
          </p:nvCxnSpPr>
          <p:spPr>
            <a:xfrm>
              <a:off x="655455" y="4329239"/>
              <a:ext cx="2192941" cy="46933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Star: 5 Points 39">
              <a:extLst>
                <a:ext uri="{FF2B5EF4-FFF2-40B4-BE49-F238E27FC236}">
                  <a16:creationId xmlns:a16="http://schemas.microsoft.com/office/drawing/2014/main" id="{2CE041DD-EF80-BFD6-7701-1D78E56298BE}"/>
                </a:ext>
              </a:extLst>
            </p:cNvPr>
            <p:cNvSpPr/>
            <p:nvPr/>
          </p:nvSpPr>
          <p:spPr>
            <a:xfrm>
              <a:off x="827410" y="4010554"/>
              <a:ext cx="250853" cy="247397"/>
            </a:xfrm>
            <a:prstGeom prst="star5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tar: 5 Points 40">
              <a:extLst>
                <a:ext uri="{FF2B5EF4-FFF2-40B4-BE49-F238E27FC236}">
                  <a16:creationId xmlns:a16="http://schemas.microsoft.com/office/drawing/2014/main" id="{F6DC1F7D-EC38-6056-62DC-A155360A8A73}"/>
                </a:ext>
              </a:extLst>
            </p:cNvPr>
            <p:cNvSpPr/>
            <p:nvPr/>
          </p:nvSpPr>
          <p:spPr>
            <a:xfrm>
              <a:off x="1501072" y="4168475"/>
              <a:ext cx="250853" cy="247397"/>
            </a:xfrm>
            <a:prstGeom prst="star5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tar: 5 Points 41">
              <a:extLst>
                <a:ext uri="{FF2B5EF4-FFF2-40B4-BE49-F238E27FC236}">
                  <a16:creationId xmlns:a16="http://schemas.microsoft.com/office/drawing/2014/main" id="{CAFFFA88-FD1E-B824-AC18-904F39D32595}"/>
                </a:ext>
              </a:extLst>
            </p:cNvPr>
            <p:cNvSpPr/>
            <p:nvPr/>
          </p:nvSpPr>
          <p:spPr>
            <a:xfrm>
              <a:off x="2197027" y="4136031"/>
              <a:ext cx="250853" cy="247397"/>
            </a:xfrm>
            <a:prstGeom prst="star5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38721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886" y="37576"/>
            <a:ext cx="7707085" cy="872836"/>
          </a:xfrm>
        </p:spPr>
        <p:txBody>
          <a:bodyPr>
            <a:no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Differential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&amp; reperfusion by tissue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172A03-D7AB-D3C6-CBBC-9D1404AC262D}"/>
              </a:ext>
            </a:extLst>
          </p:cNvPr>
          <p:cNvSpPr txBox="1"/>
          <p:nvPr/>
        </p:nvSpPr>
        <p:spPr>
          <a:xfrm>
            <a:off x="6069204" y="3819442"/>
            <a:ext cx="30747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+mj-lt"/>
              </a:rPr>
              <a:t>HS </a:t>
            </a:r>
            <a:r>
              <a:rPr lang="en-US" b="1" dirty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 a</a:t>
            </a:r>
            <a:r>
              <a:rPr lang="en-US" b="1" dirty="0">
                <a:solidFill>
                  <a:srgbClr val="C00000"/>
                </a:solidFill>
                <a:latin typeface="+mj-lt"/>
              </a:rPr>
              <a:t>ll tissues drop energy charge</a:t>
            </a:r>
          </a:p>
          <a:p>
            <a:endParaRPr lang="en-US" b="1" dirty="0">
              <a:solidFill>
                <a:srgbClr val="C00000"/>
              </a:solidFill>
              <a:latin typeface="+mj-lt"/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Resuscitation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k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idney, lung, Intestine: drop in energy even greater (WB+NS, 1:1) [edema?]</a:t>
            </a:r>
          </a:p>
          <a:p>
            <a:endParaRPr lang="en-US" b="1" dirty="0">
              <a:solidFill>
                <a:srgbClr val="C00000"/>
              </a:solidFill>
              <a:latin typeface="+mj-lt"/>
            </a:endParaRPr>
          </a:p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Liver improves…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85B9A9-AAAF-BEA7-327E-4547DEB1A963}"/>
              </a:ext>
            </a:extLst>
          </p:cNvPr>
          <p:cNvGrpSpPr/>
          <p:nvPr/>
        </p:nvGrpSpPr>
        <p:grpSpPr>
          <a:xfrm>
            <a:off x="13018" y="1173345"/>
            <a:ext cx="6056186" cy="2504399"/>
            <a:chOff x="13018" y="1173345"/>
            <a:chExt cx="6056186" cy="25043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AA5F0D3-5E4B-D05E-C5AD-9E6BB0829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18" y="1173345"/>
              <a:ext cx="6056186" cy="2504399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5506DB2-E345-776E-622F-51BC10249299}"/>
                </a:ext>
              </a:extLst>
            </p:cNvPr>
            <p:cNvCxnSpPr/>
            <p:nvPr/>
          </p:nvCxnSpPr>
          <p:spPr>
            <a:xfrm>
              <a:off x="606903" y="1691235"/>
              <a:ext cx="2112021" cy="26703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2C58A95-89C9-3ABA-FE44-95E837EC1733}"/>
                </a:ext>
              </a:extLst>
            </p:cNvPr>
            <p:cNvCxnSpPr/>
            <p:nvPr/>
          </p:nvCxnSpPr>
          <p:spPr>
            <a:xfrm>
              <a:off x="3576680" y="1804524"/>
              <a:ext cx="2217217" cy="4046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Star: 5 Points 29">
              <a:extLst>
                <a:ext uri="{FF2B5EF4-FFF2-40B4-BE49-F238E27FC236}">
                  <a16:creationId xmlns:a16="http://schemas.microsoft.com/office/drawing/2014/main" id="{B69AFB44-7D4A-9C3A-8E37-E361149C97F1}"/>
                </a:ext>
              </a:extLst>
            </p:cNvPr>
            <p:cNvSpPr/>
            <p:nvPr/>
          </p:nvSpPr>
          <p:spPr>
            <a:xfrm>
              <a:off x="5259823" y="1868871"/>
              <a:ext cx="216624" cy="204339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487D30C-6939-6F53-8D1B-B1D828029194}"/>
              </a:ext>
            </a:extLst>
          </p:cNvPr>
          <p:cNvGrpSpPr/>
          <p:nvPr/>
        </p:nvGrpSpPr>
        <p:grpSpPr>
          <a:xfrm>
            <a:off x="6016753" y="1131583"/>
            <a:ext cx="3127248" cy="2607824"/>
            <a:chOff x="6016753" y="1131583"/>
            <a:chExt cx="3127248" cy="26078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7C8419F-7704-85AE-9A07-556CF4C24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6753" y="1131583"/>
              <a:ext cx="3127248" cy="2607824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6966C24-8540-8C35-CB05-720E68FE7FAF}"/>
                </a:ext>
              </a:extLst>
            </p:cNvPr>
            <p:cNvCxnSpPr/>
            <p:nvPr/>
          </p:nvCxnSpPr>
          <p:spPr>
            <a:xfrm>
              <a:off x="6609510" y="1747880"/>
              <a:ext cx="2243177" cy="61499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Star: 5 Points 31">
              <a:extLst>
                <a:ext uri="{FF2B5EF4-FFF2-40B4-BE49-F238E27FC236}">
                  <a16:creationId xmlns:a16="http://schemas.microsoft.com/office/drawing/2014/main" id="{F2B828DC-C13E-3E86-9010-73257E5347DE}"/>
                </a:ext>
              </a:extLst>
            </p:cNvPr>
            <p:cNvSpPr/>
            <p:nvPr/>
          </p:nvSpPr>
          <p:spPr>
            <a:xfrm>
              <a:off x="8255255" y="1984642"/>
              <a:ext cx="216624" cy="204339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" name="Star: 5 Points 32">
              <a:extLst>
                <a:ext uri="{FF2B5EF4-FFF2-40B4-BE49-F238E27FC236}">
                  <a16:creationId xmlns:a16="http://schemas.microsoft.com/office/drawing/2014/main" id="{A94DB031-876D-A65E-9AB0-B50D97F694A3}"/>
                </a:ext>
              </a:extLst>
            </p:cNvPr>
            <p:cNvSpPr/>
            <p:nvPr/>
          </p:nvSpPr>
          <p:spPr>
            <a:xfrm>
              <a:off x="7644035" y="1780303"/>
              <a:ext cx="216624" cy="204339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B5F246-EF7B-9792-6C4D-E6A67A63C8BA}"/>
              </a:ext>
            </a:extLst>
          </p:cNvPr>
          <p:cNvGrpSpPr/>
          <p:nvPr/>
        </p:nvGrpSpPr>
        <p:grpSpPr>
          <a:xfrm>
            <a:off x="-23813" y="3677744"/>
            <a:ext cx="6174109" cy="2504399"/>
            <a:chOff x="-23813" y="3677744"/>
            <a:chExt cx="6174109" cy="25043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89432B-AC85-9831-E81D-17327BF2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3813" y="3677744"/>
              <a:ext cx="6174109" cy="2504399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F88AAF2-63EE-DC5E-C593-0E3F16BD4016}"/>
                </a:ext>
              </a:extLst>
            </p:cNvPr>
            <p:cNvCxnSpPr/>
            <p:nvPr/>
          </p:nvCxnSpPr>
          <p:spPr>
            <a:xfrm>
              <a:off x="606903" y="4353515"/>
              <a:ext cx="2209125" cy="41269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B71CA8D-BE6E-593E-4DAF-E630235DB0EF}"/>
                </a:ext>
              </a:extLst>
            </p:cNvPr>
            <p:cNvCxnSpPr/>
            <p:nvPr/>
          </p:nvCxnSpPr>
          <p:spPr>
            <a:xfrm>
              <a:off x="3805382" y="4195634"/>
              <a:ext cx="1988515" cy="65149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1A285EBC-23D4-F54E-7E81-285CF3B59B72}"/>
                </a:ext>
              </a:extLst>
            </p:cNvPr>
            <p:cNvSpPr/>
            <p:nvPr/>
          </p:nvSpPr>
          <p:spPr>
            <a:xfrm>
              <a:off x="2250098" y="4419211"/>
              <a:ext cx="216624" cy="204339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" name="Star: 5 Points 33">
              <a:extLst>
                <a:ext uri="{FF2B5EF4-FFF2-40B4-BE49-F238E27FC236}">
                  <a16:creationId xmlns:a16="http://schemas.microsoft.com/office/drawing/2014/main" id="{7A7551EF-A495-28EF-F18B-83CB68F9F22D}"/>
                </a:ext>
              </a:extLst>
            </p:cNvPr>
            <p:cNvSpPr/>
            <p:nvPr/>
          </p:nvSpPr>
          <p:spPr>
            <a:xfrm>
              <a:off x="4474895" y="3981282"/>
              <a:ext cx="283221" cy="327642"/>
            </a:xfrm>
            <a:prstGeom prst="star5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5" name="Star: 5 Points 34">
              <a:extLst>
                <a:ext uri="{FF2B5EF4-FFF2-40B4-BE49-F238E27FC236}">
                  <a16:creationId xmlns:a16="http://schemas.microsoft.com/office/drawing/2014/main" id="{EC68B717-0452-76A4-6388-7421448BE14E}"/>
                </a:ext>
              </a:extLst>
            </p:cNvPr>
            <p:cNvSpPr/>
            <p:nvPr/>
          </p:nvSpPr>
          <p:spPr>
            <a:xfrm>
              <a:off x="5033423" y="3960820"/>
              <a:ext cx="283221" cy="327642"/>
            </a:xfrm>
            <a:prstGeom prst="star5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453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886" y="37576"/>
            <a:ext cx="7707085" cy="872836"/>
          </a:xfrm>
        </p:spPr>
        <p:txBody>
          <a:bodyPr>
            <a:no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PDHC: Central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metabolic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switch of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Druggable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434E69-8685-DCE4-E4C5-298DE53F151A}"/>
              </a:ext>
            </a:extLst>
          </p:cNvPr>
          <p:cNvGrpSpPr/>
          <p:nvPr/>
        </p:nvGrpSpPr>
        <p:grpSpPr>
          <a:xfrm>
            <a:off x="64824" y="1278863"/>
            <a:ext cx="9031223" cy="4053788"/>
            <a:chOff x="64824" y="1278863"/>
            <a:chExt cx="9031223" cy="405378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9F422CA-5044-B381-F810-DE55D9406F3A}"/>
                </a:ext>
              </a:extLst>
            </p:cNvPr>
            <p:cNvGrpSpPr/>
            <p:nvPr/>
          </p:nvGrpSpPr>
          <p:grpSpPr>
            <a:xfrm>
              <a:off x="64824" y="1278863"/>
              <a:ext cx="9031223" cy="4053788"/>
              <a:chOff x="64824" y="1278863"/>
              <a:chExt cx="9031223" cy="405378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87AC5E6-F57E-EC35-BF42-7DDFB38A4039}"/>
                  </a:ext>
                </a:extLst>
              </p:cNvPr>
              <p:cNvGrpSpPr/>
              <p:nvPr/>
            </p:nvGrpSpPr>
            <p:grpSpPr>
              <a:xfrm>
                <a:off x="64824" y="1278863"/>
                <a:ext cx="9031223" cy="4053788"/>
                <a:chOff x="64824" y="1278863"/>
                <a:chExt cx="9031223" cy="4053788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F51D2481-136F-DDB7-6215-967665169CB4}"/>
                    </a:ext>
                  </a:extLst>
                </p:cNvPr>
                <p:cNvGrpSpPr/>
                <p:nvPr/>
              </p:nvGrpSpPr>
              <p:grpSpPr>
                <a:xfrm>
                  <a:off x="64824" y="1278863"/>
                  <a:ext cx="9031223" cy="4053788"/>
                  <a:chOff x="56732" y="1286955"/>
                  <a:chExt cx="9031223" cy="4053788"/>
                </a:xfrm>
              </p:grpSpPr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2C901906-FD24-252C-9DE9-64B57310D8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6732" y="1286955"/>
                    <a:ext cx="9031223" cy="4053788"/>
                  </a:xfrm>
                  <a:prstGeom prst="rect">
                    <a:avLst/>
                  </a:prstGeom>
                </p:spPr>
              </p:pic>
              <p:sp>
                <p:nvSpPr>
                  <p:cNvPr id="2" name="Arrow: Down 1">
                    <a:extLst>
                      <a:ext uri="{FF2B5EF4-FFF2-40B4-BE49-F238E27FC236}">
                        <a16:creationId xmlns:a16="http://schemas.microsoft.com/office/drawing/2014/main" id="{5A8BBAEB-A3CF-BE88-2E19-BC323908DB2F}"/>
                      </a:ext>
                    </a:extLst>
                  </p:cNvPr>
                  <p:cNvSpPr/>
                  <p:nvPr/>
                </p:nvSpPr>
                <p:spPr>
                  <a:xfrm>
                    <a:off x="8690846" y="1525945"/>
                    <a:ext cx="250853" cy="1103967"/>
                  </a:xfrm>
                  <a:prstGeom prst="downArrow">
                    <a:avLst/>
                  </a:prstGeom>
                  <a:solidFill>
                    <a:schemeClr val="accent6">
                      <a:lumMod val="5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" name="Arrow: Down 4">
                    <a:extLst>
                      <a:ext uri="{FF2B5EF4-FFF2-40B4-BE49-F238E27FC236}">
                        <a16:creationId xmlns:a16="http://schemas.microsoft.com/office/drawing/2014/main" id="{40437F18-29C2-C152-DABD-9C11D12C0A7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831746" y="3264377"/>
                    <a:ext cx="250853" cy="1103967"/>
                  </a:xfrm>
                  <a:prstGeom prst="downArrow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1" name="Arrow: Down 10">
                  <a:extLst>
                    <a:ext uri="{FF2B5EF4-FFF2-40B4-BE49-F238E27FC236}">
                      <a16:creationId xmlns:a16="http://schemas.microsoft.com/office/drawing/2014/main" id="{88A22B08-A0C9-B426-B1C2-824C4BF960C4}"/>
                    </a:ext>
                  </a:extLst>
                </p:cNvPr>
                <p:cNvSpPr/>
                <p:nvPr/>
              </p:nvSpPr>
              <p:spPr>
                <a:xfrm>
                  <a:off x="4594923" y="3494585"/>
                  <a:ext cx="113289" cy="310947"/>
                </a:xfrm>
                <a:prstGeom prst="downArrow">
                  <a:avLst/>
                </a:prstGeom>
                <a:solidFill>
                  <a:schemeClr val="accent6">
                    <a:lumMod val="5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Arrow: Down 11">
                  <a:extLst>
                    <a:ext uri="{FF2B5EF4-FFF2-40B4-BE49-F238E27FC236}">
                      <a16:creationId xmlns:a16="http://schemas.microsoft.com/office/drawing/2014/main" id="{169B770A-A636-7C48-9342-6F4BD1DDB5E5}"/>
                    </a:ext>
                  </a:extLst>
                </p:cNvPr>
                <p:cNvSpPr/>
                <p:nvPr/>
              </p:nvSpPr>
              <p:spPr>
                <a:xfrm rot="10800000">
                  <a:off x="4594924" y="3865968"/>
                  <a:ext cx="113289" cy="310947"/>
                </a:xfrm>
                <a:prstGeom prst="downArrow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E9FA615-3818-5309-660D-C4B9D24A0648}"/>
                  </a:ext>
                </a:extLst>
              </p:cNvPr>
              <p:cNvGrpSpPr/>
              <p:nvPr/>
            </p:nvGrpSpPr>
            <p:grpSpPr>
              <a:xfrm>
                <a:off x="5445266" y="1783882"/>
                <a:ext cx="113959" cy="687491"/>
                <a:chOff x="5420990" y="1783882"/>
                <a:chExt cx="113959" cy="687491"/>
              </a:xfrm>
            </p:grpSpPr>
            <p:sp>
              <p:nvSpPr>
                <p:cNvPr id="9" name="Arrow: Down 8">
                  <a:extLst>
                    <a:ext uri="{FF2B5EF4-FFF2-40B4-BE49-F238E27FC236}">
                      <a16:creationId xmlns:a16="http://schemas.microsoft.com/office/drawing/2014/main" id="{52B27EBD-374A-738F-E6FF-ABBEDA6E3EA7}"/>
                    </a:ext>
                  </a:extLst>
                </p:cNvPr>
                <p:cNvSpPr/>
                <p:nvPr/>
              </p:nvSpPr>
              <p:spPr>
                <a:xfrm>
                  <a:off x="5420990" y="2160426"/>
                  <a:ext cx="113289" cy="310947"/>
                </a:xfrm>
                <a:prstGeom prst="downArrow">
                  <a:avLst/>
                </a:prstGeom>
                <a:solidFill>
                  <a:schemeClr val="accent6">
                    <a:lumMod val="5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Arrow: Down 9">
                  <a:extLst>
                    <a:ext uri="{FF2B5EF4-FFF2-40B4-BE49-F238E27FC236}">
                      <a16:creationId xmlns:a16="http://schemas.microsoft.com/office/drawing/2014/main" id="{8E519667-7675-761B-D0E6-FA98E84621BF}"/>
                    </a:ext>
                  </a:extLst>
                </p:cNvPr>
                <p:cNvSpPr/>
                <p:nvPr/>
              </p:nvSpPr>
              <p:spPr>
                <a:xfrm rot="10800000">
                  <a:off x="5421660" y="1783882"/>
                  <a:ext cx="113289" cy="310947"/>
                </a:xfrm>
                <a:prstGeom prst="downArrow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360F32A-E224-FDCD-E78E-FF5EB4B61059}"/>
                </a:ext>
              </a:extLst>
            </p:cNvPr>
            <p:cNvSpPr/>
            <p:nvPr/>
          </p:nvSpPr>
          <p:spPr>
            <a:xfrm>
              <a:off x="1853076" y="2427611"/>
              <a:ext cx="1416106" cy="100138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CE46671-9942-2849-D832-015AB1700752}"/>
              </a:ext>
            </a:extLst>
          </p:cNvPr>
          <p:cNvSpPr txBox="1"/>
          <p:nvPr/>
        </p:nvSpPr>
        <p:spPr>
          <a:xfrm>
            <a:off x="2420600" y="5915144"/>
            <a:ext cx="4461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Attractive candidates: DCA, thiamine</a:t>
            </a:r>
          </a:p>
        </p:txBody>
      </p:sp>
    </p:spTree>
    <p:extLst>
      <p:ext uri="{BB962C8B-B14F-4D97-AF65-F5344CB8AC3E}">
        <p14:creationId xmlns:p14="http://schemas.microsoft.com/office/powerpoint/2010/main" val="1946207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886" y="37576"/>
            <a:ext cx="7707085" cy="872836"/>
          </a:xfrm>
        </p:spPr>
        <p:txBody>
          <a:bodyPr>
            <a:no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This has been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tried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3E8F4-9461-18F6-3AF0-07354B3C7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7" y="2339501"/>
            <a:ext cx="8974818" cy="276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01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886" y="37576"/>
            <a:ext cx="7707085" cy="872836"/>
          </a:xfrm>
        </p:spPr>
        <p:txBody>
          <a:bodyPr>
            <a:no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DCA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lactate, but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maybe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too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late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2A1324-589B-24C4-F27B-402661304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33" y="1224064"/>
            <a:ext cx="3430621" cy="5399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4605C-C527-C0CA-C7DB-7582014C8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993" y="2336801"/>
            <a:ext cx="3991216" cy="28028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D34C47-E67D-F996-CA3C-4603220D34D3}"/>
              </a:ext>
            </a:extLst>
          </p:cNvPr>
          <p:cNvSpPr/>
          <p:nvPr/>
        </p:nvSpPr>
        <p:spPr>
          <a:xfrm>
            <a:off x="177800" y="2489200"/>
            <a:ext cx="3430621" cy="330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2E69DE-73F8-73D6-849A-91E2F4C547C8}"/>
              </a:ext>
            </a:extLst>
          </p:cNvPr>
          <p:cNvSpPr/>
          <p:nvPr/>
        </p:nvSpPr>
        <p:spPr>
          <a:xfrm>
            <a:off x="177800" y="6276128"/>
            <a:ext cx="3430621" cy="330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24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886" y="37576"/>
            <a:ext cx="7707085" cy="872836"/>
          </a:xfrm>
        </p:spPr>
        <p:txBody>
          <a:bodyPr>
            <a:no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about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staying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out of trouble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instead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getting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out of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36B85B-2EED-4D07-F2F0-51F99FFB2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85" y="1651000"/>
            <a:ext cx="3957348" cy="4014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B7916E-A16A-DA77-067A-9DFA1881F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133600"/>
            <a:ext cx="4209464" cy="307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60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886" y="37576"/>
            <a:ext cx="7707085" cy="872836"/>
          </a:xfrm>
        </p:spPr>
        <p:txBody>
          <a:bodyPr>
            <a:no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about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staying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out of trouble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instead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getting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out of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AEFDBF-3E43-FA23-1792-42F4B0DF4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518C8E-3DFC-61F4-7CB7-7A0DDA762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02582"/>
            <a:ext cx="3208867" cy="8949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53D9B4-827F-4926-F4DC-797853600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33" y="5697538"/>
            <a:ext cx="1727199" cy="11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1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886" y="37576"/>
            <a:ext cx="7707085" cy="872836"/>
          </a:xfrm>
        </p:spPr>
        <p:txBody>
          <a:bodyPr>
            <a:no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Replacing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shuttles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in TCA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BC7DEB-7707-6C2D-B0DD-1036AA2F5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80" y="1243428"/>
            <a:ext cx="8015591" cy="2271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B2EF20-9719-7257-2F25-B9DF06E94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02" y="5730222"/>
            <a:ext cx="1264596" cy="6468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CCC0E9-8D06-4D7B-568D-65C001AE9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483" y="3894126"/>
            <a:ext cx="7373566" cy="21595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94F532-FA83-AACD-D8D5-0307E98CAAFD}"/>
              </a:ext>
            </a:extLst>
          </p:cNvPr>
          <p:cNvSpPr txBox="1"/>
          <p:nvPr/>
        </p:nvSpPr>
        <p:spPr>
          <a:xfrm flipH="1">
            <a:off x="2048934" y="6192445"/>
            <a:ext cx="6336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Could also block NAD+ depletion by inhibiting PARP…</a:t>
            </a:r>
          </a:p>
        </p:txBody>
      </p:sp>
    </p:spTree>
    <p:extLst>
      <p:ext uri="{BB962C8B-B14F-4D97-AF65-F5344CB8AC3E}">
        <p14:creationId xmlns:p14="http://schemas.microsoft.com/office/powerpoint/2010/main" val="821462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886" y="0"/>
            <a:ext cx="7739743" cy="872836"/>
          </a:xfrm>
        </p:spPr>
        <p:txBody>
          <a:bodyPr>
            <a:normAutofit fontScale="90000"/>
          </a:bodyPr>
          <a:lstStyle/>
          <a:p>
            <a:r>
              <a:rPr lang="fr-FR" dirty="0"/>
              <a:t>Team 1 – </a:t>
            </a:r>
            <a:br>
              <a:rPr lang="fr-FR" dirty="0"/>
            </a:br>
            <a:r>
              <a:rPr lang="fr-FR" dirty="0" err="1"/>
              <a:t>Treat</a:t>
            </a:r>
            <a:r>
              <a:rPr lang="fr-FR" dirty="0"/>
              <a:t> </a:t>
            </a:r>
            <a:r>
              <a:rPr lang="fr-FR" dirty="0" err="1"/>
              <a:t>shock</a:t>
            </a:r>
            <a:r>
              <a:rPr lang="fr-FR" dirty="0"/>
              <a:t> &amp; </a:t>
            </a:r>
            <a:r>
              <a:rPr lang="fr-FR" dirty="0" err="1"/>
              <a:t>metabolic</a:t>
            </a:r>
            <a:r>
              <a:rPr lang="fr-FR" dirty="0"/>
              <a:t> </a:t>
            </a:r>
            <a:r>
              <a:rPr lang="fr-FR" dirty="0" err="1"/>
              <a:t>failure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422296" y="7590874"/>
            <a:ext cx="1987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2802" y="1489047"/>
            <a:ext cx="6047900" cy="4747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Pillar 1: Blood and Shock Resuscitation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Anti-shock drug (prolyl hydroxylase inhibitors, pyruvate dehydrogenase kinase inhibitors, etc.)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Engineered dried whole blood alternatives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Next generation extended shelf-life platelets and whole blood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Improved blood transport container system / support for drone delivery of blood products</a:t>
            </a:r>
          </a:p>
        </p:txBody>
      </p:sp>
      <p:pic>
        <p:nvPicPr>
          <p:cNvPr id="1030" name="Picture 6" descr="Will Blood-Bearing Delivery Drones Transform Disaster Relief and  Battlefield Medicine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9" t="1468" r="29016" b="6680"/>
          <a:stretch/>
        </p:blipFill>
        <p:spPr bwMode="auto">
          <a:xfrm>
            <a:off x="531585" y="3046225"/>
            <a:ext cx="2275410" cy="16342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el Prize in Physiology or Medicine 2019 :: ChemViews Magazine ::  ChemistryVie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85" y="1217730"/>
            <a:ext cx="2275410" cy="16601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FE87CD3-9084-43C6-8A67-C07139FB8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6752" y="6629400"/>
            <a:ext cx="2133600" cy="238991"/>
          </a:xfrm>
        </p:spPr>
        <p:txBody>
          <a:bodyPr/>
          <a:lstStyle/>
          <a:p>
            <a:fld id="{22009E32-0316-A64C-BBE6-76331A90034E}" type="slidenum">
              <a:rPr lang="en-US" smtClean="0"/>
              <a:t>28</a:t>
            </a:fld>
            <a:endParaRPr lang="en-US" dirty="0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BC067A14-D703-4E2A-8A40-EE5854D4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199" y="6629401"/>
            <a:ext cx="3348183" cy="238990"/>
          </a:xfrm>
        </p:spPr>
        <p:txBody>
          <a:bodyPr/>
          <a:lstStyle/>
          <a:p>
            <a:r>
              <a:rPr lang="en-US" dirty="0"/>
              <a:t>COL Andrew P. Cap, andrew.p.cap.mil@health.mil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DCB7063-5E08-454A-8712-2650798F817F}"/>
              </a:ext>
            </a:extLst>
          </p:cNvPr>
          <p:cNvGrpSpPr/>
          <p:nvPr/>
        </p:nvGrpSpPr>
        <p:grpSpPr>
          <a:xfrm>
            <a:off x="458205" y="4680432"/>
            <a:ext cx="2275410" cy="1948969"/>
            <a:chOff x="152999" y="4750025"/>
            <a:chExt cx="2441694" cy="2107975"/>
          </a:xfrm>
        </p:grpSpPr>
        <p:pic>
          <p:nvPicPr>
            <p:cNvPr id="4" name="Picture 3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A4DBCB2D-8A3A-4323-8DE0-B0ED9687B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444" y="5017062"/>
              <a:ext cx="2234804" cy="184093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5864FC-982A-471F-B8A4-0ECA505F0BCE}"/>
                </a:ext>
              </a:extLst>
            </p:cNvPr>
            <p:cNvSpPr txBox="1"/>
            <p:nvPr/>
          </p:nvSpPr>
          <p:spPr>
            <a:xfrm>
              <a:off x="152999" y="4750025"/>
              <a:ext cx="2441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Shock drug autoinjectors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673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422296" y="7590874"/>
            <a:ext cx="1987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3200" y="1299498"/>
            <a:ext cx="6294474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Pillar 2: Hemorrhage and Vascular Dysfunction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Non-compressible hemorrhage control / expanded REBOA capability; hemostatic foams (mousse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hemostatique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Microvascular endothelial stabilization </a:t>
            </a:r>
          </a:p>
          <a:p>
            <a:pPr marL="1200150" lvl="2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ANG1-TIE2 agonist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preserve endothelial tight junctions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bradykinin receptor antagonist</a:t>
            </a:r>
          </a:p>
          <a:p>
            <a:pPr marL="1200150" lvl="2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C</a:t>
            </a:r>
          </a:p>
          <a:p>
            <a:pPr marL="1200150" lvl="2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inhibition of plasmin activation/activity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Resuscitation with Enteral Fluids</a:t>
            </a:r>
          </a:p>
        </p:txBody>
      </p:sp>
      <p:pic>
        <p:nvPicPr>
          <p:cNvPr id="2054" name="Picture 6" descr="Review Arti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13" y="1409129"/>
            <a:ext cx="2043887" cy="20315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783771" y="0"/>
            <a:ext cx="7772400" cy="872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fr-FR" dirty="0"/>
              <a:t>Team 2 – </a:t>
            </a:r>
            <a:br>
              <a:rPr lang="fr-FR" dirty="0"/>
            </a:br>
            <a:r>
              <a:rPr lang="fr-FR" dirty="0" err="1"/>
              <a:t>Hemostasis</a:t>
            </a:r>
            <a:r>
              <a:rPr lang="fr-FR" dirty="0"/>
              <a:t>, </a:t>
            </a:r>
            <a:r>
              <a:rPr lang="fr-FR" dirty="0" err="1"/>
              <a:t>vascular</a:t>
            </a:r>
            <a:r>
              <a:rPr lang="fr-FR" dirty="0"/>
              <a:t> </a:t>
            </a:r>
            <a:r>
              <a:rPr lang="fr-FR" dirty="0" err="1"/>
              <a:t>stabilization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10" y="3654245"/>
            <a:ext cx="2893759" cy="2835551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6507C8-8E32-450C-B3A0-2D1D089E2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6752" y="6629400"/>
            <a:ext cx="2133600" cy="238991"/>
          </a:xfrm>
        </p:spPr>
        <p:txBody>
          <a:bodyPr/>
          <a:lstStyle/>
          <a:p>
            <a:fld id="{22009E32-0316-A64C-BBE6-76331A90034E}" type="slidenum">
              <a:rPr lang="en-US" smtClean="0"/>
              <a:t>29</a:t>
            </a:fld>
            <a:endParaRPr lang="en-US" dirty="0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99710CFB-E5B0-4507-83F3-623ED551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199" y="6629401"/>
            <a:ext cx="3348183" cy="238990"/>
          </a:xfrm>
        </p:spPr>
        <p:txBody>
          <a:bodyPr/>
          <a:lstStyle/>
          <a:p>
            <a:r>
              <a:rPr lang="en-US" dirty="0"/>
              <a:t>COL Andrew P. Cap, andrew.p.cap.mil@health.mil</a:t>
            </a:r>
          </a:p>
        </p:txBody>
      </p:sp>
    </p:spTree>
    <p:extLst>
      <p:ext uri="{BB962C8B-B14F-4D97-AF65-F5344CB8AC3E}">
        <p14:creationId xmlns:p14="http://schemas.microsoft.com/office/powerpoint/2010/main" val="1220210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53145" y="-826"/>
            <a:ext cx="7691716" cy="956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indent="-285750" algn="ctr">
              <a:buClr>
                <a:srgbClr val="000066"/>
              </a:buClr>
              <a:buSzPct val="80000"/>
              <a:defRPr/>
            </a:pPr>
            <a:r>
              <a:rPr lang="en-US" sz="2400" b="1" kern="0" dirty="0">
                <a:latin typeface="Arial" pitchFamily="34" charset="0"/>
                <a:cs typeface="Arial" pitchFamily="34" charset="0"/>
              </a:rPr>
              <a:t>Loss of Blood </a:t>
            </a:r>
            <a:r>
              <a:rPr lang="en-US" sz="2400" b="1" kern="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hypoxia 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metabolic failure </a:t>
            </a:r>
            <a:r>
              <a:rPr lang="en-US" sz="2400" b="1" kern="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endotheliopathy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coagulopathy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sz="2400" b="1" i="1" kern="0" dirty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Blood Failure</a:t>
            </a:r>
            <a:endParaRPr lang="en-US" sz="1200" i="1" kern="0" dirty="0">
              <a:solidFill>
                <a:srgbClr val="6600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7DFA66-23C1-45D9-B1DC-D025C8DC1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339" y="1183888"/>
            <a:ext cx="3769467" cy="46887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033877-54F4-42E7-A9BB-6CE6F0813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21" y="1146566"/>
            <a:ext cx="2422187" cy="46595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10" y="5893493"/>
            <a:ext cx="9058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+mj-lt"/>
              </a:rPr>
              <a:t>Bleeding</a:t>
            </a:r>
            <a:r>
              <a:rPr lang="en-US" b="1" dirty="0">
                <a:latin typeface="+mj-lt"/>
              </a:rPr>
              <a:t> </a:t>
            </a:r>
            <a:r>
              <a:rPr lang="en-US" b="1" dirty="0">
                <a:latin typeface="+mj-lt"/>
                <a:sym typeface="Wingdings" panose="05000000000000000000" pitchFamily="2" charset="2"/>
              </a:rPr>
              <a:t> h</a:t>
            </a:r>
            <a:r>
              <a:rPr lang="en-US" b="1" dirty="0">
                <a:latin typeface="+mj-lt"/>
              </a:rPr>
              <a:t>ypoxia </a:t>
            </a:r>
            <a:r>
              <a:rPr lang="en-US" b="1" dirty="0">
                <a:latin typeface="+mj-lt"/>
                <a:sym typeface="Wingdings" panose="05000000000000000000" pitchFamily="2" charset="2"/>
              </a:rPr>
              <a:t> </a:t>
            </a:r>
            <a:r>
              <a:rPr lang="en-US" b="1" dirty="0">
                <a:latin typeface="+mj-lt"/>
              </a:rPr>
              <a:t>metabolic failure </a:t>
            </a:r>
            <a:r>
              <a:rPr lang="en-US" b="1" dirty="0">
                <a:latin typeface="+mj-lt"/>
                <a:sym typeface="Wingdings" panose="05000000000000000000" pitchFamily="2" charset="2"/>
              </a:rPr>
              <a:t> blood failure  </a:t>
            </a:r>
            <a:r>
              <a:rPr lang="en-US" b="1" dirty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bleeding</a:t>
            </a:r>
            <a:r>
              <a:rPr lang="en-US" b="1" dirty="0">
                <a:latin typeface="+mj-lt"/>
                <a:sym typeface="Wingdings" panose="05000000000000000000" pitchFamily="2" charset="2"/>
              </a:rPr>
              <a:t>  hypoxia..</a:t>
            </a:r>
            <a:r>
              <a:rPr lang="en-US" b="1" dirty="0">
                <a:latin typeface="+mj-lt"/>
              </a:rPr>
              <a:t>.</a:t>
            </a:r>
          </a:p>
          <a:p>
            <a:pPr algn="ctr"/>
            <a:r>
              <a:rPr lang="en-US" b="1" dirty="0">
                <a:latin typeface="+mj-lt"/>
              </a:rPr>
              <a:t>Need blood ASAP &amp; “shock drug” to break the cycle!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98101" y="1960775"/>
            <a:ext cx="1762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Mitochondrial </a:t>
            </a:r>
          </a:p>
          <a:p>
            <a:pPr algn="ctr"/>
            <a:r>
              <a:rPr lang="en-US" b="1" dirty="0">
                <a:latin typeface="+mj-lt"/>
              </a:rPr>
              <a:t>Dysfunction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537" y="2797998"/>
            <a:ext cx="2129768" cy="135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40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936615" y="51088"/>
            <a:ext cx="7283460" cy="6905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indent="-285750" algn="ctr">
              <a:buClr>
                <a:srgbClr val="000066"/>
              </a:buClr>
              <a:buSzPct val="80000"/>
              <a:defRPr/>
            </a:pPr>
            <a:r>
              <a:rPr lang="en-US" sz="2800" b="1" kern="0" dirty="0">
                <a:latin typeface="Arial" pitchFamily="34" charset="0"/>
                <a:cs typeface="Arial" pitchFamily="34" charset="0"/>
              </a:rPr>
              <a:t>Harness the body’s hypoxia response:</a:t>
            </a:r>
          </a:p>
          <a:p>
            <a:pPr marL="285750" indent="-285750" algn="ctr">
              <a:buClr>
                <a:srgbClr val="000066"/>
              </a:buClr>
              <a:buSzPct val="80000"/>
              <a:defRPr/>
            </a:pPr>
            <a:r>
              <a:rPr lang="en-US" sz="2800" b="1" i="1" kern="0" dirty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Clear lactate via gluconeogenesis</a:t>
            </a:r>
            <a:endParaRPr lang="en-US" sz="1400" i="1" kern="0" dirty="0">
              <a:solidFill>
                <a:srgbClr val="66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290" y="4396208"/>
            <a:ext cx="3926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Under development in CKD to treat anemia</a:t>
            </a:r>
          </a:p>
          <a:p>
            <a:endParaRPr lang="en-US" b="1" dirty="0">
              <a:latin typeface="+mj-lt"/>
            </a:endParaRPr>
          </a:p>
          <a:p>
            <a:r>
              <a:rPr lang="en-US" b="1" dirty="0">
                <a:latin typeface="+mj-lt"/>
              </a:rPr>
              <a:t>-- HIF stabilization </a:t>
            </a:r>
            <a:r>
              <a:rPr lang="en-US" b="1" dirty="0">
                <a:latin typeface="+mj-lt"/>
                <a:sym typeface="Wingdings" panose="05000000000000000000" pitchFamily="2" charset="2"/>
              </a:rPr>
              <a:t> activation of Cori cycle</a:t>
            </a:r>
          </a:p>
          <a:p>
            <a:endParaRPr lang="en-US" b="1" dirty="0">
              <a:latin typeface="+mj-lt"/>
              <a:sym typeface="Wingdings" panose="05000000000000000000" pitchFamily="2" charset="2"/>
            </a:endParaRPr>
          </a:p>
          <a:p>
            <a:r>
              <a:rPr lang="en-US" b="1" dirty="0">
                <a:latin typeface="+mj-lt"/>
                <a:sym typeface="Wingdings" panose="05000000000000000000" pitchFamily="2" charset="2"/>
              </a:rPr>
              <a:t>-- </a:t>
            </a:r>
            <a:r>
              <a:rPr lang="en-US" b="1" dirty="0">
                <a:latin typeface="+mj-lt"/>
              </a:rPr>
              <a:t>Acute timeframe of action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278" y="3760042"/>
            <a:ext cx="4464560" cy="2418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926" y="1281844"/>
            <a:ext cx="4347074" cy="15049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358"/>
            <a:ext cx="4795454" cy="30827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9384" y="308240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j-lt"/>
              </a:rPr>
              <a:t>Suhara</a:t>
            </a:r>
            <a:r>
              <a:rPr lang="en-US" dirty="0">
                <a:latin typeface="+mj-lt"/>
              </a:rPr>
              <a:t> PNAS 2015.</a:t>
            </a:r>
          </a:p>
        </p:txBody>
      </p:sp>
    </p:spTree>
    <p:extLst>
      <p:ext uri="{BB962C8B-B14F-4D97-AF65-F5344CB8AC3E}">
        <p14:creationId xmlns:p14="http://schemas.microsoft.com/office/powerpoint/2010/main" val="1657221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024" y="68667"/>
            <a:ext cx="6990328" cy="786810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Prolyl Hydroxylase Domain Inhibitors (</a:t>
            </a:r>
            <a:r>
              <a:rPr lang="en-US" sz="2700" dirty="0" err="1"/>
              <a:t>PHDi</a:t>
            </a:r>
            <a:r>
              <a:rPr lang="en-US" sz="2700" dirty="0"/>
              <a:t>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709158" y="4170449"/>
            <a:ext cx="5350175" cy="2598926"/>
            <a:chOff x="5556738" y="1504222"/>
            <a:chExt cx="3423274" cy="76865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56738" y="1504222"/>
              <a:ext cx="3319731" cy="70521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050540" y="2191167"/>
              <a:ext cx="929472" cy="81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" dirty="0">
                  <a:latin typeface="+mj-lt"/>
                </a:rPr>
                <a:t>Gupta N, AJKD 2017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709158" y="1795140"/>
            <a:ext cx="2715451" cy="2371367"/>
            <a:chOff x="4945543" y="1250519"/>
            <a:chExt cx="3620601" cy="3161823"/>
          </a:xfrm>
        </p:grpSpPr>
        <p:grpSp>
          <p:nvGrpSpPr>
            <p:cNvPr id="23" name="Group 22"/>
            <p:cNvGrpSpPr/>
            <p:nvPr/>
          </p:nvGrpSpPr>
          <p:grpSpPr>
            <a:xfrm>
              <a:off x="5080890" y="1250519"/>
              <a:ext cx="3485254" cy="3161823"/>
              <a:chOff x="6448508" y="1700661"/>
              <a:chExt cx="3552268" cy="3073945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6527582" y="1724964"/>
                <a:ext cx="3473194" cy="3049642"/>
                <a:chOff x="6799417" y="1660144"/>
                <a:chExt cx="3473194" cy="3049642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99417" y="1660144"/>
                  <a:ext cx="3185875" cy="282376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8136509" y="4485370"/>
                  <a:ext cx="2136102" cy="224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25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Joharapurkar</a:t>
                  </a:r>
                  <a:r>
                    <a:rPr lang="en-US" sz="52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AA, et al, J Med </a:t>
                  </a:r>
                  <a:r>
                    <a:rPr lang="en-US" sz="525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Chem</a:t>
                  </a:r>
                  <a:r>
                    <a:rPr lang="en-US" sz="52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2018</a:t>
                  </a:r>
                </a:p>
              </p:txBody>
            </p:sp>
          </p:grpSp>
          <p:sp>
            <p:nvSpPr>
              <p:cNvPr id="22" name="Rectangle 21"/>
              <p:cNvSpPr/>
              <p:nvPr/>
            </p:nvSpPr>
            <p:spPr>
              <a:xfrm>
                <a:off x="6448508" y="1700661"/>
                <a:ext cx="3331596" cy="6762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4945543" y="1306007"/>
              <a:ext cx="28174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u="sng" dirty="0" err="1">
                  <a:latin typeface="+mj-lt"/>
                </a:rPr>
                <a:t>Erythropoietic</a:t>
              </a:r>
              <a:r>
                <a:rPr lang="en-US" sz="1350" b="1" u="sng" dirty="0">
                  <a:latin typeface="+mj-lt"/>
                </a:rPr>
                <a:t> Effects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322" y="1841462"/>
            <a:ext cx="3625836" cy="3601776"/>
            <a:chOff x="111096" y="1312282"/>
            <a:chExt cx="4834448" cy="4802369"/>
          </a:xfrm>
        </p:grpSpPr>
        <p:grpSp>
          <p:nvGrpSpPr>
            <p:cNvPr id="3" name="Group 2"/>
            <p:cNvGrpSpPr/>
            <p:nvPr/>
          </p:nvGrpSpPr>
          <p:grpSpPr>
            <a:xfrm>
              <a:off x="111096" y="1312282"/>
              <a:ext cx="4834448" cy="4802369"/>
              <a:chOff x="111096" y="1312282"/>
              <a:chExt cx="4834448" cy="4802369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11096" y="1312282"/>
                <a:ext cx="3851304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u="sng" dirty="0">
                    <a:latin typeface="+mj-lt"/>
                  </a:rPr>
                  <a:t>Improve Adaptation to Hypoxia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17840" y="4514212"/>
                <a:ext cx="4727704" cy="1600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+mj-lt"/>
                  </a:rPr>
                  <a:t>2019 Nobel Prize in Physiology/Medicine to William G. </a:t>
                </a:r>
                <a:r>
                  <a:rPr lang="en-US" sz="1200" b="1" dirty="0" err="1">
                    <a:latin typeface="+mj-lt"/>
                  </a:rPr>
                  <a:t>Kaelin</a:t>
                </a:r>
                <a:r>
                  <a:rPr lang="en-US" sz="1200" b="1" dirty="0">
                    <a:latin typeface="+mj-lt"/>
                  </a:rPr>
                  <a:t> Jr. </a:t>
                </a:r>
              </a:p>
              <a:p>
                <a:r>
                  <a:rPr lang="en-US" sz="1200" b="1" dirty="0">
                    <a:latin typeface="+mj-lt"/>
                  </a:rPr>
                  <a:t>Sir Peter J. </a:t>
                </a:r>
                <a:r>
                  <a:rPr lang="en-US" sz="1200" b="1" dirty="0" err="1">
                    <a:latin typeface="+mj-lt"/>
                  </a:rPr>
                  <a:t>Ratcliffe</a:t>
                </a:r>
                <a:endParaRPr lang="en-US" sz="1200" b="1" dirty="0">
                  <a:latin typeface="+mj-lt"/>
                </a:endParaRPr>
              </a:p>
              <a:p>
                <a:r>
                  <a:rPr lang="en-US" sz="1200" b="1" dirty="0">
                    <a:latin typeface="+mj-lt"/>
                  </a:rPr>
                  <a:t>Gregg L. </a:t>
                </a:r>
                <a:r>
                  <a:rPr lang="en-US" sz="1200" b="1" dirty="0" err="1">
                    <a:latin typeface="+mj-lt"/>
                  </a:rPr>
                  <a:t>Semenza</a:t>
                </a:r>
                <a:r>
                  <a:rPr lang="en-US" sz="1200" b="1" dirty="0">
                    <a:latin typeface="+mj-lt"/>
                  </a:rPr>
                  <a:t> </a:t>
                </a:r>
              </a:p>
              <a:p>
                <a:r>
                  <a:rPr lang="en-US" sz="1200" b="1" dirty="0">
                    <a:latin typeface="+mj-lt"/>
                  </a:rPr>
                  <a:t>for their discoveries of how cells sense and adapt to oxygen availability</a:t>
                </a: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796" y="1842490"/>
                <a:ext cx="4272120" cy="2405293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3454400" y="4180004"/>
              <a:ext cx="125620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nobelproze.org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424608" y="1814093"/>
            <a:ext cx="2530181" cy="2296458"/>
            <a:chOff x="8566144" y="1275790"/>
            <a:chExt cx="3373574" cy="3061944"/>
          </a:xfrm>
        </p:grpSpPr>
        <p:sp>
          <p:nvSpPr>
            <p:cNvPr id="24" name="TextBox 23"/>
            <p:cNvSpPr txBox="1"/>
            <p:nvPr/>
          </p:nvSpPr>
          <p:spPr>
            <a:xfrm>
              <a:off x="8566144" y="1275790"/>
              <a:ext cx="315613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u="sng" dirty="0">
                  <a:latin typeface="+mj-lt"/>
                </a:rPr>
                <a:t>Metabolic Reprogramming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8885188" y="1799329"/>
              <a:ext cx="3054530" cy="2538405"/>
              <a:chOff x="9137470" y="1811358"/>
              <a:chExt cx="3054530" cy="2538405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37470" y="1925626"/>
                <a:ext cx="3054530" cy="1785361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0578162" y="4118931"/>
                <a:ext cx="150388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2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Suhara</a:t>
                </a:r>
                <a:r>
                  <a:rPr lang="en-US" sz="525" dirty="0">
                    <a:latin typeface="Arial" panose="020B0604020202020204" pitchFamily="34" charset="0"/>
                    <a:cs typeface="Arial" panose="020B0604020202020204" pitchFamily="34" charset="0"/>
                  </a:rPr>
                  <a:t> T, et al, PNAS, 2015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9137470" y="1811358"/>
                <a:ext cx="307266" cy="3124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5" name="Arrow: Right 4">
            <a:extLst>
              <a:ext uri="{FF2B5EF4-FFF2-40B4-BE49-F238E27FC236}">
                <a16:creationId xmlns:a16="http://schemas.microsoft.com/office/drawing/2014/main" id="{7A7167F9-9685-4BF5-C592-A0D3718B8481}"/>
              </a:ext>
            </a:extLst>
          </p:cNvPr>
          <p:cNvSpPr/>
          <p:nvPr/>
        </p:nvSpPr>
        <p:spPr>
          <a:xfrm>
            <a:off x="2678902" y="5693894"/>
            <a:ext cx="942154" cy="2286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7FF1BD33-53E6-0137-07C4-57B7E41A08B3}"/>
              </a:ext>
            </a:extLst>
          </p:cNvPr>
          <p:cNvSpPr/>
          <p:nvPr/>
        </p:nvSpPr>
        <p:spPr>
          <a:xfrm>
            <a:off x="2670814" y="5478055"/>
            <a:ext cx="942154" cy="228600"/>
          </a:xfrm>
          <a:prstGeom prst="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20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32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97368" y="64339"/>
            <a:ext cx="6149264" cy="786810"/>
          </a:xfrm>
        </p:spPr>
        <p:txBody>
          <a:bodyPr>
            <a:noAutofit/>
          </a:bodyPr>
          <a:lstStyle/>
          <a:p>
            <a:r>
              <a:rPr lang="en-US" sz="2400" dirty="0"/>
              <a:t>Lethal hemorrhagic shock model in rats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86847" y="2258698"/>
            <a:ext cx="2664886" cy="2872250"/>
            <a:chOff x="29952" y="1934898"/>
            <a:chExt cx="3258766" cy="3354271"/>
          </a:xfrm>
        </p:grpSpPr>
        <p:grpSp>
          <p:nvGrpSpPr>
            <p:cNvPr id="47" name="Group 46"/>
            <p:cNvGrpSpPr/>
            <p:nvPr/>
          </p:nvGrpSpPr>
          <p:grpSpPr>
            <a:xfrm>
              <a:off x="29952" y="1934898"/>
              <a:ext cx="3258766" cy="3354271"/>
              <a:chOff x="445248" y="2268353"/>
              <a:chExt cx="3258766" cy="3354271"/>
            </a:xfrm>
          </p:grpSpPr>
          <p:pic>
            <p:nvPicPr>
              <p:cNvPr id="49" name="Content Placeholder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979" y="2694877"/>
                <a:ext cx="2876342" cy="2015934"/>
              </a:xfrm>
              <a:prstGeom prst="rect">
                <a:avLst/>
              </a:prstGeom>
            </p:spPr>
          </p:pic>
          <p:sp>
            <p:nvSpPr>
              <p:cNvPr id="50" name="Oval 49"/>
              <p:cNvSpPr/>
              <p:nvPr/>
            </p:nvSpPr>
            <p:spPr>
              <a:xfrm>
                <a:off x="753373" y="4361290"/>
                <a:ext cx="534739" cy="349521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30910" y="4714787"/>
                <a:ext cx="727545" cy="229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75" b="1" dirty="0">
                    <a:solidFill>
                      <a:srgbClr val="FF0000"/>
                    </a:solidFill>
                    <a:latin typeface="+mj-lt"/>
                  </a:rPr>
                  <a:t>30-60min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57200" y="4948697"/>
                <a:ext cx="3002969" cy="673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>
                    <a:latin typeface="+mj-lt"/>
                  </a:rPr>
                  <a:t>90% preventable injury-related death is associated with hemorrhage 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45248" y="2268353"/>
                <a:ext cx="3258766" cy="350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b="1" dirty="0">
                    <a:latin typeface="+mj-lt"/>
                  </a:rPr>
                  <a:t>Mortality at Battlefield: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1265033" y="4368460"/>
              <a:ext cx="1571522" cy="21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latin typeface="+mj-lt"/>
                </a:rPr>
                <a:t>Shackelford, et al. JTS 2016.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588365" y="1835248"/>
            <a:ext cx="6440284" cy="1234293"/>
            <a:chOff x="3451153" y="1303997"/>
            <a:chExt cx="8587045" cy="1645724"/>
          </a:xfrm>
        </p:grpSpPr>
        <p:grpSp>
          <p:nvGrpSpPr>
            <p:cNvPr id="91" name="Group 90"/>
            <p:cNvGrpSpPr/>
            <p:nvPr/>
          </p:nvGrpSpPr>
          <p:grpSpPr>
            <a:xfrm>
              <a:off x="3451153" y="1303997"/>
              <a:ext cx="8587045" cy="1645724"/>
              <a:chOff x="3451153" y="1303997"/>
              <a:chExt cx="8587045" cy="1645724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3520874" y="1303997"/>
                <a:ext cx="8517324" cy="1645724"/>
                <a:chOff x="3772823" y="1773715"/>
                <a:chExt cx="8517324" cy="1645724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4884922" y="1773715"/>
                  <a:ext cx="513405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>
                      <a:latin typeface="+mj-lt"/>
                    </a:rPr>
                    <a:t>Fixed-Volume Hemorrhage at Fast-to-Slow Pattern</a:t>
                  </a:r>
                </a:p>
              </p:txBody>
            </p:sp>
            <p:grpSp>
              <p:nvGrpSpPr>
                <p:cNvPr id="58" name="Group 57"/>
                <p:cNvGrpSpPr/>
                <p:nvPr/>
              </p:nvGrpSpPr>
              <p:grpSpPr>
                <a:xfrm>
                  <a:off x="3772823" y="2207357"/>
                  <a:ext cx="8517324" cy="1212082"/>
                  <a:chOff x="3940463" y="2116755"/>
                  <a:chExt cx="8517324" cy="1212082"/>
                </a:xfrm>
              </p:grpSpPr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4987820" y="2202467"/>
                    <a:ext cx="7469967" cy="1126370"/>
                    <a:chOff x="4067912" y="2110948"/>
                    <a:chExt cx="8415586" cy="1126370"/>
                  </a:xfrm>
                </p:grpSpPr>
                <p:sp>
                  <p:nvSpPr>
                    <p:cNvPr id="61" name="Rectangle 60"/>
                    <p:cNvSpPr/>
                    <p:nvPr/>
                  </p:nvSpPr>
                  <p:spPr>
                    <a:xfrm>
                      <a:off x="4233663" y="2110948"/>
                      <a:ext cx="737214" cy="399815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62" name="Rectangle 61"/>
                    <p:cNvSpPr/>
                    <p:nvPr/>
                  </p:nvSpPr>
                  <p:spPr>
                    <a:xfrm>
                      <a:off x="7965952" y="2110949"/>
                      <a:ext cx="3972989" cy="399814"/>
                    </a:xfrm>
                    <a:prstGeom prst="rect">
                      <a:avLst/>
                    </a:prstGeom>
                    <a:solidFill>
                      <a:srgbClr val="FFB19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63" name="Rectangle 62"/>
                    <p:cNvSpPr/>
                    <p:nvPr/>
                  </p:nvSpPr>
                  <p:spPr>
                    <a:xfrm>
                      <a:off x="4949891" y="2110948"/>
                      <a:ext cx="3018425" cy="398731"/>
                    </a:xfrm>
                    <a:prstGeom prst="rect">
                      <a:avLst/>
                    </a:prstGeom>
                    <a:solidFill>
                      <a:srgbClr val="FF7F6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grpSp>
                  <p:nvGrpSpPr>
                    <p:cNvPr id="64" name="Group 63"/>
                    <p:cNvGrpSpPr/>
                    <p:nvPr/>
                  </p:nvGrpSpPr>
                  <p:grpSpPr>
                    <a:xfrm>
                      <a:off x="4332716" y="2139424"/>
                      <a:ext cx="6157844" cy="355323"/>
                      <a:chOff x="1801268" y="2772963"/>
                      <a:chExt cx="6157844" cy="355323"/>
                    </a:xfrm>
                  </p:grpSpPr>
                  <p:sp>
                    <p:nvSpPr>
                      <p:cNvPr id="86" name="TextBox 85"/>
                      <p:cNvSpPr txBox="1"/>
                      <p:nvPr/>
                    </p:nvSpPr>
                    <p:spPr>
                      <a:xfrm>
                        <a:off x="3636606" y="2772963"/>
                        <a:ext cx="733859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050" b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40%</a:t>
                        </a:r>
                      </a:p>
                    </p:txBody>
                  </p:sp>
                  <p:sp>
                    <p:nvSpPr>
                      <p:cNvPr id="87" name="TextBox 86"/>
                      <p:cNvSpPr txBox="1"/>
                      <p:nvPr/>
                    </p:nvSpPr>
                    <p:spPr>
                      <a:xfrm>
                        <a:off x="7225253" y="2776290"/>
                        <a:ext cx="733859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050" b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20%</a:t>
                        </a:r>
                      </a:p>
                    </p:txBody>
                  </p:sp>
                  <p:sp>
                    <p:nvSpPr>
                      <p:cNvPr id="88" name="TextBox 87"/>
                      <p:cNvSpPr txBox="1"/>
                      <p:nvPr/>
                    </p:nvSpPr>
                    <p:spPr>
                      <a:xfrm>
                        <a:off x="1801268" y="2789732"/>
                        <a:ext cx="733859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050" b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40%</a:t>
                        </a:r>
                      </a:p>
                    </p:txBody>
                  </p:sp>
                </p:grpSp>
                <p:cxnSp>
                  <p:nvCxnSpPr>
                    <p:cNvPr id="65" name="Straight Arrow Connector 64"/>
                    <p:cNvCxnSpPr/>
                    <p:nvPr/>
                  </p:nvCxnSpPr>
                  <p:spPr>
                    <a:xfrm flipV="1">
                      <a:off x="4218362" y="2546166"/>
                      <a:ext cx="7728794" cy="11291"/>
                    </a:xfrm>
                    <a:prstGeom prst="straightConnector1">
                      <a:avLst/>
                    </a:prstGeom>
                    <a:ln w="19050">
                      <a:solidFill>
                        <a:srgbClr val="FF0000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Connector 65"/>
                    <p:cNvCxnSpPr/>
                    <p:nvPr/>
                  </p:nvCxnSpPr>
                  <p:spPr>
                    <a:xfrm flipV="1">
                      <a:off x="4954477" y="2567631"/>
                      <a:ext cx="0" cy="2286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Straight Connector 66"/>
                    <p:cNvCxnSpPr/>
                    <p:nvPr/>
                  </p:nvCxnSpPr>
                  <p:spPr>
                    <a:xfrm flipV="1">
                      <a:off x="5731071" y="2572788"/>
                      <a:ext cx="0" cy="2286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/>
                    <p:cNvCxnSpPr/>
                    <p:nvPr/>
                  </p:nvCxnSpPr>
                  <p:spPr>
                    <a:xfrm flipV="1">
                      <a:off x="6476361" y="2572788"/>
                      <a:ext cx="0" cy="2286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/>
                    <p:cNvCxnSpPr/>
                    <p:nvPr/>
                  </p:nvCxnSpPr>
                  <p:spPr>
                    <a:xfrm flipV="1">
                      <a:off x="7222365" y="2572162"/>
                      <a:ext cx="0" cy="2286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/>
                    <p:cNvCxnSpPr/>
                    <p:nvPr/>
                  </p:nvCxnSpPr>
                  <p:spPr>
                    <a:xfrm flipV="1">
                      <a:off x="7964560" y="2557163"/>
                      <a:ext cx="0" cy="2286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/>
                    <p:cNvCxnSpPr/>
                    <p:nvPr/>
                  </p:nvCxnSpPr>
                  <p:spPr>
                    <a:xfrm flipV="1">
                      <a:off x="8973583" y="2569231"/>
                      <a:ext cx="0" cy="2286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/>
                    <p:cNvCxnSpPr/>
                    <p:nvPr/>
                  </p:nvCxnSpPr>
                  <p:spPr>
                    <a:xfrm flipV="1">
                      <a:off x="9965941" y="2560249"/>
                      <a:ext cx="0" cy="2286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3" name="Straight Connector 72"/>
                    <p:cNvCxnSpPr/>
                    <p:nvPr/>
                  </p:nvCxnSpPr>
                  <p:spPr>
                    <a:xfrm flipV="1">
                      <a:off x="10971615" y="2560249"/>
                      <a:ext cx="0" cy="2286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/>
                    <p:cNvCxnSpPr/>
                    <p:nvPr/>
                  </p:nvCxnSpPr>
                  <p:spPr>
                    <a:xfrm flipV="1">
                      <a:off x="4233663" y="2569863"/>
                      <a:ext cx="0" cy="2286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5" name="TextBox 74"/>
                    <p:cNvSpPr txBox="1"/>
                    <p:nvPr/>
                  </p:nvSpPr>
                  <p:spPr>
                    <a:xfrm>
                      <a:off x="4067912" y="2757218"/>
                      <a:ext cx="338711" cy="307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p:txBody>
                </p:sp>
                <p:sp>
                  <p:nvSpPr>
                    <p:cNvPr id="76" name="TextBox 75"/>
                    <p:cNvSpPr txBox="1"/>
                    <p:nvPr/>
                  </p:nvSpPr>
                  <p:spPr>
                    <a:xfrm>
                      <a:off x="4789988" y="2747088"/>
                      <a:ext cx="338711" cy="307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p:txBody>
                </p:sp>
                <p:sp>
                  <p:nvSpPr>
                    <p:cNvPr id="77" name="TextBox 76"/>
                    <p:cNvSpPr txBox="1"/>
                    <p:nvPr/>
                  </p:nvSpPr>
                  <p:spPr>
                    <a:xfrm>
                      <a:off x="5560799" y="2750376"/>
                      <a:ext cx="338711" cy="307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p:txBody>
                </p:sp>
                <p:sp>
                  <p:nvSpPr>
                    <p:cNvPr id="78" name="TextBox 77"/>
                    <p:cNvSpPr txBox="1"/>
                    <p:nvPr/>
                  </p:nvSpPr>
                  <p:spPr>
                    <a:xfrm>
                      <a:off x="6312945" y="2757218"/>
                      <a:ext cx="338711" cy="307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p:txBody>
                </p:sp>
                <p:sp>
                  <p:nvSpPr>
                    <p:cNvPr id="79" name="TextBox 78"/>
                    <p:cNvSpPr txBox="1"/>
                    <p:nvPr/>
                  </p:nvSpPr>
                  <p:spPr>
                    <a:xfrm>
                      <a:off x="7063179" y="2752104"/>
                      <a:ext cx="338711" cy="307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p:txBody>
                </p:sp>
                <p:sp>
                  <p:nvSpPr>
                    <p:cNvPr id="80" name="TextBox 79"/>
                    <p:cNvSpPr txBox="1"/>
                    <p:nvPr/>
                  </p:nvSpPr>
                  <p:spPr>
                    <a:xfrm>
                      <a:off x="7606205" y="2749701"/>
                      <a:ext cx="634339" cy="307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p:txBody>
                </p:sp>
                <p:sp>
                  <p:nvSpPr>
                    <p:cNvPr id="81" name="TextBox 80"/>
                    <p:cNvSpPr txBox="1"/>
                    <p:nvPr/>
                  </p:nvSpPr>
                  <p:spPr>
                    <a:xfrm>
                      <a:off x="8758651" y="2744876"/>
                      <a:ext cx="404811" cy="49244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p:txBody>
                </p:sp>
                <p:sp>
                  <p:nvSpPr>
                    <p:cNvPr id="82" name="TextBox 81"/>
                    <p:cNvSpPr txBox="1"/>
                    <p:nvPr/>
                  </p:nvSpPr>
                  <p:spPr>
                    <a:xfrm>
                      <a:off x="9735306" y="2740278"/>
                      <a:ext cx="444277" cy="49244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p:txBody>
                </p:sp>
                <p:sp>
                  <p:nvSpPr>
                    <p:cNvPr id="83" name="TextBox 82"/>
                    <p:cNvSpPr txBox="1"/>
                    <p:nvPr/>
                  </p:nvSpPr>
                  <p:spPr>
                    <a:xfrm>
                      <a:off x="10675797" y="2764881"/>
                      <a:ext cx="610569" cy="307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p:txBody>
                </p:sp>
                <p:sp>
                  <p:nvSpPr>
                    <p:cNvPr id="84" name="TextBox 83"/>
                    <p:cNvSpPr txBox="1"/>
                    <p:nvPr/>
                  </p:nvSpPr>
                  <p:spPr>
                    <a:xfrm>
                      <a:off x="11537879" y="2744876"/>
                      <a:ext cx="945619" cy="307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min</a:t>
                      </a:r>
                    </a:p>
                  </p:txBody>
                </p:sp>
                <p:cxnSp>
                  <p:nvCxnSpPr>
                    <p:cNvPr id="85" name="Straight Connector 84"/>
                    <p:cNvCxnSpPr/>
                    <p:nvPr/>
                  </p:nvCxnSpPr>
                  <p:spPr>
                    <a:xfrm flipV="1">
                      <a:off x="11939754" y="2557163"/>
                      <a:ext cx="0" cy="2286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60" name="Picture 59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940463" y="2116755"/>
                    <a:ext cx="1106242" cy="719639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90" name="TextBox 89"/>
              <p:cNvSpPr txBox="1"/>
              <p:nvPr/>
            </p:nvSpPr>
            <p:spPr>
              <a:xfrm>
                <a:off x="3668976" y="2349372"/>
                <a:ext cx="102672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+mj-lt"/>
                  </a:rPr>
                  <a:t>Isoflurane Anesthesia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451153" y="1673950"/>
                <a:ext cx="1393787" cy="284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88" dirty="0">
                    <a:latin typeface="+mj-lt"/>
                  </a:rPr>
                  <a:t>Sprague Dawley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7030402" y="1577780"/>
                <a:ext cx="2414335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>
                    <a:solidFill>
                      <a:srgbClr val="FF0000"/>
                    </a:solidFill>
                    <a:latin typeface="+mj-lt"/>
                  </a:rPr>
                  <a:t>Total Amount of Hemorrhage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4715357" y="1737639"/>
              <a:ext cx="243847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9325344" y="1736125"/>
              <a:ext cx="2229486" cy="151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2828925" y="2943226"/>
            <a:ext cx="6021166" cy="2749897"/>
            <a:chOff x="3771900" y="2781300"/>
            <a:chExt cx="8028221" cy="3666530"/>
          </a:xfrm>
        </p:grpSpPr>
        <p:grpSp>
          <p:nvGrpSpPr>
            <p:cNvPr id="3" name="Group 2"/>
            <p:cNvGrpSpPr/>
            <p:nvPr/>
          </p:nvGrpSpPr>
          <p:grpSpPr>
            <a:xfrm>
              <a:off x="5893370" y="5825587"/>
              <a:ext cx="5906751" cy="622243"/>
              <a:chOff x="5893370" y="5825587"/>
              <a:chExt cx="5906751" cy="622243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6322923" y="5825587"/>
                <a:ext cx="5477198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+mj-lt"/>
                  </a:rPr>
                  <a:t>Time to Death: </a:t>
                </a:r>
                <a:r>
                  <a:rPr lang="en-US" sz="1200" b="1" dirty="0">
                    <a:latin typeface="+mj-lt"/>
                  </a:rPr>
                  <a:t>60%EBV: </a:t>
                </a:r>
                <a:r>
                  <a:rPr lang="en-US" sz="1200" b="1" dirty="0">
                    <a:solidFill>
                      <a:srgbClr val="FF0000"/>
                    </a:solidFill>
                    <a:latin typeface="+mj-lt"/>
                  </a:rPr>
                  <a:t>43±3min</a:t>
                </a:r>
                <a:r>
                  <a:rPr lang="en-US" sz="1200" b="1" dirty="0">
                    <a:latin typeface="+mj-lt"/>
                  </a:rPr>
                  <a:t>; 65%EBV: </a:t>
                </a:r>
                <a:r>
                  <a:rPr lang="en-US" sz="1200" b="1" dirty="0">
                    <a:solidFill>
                      <a:srgbClr val="FF0000"/>
                    </a:solidFill>
                    <a:latin typeface="+mj-lt"/>
                  </a:rPr>
                  <a:t>30±4min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893370" y="6109275"/>
                <a:ext cx="3595879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latin typeface="+mj-lt"/>
                  </a:rPr>
                  <a:t>EBV: Estimated Blood Volume</a:t>
                </a:r>
              </a:p>
            </p:txBody>
          </p:sp>
        </p:grpSp>
        <p:pic>
          <p:nvPicPr>
            <p:cNvPr id="1275" name="Picture 25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9200" y="2832100"/>
              <a:ext cx="32893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6" name="Picture 25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00" y="2781300"/>
              <a:ext cx="2349500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7" name="Picture 25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1900" y="2781300"/>
              <a:ext cx="2578100" cy="346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9" name="Slide Number Placeholder 5">
            <a:extLst>
              <a:ext uri="{FF2B5EF4-FFF2-40B4-BE49-F238E27FC236}">
                <a16:creationId xmlns:a16="http://schemas.microsoft.com/office/drawing/2014/main" id="{686514B3-4F57-4390-96B1-356A63AB273D}"/>
              </a:ext>
            </a:extLst>
          </p:cNvPr>
          <p:cNvSpPr txBox="1">
            <a:spLocks/>
          </p:cNvSpPr>
          <p:nvPr/>
        </p:nvSpPr>
        <p:spPr>
          <a:xfrm>
            <a:off x="6016752" y="6629400"/>
            <a:ext cx="2133600" cy="2389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009E32-0316-A64C-BBE6-76331A90034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92" name="Date Placeholder 2">
            <a:extLst>
              <a:ext uri="{FF2B5EF4-FFF2-40B4-BE49-F238E27FC236}">
                <a16:creationId xmlns:a16="http://schemas.microsoft.com/office/drawing/2014/main" id="{071000DA-6C5D-4864-B10C-8D171F03B4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199" y="6629401"/>
            <a:ext cx="3348183" cy="238990"/>
          </a:xfrm>
        </p:spPr>
        <p:txBody>
          <a:bodyPr/>
          <a:lstStyle/>
          <a:p>
            <a:r>
              <a:rPr lang="en-US" dirty="0"/>
              <a:t>COL Andrew P. Cap, andrew.p.cap.mil@health.mil</a:t>
            </a:r>
          </a:p>
        </p:txBody>
      </p:sp>
    </p:spTree>
    <p:extLst>
      <p:ext uri="{BB962C8B-B14F-4D97-AF65-F5344CB8AC3E}">
        <p14:creationId xmlns:p14="http://schemas.microsoft.com/office/powerpoint/2010/main" val="3351339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33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033663" y="2398274"/>
            <a:ext cx="5513559" cy="1768005"/>
            <a:chOff x="73333" y="-141113"/>
            <a:chExt cx="7351412" cy="2357340"/>
          </a:xfrm>
        </p:grpSpPr>
        <p:grpSp>
          <p:nvGrpSpPr>
            <p:cNvPr id="8" name="Group 7"/>
            <p:cNvGrpSpPr/>
            <p:nvPr/>
          </p:nvGrpSpPr>
          <p:grpSpPr>
            <a:xfrm>
              <a:off x="73333" y="-141113"/>
              <a:ext cx="7351412" cy="2357340"/>
              <a:chOff x="1563559" y="585578"/>
              <a:chExt cx="7351412" cy="235734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563559" y="1646373"/>
                <a:ext cx="7351412" cy="888880"/>
                <a:chOff x="1563559" y="1646373"/>
                <a:chExt cx="7351412" cy="888880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3006855" y="2016370"/>
                  <a:ext cx="0" cy="2286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/>
                <p:nvPr/>
              </p:nvCxnSpPr>
              <p:spPr>
                <a:xfrm flipV="1">
                  <a:off x="1673352" y="2014217"/>
                  <a:ext cx="7170864" cy="2153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96705" y="1938017"/>
                  <a:ext cx="573066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V="1">
                  <a:off x="2519616" y="2040944"/>
                  <a:ext cx="0" cy="2286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flipV="1">
                  <a:off x="5396266" y="2040944"/>
                  <a:ext cx="0" cy="2286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/>
                <p:cNvSpPr txBox="1"/>
                <p:nvPr/>
              </p:nvSpPr>
              <p:spPr>
                <a:xfrm>
                  <a:off x="1563559" y="2032592"/>
                  <a:ext cx="1210187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5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Anesthesia</a:t>
                  </a:r>
                </a:p>
                <a:p>
                  <a:r>
                    <a:rPr lang="en-US" sz="75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Cannulation</a:t>
                  </a: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2242419" y="2227477"/>
                  <a:ext cx="568735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3698286" y="2221714"/>
                  <a:ext cx="523260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7774047" y="2210880"/>
                  <a:ext cx="1140924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240 (min)</a:t>
                  </a:r>
                </a:p>
              </p:txBody>
            </p:sp>
            <p:cxnSp>
              <p:nvCxnSpPr>
                <p:cNvPr id="27" name="Straight Connector 26"/>
                <p:cNvCxnSpPr/>
                <p:nvPr/>
              </p:nvCxnSpPr>
              <p:spPr>
                <a:xfrm flipV="1">
                  <a:off x="8134860" y="1993726"/>
                  <a:ext cx="0" cy="2286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V="1">
                  <a:off x="3975681" y="2004047"/>
                  <a:ext cx="0" cy="2286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6778752" y="2016370"/>
                  <a:ext cx="0" cy="2286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/>
                <p:cNvSpPr txBox="1"/>
                <p:nvPr/>
              </p:nvSpPr>
              <p:spPr>
                <a:xfrm>
                  <a:off x="2562502" y="2221493"/>
                  <a:ext cx="862083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3964795" y="1646373"/>
                  <a:ext cx="0" cy="291644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34"/>
                <p:cNvSpPr txBox="1"/>
                <p:nvPr/>
              </p:nvSpPr>
              <p:spPr>
                <a:xfrm>
                  <a:off x="5104226" y="2217130"/>
                  <a:ext cx="523260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120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6531930" y="2223564"/>
                  <a:ext cx="523260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180</a:t>
                  </a: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3639742" y="1171405"/>
                <a:ext cx="2203451" cy="477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FF0000"/>
                    </a:solidFill>
                    <a:latin typeface="+mj-lt"/>
                  </a:rPr>
                  <a:t>WB (20% of Blood Volume)</a:t>
                </a:r>
              </a:p>
              <a:p>
                <a:r>
                  <a:rPr lang="en-US" sz="825" b="1" dirty="0">
                    <a:solidFill>
                      <a:srgbClr val="FF0000"/>
                    </a:solidFill>
                    <a:latin typeface="+mj-lt"/>
                  </a:rPr>
                  <a:t>FWB, or CSWB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577203" y="585578"/>
                <a:ext cx="1369284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Single, or Bundled Drugs</a:t>
                </a:r>
              </a:p>
            </p:txBody>
          </p:sp>
          <p:sp>
            <p:nvSpPr>
              <p:cNvPr id="14" name="Right Arrow 13"/>
              <p:cNvSpPr/>
              <p:nvPr/>
            </p:nvSpPr>
            <p:spPr>
              <a:xfrm>
                <a:off x="2497843" y="2496604"/>
                <a:ext cx="1445659" cy="446314"/>
              </a:xfrm>
              <a:prstGeom prst="rightArrow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" name="Right Arrow 14"/>
              <p:cNvSpPr/>
              <p:nvPr/>
            </p:nvSpPr>
            <p:spPr>
              <a:xfrm>
                <a:off x="4042555" y="2484144"/>
                <a:ext cx="4165123" cy="446314"/>
              </a:xfrm>
              <a:prstGeom prst="rightArrow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496706" y="2585761"/>
                <a:ext cx="1341421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Survivability</a:t>
                </a:r>
              </a:p>
            </p:txBody>
          </p:sp>
          <p:sp>
            <p:nvSpPr>
              <p:cNvPr id="37" name="Right Arrow 36"/>
              <p:cNvSpPr/>
              <p:nvPr/>
            </p:nvSpPr>
            <p:spPr>
              <a:xfrm>
                <a:off x="4100737" y="1569117"/>
                <a:ext cx="4066559" cy="446314"/>
              </a:xfrm>
              <a:prstGeom prst="rightArrow">
                <a:avLst/>
              </a:prstGeom>
              <a:solidFill>
                <a:srgbClr val="FED1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242191" y="1657281"/>
                <a:ext cx="4306047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FF0000"/>
                    </a:solidFill>
                    <a:latin typeface="+mj-lt"/>
                  </a:rPr>
                  <a:t>or: Extended Time for Delayed WB Resuscitation</a:t>
                </a:r>
                <a:endParaRPr lang="en-US" sz="525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405372" y="2550138"/>
                <a:ext cx="3367372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Improves Survivability and Outcome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954651" y="1025708"/>
              <a:ext cx="674241" cy="695301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40" name="Down Arrow 39"/>
          <p:cNvSpPr/>
          <p:nvPr/>
        </p:nvSpPr>
        <p:spPr>
          <a:xfrm>
            <a:off x="2027393" y="3053704"/>
            <a:ext cx="164186" cy="29755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2" name="Straight Connector 41"/>
          <p:cNvCxnSpPr/>
          <p:nvPr/>
        </p:nvCxnSpPr>
        <p:spPr>
          <a:xfrm>
            <a:off x="1116007" y="4408932"/>
            <a:ext cx="42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640675" y="4281974"/>
            <a:ext cx="65404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Acute Lethal Hemorrhagic Shock (Fixed Volume or Uncontrolled by Major Tissue Injury) </a:t>
            </a:r>
          </a:p>
        </p:txBody>
      </p:sp>
      <p:sp>
        <p:nvSpPr>
          <p:cNvPr id="44" name="Down Arrow 43"/>
          <p:cNvSpPr/>
          <p:nvPr/>
        </p:nvSpPr>
        <p:spPr>
          <a:xfrm rot="16200000">
            <a:off x="1209776" y="4478425"/>
            <a:ext cx="234686" cy="43137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TextBox 44"/>
          <p:cNvSpPr txBox="1"/>
          <p:nvPr/>
        </p:nvSpPr>
        <p:spPr>
          <a:xfrm>
            <a:off x="1609903" y="4576771"/>
            <a:ext cx="6762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of Anti-Shock Drugs at 20min from Starting Hemorrhage or Tissue Injury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1137555" y="5030438"/>
            <a:ext cx="37912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609903" y="4857485"/>
            <a:ext cx="62553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Whole Blood (WB) Resuscitation (20% of Blood Volume) at 60min (or &gt;60min) Using Fresh Whole Blood (FWB) or Cold Stored Whole Blood (CSWB)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2808" y="1951689"/>
            <a:ext cx="19726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+mj-lt"/>
              </a:rPr>
              <a:t>“Golden Hour”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633049" y="3462126"/>
            <a:ext cx="1006814" cy="1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136456" y="3595758"/>
            <a:ext cx="855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Hours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3294580" y="1971503"/>
            <a:ext cx="2930720" cy="273465"/>
          </a:xfrm>
          <a:prstGeom prst="rightArrow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TextBox 47"/>
          <p:cNvSpPr txBox="1"/>
          <p:nvPr/>
        </p:nvSpPr>
        <p:spPr>
          <a:xfrm>
            <a:off x="6336048" y="1951041"/>
            <a:ext cx="16008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+mj-lt"/>
              </a:rPr>
              <a:t>“Golden Day”</a:t>
            </a:r>
          </a:p>
        </p:txBody>
      </p:sp>
      <p:sp>
        <p:nvSpPr>
          <p:cNvPr id="50" name="Slide Number Placeholder 5">
            <a:extLst>
              <a:ext uri="{FF2B5EF4-FFF2-40B4-BE49-F238E27FC236}">
                <a16:creationId xmlns:a16="http://schemas.microsoft.com/office/drawing/2014/main" id="{A2015C28-25CB-43DF-B990-FD33CD30DC3C}"/>
              </a:ext>
            </a:extLst>
          </p:cNvPr>
          <p:cNvSpPr txBox="1">
            <a:spLocks/>
          </p:cNvSpPr>
          <p:nvPr/>
        </p:nvSpPr>
        <p:spPr>
          <a:xfrm>
            <a:off x="6016752" y="6629400"/>
            <a:ext cx="2133600" cy="2389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009E32-0316-A64C-BBE6-76331A90034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1" name="Date Placeholder 2">
            <a:extLst>
              <a:ext uri="{FF2B5EF4-FFF2-40B4-BE49-F238E27FC236}">
                <a16:creationId xmlns:a16="http://schemas.microsoft.com/office/drawing/2014/main" id="{11378E3B-09A8-47E1-AA91-44F1C29C7A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199" y="6629401"/>
            <a:ext cx="3348183" cy="238990"/>
          </a:xfrm>
        </p:spPr>
        <p:txBody>
          <a:bodyPr/>
          <a:lstStyle/>
          <a:p>
            <a:r>
              <a:rPr lang="en-US" dirty="0"/>
              <a:t>COL Andrew P. Cap, andrew.p.cap.mil@health.mil</a:t>
            </a:r>
          </a:p>
        </p:txBody>
      </p:sp>
    </p:spTree>
    <p:extLst>
      <p:ext uri="{BB962C8B-B14F-4D97-AF65-F5344CB8AC3E}">
        <p14:creationId xmlns:p14="http://schemas.microsoft.com/office/powerpoint/2010/main" val="84678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85838" y="70440"/>
            <a:ext cx="7300912" cy="78681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PHDi</a:t>
            </a:r>
            <a:r>
              <a:rPr lang="en-US" dirty="0"/>
              <a:t> reduces lactate and reciprocally increases glucose in hemorrhagic shock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317786A-800B-455B-8F6F-A39F4EE215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5619" y="2251004"/>
          <a:ext cx="3779837" cy="316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3779264" imgH="3165034" progId="Prism9.Document">
                  <p:embed/>
                </p:oleObj>
              </mc:Choice>
              <mc:Fallback>
                <p:oleObj name="Prism 9" r:id="rId2" imgW="3779264" imgH="3165034" progId="Prism9.Document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9317786A-800B-455B-8F6F-A39F4EE215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5619" y="2251004"/>
                        <a:ext cx="3779837" cy="316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93FF67E-E951-4405-AA22-1915CFBFC9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36294" y="2251004"/>
          <a:ext cx="3273425" cy="318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4" imgW="3273274" imgH="3183402" progId="Prism9.Document">
                  <p:embed/>
                </p:oleObj>
              </mc:Choice>
              <mc:Fallback>
                <p:oleObj name="Prism 9" r:id="rId4" imgW="3273274" imgH="3183402" progId="Prism9.Document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993FF67E-E951-4405-AA22-1915CFBFC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36294" y="2251004"/>
                        <a:ext cx="3273425" cy="3182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46047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85838" y="70440"/>
            <a:ext cx="7300912" cy="786810"/>
          </a:xfrm>
        </p:spPr>
        <p:txBody>
          <a:bodyPr>
            <a:normAutofit/>
          </a:bodyPr>
          <a:lstStyle/>
          <a:p>
            <a:r>
              <a:rPr lang="en-US" dirty="0" err="1"/>
              <a:t>PHDi</a:t>
            </a:r>
            <a:r>
              <a:rPr lang="en-US" dirty="0"/>
              <a:t> directly treats lactic acidosis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6EE3E2B8-A9B9-4AE5-BFCF-6CDBFA752C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177401"/>
              </p:ext>
            </p:extLst>
          </p:nvPr>
        </p:nvGraphicFramePr>
        <p:xfrm>
          <a:off x="1426387" y="1837530"/>
          <a:ext cx="3222625" cy="318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3222855" imgH="3183402" progId="Prism9.Document">
                  <p:embed/>
                </p:oleObj>
              </mc:Choice>
              <mc:Fallback>
                <p:oleObj name="Prism 9" r:id="rId2" imgW="3222855" imgH="3183402" progId="Prism9.Document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6EE3E2B8-A9B9-4AE5-BFCF-6CDBFA752C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26387" y="1837530"/>
                        <a:ext cx="3222625" cy="3182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FF275751-C852-409E-BDB4-FF5EB50934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45157"/>
              </p:ext>
            </p:extLst>
          </p:nvPr>
        </p:nvGraphicFramePr>
        <p:xfrm>
          <a:off x="4520669" y="1837531"/>
          <a:ext cx="3268663" cy="318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4" imgW="3268592" imgH="3183402" progId="Prism9.Document">
                  <p:embed/>
                </p:oleObj>
              </mc:Choice>
              <mc:Fallback>
                <p:oleObj name="Prism 9" r:id="rId4" imgW="3268592" imgH="3183402" progId="Prism9.Document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FF275751-C852-409E-BDB4-FF5EB50934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20669" y="1837531"/>
                        <a:ext cx="3268663" cy="3182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5001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85838" y="70440"/>
            <a:ext cx="7300912" cy="78681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PHDi</a:t>
            </a:r>
            <a:r>
              <a:rPr lang="en-US" dirty="0"/>
              <a:t> improves MAP in a dose-dependent fashion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261053"/>
            <a:ext cx="8229600" cy="8555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500" b="1" dirty="0"/>
              <a:t>IV Administration of </a:t>
            </a:r>
            <a:r>
              <a:rPr lang="en-US" sz="1500" b="1" dirty="0" err="1"/>
              <a:t>PHDi</a:t>
            </a:r>
            <a:r>
              <a:rPr lang="en-US" sz="1500" b="1" dirty="0"/>
              <a:t> at 20min from Starting Hemorrhage Followed by Fresh Whole Blood Resuscitation at 60min if Survived 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C3E407-8D40-4476-B408-9E8DC118789C}"/>
              </a:ext>
            </a:extLst>
          </p:cNvPr>
          <p:cNvSpPr txBox="1"/>
          <p:nvPr/>
        </p:nvSpPr>
        <p:spPr>
          <a:xfrm>
            <a:off x="4235157" y="5954204"/>
            <a:ext cx="4908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MAP in survived animals at each time point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AT1: after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PHDi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; AT2: after FWB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704DF97-2018-426B-ADA9-83298DB59A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5288" y="2520394"/>
          <a:ext cx="3567188" cy="326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3613242" imgH="3311616" progId="Prism9.Document">
                  <p:embed/>
                </p:oleObj>
              </mc:Choice>
              <mc:Fallback>
                <p:oleObj name="Prism 9" r:id="rId2" imgW="3613242" imgH="3311616" progId="Prism9.Document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704DF97-2018-426B-ADA9-83298DB59A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5288" y="2520394"/>
                        <a:ext cx="3567188" cy="326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7D1039D-AE6B-4F99-827C-95799E8BCF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1525" y="2452660"/>
          <a:ext cx="2944813" cy="316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4" imgW="2945550" imgH="3165034" progId="Prism9.Document">
                  <p:embed/>
                </p:oleObj>
              </mc:Choice>
              <mc:Fallback>
                <p:oleObj name="Prism 9" r:id="rId4" imgW="2945550" imgH="3165034" progId="Prism9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7D1039D-AE6B-4F99-827C-95799E8BCF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51525" y="2452660"/>
                        <a:ext cx="2944813" cy="316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8157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85838" y="70440"/>
            <a:ext cx="7300912" cy="78681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PHDi</a:t>
            </a:r>
            <a:r>
              <a:rPr lang="en-US" dirty="0"/>
              <a:t> improves indices of cardiac output </a:t>
            </a:r>
            <a:br>
              <a:rPr lang="en-US" dirty="0"/>
            </a:br>
            <a:r>
              <a:rPr lang="en-US" dirty="0"/>
              <a:t>(↑</a:t>
            </a:r>
            <a:r>
              <a:rPr lang="en-US" dirty="0">
                <a:sym typeface="Wingdings" panose="05000000000000000000" pitchFamily="2" charset="2"/>
              </a:rPr>
              <a:t>CO↓</a:t>
            </a:r>
            <a:r>
              <a:rPr lang="en-US" dirty="0"/>
              <a:t>oxygen extraction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↑PvO2, SvO2)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805BB2F-AA11-4BFF-A66D-B6415C7E22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35157" y="2264975"/>
          <a:ext cx="3305175" cy="321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3305326" imgH="3220137" progId="Prism9.Document">
                  <p:embed/>
                </p:oleObj>
              </mc:Choice>
              <mc:Fallback>
                <p:oleObj name="Prism 9" r:id="rId2" imgW="3305326" imgH="3220137" progId="Prism9.Document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805BB2F-AA11-4BFF-A66D-B6415C7E22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35157" y="2264975"/>
                        <a:ext cx="3305175" cy="321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A4CACA40-1A98-4FB7-9C20-DD3F3ECDB0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9851" y="2264975"/>
          <a:ext cx="3278187" cy="321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4" imgW="3277955" imgH="3220137" progId="Prism9.Document">
                  <p:embed/>
                </p:oleObj>
              </mc:Choice>
              <mc:Fallback>
                <p:oleObj name="Prism 9" r:id="rId4" imgW="3277955" imgH="3220137" progId="Prism9.Document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A4CACA40-1A98-4FB7-9C20-DD3F3ECDB0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9851" y="2264975"/>
                        <a:ext cx="3278187" cy="321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94046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85838" y="70440"/>
            <a:ext cx="7300912" cy="786810"/>
          </a:xfrm>
        </p:spPr>
        <p:txBody>
          <a:bodyPr>
            <a:normAutofit/>
          </a:bodyPr>
          <a:lstStyle/>
          <a:p>
            <a:r>
              <a:rPr lang="en-US" dirty="0" err="1"/>
              <a:t>PHDi</a:t>
            </a:r>
            <a:r>
              <a:rPr lang="en-US" dirty="0"/>
              <a:t> improves indices of renal function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0CBED131-0162-4055-B341-5195B33492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75801" y="3160836"/>
          <a:ext cx="3149600" cy="322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3149747" imgH="3229141" progId="Prism9.Document">
                  <p:embed/>
                </p:oleObj>
              </mc:Choice>
              <mc:Fallback>
                <p:oleObj name="Prism 9" r:id="rId2" imgW="3149747" imgH="3229141" progId="Prism9.Document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0CBED131-0162-4055-B341-5195B33492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75801" y="3160836"/>
                        <a:ext cx="3149600" cy="322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0FDC625-40B4-48C3-955B-EA5FEE1BEE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862" y="1186647"/>
          <a:ext cx="3080339" cy="3063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4" imgW="3200166" imgH="3183402" progId="Prism9.Document">
                  <p:embed/>
                </p:oleObj>
              </mc:Choice>
              <mc:Fallback>
                <p:oleObj name="Prism 9" r:id="rId4" imgW="3200166" imgH="3183402" progId="Prism9.Document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0FDC625-40B4-48C3-955B-EA5FEE1BEE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862" y="1186647"/>
                        <a:ext cx="3080339" cy="3063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0100926-4430-4336-8A40-E4C70B26BF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15948" y="2131683"/>
          <a:ext cx="3240691" cy="3175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6" imgW="3236540" imgH="3171156" progId="Prism9.Document">
                  <p:embed/>
                </p:oleObj>
              </mc:Choice>
              <mc:Fallback>
                <p:oleObj name="Prism 9" r:id="rId6" imgW="3236540" imgH="3171156" progId="Prism9.Document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0100926-4430-4336-8A40-E4C70B26BF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15948" y="2131683"/>
                        <a:ext cx="3240691" cy="3175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70147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85838" y="70440"/>
            <a:ext cx="7300912" cy="786810"/>
          </a:xfrm>
        </p:spPr>
        <p:txBody>
          <a:bodyPr>
            <a:normAutofit/>
          </a:bodyPr>
          <a:lstStyle/>
          <a:p>
            <a:r>
              <a:rPr lang="en-US" dirty="0" err="1"/>
              <a:t>PHDi</a:t>
            </a:r>
            <a:r>
              <a:rPr lang="en-US" dirty="0"/>
              <a:t> mitigates coagulopathy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EAE15B7-FB08-4E9F-BB3A-2C7AC545CC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7504" y="2293290"/>
          <a:ext cx="3361236" cy="281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3855613" imgH="3229141" progId="Prism9.Document">
                  <p:embed/>
                </p:oleObj>
              </mc:Choice>
              <mc:Fallback>
                <p:oleObj name="Prism 9" r:id="rId2" imgW="3855613" imgH="3229141" progId="Prism9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EAE15B7-FB08-4E9F-BB3A-2C7AC545CC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37504" y="2293290"/>
                        <a:ext cx="3361236" cy="2814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FBA57E0-5CD7-464A-919D-4D81C41047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82208" y="2345674"/>
          <a:ext cx="3245130" cy="2889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4" imgW="3777824" imgH="3363479" progId="Prism9.Document">
                  <p:embed/>
                </p:oleObj>
              </mc:Choice>
              <mc:Fallback>
                <p:oleObj name="Prism 9" r:id="rId4" imgW="3777824" imgH="3363479" progId="Prism9.Document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FBA57E0-5CD7-464A-919D-4D81C41047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2208" y="2345674"/>
                        <a:ext cx="3245130" cy="2889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0268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1114" y="19540"/>
            <a:ext cx="7794172" cy="87283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+mj-lt"/>
              </a:rPr>
              <a:t>Decreased time to surgery &amp; early blood transfusion save lives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40466" y="1252797"/>
            <a:ext cx="8177916" cy="5316302"/>
            <a:chOff x="941832" y="1252700"/>
            <a:chExt cx="8177916" cy="5316302"/>
          </a:xfrm>
        </p:grpSpPr>
        <p:grpSp>
          <p:nvGrpSpPr>
            <p:cNvPr id="14" name="Group 13"/>
            <p:cNvGrpSpPr/>
            <p:nvPr/>
          </p:nvGrpSpPr>
          <p:grpSpPr>
            <a:xfrm>
              <a:off x="941832" y="1252700"/>
              <a:ext cx="8177916" cy="5316302"/>
              <a:chOff x="30464" y="990216"/>
              <a:chExt cx="9113538" cy="539694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341" y="990216"/>
                <a:ext cx="5903081" cy="1499315"/>
              </a:xfrm>
              <a:prstGeom prst="rect">
                <a:avLst/>
              </a:prstGeom>
            </p:spPr>
          </p:pic>
          <p:grpSp>
            <p:nvGrpSpPr>
              <p:cNvPr id="18" name="Group 17"/>
              <p:cNvGrpSpPr/>
              <p:nvPr/>
            </p:nvGrpSpPr>
            <p:grpSpPr>
              <a:xfrm>
                <a:off x="30464" y="2489531"/>
                <a:ext cx="9113538" cy="3897625"/>
                <a:chOff x="30464" y="2489531"/>
                <a:chExt cx="9113538" cy="3897625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601548" y="3425590"/>
                  <a:ext cx="4542454" cy="2961566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0464" y="3466534"/>
                  <a:ext cx="4518369" cy="2893325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48785" y="2879678"/>
                  <a:ext cx="7680851" cy="426005"/>
                </a:xfrm>
                <a:prstGeom prst="rect">
                  <a:avLst/>
                </a:prstGeom>
              </p:spPr>
            </p:pic>
            <p:cxnSp>
              <p:nvCxnSpPr>
                <p:cNvPr id="22" name="Straight Arrow Connector 21"/>
                <p:cNvCxnSpPr/>
                <p:nvPr/>
              </p:nvCxnSpPr>
              <p:spPr bwMode="auto">
                <a:xfrm flipH="1">
                  <a:off x="2998881" y="2489531"/>
                  <a:ext cx="3429215" cy="2942136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3" name="Straight Arrow Connector 22"/>
                <p:cNvCxnSpPr/>
                <p:nvPr/>
              </p:nvCxnSpPr>
              <p:spPr bwMode="auto">
                <a:xfrm>
                  <a:off x="6455391" y="2489531"/>
                  <a:ext cx="655093" cy="2671896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</p:grpSp>
        <p:sp>
          <p:nvSpPr>
            <p:cNvPr id="24" name="TextBox 23"/>
            <p:cNvSpPr txBox="1"/>
            <p:nvPr/>
          </p:nvSpPr>
          <p:spPr>
            <a:xfrm>
              <a:off x="6694530" y="1878348"/>
              <a:ext cx="19781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Lower mortality w/ prehospital transfusion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14543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85838" y="70440"/>
            <a:ext cx="7300912" cy="78681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PHDi</a:t>
            </a:r>
            <a:r>
              <a:rPr lang="en-US" dirty="0"/>
              <a:t> improves survivability in lethal hemorrhagic shock model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1A9239B5-E620-4ADE-80C6-C93C23C4F3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93384" y="1478006"/>
          <a:ext cx="3535363" cy="379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3535452" imgH="3796384" progId="Prism9.Document">
                  <p:embed/>
                </p:oleObj>
              </mc:Choice>
              <mc:Fallback>
                <p:oleObj name="Prism 9" r:id="rId2" imgW="3535452" imgH="3796384" progId="Prism9.Document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1A9239B5-E620-4ADE-80C6-C93C23C4F3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93384" y="1478006"/>
                        <a:ext cx="3535363" cy="3795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CA1D2C52-DD85-41C5-8052-5AA427DCD5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1600" y="1445462"/>
          <a:ext cx="3860800" cy="386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4" imgW="3860295" imgH="3860491" progId="Prism9.Document">
                  <p:embed/>
                </p:oleObj>
              </mc:Choice>
              <mc:Fallback>
                <p:oleObj name="Prism 9" r:id="rId4" imgW="3860295" imgH="3860491" progId="Prism9.Document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CA1D2C52-DD85-41C5-8052-5AA427DCD5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1600" y="1445462"/>
                        <a:ext cx="3860800" cy="386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7CC329C-3C69-4C14-8759-6B7D8E518ACA}"/>
              </a:ext>
            </a:extLst>
          </p:cNvPr>
          <p:cNvSpPr txBox="1"/>
          <p:nvPr/>
        </p:nvSpPr>
        <p:spPr>
          <a:xfrm flipH="1">
            <a:off x="737579" y="5894474"/>
            <a:ext cx="7969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+mj-lt"/>
              </a:rPr>
              <a:t>Lack of difference between HI and LO doses despite physiologic improvements likely due to model limitations (e.g., experimental duration)</a:t>
            </a:r>
          </a:p>
        </p:txBody>
      </p:sp>
    </p:spTree>
    <p:extLst>
      <p:ext uri="{BB962C8B-B14F-4D97-AF65-F5344CB8AC3E}">
        <p14:creationId xmlns:p14="http://schemas.microsoft.com/office/powerpoint/2010/main" val="8024302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85838" y="70440"/>
            <a:ext cx="7300912" cy="786810"/>
          </a:xfrm>
        </p:spPr>
        <p:txBody>
          <a:bodyPr>
            <a:normAutofit/>
          </a:bodyPr>
          <a:lstStyle/>
          <a:p>
            <a:r>
              <a:rPr lang="en-US" dirty="0" err="1"/>
              <a:t>PHDi</a:t>
            </a:r>
            <a:r>
              <a:rPr lang="en-US" dirty="0"/>
              <a:t> Future Directions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C329C-3C69-4C14-8759-6B7D8E518ACA}"/>
              </a:ext>
            </a:extLst>
          </p:cNvPr>
          <p:cNvSpPr txBox="1"/>
          <p:nvPr/>
        </p:nvSpPr>
        <p:spPr>
          <a:xfrm flipH="1">
            <a:off x="712179" y="2080009"/>
            <a:ext cx="79696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+mj-lt"/>
              </a:rPr>
              <a:t>-- New candidate compound: </a:t>
            </a:r>
            <a:r>
              <a:rPr lang="en-US" b="1" i="1" dirty="0" err="1">
                <a:latin typeface="+mj-lt"/>
              </a:rPr>
              <a:t>vadadustat</a:t>
            </a:r>
            <a:r>
              <a:rPr lang="en-US" b="1" i="1" dirty="0">
                <a:latin typeface="+mj-lt"/>
              </a:rPr>
              <a:t> (Akebia)</a:t>
            </a:r>
          </a:p>
          <a:p>
            <a:r>
              <a:rPr lang="en-US" b="1" i="1" dirty="0">
                <a:latin typeface="+mj-lt"/>
              </a:rPr>
              <a:t>	-- Favorable data in ARDS/Covid RCT (critically ill population)</a:t>
            </a:r>
          </a:p>
          <a:p>
            <a:endParaRPr lang="en-US" b="1" i="1" dirty="0">
              <a:latin typeface="+mj-lt"/>
            </a:endParaRPr>
          </a:p>
          <a:p>
            <a:r>
              <a:rPr lang="en-US" b="1" i="1" dirty="0">
                <a:latin typeface="+mj-lt"/>
              </a:rPr>
              <a:t>-- Testing in porcine model</a:t>
            </a:r>
          </a:p>
          <a:p>
            <a:endParaRPr lang="en-US" b="1" i="1" dirty="0">
              <a:latin typeface="+mj-lt"/>
            </a:endParaRPr>
          </a:p>
          <a:p>
            <a:r>
              <a:rPr lang="en-US" b="1" i="1" dirty="0">
                <a:latin typeface="+mj-lt"/>
              </a:rPr>
              <a:t>-- IV formulations</a:t>
            </a:r>
          </a:p>
          <a:p>
            <a:endParaRPr lang="en-US" b="1" i="1" dirty="0">
              <a:latin typeface="+mj-lt"/>
            </a:endParaRPr>
          </a:p>
          <a:p>
            <a:r>
              <a:rPr lang="en-US" b="1" i="1" dirty="0">
                <a:latin typeface="+mj-lt"/>
                <a:sym typeface="Wingdings" panose="05000000000000000000" pitchFamily="2" charset="2"/>
              </a:rPr>
              <a:t> IND-enabling proof-of-concept </a:t>
            </a:r>
            <a:endParaRPr lang="en-US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50116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943" y="120667"/>
            <a:ext cx="7605864" cy="78681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Icatibant</a:t>
            </a:r>
            <a:r>
              <a:rPr lang="en-US" dirty="0"/>
              <a:t> and Tranexamic Acid: targeting plasmin (a driver for </a:t>
            </a:r>
            <a:r>
              <a:rPr lang="en-US" dirty="0" err="1"/>
              <a:t>hemovascular</a:t>
            </a:r>
            <a:r>
              <a:rPr lang="en-US" dirty="0"/>
              <a:t> dysfunction)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42</a:t>
            </a:fld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3" y="1663844"/>
            <a:ext cx="8905333" cy="4534656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EDDA0A-9F62-4041-AABB-CE343F464BC7}"/>
              </a:ext>
            </a:extLst>
          </p:cNvPr>
          <p:cNvSpPr txBox="1">
            <a:spLocks/>
          </p:cNvSpPr>
          <p:nvPr/>
        </p:nvSpPr>
        <p:spPr>
          <a:xfrm>
            <a:off x="6016752" y="6629400"/>
            <a:ext cx="2133600" cy="2389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009E32-0316-A64C-BBE6-76331A90034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FD44455C-D459-416C-80F5-A658AE4CE7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199" y="6629401"/>
            <a:ext cx="3348183" cy="238990"/>
          </a:xfrm>
        </p:spPr>
        <p:txBody>
          <a:bodyPr/>
          <a:lstStyle/>
          <a:p>
            <a:r>
              <a:rPr lang="en-US" dirty="0"/>
              <a:t>COL Andrew P. Cap, andrew.p.cap.mil@health.mil</a:t>
            </a:r>
          </a:p>
        </p:txBody>
      </p:sp>
    </p:spTree>
    <p:extLst>
      <p:ext uri="{BB962C8B-B14F-4D97-AF65-F5344CB8AC3E}">
        <p14:creationId xmlns:p14="http://schemas.microsoft.com/office/powerpoint/2010/main" val="5365449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848" y="144307"/>
            <a:ext cx="7284921" cy="78681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Icatibant</a:t>
            </a:r>
            <a:r>
              <a:rPr lang="en-US" dirty="0"/>
              <a:t>, TXA mitigate vascular permeability differentially in different tissues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43</a:t>
            </a:fld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1752952" y="1164706"/>
            <a:ext cx="5638095" cy="1217534"/>
            <a:chOff x="914400" y="3143951"/>
            <a:chExt cx="7086600" cy="1325555"/>
          </a:xfrm>
        </p:grpSpPr>
        <p:cxnSp>
          <p:nvCxnSpPr>
            <p:cNvPr id="51" name="Straight Arrow Connector 50"/>
            <p:cNvCxnSpPr/>
            <p:nvPr/>
          </p:nvCxnSpPr>
          <p:spPr>
            <a:xfrm>
              <a:off x="1905000" y="4006394"/>
              <a:ext cx="60960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016941" y="3926956"/>
              <a:ext cx="4950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569896" y="3930194"/>
              <a:ext cx="109207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1981301" y="4020320"/>
              <a:ext cx="0" cy="2286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2552963" y="4020321"/>
              <a:ext cx="0" cy="2286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5106513" y="4008547"/>
              <a:ext cx="0" cy="2286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914400" y="3834884"/>
              <a:ext cx="1066799" cy="351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b="1" dirty="0">
                  <a:latin typeface="Arial" panose="020B0604020202020204" pitchFamily="34" charset="0"/>
                  <a:cs typeface="Arial" panose="020B0604020202020204" pitchFamily="34" charset="0"/>
                </a:rPr>
                <a:t>Anesthesia</a:t>
              </a:r>
            </a:p>
            <a:p>
              <a:r>
                <a:rPr lang="en-US" sz="750" b="1" dirty="0">
                  <a:latin typeface="Arial" panose="020B0604020202020204" pitchFamily="34" charset="0"/>
                  <a:cs typeface="Arial" panose="020B0604020202020204" pitchFamily="34" charset="0"/>
                </a:rPr>
                <a:t>Cannulation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871947" y="3713419"/>
              <a:ext cx="745711" cy="23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88" b="1" dirty="0">
                  <a:latin typeface="Arial" panose="020B0604020202020204" pitchFamily="34" charset="0"/>
                  <a:cs typeface="Arial" panose="020B0604020202020204" pitchFamily="34" charset="0"/>
                </a:rPr>
                <a:t>Trauma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626416" y="3720966"/>
              <a:ext cx="1002698" cy="23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88" b="1" dirty="0">
                  <a:latin typeface="Arial" panose="020B0604020202020204" pitchFamily="34" charset="0"/>
                  <a:cs typeface="Arial" panose="020B0604020202020204" pitchFamily="34" charset="0"/>
                </a:rPr>
                <a:t>Hemorrhage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299131" y="4218194"/>
              <a:ext cx="501349" cy="251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872809" y="4202289"/>
              <a:ext cx="520264" cy="251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54595" y="4194511"/>
              <a:ext cx="729949" cy="251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cxnSp>
          <p:nvCxnSpPr>
            <p:cNvPr id="63" name="Straight Connector 62"/>
            <p:cNvCxnSpPr/>
            <p:nvPr/>
          </p:nvCxnSpPr>
          <p:spPr>
            <a:xfrm flipV="1">
              <a:off x="7315200" y="4020321"/>
              <a:ext cx="0" cy="2286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1604967" y="4202289"/>
              <a:ext cx="752668" cy="251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BL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>
              <a:off x="5106513" y="3709818"/>
              <a:ext cx="0" cy="29164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3661967" y="3143951"/>
              <a:ext cx="1030948" cy="65341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Arial" panose="020B0604020202020204" pitchFamily="34" charset="0"/>
                  <a:cs typeface="Arial" panose="020B0604020202020204" pitchFamily="34" charset="0"/>
                </a:rPr>
                <a:t>HOE140, or TXA, or </a:t>
              </a:r>
            </a:p>
            <a:p>
              <a:r>
                <a:rPr lang="en-US" sz="825" b="1" dirty="0">
                  <a:latin typeface="Arial" panose="020B0604020202020204" pitchFamily="34" charset="0"/>
                  <a:cs typeface="Arial" panose="020B0604020202020204" pitchFamily="34" charset="0"/>
                </a:rPr>
                <a:t>HOE140/TXA</a:t>
              </a:r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3698974" y="4006394"/>
              <a:ext cx="0" cy="2286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3477147" y="4194510"/>
              <a:ext cx="455634" cy="251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462673" y="4194512"/>
              <a:ext cx="517083" cy="251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min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574760" y="3373165"/>
              <a:ext cx="1374499" cy="402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LR </a:t>
              </a:r>
            </a:p>
            <a:p>
              <a:pPr algn="ctr"/>
              <a:r>
                <a:rPr 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Resuscitation</a:t>
              </a:r>
            </a:p>
          </p:txBody>
        </p:sp>
        <p:cxnSp>
          <p:nvCxnSpPr>
            <p:cNvPr id="83" name="Straight Connector 82"/>
            <p:cNvCxnSpPr/>
            <p:nvPr/>
          </p:nvCxnSpPr>
          <p:spPr>
            <a:xfrm flipV="1">
              <a:off x="4422052" y="4006394"/>
              <a:ext cx="0" cy="2286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4189887" y="4202289"/>
              <a:ext cx="455634" cy="251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</a:p>
          </p:txBody>
        </p:sp>
      </p:grpSp>
      <p:cxnSp>
        <p:nvCxnSpPr>
          <p:cNvPr id="82" name="Straight Arrow Connector 81"/>
          <p:cNvCxnSpPr/>
          <p:nvPr/>
        </p:nvCxnSpPr>
        <p:spPr>
          <a:xfrm>
            <a:off x="4701567" y="2234240"/>
            <a:ext cx="0" cy="279273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063E7F88-E1AA-41DD-9E86-E718CF1FFD31}"/>
              </a:ext>
            </a:extLst>
          </p:cNvPr>
          <p:cNvGrpSpPr/>
          <p:nvPr/>
        </p:nvGrpSpPr>
        <p:grpSpPr>
          <a:xfrm>
            <a:off x="476081" y="2733918"/>
            <a:ext cx="8450972" cy="3803149"/>
            <a:chOff x="476081" y="2588262"/>
            <a:chExt cx="8450972" cy="38031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081" y="2987717"/>
              <a:ext cx="8450972" cy="3403694"/>
            </a:xfrm>
            <a:prstGeom prst="rect">
              <a:avLst/>
            </a:prstGeom>
          </p:spPr>
        </p:pic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A607E43B-3383-4EA5-A517-CA7C73EA4926}"/>
                </a:ext>
              </a:extLst>
            </p:cNvPr>
            <p:cNvSpPr/>
            <p:nvPr/>
          </p:nvSpPr>
          <p:spPr>
            <a:xfrm>
              <a:off x="1938041" y="2930886"/>
              <a:ext cx="186117" cy="496091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FBE4D00C-956A-4205-BECE-6021D036C61E}"/>
                </a:ext>
              </a:extLst>
            </p:cNvPr>
            <p:cNvSpPr/>
            <p:nvPr/>
          </p:nvSpPr>
          <p:spPr>
            <a:xfrm>
              <a:off x="7540428" y="2930885"/>
              <a:ext cx="186117" cy="496091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row: Down 31">
              <a:extLst>
                <a:ext uri="{FF2B5EF4-FFF2-40B4-BE49-F238E27FC236}">
                  <a16:creationId xmlns:a16="http://schemas.microsoft.com/office/drawing/2014/main" id="{B0F9CFCF-6AFE-4FC4-BC77-388563CC63E8}"/>
                </a:ext>
              </a:extLst>
            </p:cNvPr>
            <p:cNvSpPr/>
            <p:nvPr/>
          </p:nvSpPr>
          <p:spPr>
            <a:xfrm>
              <a:off x="4665132" y="2930886"/>
              <a:ext cx="186117" cy="496091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3C12A5-BE15-48EC-8BDB-B8216396B27C}"/>
                </a:ext>
              </a:extLst>
            </p:cNvPr>
            <p:cNvSpPr txBox="1"/>
            <p:nvPr/>
          </p:nvSpPr>
          <p:spPr>
            <a:xfrm flipH="1">
              <a:off x="1430778" y="2615830"/>
              <a:ext cx="14704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latin typeface="+mj-lt"/>
                </a:rPr>
                <a:t>BKi</a:t>
              </a:r>
              <a:r>
                <a:rPr lang="en-US" sz="1600" b="1" dirty="0">
                  <a:latin typeface="+mj-lt"/>
                </a:rPr>
                <a:t> effect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8FF64CD-FD85-44D7-9412-9A75B027AA84}"/>
                </a:ext>
              </a:extLst>
            </p:cNvPr>
            <p:cNvSpPr txBox="1"/>
            <p:nvPr/>
          </p:nvSpPr>
          <p:spPr>
            <a:xfrm flipH="1">
              <a:off x="4067144" y="2598019"/>
              <a:ext cx="14704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TXA effect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B8FA462-02EE-4AAC-9606-C720F7A79033}"/>
                </a:ext>
              </a:extLst>
            </p:cNvPr>
            <p:cNvSpPr txBox="1"/>
            <p:nvPr/>
          </p:nvSpPr>
          <p:spPr>
            <a:xfrm flipH="1">
              <a:off x="7129337" y="2588262"/>
              <a:ext cx="14704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TXA effect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06797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44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3591D1-5F04-439E-9249-62FEF248FEAD}"/>
              </a:ext>
            </a:extLst>
          </p:cNvPr>
          <p:cNvGrpSpPr/>
          <p:nvPr/>
        </p:nvGrpSpPr>
        <p:grpSpPr>
          <a:xfrm>
            <a:off x="736375" y="2563259"/>
            <a:ext cx="7550375" cy="3449123"/>
            <a:chOff x="1478838" y="2563259"/>
            <a:chExt cx="6807912" cy="2883694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1478838" y="2564450"/>
            <a:ext cx="3169444" cy="28825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9" r:id="rId2" imgW="4226193" imgH="3843564" progId="Prism9.Document">
                    <p:embed/>
                  </p:oleObj>
                </mc:Choice>
                <mc:Fallback>
                  <p:oleObj name="Prism 9" r:id="rId2" imgW="4226193" imgH="3843564" progId="Prism9.Document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478838" y="2564450"/>
                          <a:ext cx="3169444" cy="288250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5141119" y="2563259"/>
            <a:ext cx="3145631" cy="28836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9" r:id="rId4" imgW="4194141" imgH="3845005" progId="Prism9.Document">
                    <p:embed/>
                  </p:oleObj>
                </mc:Choice>
                <mc:Fallback>
                  <p:oleObj name="Prism 9" r:id="rId4" imgW="4194141" imgH="3845005" progId="Prism9.Document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141119" y="2563259"/>
                          <a:ext cx="3145631" cy="28836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97826" y="96897"/>
            <a:ext cx="7300912" cy="78681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Icatibant</a:t>
            </a:r>
            <a:r>
              <a:rPr lang="en-US" dirty="0"/>
              <a:t> improves survivability in lethal hemorrhagic shock model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33482" y="1341890"/>
            <a:ext cx="8229600" cy="8555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500" b="1" dirty="0"/>
              <a:t>IV Administration of </a:t>
            </a:r>
            <a:r>
              <a:rPr lang="en-US" sz="1500" b="1" dirty="0" err="1"/>
              <a:t>Icatibant</a:t>
            </a:r>
            <a:r>
              <a:rPr lang="en-US" sz="1500" b="1" dirty="0"/>
              <a:t> at 20min from Starting Hemorrhage Followed by Fresh Whole Blood Resuscitation at 60min if Survived 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003F04-9449-4315-A6C6-EE66CCBAA28A}"/>
              </a:ext>
            </a:extLst>
          </p:cNvPr>
          <p:cNvSpPr txBox="1"/>
          <p:nvPr/>
        </p:nvSpPr>
        <p:spPr>
          <a:xfrm>
            <a:off x="51115" y="626657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TXA does not affect survival in this model because it is a controlled hemorrhage model.</a:t>
            </a:r>
          </a:p>
        </p:txBody>
      </p:sp>
    </p:spTree>
    <p:extLst>
      <p:ext uri="{BB962C8B-B14F-4D97-AF65-F5344CB8AC3E}">
        <p14:creationId xmlns:p14="http://schemas.microsoft.com/office/powerpoint/2010/main" val="16643773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45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/>
              <a:t>New target for evaluation in hemorrhagic shock: Angpt1/2 – Tie2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4481369"/>
            <a:ext cx="5197350" cy="12402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203" y="1865588"/>
            <a:ext cx="4333673" cy="10943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38502" y="3433150"/>
            <a:ext cx="41096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0033CC"/>
                </a:solidFill>
                <a:latin typeface="+mj-lt"/>
              </a:rPr>
              <a:t>Angpt2 release from W-P bodies during inflammation </a:t>
            </a:r>
            <a:r>
              <a:rPr lang="en-US" sz="1500" b="1" dirty="0">
                <a:solidFill>
                  <a:srgbClr val="0033CC"/>
                </a:solidFill>
                <a:latin typeface="+mj-lt"/>
                <a:sym typeface="Wingdings" panose="05000000000000000000" pitchFamily="2" charset="2"/>
              </a:rPr>
              <a:t> antagonizes Tie2 signaling</a:t>
            </a:r>
            <a:endParaRPr lang="fr-FR" sz="1500" b="1" dirty="0">
              <a:solidFill>
                <a:srgbClr val="0033CC"/>
              </a:solidFill>
              <a:latin typeface="+mj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1740168"/>
            <a:ext cx="4279640" cy="3976627"/>
            <a:chOff x="0" y="1177223"/>
            <a:chExt cx="5706186" cy="53021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177223"/>
              <a:ext cx="5706186" cy="4672266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864524" y="1795549"/>
              <a:ext cx="972589" cy="184542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21" name="Straight Arrow Connector 20"/>
            <p:cNvCxnSpPr>
              <a:endCxn id="19" idx="4"/>
            </p:cNvCxnSpPr>
            <p:nvPr/>
          </p:nvCxnSpPr>
          <p:spPr>
            <a:xfrm flipH="1" flipV="1">
              <a:off x="1350819" y="3640975"/>
              <a:ext cx="610985" cy="2286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 flipH="1">
              <a:off x="2028304" y="5802285"/>
              <a:ext cx="315329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rgbClr val="FF0000"/>
                  </a:solidFill>
                  <a:latin typeface="+mj-lt"/>
                </a:rPr>
                <a:t>VE-PTP = Tie2  “off switch”</a:t>
              </a:r>
              <a:endParaRPr lang="fr-FR" sz="135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1B37152-F4DD-4B86-AA4C-86E359D79A6F}"/>
              </a:ext>
            </a:extLst>
          </p:cNvPr>
          <p:cNvSpPr txBox="1">
            <a:spLocks/>
          </p:cNvSpPr>
          <p:nvPr/>
        </p:nvSpPr>
        <p:spPr>
          <a:xfrm>
            <a:off x="6016752" y="6629400"/>
            <a:ext cx="2133600" cy="2389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009E32-0316-A64C-BBE6-76331A90034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E155197-E459-43BB-A5A4-F56ED3C81C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199" y="6629401"/>
            <a:ext cx="3348183" cy="238990"/>
          </a:xfrm>
        </p:spPr>
        <p:txBody>
          <a:bodyPr/>
          <a:lstStyle/>
          <a:p>
            <a:r>
              <a:rPr lang="en-US" dirty="0"/>
              <a:t>COL Andrew P. Cap, andrew.p.cap.mil@health.mil</a:t>
            </a:r>
          </a:p>
        </p:txBody>
      </p:sp>
    </p:spTree>
    <p:extLst>
      <p:ext uri="{BB962C8B-B14F-4D97-AF65-F5344CB8AC3E}">
        <p14:creationId xmlns:p14="http://schemas.microsoft.com/office/powerpoint/2010/main" val="34340405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46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42152" y="70440"/>
            <a:ext cx="6725684" cy="786810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Turning off the “off switch” for Tie2: inhibition of VE-PTP preserves EC function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19356" y="1773729"/>
            <a:ext cx="173355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0033CC"/>
                </a:solidFill>
                <a:latin typeface="+mj-lt"/>
              </a:rPr>
              <a:t>AKB-9778 restores EC anticoagulant phenotype</a:t>
            </a:r>
          </a:p>
          <a:p>
            <a:endParaRPr lang="en-US" sz="1500" b="1" dirty="0">
              <a:solidFill>
                <a:srgbClr val="0033CC"/>
              </a:solidFill>
              <a:latin typeface="+mj-lt"/>
            </a:endParaRPr>
          </a:p>
          <a:p>
            <a:r>
              <a:rPr lang="en-US" sz="1500" b="1" dirty="0">
                <a:solidFill>
                  <a:srgbClr val="0033CC"/>
                </a:solidFill>
                <a:latin typeface="+mj-lt"/>
              </a:rPr>
              <a:t>-- less consumptive coagulopathy?</a:t>
            </a:r>
          </a:p>
          <a:p>
            <a:endParaRPr lang="en-US" sz="1500" b="1" dirty="0">
              <a:solidFill>
                <a:srgbClr val="0033CC"/>
              </a:solidFill>
              <a:latin typeface="+mj-lt"/>
            </a:endParaRPr>
          </a:p>
          <a:p>
            <a:r>
              <a:rPr lang="en-US" sz="1500" b="1" dirty="0">
                <a:solidFill>
                  <a:srgbClr val="0033CC"/>
                </a:solidFill>
                <a:latin typeface="+mj-lt"/>
              </a:rPr>
              <a:t>-- less microvascular thrombosis &amp; organ failure?</a:t>
            </a:r>
          </a:p>
          <a:p>
            <a:endParaRPr lang="fr-FR" sz="1500" b="1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96" y="1826955"/>
            <a:ext cx="2903707" cy="1732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96" y="3847257"/>
            <a:ext cx="4289898" cy="1586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2738" y="1950329"/>
            <a:ext cx="1674218" cy="335734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243534" y="2612505"/>
            <a:ext cx="1676804" cy="598378"/>
            <a:chOff x="3216613" y="2429483"/>
            <a:chExt cx="5758774" cy="199903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6613" y="2429483"/>
              <a:ext cx="5758774" cy="199903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93430" y="3093705"/>
              <a:ext cx="1201435" cy="53303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6313" y="3122578"/>
              <a:ext cx="1770434" cy="330740"/>
            </a:xfrm>
            <a:prstGeom prst="rect">
              <a:avLst/>
            </a:prstGeom>
          </p:spPr>
        </p:pic>
      </p:grp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4A83B58-1756-4140-99DF-F625F61B3588}"/>
              </a:ext>
            </a:extLst>
          </p:cNvPr>
          <p:cNvSpPr txBox="1">
            <a:spLocks/>
          </p:cNvSpPr>
          <p:nvPr/>
        </p:nvSpPr>
        <p:spPr>
          <a:xfrm>
            <a:off x="6016752" y="6629400"/>
            <a:ext cx="2133600" cy="2389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009E32-0316-A64C-BBE6-76331A90034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52B50BF0-59CF-43C5-ABB8-6AE90091C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199" y="6629401"/>
            <a:ext cx="3348183" cy="238990"/>
          </a:xfrm>
        </p:spPr>
        <p:txBody>
          <a:bodyPr/>
          <a:lstStyle/>
          <a:p>
            <a:r>
              <a:rPr lang="en-US" dirty="0"/>
              <a:t>COL Andrew P. Cap, andrew.p.cap.mil@health.mil</a:t>
            </a:r>
          </a:p>
        </p:txBody>
      </p:sp>
    </p:spTree>
    <p:extLst>
      <p:ext uri="{BB962C8B-B14F-4D97-AF65-F5344CB8AC3E}">
        <p14:creationId xmlns:p14="http://schemas.microsoft.com/office/powerpoint/2010/main" val="22143805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85838" y="70440"/>
            <a:ext cx="7300912" cy="786810"/>
          </a:xfrm>
        </p:spPr>
        <p:txBody>
          <a:bodyPr>
            <a:normAutofit/>
          </a:bodyPr>
          <a:lstStyle/>
          <a:p>
            <a:r>
              <a:rPr lang="en-US" dirty="0"/>
              <a:t>Metabolic &amp; Vascular Resuscitation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C329C-3C69-4C14-8759-6B7D8E518ACA}"/>
              </a:ext>
            </a:extLst>
          </p:cNvPr>
          <p:cNvSpPr txBox="1"/>
          <p:nvPr/>
        </p:nvSpPr>
        <p:spPr>
          <a:xfrm flipH="1">
            <a:off x="712179" y="2080009"/>
            <a:ext cx="82370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-- Shock therapeutics: </a:t>
            </a:r>
            <a:r>
              <a:rPr lang="en-US" sz="2400" b="1" i="1" dirty="0" err="1">
                <a:latin typeface="+mj-lt"/>
              </a:rPr>
              <a:t>PHDi</a:t>
            </a:r>
            <a:r>
              <a:rPr lang="en-US" sz="2400" b="1" i="1" dirty="0">
                <a:latin typeface="+mj-lt"/>
              </a:rPr>
              <a:t>, PDHC activation (DCA, thiamine), replace/maintain NAD+ (NMN, </a:t>
            </a:r>
            <a:r>
              <a:rPr lang="en-US" sz="2400" b="1" i="1" dirty="0" err="1">
                <a:latin typeface="+mj-lt"/>
              </a:rPr>
              <a:t>PARPi</a:t>
            </a:r>
            <a:r>
              <a:rPr lang="en-US" sz="2400" b="1" i="1" dirty="0">
                <a:latin typeface="+mj-lt"/>
              </a:rPr>
              <a:t>)</a:t>
            </a:r>
          </a:p>
          <a:p>
            <a:r>
              <a:rPr lang="en-US" sz="2400" b="1" i="1" dirty="0">
                <a:latin typeface="+mj-lt"/>
              </a:rPr>
              <a:t>	-- Timing, phased</a:t>
            </a:r>
          </a:p>
          <a:p>
            <a:endParaRPr lang="en-US" sz="2400" b="1" i="1" dirty="0">
              <a:latin typeface="+mj-lt"/>
            </a:endParaRPr>
          </a:p>
          <a:p>
            <a:r>
              <a:rPr lang="en-US" sz="2400" b="1" i="1" dirty="0">
                <a:latin typeface="+mj-lt"/>
              </a:rPr>
              <a:t>-- Vascular stabilization: bradykinin inhibition, TIE2 agonist, Protein C</a:t>
            </a:r>
          </a:p>
          <a:p>
            <a:endParaRPr lang="en-US" sz="2400" b="1" i="1" dirty="0">
              <a:latin typeface="+mj-lt"/>
            </a:endParaRPr>
          </a:p>
          <a:p>
            <a:r>
              <a:rPr lang="en-US" sz="2400" b="1" i="1" dirty="0">
                <a:latin typeface="+mj-lt"/>
              </a:rPr>
              <a:t>-- “multi-agent chemotherapy for shock”</a:t>
            </a:r>
          </a:p>
        </p:txBody>
      </p:sp>
    </p:spTree>
    <p:extLst>
      <p:ext uri="{BB962C8B-B14F-4D97-AF65-F5344CB8AC3E}">
        <p14:creationId xmlns:p14="http://schemas.microsoft.com/office/powerpoint/2010/main" val="1534073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85838" y="70440"/>
            <a:ext cx="7300912" cy="786810"/>
          </a:xfrm>
        </p:spPr>
        <p:txBody>
          <a:bodyPr>
            <a:normAutofit fontScale="90000"/>
          </a:bodyPr>
          <a:lstStyle/>
          <a:p>
            <a:r>
              <a:rPr lang="en-US" dirty="0"/>
              <a:t>This could get complicated… you might need a hematologist to treat this!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63A30E-E2C4-AF50-4E56-953C1D34A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540" y="1105400"/>
            <a:ext cx="3961660" cy="575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515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562130" y="4920"/>
            <a:ext cx="8229600" cy="1143000"/>
          </a:xfrm>
        </p:spPr>
        <p:txBody>
          <a:bodyPr anchor="t"/>
          <a:lstStyle/>
          <a:p>
            <a:pPr eaLnBrk="1" hangingPunct="1"/>
            <a:r>
              <a:rPr lang="en-US" altLang="en-US" sz="2800" dirty="0">
                <a:latin typeface="Arial" charset="0"/>
                <a:cs typeface="Arial" charset="0"/>
              </a:rPr>
              <a:t>History of </a:t>
            </a:r>
            <a:r>
              <a:rPr lang="en-US" altLang="en-US" dirty="0">
                <a:latin typeface="Arial" charset="0"/>
                <a:cs typeface="Arial" charset="0"/>
              </a:rPr>
              <a:t>Combat Trauma</a:t>
            </a:r>
            <a:r>
              <a:rPr lang="en-US" altLang="en-US" sz="2800" dirty="0">
                <a:latin typeface="Arial" charset="0"/>
                <a:cs typeface="Arial" charset="0"/>
              </a:rPr>
              <a:t> </a:t>
            </a:r>
            <a:br>
              <a:rPr lang="en-US" altLang="en-US" sz="2800" dirty="0">
                <a:latin typeface="Arial" charset="0"/>
                <a:cs typeface="Arial" charset="0"/>
              </a:rPr>
            </a:br>
            <a:r>
              <a:rPr lang="en-US" altLang="en-US" sz="2800" dirty="0">
                <a:latin typeface="Arial" charset="0"/>
                <a:cs typeface="Arial" charset="0"/>
              </a:rPr>
              <a:t>Resuscitation</a:t>
            </a:r>
          </a:p>
        </p:txBody>
      </p:sp>
      <p:grpSp>
        <p:nvGrpSpPr>
          <p:cNvPr id="4" name="Group 7"/>
          <p:cNvGrpSpPr/>
          <p:nvPr/>
        </p:nvGrpSpPr>
        <p:grpSpPr>
          <a:xfrm>
            <a:off x="536610" y="2502188"/>
            <a:ext cx="7920880" cy="1070828"/>
            <a:chOff x="683568" y="3429000"/>
            <a:chExt cx="6950058" cy="1070828"/>
          </a:xfrm>
        </p:grpSpPr>
        <p:sp>
          <p:nvSpPr>
            <p:cNvPr id="5" name="Rectangle 4"/>
            <p:cNvSpPr/>
            <p:nvPr/>
          </p:nvSpPr>
          <p:spPr>
            <a:xfrm>
              <a:off x="683568" y="3429000"/>
              <a:ext cx="2906388" cy="107082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 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20344" y="3429000"/>
              <a:ext cx="1270077" cy="1070828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0800000">
              <a:off x="4788025" y="3429000"/>
              <a:ext cx="2845601" cy="1070828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04488" y="194111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latin typeface="+mj-lt"/>
              </a:rPr>
              <a:t>WW 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04620" y="193182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latin typeface="+mj-lt"/>
              </a:rPr>
              <a:t>WW 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7514" y="1931822"/>
            <a:ext cx="1078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latin typeface="+mj-lt"/>
              </a:rPr>
              <a:t>Vietnam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3314" y="192612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latin typeface="+mj-lt"/>
              </a:rPr>
              <a:t>Korea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9190" y="191683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latin typeface="+mj-lt"/>
              </a:rPr>
              <a:t>OIF/OEF</a:t>
            </a:r>
          </a:p>
        </p:txBody>
      </p:sp>
      <p:pic>
        <p:nvPicPr>
          <p:cNvPr id="13" name="Picture 2" descr="http://t3.gstatic.com/images?q=tbn:ANd9GcQYlPZy6e__JOy-fbySCB0A8dU85TD7NFiHjN9nsPHh1yuf4Jsb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613296" y="3831903"/>
            <a:ext cx="3319892" cy="237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C:\Users\ebekkest_adm\Pictures\battle_normandy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245" y="3734700"/>
            <a:ext cx="3138712" cy="246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350266" y="2857496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  <a:latin typeface="+mj-lt"/>
              </a:rPr>
              <a:t>60 years of Blood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37090" y="2845354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latin typeface="+mj-lt"/>
              </a:rPr>
              <a:t>30 years of Clear Fluids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15206" y="2669650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latin typeface="+mj-lt"/>
              </a:rPr>
              <a:t>Back to the future!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2314" y="1379097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+mj-lt"/>
              </a:rPr>
              <a:t>Whole Blood is King!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26390" y="1391166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+mj-lt"/>
              </a:rPr>
              <a:t>Components are cool!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33188" y="3787761"/>
            <a:ext cx="2210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b="1" i="1" dirty="0">
                <a:latin typeface="+mj-lt"/>
                <a:sym typeface="Wingdings" panose="05000000000000000000" pitchFamily="2" charset="2"/>
              </a:rPr>
              <a:t>WB+ dried plasma, TXA etc.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b="1" i="1" dirty="0">
              <a:latin typeface="+mj-lt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b="1" i="1" dirty="0">
                <a:latin typeface="+mj-lt"/>
                <a:sym typeface="Wingdings" panose="05000000000000000000" pitchFamily="2" charset="2"/>
              </a:rPr>
              <a:t>“Shock chemotherapy”</a:t>
            </a:r>
          </a:p>
        </p:txBody>
      </p:sp>
      <p:sp>
        <p:nvSpPr>
          <p:cNvPr id="24" name="Date Placeholder 2"/>
          <p:cNvSpPr>
            <a:spLocks noGrp="1"/>
          </p:cNvSpPr>
          <p:nvPr>
            <p:ph type="dt" sz="half" idx="10"/>
          </p:nvPr>
        </p:nvSpPr>
        <p:spPr>
          <a:xfrm>
            <a:off x="468726" y="6615953"/>
            <a:ext cx="3336656" cy="252438"/>
          </a:xfrm>
        </p:spPr>
        <p:txBody>
          <a:bodyPr/>
          <a:lstStyle/>
          <a:p>
            <a:r>
              <a:rPr lang="en-US" dirty="0"/>
              <a:t>COL Andrew P. Cap, andrew.p.cap.mil@mail.mil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6752" y="6637084"/>
            <a:ext cx="2133600" cy="238991"/>
          </a:xfrm>
        </p:spPr>
        <p:txBody>
          <a:bodyPr/>
          <a:lstStyle/>
          <a:p>
            <a:fld id="{22009E32-0316-A64C-BBE6-76331A90034E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97812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560" y="44624"/>
            <a:ext cx="7620640" cy="87746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Time is life. Transfuse early.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85132" y="6392360"/>
            <a:ext cx="1865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Shackelford JAMA 2017.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9028" y="5623991"/>
            <a:ext cx="6904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Increasing duration of shock is not helpful.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Think BLS. How many minutes before myocardium and brain die?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45" y="1751021"/>
            <a:ext cx="6865212" cy="367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11085" y="1301276"/>
            <a:ext cx="6360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+mj-lt"/>
              </a:rPr>
              <a:t>Must start transfusion </a:t>
            </a:r>
            <a:r>
              <a:rPr lang="en-US" b="1" i="1" dirty="0">
                <a:solidFill>
                  <a:srgbClr val="FF0000"/>
                </a:solidFill>
                <a:latin typeface="+mj-lt"/>
              </a:rPr>
              <a:t>within 30-40 min </a:t>
            </a:r>
            <a:r>
              <a:rPr lang="en-US" i="1" dirty="0">
                <a:latin typeface="+mj-lt"/>
              </a:rPr>
              <a:t>of severe injury.</a:t>
            </a:r>
          </a:p>
        </p:txBody>
      </p:sp>
    </p:spTree>
    <p:extLst>
      <p:ext uri="{BB962C8B-B14F-4D97-AF65-F5344CB8AC3E}">
        <p14:creationId xmlns:p14="http://schemas.microsoft.com/office/powerpoint/2010/main" val="217644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69" y="1765136"/>
            <a:ext cx="8442862" cy="672849"/>
          </a:xfrm>
        </p:spPr>
        <p:txBody>
          <a:bodyPr/>
          <a:lstStyle/>
          <a:p>
            <a:r>
              <a:rPr lang="en-US" sz="4400" dirty="0"/>
              <a:t>Questions?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50</a:t>
            </a:fld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1F8EE60F-EE40-4E74-8C67-5784F5F9D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199" y="6629401"/>
            <a:ext cx="3348183" cy="238990"/>
          </a:xfrm>
        </p:spPr>
        <p:txBody>
          <a:bodyPr/>
          <a:lstStyle/>
          <a:p>
            <a:r>
              <a:rPr lang="en-US" dirty="0"/>
              <a:t>COL Andrew P. Cap, andrew.p.cap.mil@health.mil</a:t>
            </a:r>
          </a:p>
        </p:txBody>
      </p:sp>
    </p:spTree>
    <p:extLst>
      <p:ext uri="{BB962C8B-B14F-4D97-AF65-F5344CB8AC3E}">
        <p14:creationId xmlns:p14="http://schemas.microsoft.com/office/powerpoint/2010/main" val="2460128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0" y="675250"/>
            <a:ext cx="9144000" cy="5450914"/>
          </a:xfrm>
        </p:spPr>
        <p:txBody>
          <a:bodyPr/>
          <a:lstStyle/>
          <a:p>
            <a:pPr marL="0" indent="0">
              <a:buNone/>
            </a:pPr>
            <a:endParaRPr lang="nb-NO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420586" y="5888388"/>
            <a:ext cx="20955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Transfusing 1:1:1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 3,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Hb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9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3516096" y="5715000"/>
            <a:ext cx="761990" cy="1733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4806024" y="5899668"/>
            <a:ext cx="2013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Transfusing WB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 3,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Hb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14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343402" y="1143000"/>
            <a:ext cx="0" cy="465869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508200" y="1148439"/>
            <a:ext cx="0" cy="465869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599908" y="894804"/>
            <a:ext cx="10919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378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 6,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Hb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4.8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21907" y="580169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413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02755" y="564533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551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8420122" y="1143000"/>
            <a:ext cx="0" cy="465869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8374402" y="5645332"/>
            <a:ext cx="680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1103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15644" y="5937774"/>
            <a:ext cx="10486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Normal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 6,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Hb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14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4086534" y="1404149"/>
            <a:ext cx="35373" cy="41373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17122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FBF32D8-3EDD-D0A4-A3BC-53A5E345D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0" r="30830"/>
          <a:stretch/>
        </p:blipFill>
        <p:spPr bwMode="auto">
          <a:xfrm>
            <a:off x="5499781" y="1633853"/>
            <a:ext cx="2888449" cy="432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9D4169-C76A-B653-A441-A7D0CC398B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" t="4100" r="2682" b="5312"/>
          <a:stretch/>
        </p:blipFill>
        <p:spPr>
          <a:xfrm>
            <a:off x="2266566" y="4426906"/>
            <a:ext cx="2755308" cy="2045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B1F7F1-7A54-BAD9-43E4-E8038C9FD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" y="1183722"/>
            <a:ext cx="2002242" cy="16932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5C45406-417E-58D4-8039-730AA0C47E65}"/>
              </a:ext>
            </a:extLst>
          </p:cNvPr>
          <p:cNvGrpSpPr/>
          <p:nvPr/>
        </p:nvGrpSpPr>
        <p:grpSpPr>
          <a:xfrm>
            <a:off x="479787" y="3167083"/>
            <a:ext cx="1308872" cy="2246122"/>
            <a:chOff x="7683880" y="3808187"/>
            <a:chExt cx="1393043" cy="2246122"/>
          </a:xfrm>
        </p:grpSpPr>
        <p:pic>
          <p:nvPicPr>
            <p:cNvPr id="19" name="Picture 2" descr="http://www.genmed.ca/products/zoom/02064413-621745159831-1.jpg">
              <a:extLst>
                <a:ext uri="{FF2B5EF4-FFF2-40B4-BE49-F238E27FC236}">
                  <a16:creationId xmlns:a16="http://schemas.microsoft.com/office/drawing/2014/main" id="{C9A91B60-87D3-7894-D463-3DF59470BF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28746" r="30378" b="4727"/>
            <a:stretch/>
          </p:blipFill>
          <p:spPr bwMode="auto">
            <a:xfrm>
              <a:off x="7991855" y="3808187"/>
              <a:ext cx="749809" cy="2025685"/>
            </a:xfrm>
            <a:prstGeom prst="rect">
              <a:avLst/>
            </a:prstGeom>
            <a:no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530BF7-B8CE-A6C5-2519-4E0B00E9BF43}"/>
                </a:ext>
              </a:extLst>
            </p:cNvPr>
            <p:cNvSpPr txBox="1"/>
            <p:nvPr/>
          </p:nvSpPr>
          <p:spPr>
            <a:xfrm flipH="1">
              <a:off x="7683880" y="5715755"/>
              <a:ext cx="13930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TXA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6E70A0B-C179-E0E7-6641-5D7BBDC0F9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49" y="1919990"/>
            <a:ext cx="2151142" cy="150901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EAB26923-A194-0CD6-F074-D720EE57C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60" y="44624"/>
            <a:ext cx="7620640" cy="87746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So, with TCCC… problem solved?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376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EAB26923-A194-0CD6-F074-D720EE57C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60" y="44624"/>
            <a:ext cx="7620640" cy="87746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We did </a:t>
            </a:r>
            <a:r>
              <a:rPr lang="en-US" b="1">
                <a:latin typeface="Arial" pitchFamily="34" charset="0"/>
                <a:cs typeface="Arial" pitchFamily="34" charset="0"/>
              </a:rPr>
              <a:t>pretty well…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291AD1-DA90-78E2-C500-3F9FFF706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157" y="5991389"/>
            <a:ext cx="2743200" cy="8219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75D5EE1-F4FF-4F72-8C5D-080F5E7CBF86}"/>
              </a:ext>
            </a:extLst>
          </p:cNvPr>
          <p:cNvGrpSpPr/>
          <p:nvPr/>
        </p:nvGrpSpPr>
        <p:grpSpPr>
          <a:xfrm>
            <a:off x="0" y="1175116"/>
            <a:ext cx="7788757" cy="4764437"/>
            <a:chOff x="0" y="1175116"/>
            <a:chExt cx="7788757" cy="47644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4FC3CFA-6B69-CAA1-4DC7-1E2E30E0ACE4}"/>
                </a:ext>
              </a:extLst>
            </p:cNvPr>
            <p:cNvGrpSpPr/>
            <p:nvPr/>
          </p:nvGrpSpPr>
          <p:grpSpPr>
            <a:xfrm>
              <a:off x="0" y="1175116"/>
              <a:ext cx="7788757" cy="4764437"/>
              <a:chOff x="1274323" y="1239853"/>
              <a:chExt cx="6595353" cy="365264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6ABA583-67A6-F802-AA16-1C00BB231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4323" y="1239853"/>
                <a:ext cx="6595353" cy="120623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84097AE-2890-4682-559C-6A7825E0B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3778" y="2548129"/>
                <a:ext cx="6556443" cy="2344366"/>
              </a:xfrm>
              <a:prstGeom prst="rect">
                <a:avLst/>
              </a:prstGeom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FD69B4-B428-6E45-A21A-39A94DF0F801}"/>
                </a:ext>
              </a:extLst>
            </p:cNvPr>
            <p:cNvSpPr/>
            <p:nvPr/>
          </p:nvSpPr>
          <p:spPr>
            <a:xfrm>
              <a:off x="22975" y="5682884"/>
              <a:ext cx="7742806" cy="25666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03A351A-EF0B-F6A4-50CE-7622D1015CC5}"/>
              </a:ext>
            </a:extLst>
          </p:cNvPr>
          <p:cNvSpPr/>
          <p:nvPr/>
        </p:nvSpPr>
        <p:spPr>
          <a:xfrm>
            <a:off x="25401" y="5232400"/>
            <a:ext cx="7765781" cy="2566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3F9803-3E97-996A-9E8A-ABAFF204B2AD}"/>
              </a:ext>
            </a:extLst>
          </p:cNvPr>
          <p:cNvSpPr txBox="1"/>
          <p:nvPr/>
        </p:nvSpPr>
        <p:spPr>
          <a:xfrm>
            <a:off x="7765781" y="2924076"/>
            <a:ext cx="13945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+mj-lt"/>
              </a:rPr>
              <a:t>More TQ/Blood, faster transport </a:t>
            </a:r>
            <a:r>
              <a:rPr lang="en-US" b="1" dirty="0">
                <a:solidFill>
                  <a:srgbClr val="00B050"/>
                </a:solidFill>
                <a:latin typeface="+mj-lt"/>
                <a:sym typeface="Wingdings" panose="05000000000000000000" pitchFamily="2" charset="2"/>
              </a:rPr>
              <a:t> fewer KIA, more survival</a:t>
            </a:r>
            <a:endParaRPr lang="en-US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2915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1189" y="0"/>
            <a:ext cx="7754982" cy="957337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Changing Adversaries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Changing Battlefield Medical Challenges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2969082"/>
            <a:ext cx="3094900" cy="16383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4755540"/>
            <a:ext cx="3094900" cy="16383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52" y="1220724"/>
            <a:ext cx="3046328" cy="1600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52" y="2969082"/>
            <a:ext cx="3046328" cy="16383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51" y="4755540"/>
            <a:ext cx="3046329" cy="16383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 flipH="1">
            <a:off x="3326674" y="1819916"/>
            <a:ext cx="260386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Afghanistan / Iraq: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IEDs, 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mall arms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mortars, RPGs 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Low casualty density, rapid evacuation to surgery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Russia / China: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Sophisticated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/ lethal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weapons, contested air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High casualty density, delayed evacuation to surgery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206962"/>
            <a:ext cx="3094900" cy="1649476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4507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11600</TotalTime>
  <Words>1735</Words>
  <Application>Microsoft Office PowerPoint</Application>
  <PresentationFormat>On-screen Show (4:3)</PresentationFormat>
  <Paragraphs>323</Paragraphs>
  <Slides>50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Arial Black</vt:lpstr>
      <vt:lpstr>Calibri</vt:lpstr>
      <vt:lpstr>Helvetica</vt:lpstr>
      <vt:lpstr>Lucida Grande</vt:lpstr>
      <vt:lpstr>Times New Roman</vt:lpstr>
      <vt:lpstr>Wingdings</vt:lpstr>
      <vt:lpstr>Office Theme</vt:lpstr>
      <vt:lpstr>Prism 9</vt:lpstr>
      <vt:lpstr>Novel Therapies for Shock and Vascular Dysfunction</vt:lpstr>
      <vt:lpstr>Hemorrhagic Shock</vt:lpstr>
      <vt:lpstr>PowerPoint Presentation</vt:lpstr>
      <vt:lpstr>Decreased time to surgery &amp; early blood transfusion save lives</vt:lpstr>
      <vt:lpstr>Time is life. Transfuse early.</vt:lpstr>
      <vt:lpstr>PowerPoint Presentation</vt:lpstr>
      <vt:lpstr>So, with TCCC… problem solved?</vt:lpstr>
      <vt:lpstr>We did pretty well…</vt:lpstr>
      <vt:lpstr>Changing Adversaries  Changing Battlefield Medical Challenges </vt:lpstr>
      <vt:lpstr>LSCO &amp; MDO = Much larger challenge</vt:lpstr>
      <vt:lpstr>LSCO &amp; MDO = Ukraine today</vt:lpstr>
      <vt:lpstr>So, with a trauma system, early evac, blood transfusion &amp; surgery, we reduced mortality 50%</vt:lpstr>
      <vt:lpstr>We do not have everything figured out…</vt:lpstr>
      <vt:lpstr>Resuscitation (lactate clearance) is slow</vt:lpstr>
      <vt:lpstr>Resuscitation doesn’t fix coagulation early</vt:lpstr>
      <vt:lpstr>What if we don’t have enough blood…?</vt:lpstr>
      <vt:lpstr>We need radical innovation to get onto a new technology curve</vt:lpstr>
      <vt:lpstr>Perhaps we need to go back to basics…</vt:lpstr>
      <vt:lpstr>No oxygen? Pyruvate shunted to lactate</vt:lpstr>
      <vt:lpstr>Lactic acidosis in shock associated with loss of high energy phosphates</vt:lpstr>
      <vt:lpstr>Differential effects of shock &amp; reperfusion by tissue</vt:lpstr>
      <vt:lpstr>PDHC: Central metabolic switch of shock… Druggable target?</vt:lpstr>
      <vt:lpstr>This has been tried…</vt:lpstr>
      <vt:lpstr>DCA reduced lactate, but maybe treatment was too late…</vt:lpstr>
      <vt:lpstr>Think about staying out of trouble instead of getting out of it…</vt:lpstr>
      <vt:lpstr>Think about staying out of trouble instead of getting out of it…</vt:lpstr>
      <vt:lpstr>Replacing electron shuttles in TCA</vt:lpstr>
      <vt:lpstr>Team 1 –  Treat shock &amp; metabolic failure</vt:lpstr>
      <vt:lpstr>PowerPoint Presentation</vt:lpstr>
      <vt:lpstr>PowerPoint Presentation</vt:lpstr>
      <vt:lpstr>Prolyl Hydroxylase Domain Inhibitors (PHDi)</vt:lpstr>
      <vt:lpstr>Lethal hemorrhagic shock model in rats</vt:lpstr>
      <vt:lpstr>Goals</vt:lpstr>
      <vt:lpstr>PHDi reduces lactate and reciprocally increases glucose in hemorrhagic shock</vt:lpstr>
      <vt:lpstr>PHDi directly treats lactic acidosis</vt:lpstr>
      <vt:lpstr>PHDi improves MAP in a dose-dependent fashion</vt:lpstr>
      <vt:lpstr>PHDi improves indices of cardiac output  (↑CO↓oxygen extraction↑PvO2, SvO2)</vt:lpstr>
      <vt:lpstr>PHDi improves indices of renal function</vt:lpstr>
      <vt:lpstr>PHDi mitigates coagulopathy</vt:lpstr>
      <vt:lpstr>PHDi improves survivability in lethal hemorrhagic shock model</vt:lpstr>
      <vt:lpstr>PHDi Future Directions</vt:lpstr>
      <vt:lpstr>Icatibant and Tranexamic Acid: targeting plasmin (a driver for hemovascular dysfunction)</vt:lpstr>
      <vt:lpstr>Icatibant, TXA mitigate vascular permeability differentially in different tissues</vt:lpstr>
      <vt:lpstr>Icatibant improves survivability in lethal hemorrhagic shock model</vt:lpstr>
      <vt:lpstr>New target for evaluation in hemorrhagic shock: Angpt1/2 – Tie2</vt:lpstr>
      <vt:lpstr>Turning off the “off switch” for Tie2: inhibition of VE-PTP preserves EC function </vt:lpstr>
      <vt:lpstr>Metabolic &amp; Vascular Resuscitation</vt:lpstr>
      <vt:lpstr>This could get complicated… you might need a hematologist to treat this!</vt:lpstr>
      <vt:lpstr>History of Combat Trauma  Resuscitation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Walters</dc:creator>
  <cp:lastModifiedBy>Andrew</cp:lastModifiedBy>
  <cp:revision>427</cp:revision>
  <cp:lastPrinted>2021-09-21T13:51:48Z</cp:lastPrinted>
  <dcterms:created xsi:type="dcterms:W3CDTF">2013-11-20T18:41:00Z</dcterms:created>
  <dcterms:modified xsi:type="dcterms:W3CDTF">2023-06-21T06:47:10Z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1033-11.2.0.8339</vt:lpwstr>
  </property>
</Properties>
</file>