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35"/>
  </p:normalViewPr>
  <p:slideViewPr>
    <p:cSldViewPr snapToGrid="0" snapToObjects="1">
      <p:cViewPr varScale="1">
        <p:scale>
          <a:sx n="81" d="100"/>
          <a:sy n="81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48704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44767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5052452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808497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6508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7414128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305376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84574001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7648651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145087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80971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4049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223200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uma l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0112" y="72156"/>
            <a:ext cx="1404929" cy="7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30000" endPos="50000" dist="127000" dir="5400000" sy="-100000" algn="bl" rotWithShape="0"/>
          </a:effectLst>
        </p:spPr>
      </p:pic>
      <p:sp>
        <p:nvSpPr>
          <p:cNvPr id="8" name="Rechteck 7"/>
          <p:cNvSpPr/>
          <p:nvPr/>
        </p:nvSpPr>
        <p:spPr>
          <a:xfrm rot="10800000" flipV="1">
            <a:off x="607155" y="849152"/>
            <a:ext cx="6865543" cy="720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"/>
              <a:cs typeface="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62007" y="760418"/>
            <a:ext cx="4469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900" b="1" spc="600" dirty="0">
                <a:solidFill>
                  <a:schemeClr val="bg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Sektion</a:t>
            </a:r>
            <a:r>
              <a:rPr lang="de-DE" sz="900" b="1" spc="600" dirty="0">
                <a:solidFill>
                  <a:srgbClr val="79BA4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de-DE" sz="900" b="1" spc="6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Notfallmedizin</a:t>
            </a:r>
          </a:p>
        </p:txBody>
      </p:sp>
      <p:pic>
        <p:nvPicPr>
          <p:cNvPr id="10" name="Bild 9" descr="BK117 CHR22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120" y="86660"/>
            <a:ext cx="1811160" cy="710214"/>
          </a:xfrm>
          <a:prstGeom prst="rect">
            <a:avLst/>
          </a:prstGeom>
          <a:effectLst>
            <a:reflection stA="30000" endPos="50000" dist="152400" dir="5400000" sy="-100000" algn="bl" rotWithShape="0"/>
          </a:effectLst>
        </p:spPr>
      </p:pic>
      <p:sp>
        <p:nvSpPr>
          <p:cNvPr id="15" name="Textfeld 14"/>
          <p:cNvSpPr txBox="1"/>
          <p:nvPr/>
        </p:nvSpPr>
        <p:spPr>
          <a:xfrm>
            <a:off x="607155" y="6196206"/>
            <a:ext cx="5214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9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Bundeswehrkrankenhaus </a:t>
            </a:r>
            <a:r>
              <a:rPr lang="de-DE" sz="900" b="1" spc="600" baseline="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Ulm</a:t>
            </a:r>
            <a:endParaRPr lang="de-DE" sz="900" b="1" spc="600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hteck 15"/>
          <p:cNvSpPr/>
          <p:nvPr/>
        </p:nvSpPr>
        <p:spPr>
          <a:xfrm rot="10800000">
            <a:off x="4467663" y="6275465"/>
            <a:ext cx="7088460" cy="720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0262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9628B-D638-7D4D-9C01-915B2350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European Guidelines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75CB65-776F-5C45-9E6D-E2F373EE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09174"/>
            <a:ext cx="10972800" cy="4525963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de-DE" b="1" dirty="0"/>
              <a:t>   </a:t>
            </a:r>
            <a:r>
              <a:rPr lang="de-DE" b="1" spc="300" dirty="0">
                <a:latin typeface="Arial Rounded MT Bold" panose="020F0704030504030204" pitchFamily="34" charset="77"/>
              </a:rPr>
              <a:t>&lt;C&gt;ABCDE</a:t>
            </a:r>
          </a:p>
          <a:p>
            <a:pPr marL="0" indent="0">
              <a:buClr>
                <a:srgbClr val="00B050"/>
              </a:buClr>
              <a:buNone/>
            </a:pPr>
            <a:endParaRPr lang="de-DE" sz="1400" dirty="0"/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de-DE" sz="2800" b="1" spc="3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STOP THE BLEEDING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800" dirty="0" err="1"/>
              <a:t>Packing</a:t>
            </a:r>
            <a:r>
              <a:rPr lang="de-DE" sz="2800" dirty="0"/>
              <a:t> </a:t>
            </a:r>
            <a:r>
              <a:rPr lang="de-DE" sz="2800" dirty="0" err="1"/>
              <a:t>axilla</a:t>
            </a:r>
            <a:r>
              <a:rPr lang="de-DE" sz="2800" dirty="0"/>
              <a:t>, </a:t>
            </a:r>
            <a:r>
              <a:rPr lang="de-DE" sz="2800" dirty="0" err="1"/>
              <a:t>hemostyptic</a:t>
            </a:r>
            <a:r>
              <a:rPr lang="de-DE" sz="2800" dirty="0"/>
              <a:t> </a:t>
            </a:r>
            <a:r>
              <a:rPr lang="de-DE" sz="2800" dirty="0" err="1"/>
              <a:t>agents</a:t>
            </a:r>
            <a:r>
              <a:rPr lang="de-DE" sz="2800" dirty="0"/>
              <a:t> </a:t>
            </a:r>
            <a:r>
              <a:rPr lang="de-DE" sz="2400" dirty="0"/>
              <a:t>(e.g. </a:t>
            </a:r>
            <a:r>
              <a:rPr lang="de-DE" sz="2400" dirty="0" err="1"/>
              <a:t>combat</a:t>
            </a:r>
            <a:r>
              <a:rPr lang="de-DE" sz="2400" dirty="0"/>
              <a:t> </a:t>
            </a:r>
            <a:r>
              <a:rPr lang="de-DE" sz="2400" dirty="0" err="1"/>
              <a:t>gauze</a:t>
            </a:r>
            <a:r>
              <a:rPr lang="de-DE" sz="2400" dirty="0"/>
              <a:t>, </a:t>
            </a:r>
            <a:r>
              <a:rPr lang="de-DE" sz="2400" dirty="0" err="1"/>
              <a:t>Celox</a:t>
            </a:r>
            <a:r>
              <a:rPr lang="de-DE" sz="2400" dirty="0"/>
              <a:t> </a:t>
            </a:r>
            <a:r>
              <a:rPr lang="de-DE" sz="2400" dirty="0" err="1"/>
              <a:t>Gauze</a:t>
            </a:r>
            <a:r>
              <a:rPr lang="de-DE" sz="2400" baseline="30000" dirty="0"/>
              <a:t>Ⓡ</a:t>
            </a:r>
            <a:r>
              <a:rPr lang="de-DE" sz="2400" dirty="0"/>
              <a:t>, </a:t>
            </a:r>
            <a:r>
              <a:rPr lang="de-DE" sz="2400" dirty="0" err="1"/>
              <a:t>Kerlix</a:t>
            </a:r>
            <a:r>
              <a:rPr lang="de-DE" sz="2400" baseline="30000" dirty="0"/>
              <a:t>Ⓡ</a:t>
            </a:r>
            <a:r>
              <a:rPr lang="de-DE" sz="2400" dirty="0"/>
              <a:t>, </a:t>
            </a:r>
            <a:r>
              <a:rPr lang="de-DE" sz="2400" dirty="0" err="1"/>
              <a:t>trauma</a:t>
            </a:r>
            <a:r>
              <a:rPr lang="de-DE" sz="2400" dirty="0"/>
              <a:t> </a:t>
            </a:r>
            <a:r>
              <a:rPr lang="de-DE" sz="2400" dirty="0" err="1"/>
              <a:t>bandage</a:t>
            </a:r>
            <a:r>
              <a:rPr lang="de-DE" sz="2400" dirty="0"/>
              <a:t> etc.)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800" dirty="0"/>
              <a:t>Tourniquet on </a:t>
            </a:r>
            <a:r>
              <a:rPr lang="de-DE" sz="2800" dirty="0" err="1"/>
              <a:t>femur</a:t>
            </a:r>
            <a:endParaRPr lang="de-DE" sz="2800" dirty="0"/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800" dirty="0"/>
              <a:t>High </a:t>
            </a:r>
            <a:r>
              <a:rPr lang="de-DE" sz="2800" dirty="0" err="1"/>
              <a:t>flow</a:t>
            </a:r>
            <a:r>
              <a:rPr lang="de-DE" sz="2800" dirty="0"/>
              <a:t> </a:t>
            </a:r>
            <a:r>
              <a:rPr lang="de-DE" sz="2800" dirty="0" err="1"/>
              <a:t>oxygen</a:t>
            </a:r>
            <a:r>
              <a:rPr lang="de-DE" sz="2800" dirty="0"/>
              <a:t> via </a:t>
            </a:r>
            <a:r>
              <a:rPr lang="de-DE" sz="2800" dirty="0" err="1"/>
              <a:t>mask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reservoir</a:t>
            </a:r>
            <a:endParaRPr lang="de-DE" sz="2800" dirty="0"/>
          </a:p>
          <a:p>
            <a:pPr marL="0" indent="0">
              <a:buClr>
                <a:srgbClr val="00B050"/>
              </a:buClr>
              <a:buNone/>
            </a:pPr>
            <a:endParaRPr lang="de-DE" sz="2800" dirty="0"/>
          </a:p>
        </p:txBody>
      </p:sp>
      <p:pic>
        <p:nvPicPr>
          <p:cNvPr id="4" name="Bild 6">
            <a:extLst>
              <a:ext uri="{FF2B5EF4-FFF2-40B4-BE49-F238E27FC236}">
                <a16:creationId xmlns:a16="http://schemas.microsoft.com/office/drawing/2014/main" id="{7AA84504-6A21-F149-9AE8-E70B5FA62E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372" y="4751807"/>
            <a:ext cx="1777331" cy="1433332"/>
          </a:xfrm>
          <a:prstGeom prst="rect">
            <a:avLst/>
          </a:prstGeom>
        </p:spPr>
      </p:pic>
      <p:pic>
        <p:nvPicPr>
          <p:cNvPr id="5" name="Bild 1" descr="DSC_0952.JPG">
            <a:extLst>
              <a:ext uri="{FF2B5EF4-FFF2-40B4-BE49-F238E27FC236}">
                <a16:creationId xmlns:a16="http://schemas.microsoft.com/office/drawing/2014/main" id="{D11EB8B6-5DAB-624F-AED6-C1CC9264CF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707" y="1239508"/>
            <a:ext cx="3306692" cy="171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248A12E-E49C-1447-84E0-B71701E1E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498" y="4012549"/>
            <a:ext cx="1537901" cy="21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1761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7AA3C8-AD7D-2343-B485-A195111F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European Guidelines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57CC6D-AA50-D244-A76E-97FC249A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7260"/>
            <a:ext cx="10972800" cy="4525963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de-DE" sz="2600" b="1" dirty="0"/>
              <a:t>Structured </a:t>
            </a:r>
            <a:r>
              <a:rPr lang="de-DE" sz="2600" b="1" dirty="0" err="1"/>
              <a:t>approach</a:t>
            </a:r>
            <a:endParaRPr lang="de-DE" sz="2600" b="1" dirty="0"/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 err="1"/>
              <a:t>Maintaining</a:t>
            </a:r>
            <a:r>
              <a:rPr lang="de-DE" sz="2400" dirty="0"/>
              <a:t> in-</a:t>
            </a:r>
            <a:r>
              <a:rPr lang="de-DE" sz="2400" dirty="0" err="1"/>
              <a:t>line</a:t>
            </a:r>
            <a:r>
              <a:rPr lang="de-DE" sz="2400" dirty="0"/>
              <a:t> </a:t>
            </a:r>
            <a:r>
              <a:rPr lang="de-DE" sz="2400" dirty="0" err="1"/>
              <a:t>immobilisation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c-</a:t>
            </a:r>
            <a:r>
              <a:rPr lang="de-DE" sz="2400" dirty="0" err="1"/>
              <a:t>spine</a:t>
            </a:r>
            <a:r>
              <a:rPr lang="de-DE" sz="2400" dirty="0"/>
              <a:t> &amp; </a:t>
            </a:r>
            <a:r>
              <a:rPr lang="de-DE" sz="2400" dirty="0" err="1"/>
              <a:t>oxygen</a:t>
            </a:r>
            <a:endParaRPr lang="de-DE" sz="2400" dirty="0"/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i.v.-</a:t>
            </a:r>
            <a:r>
              <a:rPr lang="de-DE" sz="2400" dirty="0" err="1"/>
              <a:t>line</a:t>
            </a:r>
            <a:r>
              <a:rPr lang="de-DE" sz="2400" dirty="0"/>
              <a:t>, </a:t>
            </a:r>
            <a:r>
              <a:rPr lang="de-DE" sz="2400" dirty="0" err="1"/>
              <a:t>warmed</a:t>
            </a:r>
            <a:r>
              <a:rPr lang="de-DE" sz="2400" dirty="0"/>
              <a:t> </a:t>
            </a:r>
            <a:r>
              <a:rPr lang="de-DE" sz="2400" dirty="0" err="1"/>
              <a:t>balanced</a:t>
            </a:r>
            <a:r>
              <a:rPr lang="de-DE" sz="2400" dirty="0"/>
              <a:t> </a:t>
            </a:r>
            <a:r>
              <a:rPr lang="de-DE" sz="2400" dirty="0" err="1"/>
              <a:t>cristalloid</a:t>
            </a:r>
            <a:r>
              <a:rPr lang="de-DE" sz="2400" dirty="0"/>
              <a:t> 500ml, </a:t>
            </a:r>
            <a:r>
              <a:rPr lang="de-DE" sz="2400" dirty="0" err="1"/>
              <a:t>vasopressor</a:t>
            </a:r>
            <a:endParaRPr lang="de-DE" sz="2400" dirty="0"/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ET-intubation due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shock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GCS 5, e.g. S-</a:t>
            </a:r>
            <a:r>
              <a:rPr lang="de-DE" sz="2400" dirty="0" err="1"/>
              <a:t>Ketamin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induction</a:t>
            </a:r>
            <a:r>
              <a:rPr lang="de-DE" sz="2400" dirty="0"/>
              <a:t> </a:t>
            </a:r>
            <a:r>
              <a:rPr lang="de-DE" sz="2400" dirty="0" err="1"/>
              <a:t>agent</a:t>
            </a:r>
            <a:r>
              <a:rPr lang="de-DE" sz="2400" dirty="0"/>
              <a:t> 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PCV, 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tidal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, </a:t>
            </a:r>
            <a:r>
              <a:rPr lang="de-DE" sz="2400" dirty="0" err="1"/>
              <a:t>low</a:t>
            </a:r>
            <a:r>
              <a:rPr lang="de-DE" sz="2400" dirty="0"/>
              <a:t> PEEP e.g. 5 (Re-evaluation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pneumothorax</a:t>
            </a:r>
            <a:r>
              <a:rPr lang="de-DE" sz="2400" dirty="0"/>
              <a:t> !!!)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 err="1"/>
              <a:t>Prevent</a:t>
            </a:r>
            <a:r>
              <a:rPr lang="de-DE" sz="2400" dirty="0"/>
              <a:t> </a:t>
            </a:r>
            <a:r>
              <a:rPr lang="de-DE" sz="2400" dirty="0" err="1"/>
              <a:t>hypothermia</a:t>
            </a:r>
            <a:endParaRPr lang="de-DE" sz="2400" dirty="0"/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Urgent </a:t>
            </a:r>
            <a:r>
              <a:rPr lang="de-DE" sz="2400" dirty="0" err="1"/>
              <a:t>transport</a:t>
            </a:r>
            <a:r>
              <a:rPr lang="de-DE" sz="2400" dirty="0"/>
              <a:t> – NOT </a:t>
            </a:r>
            <a:r>
              <a:rPr lang="de-DE" sz="2400" dirty="0" err="1"/>
              <a:t>stay</a:t>
            </a:r>
            <a:r>
              <a:rPr lang="de-DE" sz="2400" dirty="0"/>
              <a:t> &amp; </a:t>
            </a:r>
            <a:r>
              <a:rPr lang="de-DE" sz="2400" dirty="0" err="1"/>
              <a:t>play</a:t>
            </a:r>
            <a:r>
              <a:rPr lang="de-DE" sz="2400" dirty="0"/>
              <a:t>, </a:t>
            </a:r>
            <a:r>
              <a:rPr lang="de-DE" sz="2400" dirty="0" err="1"/>
              <a:t>nor</a:t>
            </a:r>
            <a:r>
              <a:rPr lang="de-DE" sz="2400" dirty="0"/>
              <a:t> </a:t>
            </a:r>
            <a:r>
              <a:rPr lang="de-DE" sz="2400" dirty="0" err="1"/>
              <a:t>scoop</a:t>
            </a:r>
            <a:r>
              <a:rPr lang="de-DE" sz="2400" dirty="0"/>
              <a:t> &amp; </a:t>
            </a:r>
            <a:r>
              <a:rPr lang="de-DE" sz="2400" dirty="0" err="1"/>
              <a:t>run</a:t>
            </a:r>
            <a:r>
              <a:rPr lang="de-DE" sz="2400" dirty="0"/>
              <a:t>, BUT </a:t>
            </a:r>
            <a:r>
              <a:rPr lang="de-DE" sz="2400" b="1" spc="3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PLAY &amp; RUN</a:t>
            </a:r>
            <a:endParaRPr lang="de-DE" sz="2400" spc="300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de-DE" sz="2600" b="1" dirty="0"/>
              <a:t>En route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Second i.v.-</a:t>
            </a:r>
            <a:r>
              <a:rPr lang="de-DE" sz="2400" dirty="0" err="1"/>
              <a:t>line</a:t>
            </a:r>
            <a:r>
              <a:rPr lang="de-DE" sz="2400" dirty="0"/>
              <a:t>, </a:t>
            </a:r>
            <a:r>
              <a:rPr lang="de-DE" sz="2400" dirty="0" err="1"/>
              <a:t>balanced</a:t>
            </a:r>
            <a:r>
              <a:rPr lang="de-DE" sz="2400" dirty="0"/>
              <a:t> </a:t>
            </a:r>
            <a:r>
              <a:rPr lang="de-DE" sz="2400" dirty="0" err="1"/>
              <a:t>cristalloid</a:t>
            </a:r>
            <a:r>
              <a:rPr lang="de-DE" sz="2400" dirty="0"/>
              <a:t>, TXA 1g </a:t>
            </a:r>
            <a:r>
              <a:rPr lang="de-DE" sz="2400" dirty="0" err="1"/>
              <a:t>over</a:t>
            </a:r>
            <a:r>
              <a:rPr lang="de-DE" sz="2400" dirty="0"/>
              <a:t> 10min 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 err="1"/>
              <a:t>Continous</a:t>
            </a:r>
            <a:r>
              <a:rPr lang="de-DE" sz="2400" dirty="0"/>
              <a:t> </a:t>
            </a:r>
            <a:r>
              <a:rPr lang="de-DE" sz="2400" dirty="0" err="1"/>
              <a:t>monitoring</a:t>
            </a:r>
            <a:r>
              <a:rPr lang="de-DE" sz="2400" dirty="0"/>
              <a:t> </a:t>
            </a:r>
            <a:r>
              <a:rPr lang="de-DE" sz="1600" dirty="0"/>
              <a:t>(HR, BP, SpO</a:t>
            </a:r>
            <a:r>
              <a:rPr lang="de-DE" sz="1600" baseline="-25000" dirty="0"/>
              <a:t>2</a:t>
            </a:r>
            <a:r>
              <a:rPr lang="de-DE" sz="1600" dirty="0"/>
              <a:t>, etCO</a:t>
            </a:r>
            <a:r>
              <a:rPr lang="de-DE" sz="1600" baseline="-25000" dirty="0"/>
              <a:t>2</a:t>
            </a:r>
            <a:r>
              <a:rPr lang="de-DE" sz="1600" dirty="0"/>
              <a:t>, ECG,…)</a:t>
            </a:r>
            <a:r>
              <a:rPr lang="de-DE" sz="2400" dirty="0"/>
              <a:t>, permissive </a:t>
            </a:r>
            <a:r>
              <a:rPr lang="de-DE" sz="2400" dirty="0" err="1"/>
              <a:t>hypotension</a:t>
            </a:r>
            <a:r>
              <a:rPr lang="de-DE" sz="2400" dirty="0"/>
              <a:t>?!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Reposition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femur</a:t>
            </a:r>
            <a:r>
              <a:rPr lang="de-DE" sz="2400" dirty="0"/>
              <a:t>, </a:t>
            </a:r>
            <a:r>
              <a:rPr lang="de-DE" sz="2400" dirty="0" err="1"/>
              <a:t>checking</a:t>
            </a:r>
            <a:r>
              <a:rPr lang="de-DE" sz="2400" dirty="0"/>
              <a:t> </a:t>
            </a:r>
            <a:r>
              <a:rPr lang="de-DE" sz="2400" dirty="0" err="1"/>
              <a:t>tourniquet</a:t>
            </a:r>
            <a:r>
              <a:rPr lang="de-DE" sz="2400" dirty="0"/>
              <a:t>, </a:t>
            </a:r>
            <a:r>
              <a:rPr lang="de-DE" sz="2400" dirty="0" err="1"/>
              <a:t>dressing</a:t>
            </a:r>
            <a:r>
              <a:rPr lang="de-DE" sz="2400" dirty="0"/>
              <a:t> on open </a:t>
            </a:r>
            <a:r>
              <a:rPr lang="de-DE" sz="2400" dirty="0" err="1"/>
              <a:t>wound</a:t>
            </a:r>
            <a:endParaRPr lang="de-DE" sz="2400" dirty="0"/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Re-evaluation</a:t>
            </a:r>
          </a:p>
        </p:txBody>
      </p:sp>
      <p:pic>
        <p:nvPicPr>
          <p:cNvPr id="7" name="Bild 5" descr="ch 22.jpg">
            <a:extLst>
              <a:ext uri="{FF2B5EF4-FFF2-40B4-BE49-F238E27FC236}">
                <a16:creationId xmlns:a16="http://schemas.microsoft.com/office/drawing/2014/main" id="{54BCDE73-7F3D-BF49-9AA2-3F23E457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08" t="15413" r="20833" b="29917"/>
          <a:stretch>
            <a:fillRect/>
          </a:stretch>
        </p:blipFill>
        <p:spPr>
          <a:xfrm>
            <a:off x="9422661" y="4076786"/>
            <a:ext cx="1418760" cy="97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2707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Master Sektion Notfallmed neu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CI neu 2016" id="{8F112466-B648-3141-87A2-5A870DEF89F3}" vid="{30AB0BC0-9C51-8E45-9F23-6A211FB16E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CI neu 2016</Template>
  <TotalTime>0</TotalTime>
  <Words>164</Words>
  <Application>Microsoft Macintosh PowerPoint</Application>
  <PresentationFormat>Breitbild</PresentationFormat>
  <Paragraphs>20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Arial Rounded MT Bold</vt:lpstr>
      <vt:lpstr>Gill Sans</vt:lpstr>
      <vt:lpstr>Tahoma</vt:lpstr>
      <vt:lpstr>Master Sektion Notfallmed neu</vt:lpstr>
      <vt:lpstr>European Guidelines</vt:lpstr>
      <vt:lpstr>European Guidelines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16</cp:revision>
  <dcterms:created xsi:type="dcterms:W3CDTF">2019-06-22T07:19:45Z</dcterms:created>
  <dcterms:modified xsi:type="dcterms:W3CDTF">2019-06-26T05:14:26Z</dcterms:modified>
</cp:coreProperties>
</file>