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7"/>
  </p:notes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93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7112B-1912-4C5E-90CF-97973B39677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02B8-76A5-4067-B4DB-0CCB7E9D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0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Injuries</a:t>
            </a:r>
            <a:r>
              <a:rPr lang="en-US" baseline="0" dirty="0" smtClean="0"/>
              <a:t> in these areas can result in bleeding from very large arteries and veins.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DA32-75D8-4582-B08F-1E27F42E758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6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B01D4-DD65-334B-920A-B6A33D3FA1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4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5D564-1A42-FE4D-858B-2BFECEAA65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6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5CF1-78D6-7442-8A63-D0FF8F4E82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0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BBD06-19DB-FC4B-A4DF-BAE02F50FE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8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6DBA-BBB9-3B48-8C0F-07BC6D88BC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0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B01D4-DD65-334B-920A-B6A33D3FA1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62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6AF61-6097-A348-B706-8168EC65AE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00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9E763-2DC9-C74D-8C5E-6433F1F6B8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386D8-6725-3E4F-9242-D419F41356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1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234A0-D786-DF46-B8EA-6913C52289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59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0E32D-AD80-7447-9D6E-8CCB261472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8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6AF61-6097-A348-B706-8168EC65AE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14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37C70-DFE2-964C-A6B4-2C1BD1BF3E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4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F197B-0C66-394C-80B9-7CB2DAD605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75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A70D0-C174-9146-8821-4DFF519C70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40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5D564-1A42-FE4D-858B-2BFECEAA65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27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5CF1-78D6-7442-8A63-D0FF8F4E82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74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BBD06-19DB-FC4B-A4DF-BAE02F50FE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12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6DBA-BBB9-3B48-8C0F-07BC6D88BC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9E763-2DC9-C74D-8C5E-6433F1F6B8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7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386D8-6725-3E4F-9242-D419F41356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4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234A0-D786-DF46-B8EA-6913C52289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0E32D-AD80-7447-9D6E-8CCB261472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6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37C70-DFE2-964C-A6B4-2C1BD1BF3E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4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F197B-0C66-394C-80B9-7CB2DAD605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2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A70D0-C174-9146-8821-4DFF519C70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0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3103E-7872-5A4B-A80A-984EAD5E2C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8" descr="y TCCC Logo 091104 (C)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552" y="52388"/>
            <a:ext cx="1746249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71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3103E-7872-5A4B-A80A-984EAD5E2C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8" descr="y TCCC Logo 091104 (C)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552" y="52388"/>
            <a:ext cx="1746249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25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D5F50E6-5F40-4894-9043-AB87DAF959F6}" type="slidenum">
              <a:rPr lang="en-US" alt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2188" y="-2301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 </a:t>
            </a:r>
            <a:r>
              <a:rPr lang="en-US" altLang="en-US" sz="4000" b="1" dirty="0" smtClean="0"/>
              <a:t>TCCC </a:t>
            </a:r>
            <a:r>
              <a:rPr lang="en-US" altLang="en-US" sz="4000" b="1" dirty="0"/>
              <a:t>Battlefield Trauma </a:t>
            </a:r>
            <a:r>
              <a:rPr lang="en-US" altLang="en-US" sz="4000" b="1" dirty="0" smtClean="0"/>
              <a:t>Care</a:t>
            </a:r>
            <a:endParaRPr lang="en-US" altLang="en-US" sz="4000" b="1" u="sng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46238"/>
            <a:ext cx="8763000" cy="5287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u="sng" dirty="0"/>
              <a:t>Phased</a:t>
            </a:r>
            <a:r>
              <a:rPr lang="en-US" altLang="en-US" sz="2200" b="1" dirty="0"/>
              <a:t> care in TCCC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Aggressive use of tourniquets in CUF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Combat Gauze as </a:t>
            </a:r>
            <a:r>
              <a:rPr lang="en-US" altLang="en-US" sz="2200" b="1" dirty="0" err="1">
                <a:solidFill>
                  <a:srgbClr val="FF0000"/>
                </a:solidFill>
              </a:rPr>
              <a:t>hemostatic</a:t>
            </a:r>
            <a:r>
              <a:rPr lang="en-US" altLang="en-US" sz="2200" b="1" dirty="0">
                <a:solidFill>
                  <a:srgbClr val="FF0000"/>
                </a:solidFill>
              </a:rPr>
              <a:t> agent</a:t>
            </a:r>
            <a:endParaRPr lang="en-US" altLang="en-US" sz="2200" b="1" dirty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/>
              <a:t>Aggressive needle </a:t>
            </a:r>
            <a:r>
              <a:rPr lang="en-US" altLang="en-US" sz="2200" b="1" dirty="0" err="1"/>
              <a:t>thoracostomy</a:t>
            </a:r>
            <a:endParaRPr lang="en-US" altLang="en-US" sz="2200" b="1" dirty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/>
              <a:t>Sit up and lean forward airway positioning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 err="1"/>
              <a:t>Extraglottic</a:t>
            </a:r>
            <a:r>
              <a:rPr lang="en-US" altLang="en-US" sz="2200" b="1" dirty="0"/>
              <a:t> airways – </a:t>
            </a:r>
            <a:r>
              <a:rPr lang="en-US" altLang="en-US" sz="2200" b="1" dirty="0" err="1"/>
              <a:t>i</a:t>
            </a:r>
            <a:r>
              <a:rPr lang="en-US" altLang="en-US" sz="2200" b="1" dirty="0"/>
              <a:t>-gel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/>
              <a:t>Surgical airways for maxillofacial trauma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 err="1"/>
              <a:t>Hypotensive</a:t>
            </a:r>
            <a:r>
              <a:rPr lang="en-US" altLang="en-US" sz="2200" b="1" dirty="0"/>
              <a:t> resuscitation with blood products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/>
              <a:t>IVs only when needed/IO access if required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PO meds, OTFC, </a:t>
            </a:r>
            <a:r>
              <a:rPr lang="en-US" altLang="en-US" sz="2200" b="1" dirty="0" err="1">
                <a:solidFill>
                  <a:srgbClr val="FF0000"/>
                </a:solidFill>
              </a:rPr>
              <a:t>ketamine</a:t>
            </a:r>
            <a:r>
              <a:rPr lang="en-US" altLang="en-US" sz="2200" b="1" dirty="0">
                <a:solidFill>
                  <a:srgbClr val="FF0000"/>
                </a:solidFill>
              </a:rPr>
              <a:t> as “Triple Option”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</a:rPr>
              <a:t>        for battlefield analgesia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/>
              <a:t>Hypothermia prevention; avoid NSAIDs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/>
              <a:t>Battlefield antibiotics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 err="1"/>
              <a:t>Tranexamic</a:t>
            </a:r>
            <a:r>
              <a:rPr lang="en-US" altLang="en-US" sz="2200" b="1" dirty="0"/>
              <a:t> acid – given ASAP when indicated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 b="1" dirty="0" err="1"/>
              <a:t>Junctional</a:t>
            </a:r>
            <a:r>
              <a:rPr lang="en-US" altLang="en-US" sz="2200" b="1" dirty="0"/>
              <a:t> Tourniquets/</a:t>
            </a:r>
            <a:r>
              <a:rPr lang="en-US" altLang="en-US" sz="2200" b="1" dirty="0" err="1"/>
              <a:t>XStat</a:t>
            </a:r>
            <a:endParaRPr lang="en-US" altLang="en-US" sz="2200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b="1" dirty="0"/>
          </a:p>
          <a:p>
            <a:pPr lvl="1" eaLnBrk="1" hangingPunct="1">
              <a:lnSpc>
                <a:spcPct val="80000"/>
              </a:lnSpc>
            </a:pPr>
            <a:endParaRPr lang="en-US" altLang="en-US" sz="2400" b="1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</p:txBody>
      </p:sp>
      <p:pic>
        <p:nvPicPr>
          <p:cNvPr id="20485" name="Picture 4" descr="Fentan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5230814"/>
            <a:ext cx="2286000" cy="16271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6" descr="CG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2895600"/>
            <a:ext cx="1728788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7" name="Picture 4" descr="Photo2"/>
          <p:cNvPicPr>
            <a:picLocks noChangeAspect="1" noChangeArrowheads="1"/>
          </p:cNvPicPr>
          <p:nvPr/>
        </p:nvPicPr>
        <p:blipFill>
          <a:blip r:embed="rId4" cstate="print"/>
          <a:srcRect r="-53" b="-44"/>
          <a:stretch>
            <a:fillRect/>
          </a:stretch>
        </p:blipFill>
        <p:spPr bwMode="auto">
          <a:xfrm>
            <a:off x="7924800" y="1295401"/>
            <a:ext cx="2743200" cy="14716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0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A263251-B601-4A7D-9BE7-623826298FE2}" type="slidenum">
              <a:rPr lang="en-US" alt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  </a:t>
            </a:r>
            <a:r>
              <a:rPr lang="en-US" altLang="en-US" b="1" dirty="0" smtClean="0"/>
              <a:t>When You Can’t Use a Tourniquet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7347" y="1737612"/>
            <a:ext cx="9220200" cy="2643888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 sz="3600" b="1" dirty="0"/>
              <a:t>Groin, </a:t>
            </a:r>
            <a:r>
              <a:rPr lang="en-US" altLang="en-US" sz="3600" b="1" dirty="0" err="1"/>
              <a:t>axilla</a:t>
            </a:r>
            <a:endParaRPr lang="en-US" altLang="en-US" b="1" dirty="0" smtClean="0"/>
          </a:p>
          <a:p>
            <a:pPr lvl="1" eaLnBrk="1" hangingPunct="1">
              <a:buFontTx/>
              <a:buChar char="•"/>
            </a:pPr>
            <a:r>
              <a:rPr lang="en-US" altLang="en-US" sz="3600" b="1" dirty="0"/>
              <a:t>Neck</a:t>
            </a:r>
          </a:p>
          <a:p>
            <a:pPr lvl="1" eaLnBrk="1" hangingPunct="1"/>
            <a:endParaRPr lang="en-US" altLang="en-US" b="1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1807543"/>
            <a:ext cx="4906347" cy="259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410" y="4967698"/>
            <a:ext cx="3673366" cy="17543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</a:rPr>
              <a:t> Use a </a:t>
            </a:r>
            <a:r>
              <a:rPr lang="en-US" sz="3600" b="1" dirty="0" err="1">
                <a:solidFill>
                  <a:srgbClr val="FF0000"/>
                </a:solidFill>
              </a:rPr>
              <a:t>hemostatic</a:t>
            </a:r>
            <a:r>
              <a:rPr lang="en-US" sz="3600" b="1" dirty="0">
                <a:solidFill>
                  <a:srgbClr val="FF0000"/>
                </a:solidFill>
              </a:rPr>
              <a:t> dressing!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7587" y="4484963"/>
            <a:ext cx="357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</a:rPr>
              <a:t>Photo: CAPT Barney </a:t>
            </a:r>
            <a:r>
              <a:rPr lang="en-US" b="1" i="1" dirty="0" err="1">
                <a:solidFill>
                  <a:srgbClr val="000000"/>
                </a:solidFill>
              </a:rPr>
              <a:t>Barendse</a:t>
            </a:r>
            <a:endParaRPr lang="en-US" b="1" i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4643" t="10799" r="14087" b="18572"/>
          <a:stretch/>
        </p:blipFill>
        <p:spPr>
          <a:xfrm>
            <a:off x="212404" y="3213922"/>
            <a:ext cx="4719145" cy="35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7C70-DFE2-964C-A6B4-2C1BD1BF3EE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517" t="12107" r="16379" b="18161"/>
          <a:stretch/>
        </p:blipFill>
        <p:spPr>
          <a:xfrm>
            <a:off x="6369269" y="0"/>
            <a:ext cx="5749158" cy="331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448" t="15479" r="15777" b="13563"/>
          <a:stretch/>
        </p:blipFill>
        <p:spPr>
          <a:xfrm>
            <a:off x="7599249" y="3311225"/>
            <a:ext cx="4519178" cy="3552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1046" y="839646"/>
            <a:ext cx="3805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Care Under Fire</a:t>
            </a:r>
          </a:p>
          <a:p>
            <a:r>
              <a:rPr lang="en-US" sz="2400" b="1" dirty="0" smtClean="0"/>
              <a:t>Tactical Field Care</a:t>
            </a:r>
          </a:p>
          <a:p>
            <a:r>
              <a:rPr lang="en-US" sz="2400" b="1" dirty="0" smtClean="0"/>
              <a:t>Tactical Evacuation Care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62" t="11647" r="29569" b="5135"/>
          <a:stretch/>
        </p:blipFill>
        <p:spPr>
          <a:xfrm>
            <a:off x="1" y="2754811"/>
            <a:ext cx="6106510" cy="410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2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7C70-DFE2-964C-A6B4-2C1BD1BF3EE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517" t="23141" r="25948" b="5441"/>
          <a:stretch/>
        </p:blipFill>
        <p:spPr>
          <a:xfrm>
            <a:off x="73573" y="2667507"/>
            <a:ext cx="4162096" cy="405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" t="13180" r="31120" b="74560"/>
          <a:stretch/>
        </p:blipFill>
        <p:spPr>
          <a:xfrm>
            <a:off x="1881351" y="136635"/>
            <a:ext cx="8376745" cy="840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689" t="25747" r="26293" b="5134"/>
          <a:stretch/>
        </p:blipFill>
        <p:spPr>
          <a:xfrm>
            <a:off x="3837055" y="1078933"/>
            <a:ext cx="4465335" cy="3615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000" t="25134" r="27155" b="3908"/>
          <a:stretch/>
        </p:blipFill>
        <p:spPr>
          <a:xfrm>
            <a:off x="8092733" y="3531585"/>
            <a:ext cx="3987388" cy="33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26285"/>
      </p:ext>
    </p:extLst>
  </p:cSld>
  <p:clrMapOvr>
    <a:masterClrMapping/>
  </p:clrMapOvr>
</p:sld>
</file>

<file path=ppt/theme/theme1.xml><?xml version="1.0" encoding="utf-8"?>
<a:theme xmlns:a="http://schemas.openxmlformats.org/drawingml/2006/main" name="CoTCCC slid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TCCC slid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133</Words>
  <Application>Microsoft Office PowerPoint</Application>
  <PresentationFormat>Widescreen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CoTCCC slide</vt:lpstr>
      <vt:lpstr>1_CoTCCC slide</vt:lpstr>
      <vt:lpstr> TCCC Battlefield Trauma Care</vt:lpstr>
      <vt:lpstr>  When You Can’t Use a Tourniquet</vt:lpstr>
      <vt:lpstr>PowerPoint Presentation</vt:lpstr>
      <vt:lpstr>PowerPoint Presentation</vt:lpstr>
    </vt:vector>
  </TitlesOfParts>
  <Company>DHA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Battlefield Trauma Care: 2018</dc:title>
  <dc:creator>Gurney, Jennifer M</dc:creator>
  <cp:lastModifiedBy>Gurney, Jennifer M</cp:lastModifiedBy>
  <cp:revision>4</cp:revision>
  <dcterms:created xsi:type="dcterms:W3CDTF">2019-06-26T05:33:12Z</dcterms:created>
  <dcterms:modified xsi:type="dcterms:W3CDTF">2019-06-26T05:54:42Z</dcterms:modified>
</cp:coreProperties>
</file>