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1" r:id="rId4"/>
    <p:sldId id="258" r:id="rId5"/>
    <p:sldId id="260" r:id="rId6"/>
    <p:sldId id="25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405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24T09:55:13.71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 16383,'53'15'0,"0"0"0,0-1 0,1-1 0,11 2 0,2-1 0,4-1 0,0-2 0,-3-1 0,-1-1 0,3-1 0,-1 0 0,-3-1 0,0-1 0,-3-1 0,0 0 0,2-1 0,-1 0 0,-1-1 0,-2 1 0,-4-2 0,-2 0 0,33 3 0,-7-1 0,-31 0 0,4-1 0,10 0 0,4 1 0,12-1 0,2 0 0,-1-1 0,-3-1 0,-17 0 0,-5-1 0,24 1 0,-19-1 0,8 1 0,-20-1 0,5 1 0,29 1 0,11 0 0,-9-1 0,8 0 0,3 0 0,-11-1 0,4 1 0,1-1 0,0 1 0,1-1 0,1 0 0,-2 1 0,-4-1 0,12 0 0,-4-1 0,-10 1 0,-8 0 0,-14 0 0,-8 0 0,-57-4 0,-31-39 0,15 15 0,-21-30 0,26 29 0,8 14 0,2 3 0,-8 1 0,-3-2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24T09:55:24.89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73 16383,'97'-17'0,"-40"8"0,3 1 0,10 0 0,3 0 0,-3 2 0,-1 1 0,-14 0 0,-4 2 0,26 0 0,-3 3 0,0 1 0,15 0 0,-18 0 0,8 0 0,5 0 0,3 0 0,0 0 0,4 0 0,2-1 0,2 1 0,1 0 0,-9 0 0,1-1 0,2 1 0,0 0 0,-1-1 0,-2 1 0,11-1 0,0 1 0,-2-1 0,-3 1 0,-4-1 0,-1 0 0,-4 0 0,-4 0 0,-4 0 0,-1 0 0,-4-1 0,-7 1 0,3-1 0,-7 1 0,27-2 0,-13 1 0,-22 1 0,-20 0 0,3 0 0,31 1 0,-9 0 0,7 0 0,22-1 0,5 1 0,6 0 0,0 1 0,-8-2 0,-4 1 0,-21 0 0,-5 0 0,26 1 0,6 1 0,-37-1 0,2 0 0,5 0 0,1 0 0,-7 0 0,-3 0 0,15 0 0,-30-2 0,-6 0 0,10 0 0,6 1 0,-8-1 0,-15 1 0,-13 0 0,6 0 0,-1 0 0,10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24T10:28:08.95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21 16383,'99'0'0,"0"1"0,1 0 0,-1 0 0,-14-2 0,2 1 0,0-1 0,1 0 0,1 0 0,4 0 0,1 0 0,1 0 0,-2 0 0,-3 0 0,9-1 0,-3 0 0,-3 0 0,-6 1 0,2-1 0,-5-1 0,-12 2 0,-14 0 0,-12 1 0,-17-1 0,-9 1 0,9 1 0,11 2 0,10 0 0,4 1 0,8 0 0,9 0 0,4-1 0,-11-1 0,-16-1 0,-22-1 0,-15 0 0,6 0 0,4 0 0,21 0 0,20-1 0,14 0 0,5-2 0,-9 1 0,-21 1 0,-8 0 0,-6 1 0,0 0 0,-2 0 0,-7 1 0,-4-1 0,18 3 0,48 1 0,-23-1 0,5 0 0,4 1 0,-1-1 0,-10 0 0,-7-1 0,7 1 0,-43-3 0,11 0 0,15 0 0,15 0 0,10 0 0,-13 0 0,-5-1 0,-11 0 0,-15-1 0,2 0 0,4 2 0,4 0 0,-3 0 0,-21 0 0,0 0 0,9-1 0,11 0 0,-9 0 0,-3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5AE46-FF71-5CBC-DF31-5596FD27A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44D9AD-083E-CE43-15F4-0E53E7489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61D61-568E-758B-6A63-183657BB2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9129F-7913-844C-B9A2-3590CDC265C1}" type="datetimeFigureOut">
              <a:rPr lang="en-US" smtClean="0"/>
              <a:t>6/24/22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96E67A-4379-A415-E1AC-A4939C9D6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05D68-5048-9F9F-03A6-29DFE639A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61FF7-A5F3-224E-B45E-A69D2921B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239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F5B55-51FE-7054-5FEA-ED30D3A59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C1591B-4E4E-89F7-296D-50E4CE507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76371-F09C-C21E-B6F0-1BD2FFB72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9129F-7913-844C-B9A2-3590CDC265C1}" type="datetimeFigureOut">
              <a:rPr lang="en-US" smtClean="0"/>
              <a:t>6/24/22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68AF4-3837-E68A-7644-8D06ADDDE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22645-56DF-C65F-8726-A5185F8B3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61FF7-A5F3-224E-B45E-A69D2921B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39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215AE8-7A4B-C83A-130F-7602D8522F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328C1D-8924-B7E5-BC3F-1FEAC02C9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B5450-B29B-EA43-779C-4B6BE3EC3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9129F-7913-844C-B9A2-3590CDC265C1}" type="datetimeFigureOut">
              <a:rPr lang="en-US" smtClean="0"/>
              <a:t>6/24/22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3F87A-EB5F-F69F-7A38-43146860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8D944-280B-CCA6-B6CC-806301C0E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61FF7-A5F3-224E-B45E-A69D2921B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76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85C10-CD39-240C-8312-EDC8E3A34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9D35C-E744-350F-1E6A-C9789D4D6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CD409-1A11-00F7-B25E-71419976E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9129F-7913-844C-B9A2-3590CDC265C1}" type="datetimeFigureOut">
              <a:rPr lang="en-US" smtClean="0"/>
              <a:t>6/24/22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DF72C-2591-E958-2C82-01D148965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A0FDF-921D-13A5-6512-744073C29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61FF7-A5F3-224E-B45E-A69D2921B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4191-10DC-E9A1-AA4A-695173561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7D70D5-91AC-E9A1-E310-309E86874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1F38E-8F7A-5D60-2159-3E2A43943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9129F-7913-844C-B9A2-3590CDC265C1}" type="datetimeFigureOut">
              <a:rPr lang="en-US" smtClean="0"/>
              <a:t>6/24/22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7CE37-DEB5-554B-BE0F-4CA3B6EC5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28CD0-77D9-BE72-E9E9-CBD03179B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61FF7-A5F3-224E-B45E-A69D2921B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823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912DA-0521-08F4-9CAA-3B50CA855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965B1-D09A-72F8-E420-5305F14C37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D58A50-56F9-AE9F-7337-4298164569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9C4CB-6796-D7F0-E7FB-A77375331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9129F-7913-844C-B9A2-3590CDC265C1}" type="datetimeFigureOut">
              <a:rPr lang="en-US" smtClean="0"/>
              <a:t>6/24/22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810A7-E72E-EC92-D769-7B811FDD1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DF6C0-3474-8E77-B677-2A3CB332D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61FF7-A5F3-224E-B45E-A69D2921B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190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52D45-C1E3-C39F-2FF6-5C59BFDA5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FB4D2-CEB5-0BEC-37BF-C5873E1D2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CB15C9-46A0-887D-B7C5-74A0A4E1D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DE837B-B506-53A8-4AD3-8F97635B09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F69863-C84C-4435-4B74-F3B574DAE3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09EFB4-F078-D485-ED5E-BA1E327E8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9129F-7913-844C-B9A2-3590CDC265C1}" type="datetimeFigureOut">
              <a:rPr lang="en-US" smtClean="0"/>
              <a:t>6/24/22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7532BD-8758-E8DE-F66C-E43389601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41F7EC-5D5E-D618-6F1D-0A0C95EC7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61FF7-A5F3-224E-B45E-A69D2921B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50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A9B5B-52AB-884F-AB93-0B37E6F74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ED441B-B0B0-EF3D-157B-3BB7865AB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9129F-7913-844C-B9A2-3590CDC265C1}" type="datetimeFigureOut">
              <a:rPr lang="en-US" smtClean="0"/>
              <a:t>6/24/22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8F33B5-D59F-5F63-0C1A-18F88739A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C8E57D-5BF7-9815-B8A9-BE98F476C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61FF7-A5F3-224E-B45E-A69D2921B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44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AA41B9-D73D-F21D-6DD6-D31D7EC87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9129F-7913-844C-B9A2-3590CDC265C1}" type="datetimeFigureOut">
              <a:rPr lang="en-US" smtClean="0"/>
              <a:t>6/24/22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39E3D4-7B07-3EBF-1743-804FC7835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63F787-8744-B7B4-394F-BA840C327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61FF7-A5F3-224E-B45E-A69D2921B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65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D6FBA-56E6-B647-AF17-D0269E989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913EB-818F-7F5E-EA51-E207BE728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BCB8B2-B12B-B5AA-EF5A-3EC01A952C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36CF58-8C1C-DEBF-99F4-ABB778377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9129F-7913-844C-B9A2-3590CDC265C1}" type="datetimeFigureOut">
              <a:rPr lang="en-US" smtClean="0"/>
              <a:t>6/24/22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B7B02-8D6D-7BA8-49CF-B462B1DC3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D33D09-CCB7-AB49-3CE8-C95003333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61FF7-A5F3-224E-B45E-A69D2921B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0A58C-F173-8437-CF8B-F6E1C1090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310C08-4DC4-80DF-63DC-4924F371D9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829FFB-E8C8-E9B5-1ECA-3A2D96501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57251F-741D-89AB-2C6B-DDF896C7F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9129F-7913-844C-B9A2-3590CDC265C1}" type="datetimeFigureOut">
              <a:rPr lang="en-US" smtClean="0"/>
              <a:t>6/24/22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363E2-B9E7-05DC-2596-C9B5C5C6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5DDDC1-C3C5-FEE2-EDE3-7031E3639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61FF7-A5F3-224E-B45E-A69D2921B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12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151049-3A71-8BB9-9C58-C8308F3E7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03668E-9F18-7327-C2D4-C05BB76AC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EA594-2161-FFF7-95F2-CE048C8DF3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9129F-7913-844C-B9A2-3590CDC265C1}" type="datetimeFigureOut">
              <a:rPr lang="en-US" smtClean="0"/>
              <a:t>6/24/22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9E4F5-2A33-9A0F-B14B-F1A4A7C30C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9EE87-B22E-18D7-C919-9736EDE1AB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61FF7-A5F3-224E-B45E-A69D2921B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304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8.JPG"/><Relationship Id="rId3" Type="http://schemas.openxmlformats.org/officeDocument/2006/relationships/image" Target="../media/image14.emf"/><Relationship Id="rId7" Type="http://schemas.openxmlformats.org/officeDocument/2006/relationships/customXml" Target="../ink/ink1.xml"/><Relationship Id="rId12" Type="http://schemas.openxmlformats.org/officeDocument/2006/relationships/image" Target="../media/image20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15" Type="http://schemas.openxmlformats.org/officeDocument/2006/relationships/image" Target="../media/image19.png"/><Relationship Id="rId4" Type="http://schemas.openxmlformats.org/officeDocument/2006/relationships/image" Target="../media/image15.emf"/><Relationship Id="rId9" Type="http://schemas.openxmlformats.org/officeDocument/2006/relationships/customXml" Target="../ink/ink2.xml"/><Relationship Id="rId14" Type="http://schemas.openxmlformats.org/officeDocument/2006/relationships/customXml" Target="../ink/ink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D8E0-9706-64CE-C063-AF3A4FE870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8826" y="-933000"/>
            <a:ext cx="9144000" cy="2387600"/>
          </a:xfrm>
        </p:spPr>
        <p:txBody>
          <a:bodyPr/>
          <a:lstStyle/>
          <a:p>
            <a:r>
              <a:rPr lang="en-US" dirty="0">
                <a:latin typeface="Bangla MN" pitchFamily="2" charset="0"/>
                <a:cs typeface="Bangla MN" pitchFamily="2" charset="0"/>
              </a:rPr>
              <a:t>Alexander Bogdanov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DEFB77-7B0C-693F-3F3E-22ED85F298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5787" y="1388325"/>
            <a:ext cx="9144000" cy="1655762"/>
          </a:xfrm>
        </p:spPr>
        <p:txBody>
          <a:bodyPr/>
          <a:lstStyle/>
          <a:p>
            <a:r>
              <a:rPr lang="en-US" dirty="0">
                <a:latin typeface="Bangla MN" pitchFamily="2" charset="0"/>
                <a:cs typeface="Bangla MN" pitchFamily="2" charset="0"/>
              </a:rPr>
              <a:t>Wrong, but still important.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07257F-31D8-DD87-A8AB-E461FFBAA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980" y="2534275"/>
            <a:ext cx="2690989" cy="39786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2F36F3-F379-D823-FE81-C45E6197E83E}"/>
              </a:ext>
            </a:extLst>
          </p:cNvPr>
          <p:cNvSpPr txBox="1"/>
          <p:nvPr/>
        </p:nvSpPr>
        <p:spPr>
          <a:xfrm>
            <a:off x="9241212" y="1203659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1873 - 1928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3F6FB9-212E-6C26-1E96-CB65C94A1DD7}"/>
              </a:ext>
            </a:extLst>
          </p:cNvPr>
          <p:cNvSpPr txBox="1"/>
          <p:nvPr/>
        </p:nvSpPr>
        <p:spPr>
          <a:xfrm>
            <a:off x="6621435" y="3465100"/>
            <a:ext cx="269098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ngla MN" pitchFamily="2" charset="0"/>
                <a:cs typeface="Bangla MN" pitchFamily="2" charset="0"/>
              </a:rPr>
              <a:t>“Bogdanov is one of the most complex and fascinating figures of the intellectual world at the beginning of the twentieth century.”</a:t>
            </a:r>
          </a:p>
          <a:p>
            <a:endParaRPr lang="en-US" dirty="0"/>
          </a:p>
          <a:p>
            <a:pPr algn="r"/>
            <a:r>
              <a:rPr lang="en-US" sz="1400" dirty="0">
                <a:latin typeface="Athelas" panose="02000503000000020003" pitchFamily="2" charset="77"/>
              </a:rPr>
              <a:t>Carlo </a:t>
            </a:r>
            <a:r>
              <a:rPr lang="en-US" sz="1400" dirty="0" err="1">
                <a:latin typeface="Athelas" panose="02000503000000020003" pitchFamily="2" charset="77"/>
              </a:rPr>
              <a:t>Rovelli</a:t>
            </a:r>
            <a:r>
              <a:rPr lang="en-US" sz="1400" dirty="0">
                <a:latin typeface="Athelas" panose="02000503000000020003" pitchFamily="2" charset="77"/>
              </a:rPr>
              <a:t>, </a:t>
            </a:r>
            <a:r>
              <a:rPr lang="en-US" sz="1400" i="1" dirty="0">
                <a:latin typeface="Athelas" panose="02000503000000020003" pitchFamily="2" charset="77"/>
              </a:rPr>
              <a:t>Helgoland</a:t>
            </a:r>
            <a:endParaRPr lang="en-US" sz="1400" dirty="0">
              <a:latin typeface="Athelas" panose="02000503000000020003" pitchFamily="2" charset="77"/>
            </a:endParaRPr>
          </a:p>
          <a:p>
            <a:pPr algn="r"/>
            <a:r>
              <a:rPr lang="en-US" sz="1400" dirty="0">
                <a:latin typeface="Athelas" panose="02000503000000020003" pitchFamily="2" charset="77"/>
              </a:rPr>
              <a:t>2021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519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19521-1796-6FFA-A9DF-F915FE17F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381" y="49337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latin typeface="Bangla MN" pitchFamily="2" charset="0"/>
                <a:cs typeface="Bangla MN" pitchFamily="2" charset="0"/>
              </a:rPr>
              <a:t>Or</a:t>
            </a:r>
            <a:br>
              <a:rPr lang="en-US" sz="2400" dirty="0">
                <a:latin typeface="Bangla MN" pitchFamily="2" charset="0"/>
                <a:cs typeface="Bangla MN" pitchFamily="2" charset="0"/>
              </a:rPr>
            </a:br>
            <a:br>
              <a:rPr lang="en-US" sz="2400" dirty="0">
                <a:latin typeface="Bangla MN" pitchFamily="2" charset="0"/>
                <a:cs typeface="Bangla MN" pitchFamily="2" charset="0"/>
              </a:rPr>
            </a:br>
            <a:r>
              <a:rPr lang="en-US" sz="2400" dirty="0">
                <a:latin typeface="Bangla MN" pitchFamily="2" charset="0"/>
                <a:cs typeface="Bangla MN" pitchFamily="2" charset="0"/>
              </a:rPr>
              <a:t>Never underestimate the importance of </a:t>
            </a:r>
            <a:r>
              <a:rPr lang="en-US" sz="2400" b="1" i="1" dirty="0">
                <a:latin typeface="Bangla MN" pitchFamily="2" charset="0"/>
                <a:cs typeface="Bangla MN" pitchFamily="2" charset="0"/>
              </a:rPr>
              <a:t>Dracula </a:t>
            </a:r>
            <a:r>
              <a:rPr lang="en-US" sz="2400" dirty="0">
                <a:latin typeface="Bangla MN" pitchFamily="2" charset="0"/>
                <a:cs typeface="Bangla MN" pitchFamily="2" charset="0"/>
              </a:rPr>
              <a:t>in the history of </a:t>
            </a:r>
            <a:r>
              <a:rPr lang="en-US" sz="2400" dirty="0" err="1">
                <a:latin typeface="Bangla MN" pitchFamily="2" charset="0"/>
                <a:cs typeface="Bangla MN" pitchFamily="2" charset="0"/>
              </a:rPr>
              <a:t>haematology</a:t>
            </a:r>
            <a:r>
              <a:rPr lang="en-US" sz="2400" dirty="0">
                <a:latin typeface="Bangla MN" pitchFamily="2" charset="0"/>
                <a:cs typeface="Bangla MN" pitchFamily="2" charset="0"/>
              </a:rPr>
              <a:t> and </a:t>
            </a:r>
            <a:r>
              <a:rPr lang="en-US" sz="2400">
                <a:latin typeface="Bangla MN" pitchFamily="2" charset="0"/>
                <a:cs typeface="Bangla MN" pitchFamily="2" charset="0"/>
              </a:rPr>
              <a:t>transfusion medicine</a:t>
            </a:r>
            <a:endParaRPr lang="en-US" sz="2000" dirty="0">
              <a:latin typeface="Bangla MN" pitchFamily="2" charset="0"/>
              <a:cs typeface="Bangla MN" pitchFamily="2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491A23B-7F7C-7EAE-4A7E-737F76BCA2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04270" y="2229528"/>
            <a:ext cx="3337158" cy="435133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5F7B9B-4C61-E36D-1DA6-B4049EEC4796}"/>
              </a:ext>
            </a:extLst>
          </p:cNvPr>
          <p:cNvSpPr txBox="1"/>
          <p:nvPr/>
        </p:nvSpPr>
        <p:spPr>
          <a:xfrm>
            <a:off x="2910192" y="2531086"/>
            <a:ext cx="44940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Century Schoolbook" panose="02040604050505020304" pitchFamily="18" charset="0"/>
              </a:rPr>
              <a:t>Dracula </a:t>
            </a:r>
            <a:r>
              <a:rPr lang="en-US" dirty="0">
                <a:latin typeface="Century Schoolbook" panose="02040604050505020304" pitchFamily="18" charset="0"/>
              </a:rPr>
              <a:t>published in English:  1897</a:t>
            </a:r>
          </a:p>
          <a:p>
            <a:r>
              <a:rPr lang="en-US" dirty="0">
                <a:latin typeface="Century Schoolbook" panose="02040604050505020304" pitchFamily="18" charset="0"/>
              </a:rPr>
              <a:t>(cost: six shillings)</a:t>
            </a:r>
          </a:p>
          <a:p>
            <a:endParaRPr lang="en-US" dirty="0">
              <a:latin typeface="Century Schoolbook" panose="02040604050505020304" pitchFamily="18" charset="0"/>
            </a:endParaRPr>
          </a:p>
          <a:p>
            <a:r>
              <a:rPr lang="en-US" i="1" dirty="0">
                <a:latin typeface="Century Schoolbook" panose="02040604050505020304" pitchFamily="18" charset="0"/>
              </a:rPr>
              <a:t>Dracula </a:t>
            </a:r>
            <a:r>
              <a:rPr lang="en-US" dirty="0">
                <a:latin typeface="Century Schoolbook" panose="02040604050505020304" pitchFamily="18" charset="0"/>
              </a:rPr>
              <a:t>published in translation in Russian: 1902</a:t>
            </a:r>
            <a:endParaRPr lang="en-US" i="1" dirty="0">
              <a:latin typeface="Century Schoolbook" panose="020406040505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71CC39-62B6-D362-77F8-4B057DB58903}"/>
              </a:ext>
            </a:extLst>
          </p:cNvPr>
          <p:cNvSpPr txBox="1"/>
          <p:nvPr/>
        </p:nvSpPr>
        <p:spPr>
          <a:xfrm>
            <a:off x="2910192" y="4125306"/>
            <a:ext cx="2999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ngla MN" pitchFamily="2" charset="0"/>
                <a:cs typeface="Bangla MN" pitchFamily="2" charset="0"/>
              </a:rPr>
              <a:t>(Dracula is also wrong)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0B7098-EC78-6266-00BF-602809DA4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121" y="4494638"/>
            <a:ext cx="1465680" cy="2167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A0C4FC-EC95-8D01-CA05-B1B9DF009C00}"/>
              </a:ext>
            </a:extLst>
          </p:cNvPr>
          <p:cNvSpPr txBox="1"/>
          <p:nvPr/>
        </p:nvSpPr>
        <p:spPr>
          <a:xfrm>
            <a:off x="363121" y="4032973"/>
            <a:ext cx="111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Bangla MN" pitchFamily="2" charset="0"/>
                <a:cs typeface="Bangla MN" pitchFamily="2" charset="0"/>
              </a:rPr>
              <a:t>Bogdanov:  </a:t>
            </a:r>
          </a:p>
          <a:p>
            <a:r>
              <a:rPr lang="en-US" sz="1200" dirty="0">
                <a:latin typeface="Bangla MN" pitchFamily="2" charset="0"/>
                <a:cs typeface="Bangla MN" pitchFamily="2" charset="0"/>
              </a:rPr>
              <a:t>1891 - 1908</a:t>
            </a:r>
          </a:p>
        </p:txBody>
      </p:sp>
    </p:spTree>
    <p:extLst>
      <p:ext uri="{BB962C8B-B14F-4D97-AF65-F5344CB8AC3E}">
        <p14:creationId xmlns:p14="http://schemas.microsoft.com/office/powerpoint/2010/main" val="3792555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B188C1-3DC6-E4D5-84D9-E0A57364C5C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050588" y="3035031"/>
            <a:ext cx="7517892" cy="3248938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B4599A-9E2F-4E23-79FA-015C8EB02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9034" y="211003"/>
            <a:ext cx="1585609" cy="22958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FE53D1-BF67-5439-4555-BB8BB56DF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2939" y="2755529"/>
            <a:ext cx="2352236" cy="34214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364AC2-6723-04CF-CDD8-88973F663686}"/>
              </a:ext>
            </a:extLst>
          </p:cNvPr>
          <p:cNvSpPr txBox="1"/>
          <p:nvPr/>
        </p:nvSpPr>
        <p:spPr>
          <a:xfrm>
            <a:off x="914400" y="758753"/>
            <a:ext cx="810503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Bangla MN" pitchFamily="2" charset="0"/>
                <a:cs typeface="Bangla MN" pitchFamily="2" charset="0"/>
              </a:rPr>
              <a:t>1908</a:t>
            </a:r>
            <a:r>
              <a:rPr lang="en-US" sz="1600" dirty="0">
                <a:latin typeface="Bangla MN" pitchFamily="2" charset="0"/>
                <a:cs typeface="Bangla MN" pitchFamily="2" charset="0"/>
              </a:rPr>
              <a:t> is a big year for Bogdanov.</a:t>
            </a:r>
          </a:p>
          <a:p>
            <a:endParaRPr lang="en-US" sz="1600" dirty="0">
              <a:latin typeface="Bangla MN" pitchFamily="2" charset="0"/>
              <a:cs typeface="Bangla MN" pitchFamily="2" charset="0"/>
            </a:endParaRPr>
          </a:p>
          <a:p>
            <a:r>
              <a:rPr lang="en-US" sz="1600" dirty="0">
                <a:latin typeface="Bangla MN" pitchFamily="2" charset="0"/>
                <a:cs typeface="Bangla MN" pitchFamily="2" charset="0"/>
              </a:rPr>
              <a:t>He publishes a science fiction novel, </a:t>
            </a:r>
            <a:r>
              <a:rPr lang="en-US" sz="1600" i="1" dirty="0">
                <a:latin typeface="Bangla MN" pitchFamily="2" charset="0"/>
                <a:cs typeface="Bangla MN" pitchFamily="2" charset="0"/>
              </a:rPr>
              <a:t>Red Star.</a:t>
            </a:r>
          </a:p>
          <a:p>
            <a:r>
              <a:rPr lang="en-US" sz="1600" dirty="0">
                <a:latin typeface="Bangla MN" pitchFamily="2" charset="0"/>
                <a:cs typeface="Bangla MN" pitchFamily="2" charset="0"/>
              </a:rPr>
              <a:t>He beats Lenin at chess.</a:t>
            </a:r>
          </a:p>
          <a:p>
            <a:endParaRPr lang="en-US" sz="1600" dirty="0">
              <a:latin typeface="Bangla MN" pitchFamily="2" charset="0"/>
              <a:cs typeface="Bangla MN" pitchFamily="2" charset="0"/>
            </a:endParaRPr>
          </a:p>
          <a:p>
            <a:r>
              <a:rPr lang="en-US" sz="1600" dirty="0">
                <a:latin typeface="Bangla MN" pitchFamily="2" charset="0"/>
                <a:cs typeface="Bangla MN" pitchFamily="2" charset="0"/>
              </a:rPr>
              <a:t>He is expelled from the Central Committee of the Communist Party</a:t>
            </a:r>
          </a:p>
          <a:p>
            <a:r>
              <a:rPr lang="en-US" sz="1600" dirty="0">
                <a:latin typeface="Bangla MN" pitchFamily="2" charset="0"/>
                <a:cs typeface="Bangla MN" pitchFamily="2" charset="0"/>
              </a:rPr>
              <a:t>He gives up politics to focus on science and “blood as a universal tissue.”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5042B6-BF3B-C5BA-F016-FD59E91C02EE}"/>
              </a:ext>
            </a:extLst>
          </p:cNvPr>
          <p:cNvSpPr txBox="1"/>
          <p:nvPr/>
        </p:nvSpPr>
        <p:spPr>
          <a:xfrm>
            <a:off x="87549" y="113691"/>
            <a:ext cx="1964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Bangla MN" pitchFamily="2" charset="0"/>
                <a:cs typeface="Bangla MN" pitchFamily="2" charset="0"/>
              </a:rPr>
              <a:t>Bogdanov: 1908 - 1914</a:t>
            </a:r>
          </a:p>
        </p:txBody>
      </p:sp>
    </p:spTree>
    <p:extLst>
      <p:ext uri="{BB962C8B-B14F-4D97-AF65-F5344CB8AC3E}">
        <p14:creationId xmlns:p14="http://schemas.microsoft.com/office/powerpoint/2010/main" val="1064659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4A5E4-33EB-8263-8EA6-E14DF9E2D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123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Bangla MN" pitchFamily="2" charset="0"/>
                <a:cs typeface="Bangla MN" pitchFamily="2" charset="0"/>
              </a:rPr>
              <a:t>Russia’s First World War: 1914 - 1917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6F939B-46CD-A9F5-6387-BC069DCE64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6205" y="1020885"/>
            <a:ext cx="5012212" cy="2882022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73A4DF-06A4-CB9F-6433-03AE3662D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0519" y="3969048"/>
            <a:ext cx="3188561" cy="22426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34DE73-5642-3998-5876-81C4A4D2D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82" y="4118215"/>
            <a:ext cx="2990161" cy="22426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E80FCCB-18D2-CC4E-2343-8D1C76562E57}"/>
              </a:ext>
            </a:extLst>
          </p:cNvPr>
          <p:cNvSpPr txBox="1"/>
          <p:nvPr/>
        </p:nvSpPr>
        <p:spPr>
          <a:xfrm>
            <a:off x="1371616" y="6420336"/>
            <a:ext cx="176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Bangla MN" pitchFamily="2" charset="0"/>
                <a:cs typeface="Bangla MN" pitchFamily="2" charset="0"/>
              </a:rPr>
              <a:t>Russian </a:t>
            </a:r>
            <a:r>
              <a:rPr lang="en-US" sz="1200" dirty="0" err="1">
                <a:latin typeface="Bangla MN" pitchFamily="2" charset="0"/>
                <a:cs typeface="Bangla MN" pitchFamily="2" charset="0"/>
              </a:rPr>
              <a:t>PoWs</a:t>
            </a:r>
            <a:r>
              <a:rPr lang="en-US" sz="1200" dirty="0">
                <a:latin typeface="Bangla MN" pitchFamily="2" charset="0"/>
                <a:cs typeface="Bangla MN" pitchFamily="2" charset="0"/>
              </a:rPr>
              <a:t> after </a:t>
            </a:r>
          </a:p>
          <a:p>
            <a:r>
              <a:rPr lang="en-US" sz="1200" dirty="0">
                <a:latin typeface="Bangla MN" pitchFamily="2" charset="0"/>
                <a:cs typeface="Bangla MN" pitchFamily="2" charset="0"/>
              </a:rPr>
              <a:t>Tannenberg, 1915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F93BA7-4722-AD87-4484-875B4660EF41}"/>
              </a:ext>
            </a:extLst>
          </p:cNvPr>
          <p:cNvSpPr txBox="1"/>
          <p:nvPr/>
        </p:nvSpPr>
        <p:spPr>
          <a:xfrm>
            <a:off x="9175849" y="6211669"/>
            <a:ext cx="1793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Bangla MN" pitchFamily="2" charset="0"/>
                <a:cs typeface="Bangla MN" pitchFamily="2" charset="0"/>
              </a:rPr>
              <a:t>Austrian </a:t>
            </a:r>
            <a:r>
              <a:rPr lang="en-US" sz="1200" dirty="0" err="1">
                <a:latin typeface="Bangla MN" pitchFamily="2" charset="0"/>
                <a:cs typeface="Bangla MN" pitchFamily="2" charset="0"/>
              </a:rPr>
              <a:t>PoWs</a:t>
            </a:r>
            <a:r>
              <a:rPr lang="en-US" sz="1200" dirty="0">
                <a:latin typeface="Bangla MN" pitchFamily="2" charset="0"/>
                <a:cs typeface="Bangla MN" pitchFamily="2" charset="0"/>
              </a:rPr>
              <a:t> after</a:t>
            </a:r>
          </a:p>
          <a:p>
            <a:r>
              <a:rPr lang="en-US" sz="1200" dirty="0" err="1">
                <a:latin typeface="Bangla MN" pitchFamily="2" charset="0"/>
                <a:cs typeface="Bangla MN" pitchFamily="2" charset="0"/>
              </a:rPr>
              <a:t>Brusilov</a:t>
            </a:r>
            <a:r>
              <a:rPr lang="en-US" sz="1200" dirty="0">
                <a:latin typeface="Bangla MN" pitchFamily="2" charset="0"/>
                <a:cs typeface="Bangla MN" pitchFamily="2" charset="0"/>
              </a:rPr>
              <a:t> offensive</a:t>
            </a:r>
          </a:p>
          <a:p>
            <a:r>
              <a:rPr lang="en-US" sz="1200" dirty="0">
                <a:latin typeface="Bangla MN" pitchFamily="2" charset="0"/>
                <a:cs typeface="Bangla MN" pitchFamily="2" charset="0"/>
              </a:rPr>
              <a:t>1916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CA6F78-4DD7-3973-54AB-55FB39041136}"/>
              </a:ext>
            </a:extLst>
          </p:cNvPr>
          <p:cNvSpPr txBox="1"/>
          <p:nvPr/>
        </p:nvSpPr>
        <p:spPr>
          <a:xfrm>
            <a:off x="3738307" y="4639279"/>
            <a:ext cx="4591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ngla MN" pitchFamily="2" charset="0"/>
                <a:cs typeface="Bangla MN" pitchFamily="2" charset="0"/>
              </a:rPr>
              <a:t>Bogdanov’s war as a medical officer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E67F19C-D663-7F14-06BF-4E5C662FE07E}"/>
              </a:ext>
            </a:extLst>
          </p:cNvPr>
          <p:cNvCxnSpPr>
            <a:cxnSpLocks/>
          </p:cNvCxnSpPr>
          <p:nvPr/>
        </p:nvCxnSpPr>
        <p:spPr>
          <a:xfrm>
            <a:off x="4134255" y="5476672"/>
            <a:ext cx="388133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4F5A1D4-BE8C-40FD-902D-5A475BB469C8}"/>
              </a:ext>
            </a:extLst>
          </p:cNvPr>
          <p:cNvSpPr txBox="1"/>
          <p:nvPr/>
        </p:nvSpPr>
        <p:spPr>
          <a:xfrm>
            <a:off x="10795556" y="107004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Bangla MN" pitchFamily="2" charset="0"/>
                <a:cs typeface="Bangla MN" pitchFamily="2" charset="0"/>
              </a:rPr>
              <a:t>Bogdanov:</a:t>
            </a:r>
          </a:p>
          <a:p>
            <a:r>
              <a:rPr lang="en-US" sz="1200" dirty="0">
                <a:latin typeface="Bangla MN" pitchFamily="2" charset="0"/>
                <a:cs typeface="Bangla MN" pitchFamily="2" charset="0"/>
              </a:rPr>
              <a:t>1914 - 1921</a:t>
            </a:r>
          </a:p>
        </p:txBody>
      </p:sp>
    </p:spTree>
    <p:extLst>
      <p:ext uri="{BB962C8B-B14F-4D97-AF65-F5344CB8AC3E}">
        <p14:creationId xmlns:p14="http://schemas.microsoft.com/office/powerpoint/2010/main" val="3847128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5882A-8159-D14C-298B-B6CD4947B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542" y="1187041"/>
            <a:ext cx="4374338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Bangla MN" pitchFamily="2" charset="0"/>
                <a:cs typeface="Bangla MN" pitchFamily="2" charset="0"/>
              </a:rPr>
              <a:t>1921 </a:t>
            </a:r>
            <a:r>
              <a:rPr lang="en-US" sz="2800" dirty="0">
                <a:latin typeface="Bangla MN" pitchFamily="2" charset="0"/>
                <a:cs typeface="Bangla MN" pitchFamily="2" charset="0"/>
              </a:rPr>
              <a:t>is a dangerous but crucial year for Bogdanov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08FD5E-3866-84A8-C939-228D089C8C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704" y="2757457"/>
            <a:ext cx="2006446" cy="2950656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81DD21-0AE5-50E4-30D6-598F8DEEE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521" y="3325151"/>
            <a:ext cx="1968500" cy="317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9163F3-BE49-1CDA-5AD3-066A1B4459A5}"/>
              </a:ext>
            </a:extLst>
          </p:cNvPr>
          <p:cNvSpPr txBox="1"/>
          <p:nvPr/>
        </p:nvSpPr>
        <p:spPr>
          <a:xfrm>
            <a:off x="6974597" y="895716"/>
            <a:ext cx="43743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angla MN" pitchFamily="2" charset="0"/>
                <a:cs typeface="Bangla MN" pitchFamily="2" charset="0"/>
              </a:rPr>
              <a:t>1926</a:t>
            </a:r>
            <a:r>
              <a:rPr lang="en-US" sz="2800" dirty="0">
                <a:latin typeface="Bangla MN" pitchFamily="2" charset="0"/>
                <a:cs typeface="Bangla MN" pitchFamily="2" charset="0"/>
              </a:rPr>
              <a:t> is a great year for Bogdanov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0FD16B-CD2C-61C1-D83C-2B9117599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597" y="2045547"/>
            <a:ext cx="4572000" cy="3187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CCA874-4A74-F558-EBE5-7E9844FB8F93}"/>
              </a:ext>
            </a:extLst>
          </p:cNvPr>
          <p:cNvSpPr txBox="1"/>
          <p:nvPr/>
        </p:nvSpPr>
        <p:spPr>
          <a:xfrm>
            <a:off x="7775445" y="5500619"/>
            <a:ext cx="3216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Bangla MN" pitchFamily="2" charset="0"/>
                <a:cs typeface="Bangla MN" pitchFamily="2" charset="0"/>
              </a:rPr>
              <a:t>The Institute of Blood Transfusions, one mile from the Kremlin.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82AA34-7039-CDC3-899C-078AB4B288AF}"/>
              </a:ext>
            </a:extLst>
          </p:cNvPr>
          <p:cNvSpPr txBox="1"/>
          <p:nvPr/>
        </p:nvSpPr>
        <p:spPr>
          <a:xfrm>
            <a:off x="4803880" y="3350374"/>
            <a:ext cx="17413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Bangla MN" pitchFamily="2" charset="0"/>
                <a:cs typeface="Bangla MN" pitchFamily="2" charset="0"/>
              </a:rPr>
              <a:t>1924</a:t>
            </a:r>
          </a:p>
          <a:p>
            <a:r>
              <a:rPr lang="en-US" sz="1600" dirty="0">
                <a:latin typeface="Bangla MN" pitchFamily="2" charset="0"/>
                <a:cs typeface="Bangla MN" pitchFamily="2" charset="0"/>
              </a:rPr>
              <a:t>Lenin dies</a:t>
            </a:r>
          </a:p>
          <a:p>
            <a:endParaRPr lang="en-US" sz="1600" dirty="0">
              <a:latin typeface="Bangla MN" pitchFamily="2" charset="0"/>
              <a:cs typeface="Bangla MN" pitchFamily="2" charset="0"/>
            </a:endParaRPr>
          </a:p>
          <a:p>
            <a:endParaRPr lang="en-US" sz="1600" dirty="0">
              <a:latin typeface="Bangla MN" pitchFamily="2" charset="0"/>
              <a:cs typeface="Bangla MN" pitchFamily="2" charset="0"/>
            </a:endParaRPr>
          </a:p>
          <a:p>
            <a:r>
              <a:rPr lang="en-US" sz="1600" dirty="0">
                <a:latin typeface="Bangla MN" pitchFamily="2" charset="0"/>
                <a:cs typeface="Bangla MN" pitchFamily="2" charset="0"/>
              </a:rPr>
              <a:t>1925 </a:t>
            </a:r>
          </a:p>
          <a:p>
            <a:r>
              <a:rPr lang="en-US" sz="1600" dirty="0">
                <a:latin typeface="Bangla MN" pitchFamily="2" charset="0"/>
                <a:cs typeface="Bangla MN" pitchFamily="2" charset="0"/>
              </a:rPr>
              <a:t>Stalin doesn’t.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BB82FD-67D0-D54A-E3E9-2F859999152F}"/>
              </a:ext>
            </a:extLst>
          </p:cNvPr>
          <p:cNvSpPr txBox="1"/>
          <p:nvPr/>
        </p:nvSpPr>
        <p:spPr>
          <a:xfrm>
            <a:off x="4554472" y="284970"/>
            <a:ext cx="1964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Bangla MN" pitchFamily="2" charset="0"/>
                <a:cs typeface="Bangla MN" pitchFamily="2" charset="0"/>
              </a:rPr>
              <a:t>Bogdanov: 1921 - 1928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F54A3B-CC00-1705-5CC5-F6808CED7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028" y="703855"/>
            <a:ext cx="1549658" cy="222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24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01ADEE-38E3-EFAA-F02C-DE274533253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724790" y="192726"/>
            <a:ext cx="2358895" cy="315709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200808-95C2-C6C0-9662-DCF25FA2B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140" y="3508179"/>
            <a:ext cx="2358895" cy="3147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CD09A7-D5D3-555B-2BCE-AE4876416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0096" y="128408"/>
            <a:ext cx="3824740" cy="51039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904E21-186F-BF81-8A63-B965F11F13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6297" y="5287024"/>
            <a:ext cx="896959" cy="14351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4DF2D79-49DB-114F-1746-474A71A533FB}"/>
              </a:ext>
            </a:extLst>
          </p:cNvPr>
          <p:cNvSpPr txBox="1"/>
          <p:nvPr/>
        </p:nvSpPr>
        <p:spPr>
          <a:xfrm>
            <a:off x="10455905" y="5313820"/>
            <a:ext cx="100194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odoni 72 Oldstyle Book" pitchFamily="2" charset="0"/>
              </a:rPr>
              <a:t>“…blood is their argument.”</a:t>
            </a:r>
          </a:p>
          <a:p>
            <a:r>
              <a:rPr lang="en-US" sz="1400" dirty="0">
                <a:latin typeface="Bodoni 72 Oldstyle Book" pitchFamily="2" charset="0"/>
              </a:rPr>
              <a:t>  </a:t>
            </a:r>
            <a:r>
              <a:rPr lang="en-US" sz="1000" dirty="0">
                <a:latin typeface="Bodoni 72 Oldstyle Book" pitchFamily="2" charset="0"/>
              </a:rPr>
              <a:t>William Shakespeare, </a:t>
            </a:r>
            <a:r>
              <a:rPr lang="en-US" sz="1000" i="1" dirty="0">
                <a:latin typeface="Bodoni 72 Oldstyle Book" pitchFamily="2" charset="0"/>
              </a:rPr>
              <a:t>Henry V</a:t>
            </a:r>
            <a:r>
              <a:rPr lang="en-US" sz="1000" dirty="0">
                <a:latin typeface="Bodoni 72 Oldstyle Book" pitchFamily="2" charset="0"/>
              </a:rPr>
              <a:t>, Act IV, scene </a:t>
            </a:r>
            <a:r>
              <a:rPr lang="en-US" sz="1000" dirty="0" err="1">
                <a:latin typeface="Bodoni 72 Oldstyle Book" pitchFamily="2" charset="0"/>
              </a:rPr>
              <a:t>i</a:t>
            </a:r>
            <a:r>
              <a:rPr lang="en-US" sz="1000" dirty="0">
                <a:latin typeface="Bodoni 72 Oldstyle Book" pitchFamily="2" charset="0"/>
              </a:rPr>
              <a:t>.</a:t>
            </a:r>
            <a:endParaRPr lang="en-US" dirty="0">
              <a:latin typeface="Bodoni 72 Oldstyle Book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AAB105-FF18-6D71-3349-2FFDF1C9150F}"/>
              </a:ext>
            </a:extLst>
          </p:cNvPr>
          <p:cNvSpPr txBox="1"/>
          <p:nvPr/>
        </p:nvSpPr>
        <p:spPr>
          <a:xfrm>
            <a:off x="70433" y="128409"/>
            <a:ext cx="4696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Bangla MN" pitchFamily="2" charset="0"/>
                <a:cs typeface="Bangla MN" pitchFamily="2" charset="0"/>
              </a:rPr>
              <a:t>1928 </a:t>
            </a:r>
          </a:p>
          <a:p>
            <a:r>
              <a:rPr lang="en-US" dirty="0">
                <a:latin typeface="Bangla MN" pitchFamily="2" charset="0"/>
                <a:cs typeface="Bangla MN" pitchFamily="2" charset="0"/>
              </a:rPr>
              <a:t>Bogdanov proves conclusively  that he is wrong about blood transplants.</a:t>
            </a:r>
          </a:p>
          <a:p>
            <a:endParaRPr lang="en-US" dirty="0">
              <a:latin typeface="Bangla MN" pitchFamily="2" charset="0"/>
              <a:cs typeface="Bangla MN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093B50-5966-6E5E-E592-F580CE0BFA12}"/>
              </a:ext>
            </a:extLst>
          </p:cNvPr>
          <p:cNvSpPr txBox="1"/>
          <p:nvPr/>
        </p:nvSpPr>
        <p:spPr>
          <a:xfrm>
            <a:off x="1854674" y="4547244"/>
            <a:ext cx="3161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Bangla MN" pitchFamily="2" charset="0"/>
              </a:rPr>
              <a:t>Today we are beginning to understand just how wrong Bogdanov and Dracula have been all along.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336DCC-8E7E-6140-39C5-42B1B6DAB5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1948" y="5574262"/>
            <a:ext cx="1526198" cy="86065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FB04757-266D-0C8D-23A8-DB2131FF2E19}"/>
                  </a:ext>
                </a:extLst>
              </p14:cNvPr>
              <p14:cNvContentPartPr/>
              <p14:nvPr/>
            </p14:nvContentPartPr>
            <p14:xfrm>
              <a:off x="6261120" y="560344"/>
              <a:ext cx="1502640" cy="838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FB04757-266D-0C8D-23A8-DB2131FF2E1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07480" y="452344"/>
                <a:ext cx="1610280" cy="29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2719839-C83D-A043-BD03-90B715F80EED}"/>
                  </a:ext>
                </a:extLst>
              </p14:cNvPr>
              <p14:cNvContentPartPr/>
              <p14:nvPr/>
            </p14:nvContentPartPr>
            <p14:xfrm>
              <a:off x="8441280" y="481864"/>
              <a:ext cx="1935720" cy="266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2719839-C83D-A043-BD03-90B715F80EE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387640" y="374224"/>
                <a:ext cx="2043360" cy="2422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9FA6EAAC-7B42-9370-EBDF-4BCCC966BC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0348" y="1110427"/>
            <a:ext cx="3476017" cy="26070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2F45136-725D-1616-F946-F9A7F9DAFE9F}"/>
              </a:ext>
            </a:extLst>
          </p:cNvPr>
          <p:cNvSpPr txBox="1"/>
          <p:nvPr/>
        </p:nvSpPr>
        <p:spPr>
          <a:xfrm>
            <a:off x="538108" y="3727905"/>
            <a:ext cx="26597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Bangla MN" pitchFamily="2" charset="0"/>
                <a:cs typeface="Bangla MN" pitchFamily="2" charset="0"/>
              </a:rPr>
              <a:t>Bogdanov’s state funeral, April 1928.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A2EA28F-BE24-899B-A9DD-843A3A35DF09}"/>
                  </a:ext>
                </a:extLst>
              </p14:cNvPr>
              <p14:cNvContentPartPr/>
              <p14:nvPr/>
            </p14:nvContentPartPr>
            <p14:xfrm>
              <a:off x="6276960" y="3857944"/>
              <a:ext cx="1635840" cy="165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A2EA28F-BE24-899B-A9DD-843A3A35DF0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223320" y="3749944"/>
                <a:ext cx="1743480" cy="23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395503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269</Words>
  <Application>Microsoft Macintosh PowerPoint</Application>
  <PresentationFormat>Widescreen</PresentationFormat>
  <Paragraphs>48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Athelas</vt:lpstr>
      <vt:lpstr>Bangla MN</vt:lpstr>
      <vt:lpstr>Bodoni 72 Oldstyle Book</vt:lpstr>
      <vt:lpstr>Calibri</vt:lpstr>
      <vt:lpstr>Calibri Light</vt:lpstr>
      <vt:lpstr>Century Schoolbook</vt:lpstr>
      <vt:lpstr>Office Theme</vt:lpstr>
      <vt:lpstr>Alexander Bogdanov</vt:lpstr>
      <vt:lpstr>Or  Never underestimate the importance of Dracula in the history of haematology and transfusion medicine</vt:lpstr>
      <vt:lpstr>PowerPoint Presentation</vt:lpstr>
      <vt:lpstr>Russia’s First World War: 1914 - 1917</vt:lpstr>
      <vt:lpstr>1921 is a dangerous but crucial year for Bogdanov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Alexander Bogdanov</dc:title>
  <dc:creator>Emily Mayhew</dc:creator>
  <cp:lastModifiedBy>Emily Mayhew</cp:lastModifiedBy>
  <cp:revision>28</cp:revision>
  <dcterms:created xsi:type="dcterms:W3CDTF">2022-06-22T13:18:41Z</dcterms:created>
  <dcterms:modified xsi:type="dcterms:W3CDTF">2022-06-24T10:29:07Z</dcterms:modified>
</cp:coreProperties>
</file>