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xr" ContentType="image/png"/>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63" r:id="rId2"/>
    <p:sldId id="264" r:id="rId3"/>
    <p:sldId id="287" r:id="rId4"/>
    <p:sldId id="288" r:id="rId5"/>
    <p:sldId id="285" r:id="rId6"/>
    <p:sldId id="289" r:id="rId7"/>
    <p:sldId id="284" r:id="rId8"/>
    <p:sldId id="291" r:id="rId9"/>
    <p:sldId id="293" r:id="rId10"/>
    <p:sldId id="297" r:id="rId11"/>
    <p:sldId id="290" r:id="rId12"/>
    <p:sldId id="283" r:id="rId13"/>
    <p:sldId id="292" r:id="rId14"/>
    <p:sldId id="294" r:id="rId15"/>
    <p:sldId id="296" r:id="rId16"/>
    <p:sldId id="295" r:id="rId17"/>
    <p:sldId id="258" r:id="rId18"/>
    <p:sldId id="29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C33"/>
    <a:srgbClr val="FFD530"/>
    <a:srgbClr val="262340"/>
    <a:srgbClr val="FFC629"/>
    <a:srgbClr val="67151F"/>
    <a:srgbClr val="D99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4513"/>
  </p:normalViewPr>
  <p:slideViewPr>
    <p:cSldViewPr snapToGrid="0" snapToObjects="1">
      <p:cViewPr varScale="1">
        <p:scale>
          <a:sx n="84" d="100"/>
          <a:sy n="84" d="100"/>
        </p:scale>
        <p:origin x="1843" y="77"/>
      </p:cViewPr>
      <p:guideLst>
        <p:guide orient="horz" pos="2160"/>
        <p:guide pos="2895"/>
      </p:guideLst>
    </p:cSldViewPr>
  </p:slideViewPr>
  <p:notesTextViewPr>
    <p:cViewPr>
      <p:scale>
        <a:sx n="100" d="100"/>
        <a:sy n="100" d="100"/>
      </p:scale>
      <p:origin x="0" y="0"/>
    </p:cViewPr>
  </p:notesTextViewPr>
  <p:notesViewPr>
    <p:cSldViewPr snapToGrid="0" snapToObjects="1">
      <p:cViewPr varScale="1">
        <p:scale>
          <a:sx n="161" d="100"/>
          <a:sy n="161" d="100"/>
        </p:scale>
        <p:origin x="38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F143D2-B6FF-3C4A-B109-18C45843BD1D}" type="datetimeFigureOut">
              <a:rPr lang="en-US" smtClean="0"/>
              <a:t>6/24/2019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5B8868-EF51-CA4B-9BD5-B99DD1FB840F}" type="slidenum">
              <a:rPr lang="en-US" smtClean="0"/>
              <a:t>‹#›</a:t>
            </a:fld>
            <a:endParaRPr lang="en-US"/>
          </a:p>
        </p:txBody>
      </p:sp>
    </p:spTree>
    <p:extLst>
      <p:ext uri="{BB962C8B-B14F-4D97-AF65-F5344CB8AC3E}">
        <p14:creationId xmlns:p14="http://schemas.microsoft.com/office/powerpoint/2010/main" val="501158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F71C2-2358-394D-B9C0-422540A7EDCD}" type="datetimeFigureOut">
              <a:rPr lang="en-US" smtClean="0"/>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1C953-2046-5A49-A76D-8EB5E9244F5E}" type="slidenum">
              <a:rPr lang="en-US" smtClean="0"/>
              <a:t>‹#›</a:t>
            </a:fld>
            <a:endParaRPr lang="en-US"/>
          </a:p>
        </p:txBody>
      </p:sp>
    </p:spTree>
    <p:extLst>
      <p:ext uri="{BB962C8B-B14F-4D97-AF65-F5344CB8AC3E}">
        <p14:creationId xmlns:p14="http://schemas.microsoft.com/office/powerpoint/2010/main" val="9668183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4x3_01-0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78015" y="389744"/>
            <a:ext cx="6327648" cy="1210704"/>
          </a:xfrm>
          <a:effectLst/>
        </p:spPr>
        <p:txBody>
          <a:bodyPr>
            <a:normAutofit/>
          </a:bodyPr>
          <a:lstStyle>
            <a:lvl1pPr algn="l">
              <a:defRPr sz="3500">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2278014" y="1600447"/>
            <a:ext cx="6327648" cy="54507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ooter Placeholder 4"/>
          <p:cNvSpPr>
            <a:spLocks noGrp="1"/>
          </p:cNvSpPr>
          <p:nvPr>
            <p:ph type="ftr" sz="quarter" idx="3"/>
          </p:nvPr>
        </p:nvSpPr>
        <p:spPr>
          <a:xfrm>
            <a:off x="3124200" y="6629400"/>
            <a:ext cx="2895600" cy="238991"/>
          </a:xfrm>
          <a:prstGeom prst="rect">
            <a:avLst/>
          </a:prstGeom>
        </p:spPr>
        <p:txBody>
          <a:bodyPr vert="horz" lIns="91440" tIns="45720" rIns="91440" bIns="45720" rtlCol="0" anchor="ctr"/>
          <a:lstStyle>
            <a:lvl1pPr algn="ctr">
              <a:defRPr sz="1100">
                <a:solidFill>
                  <a:schemeClr val="tx1"/>
                </a:solidFill>
                <a:latin typeface="Arial" panose="020B0604020202020204" pitchFamily="34" charset="0"/>
                <a:cs typeface="Arial" panose="020B0604020202020204" pitchFamily="34" charset="0"/>
              </a:defRPr>
            </a:lvl1pPr>
          </a:lstStyle>
          <a:p>
            <a:r>
              <a:rPr lang="en-US" dirty="0"/>
              <a:t>UNCLASSIFIED</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22009E32-0316-A64C-BBE6-76331A90034E}" type="slidenum">
              <a:rPr lang="en-US" smtClean="0"/>
              <a:t>‹#›</a:t>
            </a:fld>
            <a:endParaRPr lang="en-US"/>
          </a:p>
        </p:txBody>
      </p:sp>
      <p:sp>
        <p:nvSpPr>
          <p:cNvPr id="7" name="Picture Placeholder 6"/>
          <p:cNvSpPr>
            <a:spLocks noGrp="1"/>
          </p:cNvSpPr>
          <p:nvPr>
            <p:ph type="pic" sz="quarter" idx="13"/>
          </p:nvPr>
        </p:nvSpPr>
        <p:spPr>
          <a:xfrm>
            <a:off x="457200" y="1377950"/>
            <a:ext cx="3325813" cy="4768850"/>
          </a:xfrm>
          <a:ln w="19050" cmpd="sng">
            <a:noFill/>
          </a:ln>
        </p:spPr>
        <p:txBody>
          <a:bodyPr/>
          <a:lstStyle/>
          <a:p>
            <a:endParaRPr lang="en-US"/>
          </a:p>
        </p:txBody>
      </p:sp>
      <p:sp>
        <p:nvSpPr>
          <p:cNvPr id="9" name="Picture Placeholder 8"/>
          <p:cNvSpPr>
            <a:spLocks noGrp="1"/>
          </p:cNvSpPr>
          <p:nvPr>
            <p:ph type="pic" sz="quarter" idx="14"/>
          </p:nvPr>
        </p:nvSpPr>
        <p:spPr>
          <a:xfrm>
            <a:off x="3971925" y="1377950"/>
            <a:ext cx="4714875" cy="2270125"/>
          </a:xfrm>
          <a:ln w="19050" cmpd="sng">
            <a:noFill/>
          </a:ln>
        </p:spPr>
        <p:txBody>
          <a:bodyPr/>
          <a:lstStyle/>
          <a:p>
            <a:endParaRPr lang="en-US"/>
          </a:p>
        </p:txBody>
      </p:sp>
      <p:sp>
        <p:nvSpPr>
          <p:cNvPr id="11" name="Picture Placeholder 10"/>
          <p:cNvSpPr>
            <a:spLocks noGrp="1"/>
          </p:cNvSpPr>
          <p:nvPr>
            <p:ph type="pic" sz="quarter" idx="15"/>
          </p:nvPr>
        </p:nvSpPr>
        <p:spPr>
          <a:xfrm>
            <a:off x="3971925" y="3836988"/>
            <a:ext cx="4714875" cy="2309812"/>
          </a:xfrm>
          <a:ln w="19050" cmpd="sng">
            <a:noFill/>
          </a:ln>
        </p:spPr>
        <p:txBody>
          <a:bodyPr/>
          <a:lstStyle/>
          <a:p>
            <a:endParaRPr lang="en-US"/>
          </a:p>
        </p:txBody>
      </p:sp>
      <p:sp>
        <p:nvSpPr>
          <p:cNvPr id="10"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22009E32-0316-A64C-BBE6-76331A90034E}" type="slidenum">
              <a:rPr lang="en-US" smtClean="0"/>
              <a:t>‹#›</a:t>
            </a:fld>
            <a:endParaRPr lang="en-US"/>
          </a:p>
        </p:txBody>
      </p:sp>
      <p:sp>
        <p:nvSpPr>
          <p:cNvPr id="7" name="Table Placeholder 6"/>
          <p:cNvSpPr>
            <a:spLocks noGrp="1"/>
          </p:cNvSpPr>
          <p:nvPr>
            <p:ph type="tbl" sz="quarter" idx="13"/>
          </p:nvPr>
        </p:nvSpPr>
        <p:spPr>
          <a:xfrm>
            <a:off x="649288" y="1268640"/>
            <a:ext cx="7796212" cy="3892170"/>
          </a:xfrm>
        </p:spPr>
        <p:txBody>
          <a:bodyPr/>
          <a:lstStyle/>
          <a:p>
            <a:endParaRPr lang="en-US"/>
          </a:p>
        </p:txBody>
      </p:sp>
      <p:sp>
        <p:nvSpPr>
          <p:cNvPr id="11" name="Text Placeholder 10"/>
          <p:cNvSpPr>
            <a:spLocks noGrp="1"/>
          </p:cNvSpPr>
          <p:nvPr>
            <p:ph type="body" sz="quarter" idx="14"/>
          </p:nvPr>
        </p:nvSpPr>
        <p:spPr>
          <a:xfrm>
            <a:off x="649288" y="5364163"/>
            <a:ext cx="7796212" cy="715962"/>
          </a:xfrm>
        </p:spPr>
        <p:txBody>
          <a:bodyPr>
            <a:normAutofit/>
          </a:bodyPr>
          <a:lstStyle>
            <a:lvl1pPr marL="0" indent="0">
              <a:buNone/>
              <a:defRPr sz="1600"/>
            </a:lvl1pPr>
          </a:lstStyle>
          <a:p>
            <a:pPr lvl="0"/>
            <a:r>
              <a:rPr lang="en-US" dirty="0"/>
              <a:t>Click to edit Master text styles</a:t>
            </a:r>
          </a:p>
        </p:txBody>
      </p:sp>
      <p:sp>
        <p:nvSpPr>
          <p:cNvPr id="8"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22009E32-0316-A64C-BBE6-76331A90034E}" type="slidenum">
              <a:rPr lang="en-US" smtClean="0"/>
              <a:t>‹#›</a:t>
            </a:fld>
            <a:endParaRPr lang="en-US"/>
          </a:p>
        </p:txBody>
      </p:sp>
      <p:sp>
        <p:nvSpPr>
          <p:cNvPr id="7" name="SmartArt Placeholder 6"/>
          <p:cNvSpPr>
            <a:spLocks noGrp="1"/>
          </p:cNvSpPr>
          <p:nvPr>
            <p:ph type="pic" sz="quarter" idx="13"/>
          </p:nvPr>
        </p:nvSpPr>
        <p:spPr>
          <a:xfrm>
            <a:off x="4729072" y="1296988"/>
            <a:ext cx="3957727" cy="4633912"/>
          </a:xfrm>
          <a:ln>
            <a:noFill/>
          </a:ln>
          <a:effectLst>
            <a:reflection blurRad="6350" stA="52000" endA="300" endPos="35000" dir="5400000" sy="-100000" algn="bl" rotWithShape="0"/>
          </a:effectLst>
        </p:spPr>
        <p:txBody>
          <a:bodyPr/>
          <a:lstStyle/>
          <a:p>
            <a:endParaRPr lang="en-US"/>
          </a:p>
        </p:txBody>
      </p:sp>
      <p:sp>
        <p:nvSpPr>
          <p:cNvPr id="9" name="Text Placeholder 8"/>
          <p:cNvSpPr>
            <a:spLocks noGrp="1"/>
          </p:cNvSpPr>
          <p:nvPr>
            <p:ph type="body" sz="quarter" idx="14"/>
          </p:nvPr>
        </p:nvSpPr>
        <p:spPr>
          <a:xfrm>
            <a:off x="457200" y="1296988"/>
            <a:ext cx="4069198" cy="4633912"/>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a:t>
            </a:fld>
            <a:endParaRPr lang="en-US"/>
          </a:p>
        </p:txBody>
      </p:sp>
      <p:sp>
        <p:nvSpPr>
          <p:cNvPr id="7"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a:t>
            </a:fld>
            <a:endParaRPr lang="en-US"/>
          </a:p>
        </p:txBody>
      </p:sp>
      <p:sp>
        <p:nvSpPr>
          <p:cNvPr id="7"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o MRMC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629400"/>
            <a:ext cx="2895600" cy="238991"/>
          </a:xfrm>
        </p:spPr>
        <p:txBody>
          <a:bodyPr/>
          <a:lstStyle>
            <a:lvl1pPr>
              <a:defRPr>
                <a:solidFill>
                  <a:schemeClr val="tx1"/>
                </a:solidFill>
              </a:defRPr>
            </a:lvl1pPr>
          </a:lstStyle>
          <a:p>
            <a:r>
              <a:rPr lang="en-US"/>
              <a:t>UNCLASSIFIED</a:t>
            </a:r>
            <a:endParaRPr lang="en-US" dirty="0"/>
          </a:p>
        </p:txBody>
      </p:sp>
      <p:sp>
        <p:nvSpPr>
          <p:cNvPr id="6" name="Slide Number Placeholder 5"/>
          <p:cNvSpPr>
            <a:spLocks noGrp="1"/>
          </p:cNvSpPr>
          <p:nvPr>
            <p:ph type="sldNum" sz="quarter" idx="12"/>
          </p:nvPr>
        </p:nvSpPr>
        <p:spPr>
          <a:xfrm>
            <a:off x="6016752" y="6629400"/>
            <a:ext cx="2133600" cy="238991"/>
          </a:xfrm>
        </p:spPr>
        <p:txBody>
          <a:bodyPr/>
          <a:lstStyle>
            <a:lvl1pPr>
              <a:defRPr>
                <a:solidFill>
                  <a:schemeClr val="tx1"/>
                </a:solidFill>
              </a:defRPr>
            </a:lvl1pPr>
          </a:lstStyle>
          <a:p>
            <a:fld id="{22009E32-0316-A64C-BBE6-76331A90034E}" type="slidenum">
              <a:rPr lang="en-US" smtClean="0"/>
              <a:t>‹#›</a:t>
            </a:fld>
            <a:endParaRPr lang="en-US"/>
          </a:p>
        </p:txBody>
      </p:sp>
      <p:sp>
        <p:nvSpPr>
          <p:cNvPr id="7"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5" name="Footer Placeholder 4"/>
          <p:cNvSpPr>
            <a:spLocks noGrp="1"/>
          </p:cNvSpPr>
          <p:nvPr>
            <p:ph type="ftr" sz="quarter" idx="11"/>
          </p:nvPr>
        </p:nvSpPr>
        <p:spPr>
          <a:xfrm>
            <a:off x="3124200" y="6629400"/>
            <a:ext cx="2895600" cy="238991"/>
          </a:xfrm>
        </p:spPr>
        <p:txBody>
          <a:bodyPr/>
          <a:lstStyle>
            <a:lvl1pPr>
              <a:defRPr>
                <a:solidFill>
                  <a:schemeClr val="tx1"/>
                </a:solidFill>
              </a:defRPr>
            </a:lvl1pPr>
          </a:lstStyle>
          <a:p>
            <a:r>
              <a:rPr lang="en-US"/>
              <a:t>UNCLASSIFIED</a:t>
            </a:r>
            <a:endParaRPr lang="en-US" dirty="0"/>
          </a:p>
        </p:txBody>
      </p:sp>
      <p:sp>
        <p:nvSpPr>
          <p:cNvPr id="6" name="Slide Number Placeholder 5"/>
          <p:cNvSpPr>
            <a:spLocks noGrp="1"/>
          </p:cNvSpPr>
          <p:nvPr>
            <p:ph type="sldNum" sz="quarter" idx="12"/>
          </p:nvPr>
        </p:nvSpPr>
        <p:spPr>
          <a:xfrm>
            <a:off x="6016752" y="6629400"/>
            <a:ext cx="2133600" cy="238991"/>
          </a:xfrm>
        </p:spPr>
        <p:txBody>
          <a:bodyPr/>
          <a:lstStyle>
            <a:lvl1pPr>
              <a:defRPr>
                <a:solidFill>
                  <a:schemeClr val="tx1"/>
                </a:solidFill>
              </a:defRPr>
            </a:lvl1pPr>
          </a:lstStyle>
          <a:p>
            <a:fld id="{22009E32-0316-A64C-BBE6-76331A9003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4x3_03-0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362619" y="1168089"/>
            <a:ext cx="8442862" cy="672849"/>
          </a:xfrm>
        </p:spPr>
        <p:txBody>
          <a:bodyPr anchor="t">
            <a:noAutofit/>
          </a:bodyPr>
          <a:lstStyle>
            <a:lvl1pPr algn="ctr">
              <a:defRPr sz="3600" b="1" cap="none">
                <a:solidFill>
                  <a:schemeClr val="tx1"/>
                </a:solidFill>
                <a:effectLst/>
              </a:defRPr>
            </a:lvl1pPr>
          </a:lstStyle>
          <a:p>
            <a:r>
              <a:rPr lang="en-US" dirty="0"/>
              <a:t>Click to edit master title style</a:t>
            </a:r>
          </a:p>
        </p:txBody>
      </p:sp>
      <p:sp>
        <p:nvSpPr>
          <p:cNvPr id="3" name="Text Placeholder 2"/>
          <p:cNvSpPr>
            <a:spLocks noGrp="1"/>
          </p:cNvSpPr>
          <p:nvPr>
            <p:ph type="body" idx="1"/>
          </p:nvPr>
        </p:nvSpPr>
        <p:spPr>
          <a:xfrm>
            <a:off x="806306" y="2092280"/>
            <a:ext cx="7516861" cy="803319"/>
          </a:xfrm>
        </p:spPr>
        <p:txBody>
          <a:bodyPr anchor="ctr"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UNCLASSIFIED</a:t>
            </a:r>
            <a:endParaRPr lang="en-US" dirty="0"/>
          </a:p>
        </p:txBody>
      </p:sp>
      <p:sp>
        <p:nvSpPr>
          <p:cNvPr id="6" name="Slide Number Placeholder 5"/>
          <p:cNvSpPr>
            <a:spLocks noGrp="1"/>
          </p:cNvSpPr>
          <p:nvPr>
            <p:ph type="sldNum" sz="quarter" idx="12"/>
          </p:nvPr>
        </p:nvSpPr>
        <p:spPr>
          <a:xfrm>
            <a:off x="6016752" y="6629400"/>
            <a:ext cx="2133600" cy="238991"/>
          </a:xfrm>
        </p:spPr>
        <p:txBody>
          <a:bodyPr/>
          <a:lstStyle>
            <a:lvl1pPr>
              <a:defRPr>
                <a:solidFill>
                  <a:schemeClr val="tx1"/>
                </a:solidFill>
              </a:defRPr>
            </a:lvl1pPr>
          </a:lstStyle>
          <a:p>
            <a:fld id="{22009E32-0316-A64C-BBE6-76331A90034E}" type="slidenum">
              <a:rPr lang="en-US" smtClean="0"/>
              <a:t>‹#›</a:t>
            </a:fld>
            <a:endParaRPr lang="en-US" dirty="0"/>
          </a:p>
        </p:txBody>
      </p:sp>
      <p:sp>
        <p:nvSpPr>
          <p:cNvPr id="8"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dirty="0"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ln w="28575" cmpd="sng">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22009E32-0316-A64C-BBE6-76331A90034E}" type="slidenum">
              <a:rPr lang="en-US" smtClean="0"/>
              <a:t>‹#›</a:t>
            </a:fld>
            <a:endParaRPr lang="en-US"/>
          </a:p>
        </p:txBody>
      </p:sp>
      <p:sp>
        <p:nvSpPr>
          <p:cNvPr id="8"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UNCLASSIFIED</a:t>
            </a:r>
          </a:p>
        </p:txBody>
      </p:sp>
      <p:sp>
        <p:nvSpPr>
          <p:cNvPr id="9" name="Slide Number Placeholder 8"/>
          <p:cNvSpPr>
            <a:spLocks noGrp="1"/>
          </p:cNvSpPr>
          <p:nvPr>
            <p:ph type="sldNum" sz="quarter" idx="12"/>
          </p:nvPr>
        </p:nvSpPr>
        <p:spPr/>
        <p:txBody>
          <a:bodyPr/>
          <a:lstStyle/>
          <a:p>
            <a:fld id="{22009E32-0316-A64C-BBE6-76331A90034E}" type="slidenum">
              <a:rPr lang="en-US" smtClean="0"/>
              <a:t>‹#›</a:t>
            </a:fld>
            <a:endParaRPr lang="en-US"/>
          </a:p>
        </p:txBody>
      </p:sp>
      <p:sp>
        <p:nvSpPr>
          <p:cNvPr id="10"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22009E32-0316-A64C-BBE6-76331A90034E}" type="slidenum">
              <a:rPr lang="en-US" smtClean="0"/>
              <a:t>‹#›</a:t>
            </a:fld>
            <a:endParaRPr lang="en-US"/>
          </a:p>
        </p:txBody>
      </p:sp>
      <p:sp>
        <p:nvSpPr>
          <p:cNvPr id="6"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UNCLASSIFIED</a:t>
            </a:r>
          </a:p>
        </p:txBody>
      </p:sp>
      <p:sp>
        <p:nvSpPr>
          <p:cNvPr id="4" name="Slide Number Placeholder 3"/>
          <p:cNvSpPr>
            <a:spLocks noGrp="1"/>
          </p:cNvSpPr>
          <p:nvPr>
            <p:ph type="sldNum" sz="quarter" idx="12"/>
          </p:nvPr>
        </p:nvSpPr>
        <p:spPr/>
        <p:txBody>
          <a:bodyPr/>
          <a:lstStyle/>
          <a:p>
            <a:fld id="{22009E32-0316-A64C-BBE6-76331A90034E}" type="slidenum">
              <a:rPr lang="en-US" smtClean="0"/>
              <a:t>‹#›</a:t>
            </a:fld>
            <a:endParaRPr lang="en-US"/>
          </a:p>
        </p:txBody>
      </p:sp>
      <p:sp>
        <p:nvSpPr>
          <p:cNvPr id="5"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0798"/>
            <a:ext cx="3008313" cy="797088"/>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080798"/>
            <a:ext cx="5111750" cy="504536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99476"/>
            <a:ext cx="3008313" cy="4126687"/>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22009E32-0316-A64C-BBE6-76331A90034E}" type="slidenum">
              <a:rPr lang="en-US" smtClean="0"/>
              <a:t>‹#›</a:t>
            </a:fld>
            <a:endParaRPr lang="en-US"/>
          </a:p>
        </p:txBody>
      </p:sp>
      <p:sp>
        <p:nvSpPr>
          <p:cNvPr id="8"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94307"/>
            <a:ext cx="5486400" cy="4161072"/>
          </a:xfrm>
          <a:ln w="19050" cmpd="sng">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22009E32-0316-A64C-BBE6-76331A90034E}" type="slidenum">
              <a:rPr lang="en-US" smtClean="0"/>
              <a:t>‹#›</a:t>
            </a:fld>
            <a:endParaRPr lang="en-US"/>
          </a:p>
        </p:txBody>
      </p:sp>
      <p:sp>
        <p:nvSpPr>
          <p:cNvPr id="8" name="Date Placeholder 3"/>
          <p:cNvSpPr>
            <a:spLocks noGrp="1"/>
          </p:cNvSpPr>
          <p:nvPr>
            <p:ph type="dt" sz="half" idx="10"/>
          </p:nvPr>
        </p:nvSpPr>
        <p:spPr>
          <a:xfrm>
            <a:off x="0" y="6629401"/>
            <a:ext cx="3124200" cy="228600"/>
          </a:xfrm>
        </p:spPr>
        <p:txBody>
          <a:bodyPr/>
          <a:lstStyle>
            <a:lvl1pPr>
              <a:defRPr sz="800">
                <a:solidFill>
                  <a:schemeClr val="tx1"/>
                </a:solidFill>
              </a:defRPr>
            </a:lvl1pPr>
          </a:lstStyle>
          <a:p>
            <a:r>
              <a:rPr lang="en-US" smtClean="0"/>
              <a:t>COL Andrew P. Cap, MD, PhD, andrew.p.cap.mil@mail.mil </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4x3_02-02"/>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8255"/>
            <a:ext cx="9169400" cy="6877050"/>
          </a:xfrm>
          <a:prstGeom prst="rect">
            <a:avLst/>
          </a:prstGeom>
        </p:spPr>
      </p:pic>
      <p:sp>
        <p:nvSpPr>
          <p:cNvPr id="2" name="Title Placeholder 1"/>
          <p:cNvSpPr>
            <a:spLocks noGrp="1"/>
          </p:cNvSpPr>
          <p:nvPr>
            <p:ph type="title"/>
          </p:nvPr>
        </p:nvSpPr>
        <p:spPr>
          <a:xfrm>
            <a:off x="1609903" y="0"/>
            <a:ext cx="5808602" cy="8728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79358"/>
            <a:ext cx="8229600" cy="48468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629400"/>
            <a:ext cx="2895600" cy="238991"/>
          </a:xfrm>
          <a:prstGeom prst="rect">
            <a:avLst/>
          </a:prstGeom>
        </p:spPr>
        <p:txBody>
          <a:bodyPr vert="horz" lIns="91440" tIns="45720" rIns="91440" bIns="45720" rtlCol="0" anchor="ctr"/>
          <a:lstStyle>
            <a:lvl1pPr algn="ctr">
              <a:defRPr sz="1100">
                <a:solidFill>
                  <a:schemeClr val="tx1"/>
                </a:solidFill>
                <a:latin typeface="Arial" panose="020B0604020202020204" pitchFamily="34" charset="0"/>
                <a:cs typeface="Arial" panose="020B0604020202020204" pitchFamily="34" charset="0"/>
              </a:defRPr>
            </a:lvl1pPr>
          </a:lstStyle>
          <a:p>
            <a:r>
              <a:rPr lang="en-US"/>
              <a:t>UNCLASSIFIED</a:t>
            </a:r>
            <a:endParaRPr lang="en-US" dirty="0"/>
          </a:p>
        </p:txBody>
      </p:sp>
      <p:sp>
        <p:nvSpPr>
          <p:cNvPr id="6" name="Slide Number Placeholder 5"/>
          <p:cNvSpPr>
            <a:spLocks noGrp="1"/>
          </p:cNvSpPr>
          <p:nvPr>
            <p:ph type="sldNum" sz="quarter" idx="4"/>
          </p:nvPr>
        </p:nvSpPr>
        <p:spPr>
          <a:xfrm>
            <a:off x="6016752" y="6629400"/>
            <a:ext cx="2133600" cy="238991"/>
          </a:xfrm>
          <a:prstGeom prst="rect">
            <a:avLst/>
          </a:prstGeom>
        </p:spPr>
        <p:txBody>
          <a:bodyPr vert="horz" lIns="91440" tIns="45720" rIns="91440" bIns="45720" rtlCol="0" anchor="ctr"/>
          <a:lstStyle>
            <a:lvl1pPr algn="r">
              <a:defRPr sz="1100">
                <a:solidFill>
                  <a:schemeClr val="tx1"/>
                </a:solidFill>
                <a:latin typeface="Arial" panose="020B0604020202020204" pitchFamily="34" charset="0"/>
                <a:cs typeface="Arial" panose="020B0604020202020204" pitchFamily="34" charset="0"/>
              </a:defRPr>
            </a:lvl1pPr>
          </a:lstStyle>
          <a:p>
            <a:r>
              <a:rPr lang="en-US"/>
              <a:t> of </a:t>
            </a:r>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latin typeface="+mj-lt"/>
              </a:defRPr>
            </a:lvl1pPr>
          </a:lstStyle>
          <a:p>
            <a:r>
              <a:rPr lang="en-US" dirty="0" smtClean="0"/>
              <a:t>COL Andrew P. Cap, MD, PhD, andrew.p.cap.mil@mail.mil </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p:txStyles>
    <p:titleStyle>
      <a:lvl1pPr algn="l" defTabSz="457200" rtl="0" eaLnBrk="1" latinLnBrk="0" hangingPunct="1">
        <a:spcBef>
          <a:spcPct val="0"/>
        </a:spcBef>
        <a:buNone/>
        <a:defRPr sz="28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Lucida Grande"/>
        <a:buChar char="»"/>
        <a:defRPr sz="2400" kern="1200">
          <a:solidFill>
            <a:srgbClr val="67151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rgbClr val="67151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rgbClr val="67151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rgbClr val="67151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rgbClr val="67151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ndrew.p.cap.mil@mail.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xr"/><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jpg"/><Relationship Id="rId3" Type="http://schemas.openxmlformats.org/officeDocument/2006/relationships/image" Target="../media/image36.png"/><Relationship Id="rId7" Type="http://schemas.openxmlformats.org/officeDocument/2006/relationships/image" Target="../media/image40.tiff"/><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tiff"/><Relationship Id="rId11" Type="http://schemas.openxmlformats.org/officeDocument/2006/relationships/image" Target="../media/image44.png"/><Relationship Id="rId5" Type="http://schemas.openxmlformats.org/officeDocument/2006/relationships/image" Target="../media/image38.tiff"/><Relationship Id="rId15" Type="http://schemas.openxmlformats.org/officeDocument/2006/relationships/image" Target="../media/image48.jpg"/><Relationship Id="rId10" Type="http://schemas.openxmlformats.org/officeDocument/2006/relationships/image" Target="../media/image43.emf"/><Relationship Id="rId4" Type="http://schemas.openxmlformats.org/officeDocument/2006/relationships/image" Target="../media/image37.png"/><Relationship Id="rId9" Type="http://schemas.openxmlformats.org/officeDocument/2006/relationships/image" Target="../media/image42.jpg"/><Relationship Id="rId14" Type="http://schemas.openxmlformats.org/officeDocument/2006/relationships/image" Target="../media/image47.jpg"/></Relationships>
</file>

<file path=ppt/slides/_rels/slide1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7.jpeg"/><Relationship Id="rId12" Type="http://schemas.openxmlformats.org/officeDocument/2006/relationships/image" Target="../media/image59.png"/><Relationship Id="rId17" Type="http://schemas.openxmlformats.org/officeDocument/2006/relationships/image" Target="../media/image63.png"/><Relationship Id="rId2" Type="http://schemas.openxmlformats.org/officeDocument/2006/relationships/image" Target="../media/image53.png"/><Relationship Id="rId16"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hyperlink" Target="http://samfunnsutviklerne.no/wp-content/uploads/2011/03/Logo-Uib.jpg" TargetMode="External"/><Relationship Id="rId11" Type="http://schemas.openxmlformats.org/officeDocument/2006/relationships/image" Target="../media/image5.jpeg"/><Relationship Id="rId5" Type="http://schemas.openxmlformats.org/officeDocument/2006/relationships/image" Target="../media/image56.png"/><Relationship Id="rId15" Type="http://schemas.openxmlformats.org/officeDocument/2006/relationships/image" Target="../media/image62.png"/><Relationship Id="rId10" Type="http://schemas.openxmlformats.org/officeDocument/2006/relationships/image" Target="../media/image25.png"/><Relationship Id="rId4" Type="http://schemas.openxmlformats.org/officeDocument/2006/relationships/image" Target="../media/image55.png"/><Relationship Id="rId9" Type="http://schemas.openxmlformats.org/officeDocument/2006/relationships/image" Target="../media/image24.png"/><Relationship Id="rId1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40315" y="721172"/>
            <a:ext cx="6400800" cy="748141"/>
          </a:xfrm>
        </p:spPr>
        <p:txBody>
          <a:bodyPr>
            <a:normAutofit fontScale="90000"/>
          </a:bodyPr>
          <a:lstStyle/>
          <a:p>
            <a:r>
              <a:rPr lang="en-US" dirty="0" smtClean="0"/>
              <a:t>Blood Products in Development</a:t>
            </a:r>
            <a:endParaRPr lang="en-US" dirty="0"/>
          </a:p>
        </p:txBody>
      </p:sp>
      <p:sp>
        <p:nvSpPr>
          <p:cNvPr id="8" name="Subtitle 7"/>
          <p:cNvSpPr>
            <a:spLocks noGrp="1"/>
          </p:cNvSpPr>
          <p:nvPr>
            <p:ph type="subTitle" idx="1"/>
          </p:nvPr>
        </p:nvSpPr>
        <p:spPr>
          <a:xfrm>
            <a:off x="2059361" y="1375787"/>
            <a:ext cx="6400800" cy="545071"/>
          </a:xfrm>
        </p:spPr>
        <p:txBody>
          <a:bodyPr>
            <a:noAutofit/>
          </a:bodyPr>
          <a:lstStyle/>
          <a:p>
            <a:r>
              <a:rPr lang="en-US" i="1" dirty="0" smtClean="0"/>
              <a:t>What have we accomplished, where do we need to go?</a:t>
            </a:r>
            <a:endParaRPr lang="en-US" i="1" dirty="0"/>
          </a:p>
        </p:txBody>
      </p:sp>
      <p:sp>
        <p:nvSpPr>
          <p:cNvPr id="5" name="Footer Placeholder 4"/>
          <p:cNvSpPr>
            <a:spLocks noGrp="1"/>
          </p:cNvSpPr>
          <p:nvPr>
            <p:ph type="ftr" sz="quarter" idx="3"/>
          </p:nvPr>
        </p:nvSpPr>
        <p:spPr>
          <a:xfrm>
            <a:off x="3813810" y="6660576"/>
            <a:ext cx="1516380" cy="197424"/>
          </a:xfrm>
        </p:spPr>
        <p:txBody>
          <a:bodyPr/>
          <a:lstStyle/>
          <a:p>
            <a:r>
              <a:rPr lang="en-US" dirty="0"/>
              <a:t>UNCLASSIFIED</a:t>
            </a:r>
          </a:p>
        </p:txBody>
      </p:sp>
      <p:sp>
        <p:nvSpPr>
          <p:cNvPr id="9" name="Subtitle 2"/>
          <p:cNvSpPr txBox="1"/>
          <p:nvPr/>
        </p:nvSpPr>
        <p:spPr>
          <a:xfrm>
            <a:off x="2034517" y="2138799"/>
            <a:ext cx="6400800" cy="9854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Lucida Grande"/>
              <a:buChar char="»"/>
              <a:defRPr sz="2400" kern="1200">
                <a:solidFill>
                  <a:srgbClr val="67151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rgbClr val="67151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rgbClr val="67151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rgbClr val="67151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rgbClr val="67151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1200" dirty="0" smtClean="0">
                <a:solidFill>
                  <a:schemeClr val="tx1"/>
                </a:solidFill>
              </a:rPr>
              <a:t>COL Andrew P. Cap, MS, MD, PhD, FACP, Division Chief, Acute Combat Casualty Care, U.S. Army Institute of Surgical Research, Hematology-Oncology Consultant to the U.S. Army Surgeon General, Associate Professor of Medicine, Uniformed Services University, </a:t>
            </a:r>
            <a:r>
              <a:rPr lang="en-US" sz="1200" dirty="0" smtClean="0">
                <a:solidFill>
                  <a:schemeClr val="tx1"/>
                </a:solidFill>
                <a:hlinkClick r:id="rId2"/>
              </a:rPr>
              <a:t>andrew.p.cap.mil@mail.mil</a:t>
            </a:r>
            <a:r>
              <a:rPr lang="en-US" sz="1200" dirty="0" smtClean="0">
                <a:solidFill>
                  <a:schemeClr val="tx1"/>
                </a:solidFill>
              </a:rPr>
              <a:t> </a:t>
            </a:r>
            <a:endParaRPr lang="en-US" sz="1200" dirty="0">
              <a:solidFill>
                <a:schemeClr val="tx1"/>
              </a:solidFill>
            </a:endParaRPr>
          </a:p>
          <a:p>
            <a:pPr marL="0" indent="0">
              <a:buNone/>
            </a:pPr>
            <a:r>
              <a:rPr lang="en-US" sz="1200" dirty="0" smtClean="0">
                <a:solidFill>
                  <a:schemeClr val="tx1"/>
                </a:solidFill>
              </a:rPr>
              <a:t>25 June 2019</a:t>
            </a:r>
            <a:endParaRPr lang="en-US" sz="1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309" y="1536496"/>
            <a:ext cx="709792" cy="6994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pPr algn="ctr"/>
            <a:r>
              <a:rPr lang="en-US" dirty="0" smtClean="0"/>
              <a:t> </a:t>
            </a:r>
            <a:endParaRPr lang="en-US" dirty="0"/>
          </a:p>
        </p:txBody>
      </p:sp>
      <p:sp>
        <p:nvSpPr>
          <p:cNvPr id="3" name="Content Placeholder 2"/>
          <p:cNvSpPr>
            <a:spLocks noGrp="1"/>
          </p:cNvSpPr>
          <p:nvPr>
            <p:ph idx="1"/>
          </p:nvPr>
        </p:nvSpPr>
        <p:spPr>
          <a:xfrm>
            <a:off x="457200" y="1096478"/>
            <a:ext cx="8229600" cy="2917738"/>
          </a:xfrm>
        </p:spPr>
        <p:txBody>
          <a:bodyPr>
            <a:normAutofit fontScale="92500" lnSpcReduction="10000"/>
          </a:bodyPr>
          <a:lstStyle/>
          <a:p>
            <a:pPr>
              <a:spcBef>
                <a:spcPct val="0"/>
              </a:spcBef>
              <a:buNone/>
            </a:pPr>
            <a:r>
              <a:rPr lang="en-US" altLang="en-US" b="1" dirty="0" smtClean="0"/>
              <a:t>Phase Zero: no blood use, frozen RBCs???</a:t>
            </a:r>
          </a:p>
          <a:p>
            <a:pPr lvl="2">
              <a:spcBef>
                <a:spcPct val="0"/>
              </a:spcBef>
              <a:buNone/>
            </a:pPr>
            <a:r>
              <a:rPr lang="en-US" altLang="en-US" b="1" dirty="0" smtClean="0"/>
              <a:t>-- not enough plasma/</a:t>
            </a:r>
            <a:r>
              <a:rPr lang="en-US" altLang="en-US" b="1" dirty="0" err="1" smtClean="0"/>
              <a:t>thawers</a:t>
            </a:r>
            <a:r>
              <a:rPr lang="en-US" altLang="en-US" b="1" dirty="0" smtClean="0"/>
              <a:t>, slow process, training, disposables, slow throughput </a:t>
            </a:r>
            <a:r>
              <a:rPr lang="en-US" altLang="en-US" b="1" dirty="0" smtClean="0">
                <a:sym typeface="Wingdings" panose="05000000000000000000" pitchFamily="2" charset="2"/>
              </a:rPr>
              <a:t> </a:t>
            </a:r>
            <a:r>
              <a:rPr lang="en-US" altLang="en-US" b="1" i="1" dirty="0" smtClean="0">
                <a:solidFill>
                  <a:schemeClr val="accent1"/>
                </a:solidFill>
                <a:sym typeface="Wingdings" panose="05000000000000000000" pitchFamily="2" charset="2"/>
              </a:rPr>
              <a:t>Frozen Blood not going to work in an emergency!</a:t>
            </a:r>
            <a:endParaRPr lang="en-US" altLang="en-US" b="1" i="1" dirty="0" smtClean="0">
              <a:solidFill>
                <a:schemeClr val="accent1"/>
              </a:solidFill>
            </a:endParaRPr>
          </a:p>
          <a:p>
            <a:pPr>
              <a:spcBef>
                <a:spcPct val="0"/>
              </a:spcBef>
              <a:buNone/>
            </a:pPr>
            <a:endParaRPr lang="en-US" altLang="en-US" b="1" dirty="0"/>
          </a:p>
          <a:p>
            <a:pPr>
              <a:spcBef>
                <a:spcPct val="0"/>
              </a:spcBef>
              <a:buNone/>
            </a:pPr>
            <a:r>
              <a:rPr lang="en-US" altLang="en-US" b="1" dirty="0" smtClean="0"/>
              <a:t>TTH: need lots, no blood available </a:t>
            </a:r>
            <a:r>
              <a:rPr lang="en-US" altLang="en-US" b="1" dirty="0" smtClean="0">
                <a:sym typeface="Wingdings" panose="05000000000000000000" pitchFamily="2" charset="2"/>
              </a:rPr>
              <a:t> WBB</a:t>
            </a:r>
          </a:p>
          <a:p>
            <a:pPr>
              <a:spcBef>
                <a:spcPct val="0"/>
              </a:spcBef>
              <a:buNone/>
            </a:pPr>
            <a:endParaRPr lang="en-US" altLang="en-US" b="1" dirty="0">
              <a:sym typeface="Wingdings" panose="05000000000000000000" pitchFamily="2" charset="2"/>
            </a:endParaRPr>
          </a:p>
          <a:p>
            <a:pPr>
              <a:spcBef>
                <a:spcPct val="0"/>
              </a:spcBef>
              <a:buNone/>
            </a:pPr>
            <a:r>
              <a:rPr lang="en-US" altLang="en-US" b="1" dirty="0" smtClean="0">
                <a:sym typeface="Wingdings" panose="05000000000000000000" pitchFamily="2" charset="2"/>
              </a:rPr>
              <a:t>Cavalry arrives: lots of options (WB, components, etc.)</a:t>
            </a:r>
          </a:p>
          <a:p>
            <a:pPr>
              <a:spcBef>
                <a:spcPct val="0"/>
              </a:spcBef>
              <a:buNone/>
            </a:pPr>
            <a:endParaRPr lang="en-US" altLang="en-US" b="1" dirty="0">
              <a:sym typeface="Wingdings" panose="05000000000000000000" pitchFamily="2" charset="2"/>
            </a:endParaRPr>
          </a:p>
          <a:p>
            <a:pPr>
              <a:spcBef>
                <a:spcPct val="0"/>
              </a:spcBef>
              <a:buNone/>
            </a:pPr>
            <a:r>
              <a:rPr lang="en-US" altLang="en-US" b="1" dirty="0" smtClean="0">
                <a:sym typeface="Wingdings" panose="05000000000000000000" pitchFamily="2" charset="2"/>
              </a:rPr>
              <a:t>Forced Entry: bring WB, CT, have a big WBB</a:t>
            </a:r>
            <a:endParaRPr lang="en-US" altLang="en-US" dirty="0"/>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10</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7" name="Title 1"/>
          <p:cNvSpPr txBox="1">
            <a:spLocks/>
          </p:cNvSpPr>
          <p:nvPr/>
        </p:nvSpPr>
        <p:spPr>
          <a:xfrm>
            <a:off x="1019174" y="8001"/>
            <a:ext cx="7591425" cy="872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Helvetica"/>
                <a:ea typeface="+mj-ea"/>
                <a:cs typeface="Helvetica"/>
              </a:defRPr>
            </a:lvl1pPr>
          </a:lstStyle>
          <a:p>
            <a:r>
              <a:rPr lang="en-US" dirty="0" smtClean="0"/>
              <a:t>Fight Tonight? Need full armamentarium…</a:t>
            </a:r>
            <a:endParaRPr lang="en-US" dirty="0"/>
          </a:p>
        </p:txBody>
      </p:sp>
      <p:grpSp>
        <p:nvGrpSpPr>
          <p:cNvPr id="15" name="Group 14"/>
          <p:cNvGrpSpPr/>
          <p:nvPr/>
        </p:nvGrpSpPr>
        <p:grpSpPr>
          <a:xfrm>
            <a:off x="725052" y="3959353"/>
            <a:ext cx="3158481" cy="2543175"/>
            <a:chOff x="725052" y="3959353"/>
            <a:chExt cx="3158481" cy="254317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308" y="3959353"/>
              <a:ext cx="1800225" cy="2543175"/>
            </a:xfrm>
            <a:prstGeom prst="rect">
              <a:avLst/>
            </a:prstGeom>
          </p:spPr>
        </p:pic>
        <p:sp>
          <p:nvSpPr>
            <p:cNvPr id="12" name="TextBox 11"/>
            <p:cNvSpPr txBox="1"/>
            <p:nvPr/>
          </p:nvSpPr>
          <p:spPr>
            <a:xfrm>
              <a:off x="725052" y="5137142"/>
              <a:ext cx="787395" cy="369332"/>
            </a:xfrm>
            <a:prstGeom prst="rect">
              <a:avLst/>
            </a:prstGeom>
            <a:noFill/>
          </p:spPr>
          <p:txBody>
            <a:bodyPr wrap="none" rtlCol="0">
              <a:spAutoFit/>
            </a:bodyPr>
            <a:lstStyle/>
            <a:p>
              <a:r>
                <a:rPr lang="en-US" b="1" dirty="0" smtClean="0">
                  <a:latin typeface="+mj-lt"/>
                </a:rPr>
                <a:t>THIS!</a:t>
              </a:r>
              <a:endParaRPr lang="en-US" b="1" dirty="0">
                <a:latin typeface="+mj-lt"/>
              </a:endParaRPr>
            </a:p>
          </p:txBody>
        </p:sp>
      </p:grpSp>
      <p:grpSp>
        <p:nvGrpSpPr>
          <p:cNvPr id="16" name="Group 15"/>
          <p:cNvGrpSpPr/>
          <p:nvPr/>
        </p:nvGrpSpPr>
        <p:grpSpPr>
          <a:xfrm>
            <a:off x="4820028" y="3959353"/>
            <a:ext cx="4199355" cy="2468880"/>
            <a:chOff x="4820028" y="3959353"/>
            <a:chExt cx="4199355" cy="246888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503" y="3959353"/>
              <a:ext cx="2468880" cy="2468880"/>
            </a:xfrm>
            <a:prstGeom prst="rect">
              <a:avLst/>
            </a:prstGeom>
          </p:spPr>
        </p:pic>
        <p:sp>
          <p:nvSpPr>
            <p:cNvPr id="13" name="TextBox 12"/>
            <p:cNvSpPr txBox="1"/>
            <p:nvPr/>
          </p:nvSpPr>
          <p:spPr>
            <a:xfrm>
              <a:off x="4820028" y="5137142"/>
              <a:ext cx="1338828" cy="369332"/>
            </a:xfrm>
            <a:prstGeom prst="rect">
              <a:avLst/>
            </a:prstGeom>
            <a:noFill/>
          </p:spPr>
          <p:txBody>
            <a:bodyPr wrap="none" rtlCol="0">
              <a:spAutoFit/>
            </a:bodyPr>
            <a:lstStyle/>
            <a:p>
              <a:r>
                <a:rPr lang="en-US" b="1" dirty="0" smtClean="0">
                  <a:latin typeface="+mj-lt"/>
                </a:rPr>
                <a:t>NOT THIS!</a:t>
              </a:r>
              <a:endParaRPr lang="en-US" b="1" dirty="0">
                <a:latin typeface="+mj-lt"/>
              </a:endParaRPr>
            </a:p>
          </p:txBody>
        </p:sp>
      </p:grpSp>
    </p:spTree>
    <p:extLst>
      <p:ext uri="{BB962C8B-B14F-4D97-AF65-F5344CB8AC3E}">
        <p14:creationId xmlns:p14="http://schemas.microsoft.com/office/powerpoint/2010/main" val="328758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Near Term (Still Based on Old Technology)</a:t>
            </a:r>
            <a:endParaRPr lang="en-US" dirty="0"/>
          </a:p>
        </p:txBody>
      </p:sp>
      <p:sp>
        <p:nvSpPr>
          <p:cNvPr id="3" name="Content Placeholder 2"/>
          <p:cNvSpPr>
            <a:spLocks noGrp="1"/>
          </p:cNvSpPr>
          <p:nvPr>
            <p:ph idx="1"/>
          </p:nvPr>
        </p:nvSpPr>
        <p:spPr>
          <a:xfrm>
            <a:off x="271463" y="1155533"/>
            <a:ext cx="8799386" cy="1834555"/>
          </a:xfrm>
        </p:spPr>
        <p:txBody>
          <a:bodyPr>
            <a:normAutofit/>
          </a:bodyPr>
          <a:lstStyle/>
          <a:p>
            <a:pPr marL="0" indent="0">
              <a:buNone/>
            </a:pPr>
            <a:r>
              <a:rPr lang="en-US" b="1" dirty="0" smtClean="0"/>
              <a:t>Need to move the needle to address logistical concerns, but no radically new technologies.</a:t>
            </a:r>
          </a:p>
          <a:p>
            <a:pPr marL="0" indent="0">
              <a:buNone/>
            </a:pPr>
            <a:endParaRPr lang="en-US" b="1" dirty="0"/>
          </a:p>
          <a:p>
            <a:pPr marL="0" indent="0">
              <a:buNone/>
            </a:pPr>
            <a:r>
              <a:rPr lang="en-US" b="1" dirty="0" smtClean="0"/>
              <a:t>“Chip shots?” FDA approval?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11</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8446" y="1969144"/>
            <a:ext cx="2867025" cy="1600200"/>
          </a:xfrm>
          <a:prstGeom prst="rect">
            <a:avLst/>
          </a:prstGeom>
        </p:spPr>
      </p:pic>
      <p:sp>
        <p:nvSpPr>
          <p:cNvPr id="10" name="Content Placeholder 2"/>
          <p:cNvSpPr txBox="1">
            <a:spLocks/>
          </p:cNvSpPr>
          <p:nvPr/>
        </p:nvSpPr>
        <p:spPr>
          <a:xfrm>
            <a:off x="658368" y="4016058"/>
            <a:ext cx="8319612" cy="21037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Font typeface="Lucida Grande"/>
              <a:buNone/>
            </a:pPr>
            <a:r>
              <a:rPr lang="en-US" b="1" dirty="0" smtClean="0"/>
              <a:t>-- CPP 1972 – still not licensed in US!!!!!!!</a:t>
            </a:r>
          </a:p>
          <a:p>
            <a:pPr marL="0" indent="0">
              <a:buFont typeface="Lucida Grande"/>
              <a:buNone/>
            </a:pPr>
            <a:r>
              <a:rPr lang="en-US" b="1" dirty="0" smtClean="0"/>
              <a:t>-- CSP 1960s – working on shelf life extension 10 years?!</a:t>
            </a:r>
          </a:p>
          <a:p>
            <a:pPr marL="0" indent="0">
              <a:buFont typeface="Lucida Grande"/>
              <a:buNone/>
            </a:pPr>
            <a:r>
              <a:rPr lang="en-US" b="1" dirty="0" smtClean="0"/>
              <a:t>-- FDP… (see Elon’s comments)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356" y="1877618"/>
            <a:ext cx="6705600" cy="3767328"/>
          </a:xfrm>
          <a:prstGeom prst="rect">
            <a:avLst/>
          </a:prstGeom>
        </p:spPr>
      </p:pic>
    </p:spTree>
    <p:extLst>
      <p:ext uri="{BB962C8B-B14F-4D97-AF65-F5344CB8AC3E}">
        <p14:creationId xmlns:p14="http://schemas.microsoft.com/office/powerpoint/2010/main" val="88002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What is just over the horizon?</a:t>
            </a:r>
            <a:endParaRPr lang="en-US" dirty="0"/>
          </a:p>
        </p:txBody>
      </p:sp>
      <p:sp>
        <p:nvSpPr>
          <p:cNvPr id="3" name="Content Placeholder 2"/>
          <p:cNvSpPr>
            <a:spLocks noGrp="1"/>
          </p:cNvSpPr>
          <p:nvPr>
            <p:ph idx="1"/>
          </p:nvPr>
        </p:nvSpPr>
        <p:spPr>
          <a:xfrm>
            <a:off x="457200" y="1279358"/>
            <a:ext cx="6324600" cy="4846806"/>
          </a:xfrm>
        </p:spPr>
        <p:txBody>
          <a:bodyPr>
            <a:normAutofit/>
          </a:bodyPr>
          <a:lstStyle/>
          <a:p>
            <a:pPr marL="0" indent="0">
              <a:buNone/>
            </a:pPr>
            <a:r>
              <a:rPr lang="en-US" b="1" u="sng" dirty="0" smtClean="0">
                <a:solidFill>
                  <a:srgbClr val="333C33"/>
                </a:solidFill>
              </a:rPr>
              <a:t>Dried Plasma</a:t>
            </a:r>
          </a:p>
          <a:p>
            <a:pPr marL="0" indent="0">
              <a:buNone/>
            </a:pPr>
            <a:endParaRPr lang="en-US" b="1" dirty="0" smtClean="0">
              <a:solidFill>
                <a:srgbClr val="333C33"/>
              </a:solidFill>
            </a:endParaRPr>
          </a:p>
          <a:p>
            <a:pPr marL="0" indent="0">
              <a:buNone/>
            </a:pPr>
            <a:endParaRPr lang="en-US" b="1" dirty="0">
              <a:solidFill>
                <a:srgbClr val="333C33"/>
              </a:solidFill>
            </a:endParaRPr>
          </a:p>
          <a:p>
            <a:pPr marL="0" indent="0">
              <a:buNone/>
            </a:pPr>
            <a:endParaRPr lang="en-US" b="1" dirty="0">
              <a:solidFill>
                <a:srgbClr val="333C33"/>
              </a:solidFill>
            </a:endParaRPr>
          </a:p>
          <a:p>
            <a:pPr marL="0" indent="0">
              <a:buNone/>
            </a:pPr>
            <a:endParaRPr lang="en-US" b="1" dirty="0">
              <a:solidFill>
                <a:srgbClr val="333C33"/>
              </a:solidFill>
            </a:endParaRPr>
          </a:p>
          <a:p>
            <a:pPr marL="0" indent="0">
              <a:buNone/>
            </a:pPr>
            <a:r>
              <a:rPr lang="en-US" b="1" i="1" dirty="0" smtClean="0">
                <a:solidFill>
                  <a:schemeClr val="accent1"/>
                </a:solidFill>
              </a:rPr>
              <a:t>		</a:t>
            </a:r>
            <a:r>
              <a:rPr lang="en-US" b="1" i="1" u="sng" dirty="0" smtClean="0">
                <a:solidFill>
                  <a:schemeClr val="accent1"/>
                </a:solidFill>
              </a:rPr>
              <a:t>Cold Stored Platelets</a:t>
            </a:r>
            <a:endParaRPr lang="en-US" b="1" u="sng" dirty="0" smtClean="0">
              <a:solidFill>
                <a:srgbClr val="333C33"/>
              </a:solidFill>
            </a:endParaRPr>
          </a:p>
          <a:p>
            <a:pPr marL="0" indent="0">
              <a:buNone/>
            </a:pPr>
            <a:endParaRPr lang="en-US" b="1" dirty="0">
              <a:solidFill>
                <a:srgbClr val="333C33"/>
              </a:solidFill>
            </a:endParaRP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12</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879" y="1218236"/>
            <a:ext cx="2124075" cy="21526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5055" y="3668661"/>
            <a:ext cx="2136666" cy="277131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294561"/>
            <a:ext cx="1524000" cy="28098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40" y="1933017"/>
            <a:ext cx="1750861" cy="131821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5365" y="3978424"/>
            <a:ext cx="4011864" cy="258332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4337" y="1791324"/>
            <a:ext cx="2847975" cy="1609725"/>
          </a:xfrm>
          <a:prstGeom prst="rect">
            <a:avLst/>
          </a:prstGeom>
        </p:spPr>
      </p:pic>
    </p:spTree>
    <p:extLst>
      <p:ext uri="{BB962C8B-B14F-4D97-AF65-F5344CB8AC3E}">
        <p14:creationId xmlns:p14="http://schemas.microsoft.com/office/powerpoint/2010/main" val="2755866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13</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15" name="Title 1"/>
          <p:cNvSpPr txBox="1">
            <a:spLocks/>
          </p:cNvSpPr>
          <p:nvPr/>
        </p:nvSpPr>
        <p:spPr>
          <a:xfrm>
            <a:off x="1019174" y="17145"/>
            <a:ext cx="7591425" cy="872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Helvetica"/>
                <a:ea typeface="+mj-ea"/>
                <a:cs typeface="Helvetica"/>
              </a:defRPr>
            </a:lvl1pPr>
          </a:lstStyle>
          <a:p>
            <a:r>
              <a:rPr lang="en-US" dirty="0" smtClean="0"/>
              <a:t>More just over the horizon?</a:t>
            </a:r>
            <a:endParaRPr lang="en-US" dirty="0"/>
          </a:p>
        </p:txBody>
      </p:sp>
      <p:grpSp>
        <p:nvGrpSpPr>
          <p:cNvPr id="21" name="Group 20"/>
          <p:cNvGrpSpPr/>
          <p:nvPr/>
        </p:nvGrpSpPr>
        <p:grpSpPr>
          <a:xfrm>
            <a:off x="370920" y="1380541"/>
            <a:ext cx="4210224" cy="2144759"/>
            <a:chOff x="489792" y="1718869"/>
            <a:chExt cx="4210224" cy="2144759"/>
          </a:xfrm>
        </p:grpSpPr>
        <p:pic>
          <p:nvPicPr>
            <p:cNvPr id="13" name="Picture 12"/>
            <p:cNvPicPr>
              <a:picLocks noChangeAspect="1"/>
            </p:cNvPicPr>
            <p:nvPr/>
          </p:nvPicPr>
          <p:blipFill>
            <a:blip r:embed="rId2"/>
            <a:stretch>
              <a:fillRect/>
            </a:stretch>
          </p:blipFill>
          <p:spPr>
            <a:xfrm>
              <a:off x="489792" y="2134316"/>
              <a:ext cx="2789127" cy="1729312"/>
            </a:xfrm>
            <a:prstGeom prst="rect">
              <a:avLst/>
            </a:prstGeom>
          </p:spPr>
        </p:pic>
        <p:pic>
          <p:nvPicPr>
            <p:cNvPr id="14" name="Picture 13"/>
            <p:cNvPicPr>
              <a:picLocks noChangeAspect="1"/>
            </p:cNvPicPr>
            <p:nvPr/>
          </p:nvPicPr>
          <p:blipFill>
            <a:blip r:embed="rId3"/>
            <a:stretch>
              <a:fillRect/>
            </a:stretch>
          </p:blipFill>
          <p:spPr>
            <a:xfrm>
              <a:off x="3385068" y="2134316"/>
              <a:ext cx="1314948" cy="1729312"/>
            </a:xfrm>
            <a:prstGeom prst="rect">
              <a:avLst/>
            </a:prstGeom>
          </p:spPr>
        </p:pic>
        <p:sp>
          <p:nvSpPr>
            <p:cNvPr id="18" name="TextBox 17"/>
            <p:cNvSpPr txBox="1"/>
            <p:nvPr/>
          </p:nvSpPr>
          <p:spPr>
            <a:xfrm>
              <a:off x="974145" y="1718869"/>
              <a:ext cx="3365345" cy="369332"/>
            </a:xfrm>
            <a:prstGeom prst="rect">
              <a:avLst/>
            </a:prstGeom>
            <a:noFill/>
          </p:spPr>
          <p:txBody>
            <a:bodyPr wrap="none" rtlCol="0">
              <a:spAutoFit/>
            </a:bodyPr>
            <a:lstStyle/>
            <a:p>
              <a:r>
                <a:rPr lang="en-US" b="1" dirty="0" smtClean="0">
                  <a:latin typeface="+mj-lt"/>
                </a:rPr>
                <a:t>CPP: REALLY Cold Platelets!</a:t>
              </a:r>
              <a:endParaRPr lang="en-US" b="1" dirty="0">
                <a:latin typeface="+mj-lt"/>
              </a:endParaRPr>
            </a:p>
          </p:txBody>
        </p:sp>
      </p:grpSp>
      <p:grpSp>
        <p:nvGrpSpPr>
          <p:cNvPr id="22" name="Group 21"/>
          <p:cNvGrpSpPr/>
          <p:nvPr/>
        </p:nvGrpSpPr>
        <p:grpSpPr>
          <a:xfrm>
            <a:off x="5598474" y="1380744"/>
            <a:ext cx="2929007" cy="2341580"/>
            <a:chOff x="5717346" y="1545336"/>
            <a:chExt cx="2929007" cy="2341580"/>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925" y="2134316"/>
              <a:ext cx="2609850" cy="1752600"/>
            </a:xfrm>
            <a:prstGeom prst="rect">
              <a:avLst/>
            </a:prstGeom>
          </p:spPr>
        </p:pic>
        <p:sp>
          <p:nvSpPr>
            <p:cNvPr id="20" name="TextBox 19"/>
            <p:cNvSpPr txBox="1"/>
            <p:nvPr/>
          </p:nvSpPr>
          <p:spPr>
            <a:xfrm>
              <a:off x="5717346" y="1545336"/>
              <a:ext cx="2929007" cy="369332"/>
            </a:xfrm>
            <a:prstGeom prst="rect">
              <a:avLst/>
            </a:prstGeom>
            <a:noFill/>
          </p:spPr>
          <p:txBody>
            <a:bodyPr wrap="none" rtlCol="0">
              <a:spAutoFit/>
            </a:bodyPr>
            <a:lstStyle/>
            <a:p>
              <a:r>
                <a:rPr lang="en-US" b="1" dirty="0" smtClean="0">
                  <a:latin typeface="+mj-lt"/>
                </a:rPr>
                <a:t>Drone JIT Blood Delivery</a:t>
              </a:r>
              <a:endParaRPr lang="en-US" b="1" dirty="0">
                <a:latin typeface="+mj-lt"/>
              </a:endParaRPr>
            </a:p>
          </p:txBody>
        </p:sp>
      </p:grpSp>
      <p:grpSp>
        <p:nvGrpSpPr>
          <p:cNvPr id="25" name="Group 24"/>
          <p:cNvGrpSpPr/>
          <p:nvPr/>
        </p:nvGrpSpPr>
        <p:grpSpPr>
          <a:xfrm>
            <a:off x="368008" y="4024865"/>
            <a:ext cx="2838450" cy="2096367"/>
            <a:chOff x="489792" y="4427201"/>
            <a:chExt cx="2838450" cy="2096367"/>
          </a:xfrm>
        </p:grpSpPr>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92" y="4913843"/>
              <a:ext cx="2838450" cy="1609725"/>
            </a:xfrm>
            <a:prstGeom prst="rect">
              <a:avLst/>
            </a:prstGeom>
          </p:spPr>
        </p:pic>
        <p:sp>
          <p:nvSpPr>
            <p:cNvPr id="24" name="TextBox 23"/>
            <p:cNvSpPr txBox="1"/>
            <p:nvPr/>
          </p:nvSpPr>
          <p:spPr>
            <a:xfrm>
              <a:off x="868692" y="4427201"/>
              <a:ext cx="2031325" cy="369332"/>
            </a:xfrm>
            <a:prstGeom prst="rect">
              <a:avLst/>
            </a:prstGeom>
            <a:noFill/>
          </p:spPr>
          <p:txBody>
            <a:bodyPr wrap="none" rtlCol="0">
              <a:spAutoFit/>
            </a:bodyPr>
            <a:lstStyle/>
            <a:p>
              <a:r>
                <a:rPr lang="en-US" b="1" dirty="0" smtClean="0">
                  <a:latin typeface="+mj-lt"/>
                </a:rPr>
                <a:t>Really BIG WBB!</a:t>
              </a:r>
              <a:endParaRPr lang="en-US" b="1" dirty="0">
                <a:latin typeface="+mj-lt"/>
              </a:endParaRPr>
            </a:p>
          </p:txBody>
        </p:sp>
      </p:grpSp>
      <p:grpSp>
        <p:nvGrpSpPr>
          <p:cNvPr id="30" name="Group 29"/>
          <p:cNvGrpSpPr/>
          <p:nvPr/>
        </p:nvGrpSpPr>
        <p:grpSpPr>
          <a:xfrm>
            <a:off x="4284024" y="4000777"/>
            <a:ext cx="4698435" cy="2406157"/>
            <a:chOff x="4402896" y="4156225"/>
            <a:chExt cx="4698435" cy="2406157"/>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2896" y="4639449"/>
              <a:ext cx="1314450" cy="871538"/>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5578615"/>
              <a:ext cx="895363" cy="915529"/>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7474" y="4528124"/>
              <a:ext cx="3423857" cy="2034258"/>
            </a:xfrm>
            <a:prstGeom prst="rect">
              <a:avLst/>
            </a:prstGeom>
          </p:spPr>
        </p:pic>
        <p:sp>
          <p:nvSpPr>
            <p:cNvPr id="29" name="TextBox 28"/>
            <p:cNvSpPr txBox="1"/>
            <p:nvPr/>
          </p:nvSpPr>
          <p:spPr>
            <a:xfrm>
              <a:off x="5781465" y="4156225"/>
              <a:ext cx="2800767" cy="369332"/>
            </a:xfrm>
            <a:prstGeom prst="rect">
              <a:avLst/>
            </a:prstGeom>
            <a:noFill/>
          </p:spPr>
          <p:txBody>
            <a:bodyPr wrap="none" rtlCol="0">
              <a:spAutoFit/>
            </a:bodyPr>
            <a:lstStyle/>
            <a:p>
              <a:r>
                <a:rPr lang="en-US" b="1" dirty="0" smtClean="0">
                  <a:latin typeface="+mj-lt"/>
                </a:rPr>
                <a:t>Goal-Directed Therapy?</a:t>
              </a:r>
              <a:endParaRPr lang="en-US" b="1" dirty="0">
                <a:latin typeface="+mj-lt"/>
              </a:endParaRPr>
            </a:p>
          </p:txBody>
        </p:sp>
      </p:grpSp>
    </p:spTree>
    <p:extLst>
      <p:ext uri="{BB962C8B-B14F-4D97-AF65-F5344CB8AC3E}">
        <p14:creationId xmlns:p14="http://schemas.microsoft.com/office/powerpoint/2010/main" val="399198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14</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15" name="Title 1"/>
          <p:cNvSpPr txBox="1">
            <a:spLocks/>
          </p:cNvSpPr>
          <p:nvPr/>
        </p:nvSpPr>
        <p:spPr>
          <a:xfrm>
            <a:off x="1019174" y="17145"/>
            <a:ext cx="7591425" cy="872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Helvetica"/>
                <a:ea typeface="+mj-ea"/>
                <a:cs typeface="Helvetica"/>
              </a:defRPr>
            </a:lvl1pPr>
          </a:lstStyle>
          <a:p>
            <a:r>
              <a:rPr lang="en-US" dirty="0" smtClean="0"/>
              <a:t>The Logistician’s Dream: “artificial WB”</a:t>
            </a:r>
            <a:endParaRPr lang="en-US" dirty="0"/>
          </a:p>
        </p:txBody>
      </p:sp>
      <p:grpSp>
        <p:nvGrpSpPr>
          <p:cNvPr id="8" name="Group 7"/>
          <p:cNvGrpSpPr/>
          <p:nvPr/>
        </p:nvGrpSpPr>
        <p:grpSpPr>
          <a:xfrm>
            <a:off x="1463039" y="1183479"/>
            <a:ext cx="7083787" cy="1814328"/>
            <a:chOff x="825755" y="1183478"/>
            <a:chExt cx="7721072" cy="2470123"/>
          </a:xfrm>
        </p:grpSpPr>
        <p:pic>
          <p:nvPicPr>
            <p:cNvPr id="31" name="Picture 30">
              <a:extLst>
                <a:ext uri="{FF2B5EF4-FFF2-40B4-BE49-F238E27FC236}">
                  <a16:creationId xmlns="" xmlns:a16="http://schemas.microsoft.com/office/drawing/2014/main" id="{1A8A6420-0373-4448-A0C2-F7752F09E3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755" y="1821162"/>
              <a:ext cx="2121467" cy="1832439"/>
            </a:xfrm>
            <a:prstGeom prst="rect">
              <a:avLst/>
            </a:prstGeom>
          </p:spPr>
        </p:pic>
        <p:pic>
          <p:nvPicPr>
            <p:cNvPr id="32" name="Picture 31">
              <a:extLst>
                <a:ext uri="{FF2B5EF4-FFF2-40B4-BE49-F238E27FC236}">
                  <a16:creationId xmlns="" xmlns:a16="http://schemas.microsoft.com/office/drawing/2014/main" id="{EF5FFC07-CC81-3949-96D5-2D805125AF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0723" y="1861801"/>
              <a:ext cx="2135680" cy="1791799"/>
            </a:xfrm>
            <a:prstGeom prst="rect">
              <a:avLst/>
            </a:prstGeom>
          </p:spPr>
        </p:pic>
        <p:pic>
          <p:nvPicPr>
            <p:cNvPr id="33" name="Picture 32">
              <a:extLst>
                <a:ext uri="{FF2B5EF4-FFF2-40B4-BE49-F238E27FC236}">
                  <a16:creationId xmlns="" xmlns:a16="http://schemas.microsoft.com/office/drawing/2014/main" id="{AE81D03B-DCF4-324D-9F5D-2C564E09CE5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55191" y="1861800"/>
              <a:ext cx="2191636" cy="1791799"/>
            </a:xfrm>
            <a:prstGeom prst="rect">
              <a:avLst/>
            </a:prstGeom>
          </p:spPr>
        </p:pic>
        <p:pic>
          <p:nvPicPr>
            <p:cNvPr id="34" name="Picture 33">
              <a:extLst>
                <a:ext uri="{FF2B5EF4-FFF2-40B4-BE49-F238E27FC236}">
                  <a16:creationId xmlns="" xmlns:a16="http://schemas.microsoft.com/office/drawing/2014/main" id="{DCA76000-9D20-8A45-8D5F-D842CAF75F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12984" y="1183478"/>
              <a:ext cx="1547008" cy="478456"/>
            </a:xfrm>
            <a:prstGeom prst="rect">
              <a:avLst/>
            </a:prstGeom>
          </p:spPr>
        </p:pic>
        <p:pic>
          <p:nvPicPr>
            <p:cNvPr id="35" name="Picture 34">
              <a:extLst>
                <a:ext uri="{FF2B5EF4-FFF2-40B4-BE49-F238E27FC236}">
                  <a16:creationId xmlns="" xmlns:a16="http://schemas.microsoft.com/office/drawing/2014/main" id="{0E12C743-ECD8-0A4A-9DF5-06E3ABFAD3BE}"/>
                </a:ext>
              </a:extLst>
            </p:cNvPr>
            <p:cNvPicPr>
              <a:picLocks noChangeAspect="1"/>
            </p:cNvPicPr>
            <p:nvPr/>
          </p:nvPicPr>
          <p:blipFill>
            <a:blip r:embed="rId6"/>
            <a:stretch>
              <a:fillRect/>
            </a:stretch>
          </p:blipFill>
          <p:spPr>
            <a:xfrm>
              <a:off x="3878069" y="1193638"/>
              <a:ext cx="1560987" cy="468296"/>
            </a:xfrm>
            <a:prstGeom prst="rect">
              <a:avLst/>
            </a:prstGeom>
          </p:spPr>
        </p:pic>
        <p:pic>
          <p:nvPicPr>
            <p:cNvPr id="36" name="Picture 35">
              <a:extLst>
                <a:ext uri="{FF2B5EF4-FFF2-40B4-BE49-F238E27FC236}">
                  <a16:creationId xmlns="" xmlns:a16="http://schemas.microsoft.com/office/drawing/2014/main" id="{EA8633D6-544F-124B-BE4B-B607B47EB4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2902" y="1205201"/>
              <a:ext cx="1376213" cy="516080"/>
            </a:xfrm>
            <a:prstGeom prst="rect">
              <a:avLst/>
            </a:prstGeom>
            <a:solidFill>
              <a:schemeClr val="bg1"/>
            </a:solidFill>
          </p:spPr>
        </p:pic>
      </p:grpSp>
      <p:grpSp>
        <p:nvGrpSpPr>
          <p:cNvPr id="11" name="Group 10"/>
          <p:cNvGrpSpPr/>
          <p:nvPr/>
        </p:nvGrpSpPr>
        <p:grpSpPr>
          <a:xfrm>
            <a:off x="153936" y="3652199"/>
            <a:ext cx="2177784" cy="2209105"/>
            <a:chOff x="134470" y="3865781"/>
            <a:chExt cx="2398750" cy="2713428"/>
          </a:xfrm>
        </p:grpSpPr>
        <p:pic>
          <p:nvPicPr>
            <p:cNvPr id="7" name="Picture 6"/>
            <p:cNvPicPr>
              <a:picLocks noChangeAspect="1"/>
            </p:cNvPicPr>
            <p:nvPr/>
          </p:nvPicPr>
          <p:blipFill>
            <a:blip r:embed="rId8"/>
            <a:stretch>
              <a:fillRect/>
            </a:stretch>
          </p:blipFill>
          <p:spPr>
            <a:xfrm>
              <a:off x="1239755" y="3865781"/>
              <a:ext cx="1293465" cy="271342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470" y="4670585"/>
              <a:ext cx="1218841" cy="941832"/>
            </a:xfrm>
            <a:prstGeom prst="rect">
              <a:avLst/>
            </a:prstGeom>
          </p:spPr>
        </p:pic>
      </p:grpSp>
      <p:grpSp>
        <p:nvGrpSpPr>
          <p:cNvPr id="12" name="Group 11"/>
          <p:cNvGrpSpPr/>
          <p:nvPr/>
        </p:nvGrpSpPr>
        <p:grpSpPr>
          <a:xfrm>
            <a:off x="6810829" y="3962964"/>
            <a:ext cx="2231334" cy="2436916"/>
            <a:chOff x="6335341" y="3962964"/>
            <a:chExt cx="2231334" cy="2436916"/>
          </a:xfrm>
        </p:grpSpPr>
        <p:pic>
          <p:nvPicPr>
            <p:cNvPr id="37" name="Picture 36"/>
            <p:cNvPicPr>
              <a:picLocks noChangeAspect="1"/>
            </p:cNvPicPr>
            <p:nvPr/>
          </p:nvPicPr>
          <p:blipFill rotWithShape="1">
            <a:blip r:embed="rId10" cstate="screen">
              <a:extLst>
                <a:ext uri="{28A0092B-C50C-407E-A947-70E740481C1C}">
                  <a14:useLocalDpi xmlns:a14="http://schemas.microsoft.com/office/drawing/2010/main"/>
                </a:ext>
              </a:extLst>
            </a:blip>
            <a:srcRect t="32245"/>
            <a:stretch/>
          </p:blipFill>
          <p:spPr>
            <a:xfrm>
              <a:off x="6355191" y="3962964"/>
              <a:ext cx="2031590" cy="1781629"/>
            </a:xfrm>
            <a:prstGeom prst="rect">
              <a:avLst/>
            </a:prstGeom>
          </p:spPr>
        </p:pic>
        <p:pic>
          <p:nvPicPr>
            <p:cNvPr id="38" name="Picture 37">
              <a:extLst>
                <a:ext uri="{FF2B5EF4-FFF2-40B4-BE49-F238E27FC236}">
                  <a16:creationId xmlns="" xmlns:a16="http://schemas.microsoft.com/office/drawing/2014/main" id="{AD26E369-1190-A84D-A246-0E13863D08D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35341" y="5873037"/>
              <a:ext cx="2231334" cy="526843"/>
            </a:xfrm>
            <a:prstGeom prst="rect">
              <a:avLst/>
            </a:prstGeom>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16536" y="3412892"/>
            <a:ext cx="2948366" cy="570939"/>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5795" y="4089183"/>
            <a:ext cx="2012389" cy="627865"/>
          </a:xfrm>
          <a:prstGeom prst="rect">
            <a:avLst/>
          </a:prstGeom>
        </p:spPr>
      </p:pic>
      <p:grpSp>
        <p:nvGrpSpPr>
          <p:cNvPr id="42" name="Group 41"/>
          <p:cNvGrpSpPr/>
          <p:nvPr/>
        </p:nvGrpSpPr>
        <p:grpSpPr>
          <a:xfrm>
            <a:off x="2605539" y="4891412"/>
            <a:ext cx="3930545" cy="1371600"/>
            <a:chOff x="2605539" y="4891412"/>
            <a:chExt cx="3930545" cy="1371600"/>
          </a:xfrm>
        </p:grpSpPr>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05539" y="4891412"/>
              <a:ext cx="1371600" cy="1371600"/>
            </a:xfrm>
            <a:prstGeom prst="rect">
              <a:avLst/>
            </a:prstGeom>
          </p:spPr>
        </p:pic>
        <p:pic>
          <p:nvPicPr>
            <p:cNvPr id="40" name="Picture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33520" y="4976571"/>
              <a:ext cx="2402564" cy="1201282"/>
            </a:xfrm>
            <a:prstGeom prst="rect">
              <a:avLst/>
            </a:prstGeom>
          </p:spPr>
        </p:pic>
      </p:grpSp>
    </p:spTree>
    <p:extLst>
      <p:ext uri="{BB962C8B-B14F-4D97-AF65-F5344CB8AC3E}">
        <p14:creationId xmlns:p14="http://schemas.microsoft.com/office/powerpoint/2010/main" val="2603975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pPr algn="ctr"/>
            <a:r>
              <a:rPr lang="en-US" dirty="0" smtClean="0"/>
              <a:t> </a:t>
            </a:r>
            <a:endParaRPr lang="en-US" dirty="0"/>
          </a:p>
        </p:txBody>
      </p:sp>
      <p:sp>
        <p:nvSpPr>
          <p:cNvPr id="3" name="Content Placeholder 2"/>
          <p:cNvSpPr>
            <a:spLocks noGrp="1"/>
          </p:cNvSpPr>
          <p:nvPr>
            <p:ph idx="1"/>
          </p:nvPr>
        </p:nvSpPr>
        <p:spPr>
          <a:xfrm>
            <a:off x="457200" y="1096478"/>
            <a:ext cx="8229600" cy="4846806"/>
          </a:xfrm>
        </p:spPr>
        <p:txBody>
          <a:bodyPr>
            <a:normAutofit/>
          </a:bodyPr>
          <a:lstStyle/>
          <a:p>
            <a:pPr>
              <a:spcBef>
                <a:spcPct val="0"/>
              </a:spcBef>
              <a:buNone/>
            </a:pPr>
            <a:r>
              <a:rPr lang="en-US" altLang="en-US" b="1" i="1" dirty="0" smtClean="0"/>
              <a:t>Oxygen delivery potential?</a:t>
            </a:r>
          </a:p>
          <a:p>
            <a:pPr>
              <a:spcBef>
                <a:spcPct val="0"/>
              </a:spcBef>
              <a:buNone/>
            </a:pPr>
            <a:r>
              <a:rPr lang="en-US" altLang="en-US" b="1" i="1" dirty="0" smtClean="0"/>
              <a:t>Coagulation potential?</a:t>
            </a:r>
          </a:p>
          <a:p>
            <a:pPr>
              <a:spcBef>
                <a:spcPct val="0"/>
              </a:spcBef>
              <a:buNone/>
            </a:pPr>
            <a:r>
              <a:rPr lang="en-US" altLang="en-US" b="1" i="1" dirty="0" smtClean="0"/>
              <a:t>Clot lysis?</a:t>
            </a:r>
          </a:p>
          <a:p>
            <a:pPr>
              <a:spcBef>
                <a:spcPct val="0"/>
              </a:spcBef>
              <a:buNone/>
            </a:pPr>
            <a:r>
              <a:rPr lang="en-US" altLang="en-US" b="1" i="1" dirty="0" smtClean="0"/>
              <a:t>Rheology?</a:t>
            </a:r>
          </a:p>
          <a:p>
            <a:pPr>
              <a:spcBef>
                <a:spcPct val="0"/>
              </a:spcBef>
              <a:buNone/>
            </a:pPr>
            <a:r>
              <a:rPr lang="en-US" altLang="en-US" b="1" i="1" dirty="0" smtClean="0"/>
              <a:t>Interaction with native platelets?</a:t>
            </a:r>
          </a:p>
          <a:p>
            <a:pPr>
              <a:spcBef>
                <a:spcPct val="0"/>
              </a:spcBef>
              <a:buNone/>
            </a:pPr>
            <a:r>
              <a:rPr lang="en-US" altLang="en-US" b="1" i="1" dirty="0" smtClean="0"/>
              <a:t>Full replacement vs. fixed dose bridge?</a:t>
            </a:r>
          </a:p>
          <a:p>
            <a:pPr>
              <a:spcBef>
                <a:spcPct val="0"/>
              </a:spcBef>
              <a:buNone/>
            </a:pPr>
            <a:r>
              <a:rPr lang="en-US" altLang="en-US" b="1" i="1" dirty="0" smtClean="0"/>
              <a:t>Volume/ oncotic pressure/ electrolytes?</a:t>
            </a:r>
          </a:p>
          <a:p>
            <a:pPr>
              <a:spcBef>
                <a:spcPct val="0"/>
              </a:spcBef>
              <a:buNone/>
            </a:pPr>
            <a:r>
              <a:rPr lang="en-US" altLang="en-US" b="1" i="1" dirty="0" smtClean="0"/>
              <a:t>Regulatory factors????</a:t>
            </a:r>
          </a:p>
          <a:p>
            <a:pPr>
              <a:spcBef>
                <a:spcPct val="0"/>
              </a:spcBef>
              <a:buNone/>
            </a:pPr>
            <a:endParaRPr lang="en-US" altLang="en-US" i="1" dirty="0"/>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15</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7" name="Title 1"/>
          <p:cNvSpPr txBox="1">
            <a:spLocks/>
          </p:cNvSpPr>
          <p:nvPr/>
        </p:nvSpPr>
        <p:spPr>
          <a:xfrm>
            <a:off x="1019174" y="8001"/>
            <a:ext cx="7591425" cy="872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Helvetica"/>
                <a:ea typeface="+mj-ea"/>
                <a:cs typeface="Helvetica"/>
              </a:defRPr>
            </a:lvl1pPr>
          </a:lstStyle>
          <a:p>
            <a:r>
              <a:rPr lang="en-US" dirty="0" smtClean="0"/>
              <a:t>WB (semi) synthetic replacements?</a:t>
            </a:r>
            <a:endParaRPr lang="en-US" dirty="0"/>
          </a:p>
        </p:txBody>
      </p:sp>
      <p:sp>
        <p:nvSpPr>
          <p:cNvPr id="4" name="TextBox 3"/>
          <p:cNvSpPr txBox="1"/>
          <p:nvPr/>
        </p:nvSpPr>
        <p:spPr>
          <a:xfrm>
            <a:off x="535925" y="4852922"/>
            <a:ext cx="2371162" cy="584775"/>
          </a:xfrm>
          <a:prstGeom prst="rect">
            <a:avLst/>
          </a:prstGeom>
          <a:noFill/>
        </p:spPr>
        <p:txBody>
          <a:bodyPr wrap="none" rtlCol="0">
            <a:spAutoFit/>
          </a:bodyPr>
          <a:lstStyle/>
          <a:p>
            <a:r>
              <a:rPr lang="en-US" sz="3200" b="1" dirty="0" smtClean="0">
                <a:solidFill>
                  <a:srgbClr val="C00000"/>
                </a:solidFill>
                <a:latin typeface="+mj-lt"/>
              </a:rPr>
              <a:t>Holy Grail?</a:t>
            </a:r>
            <a:endParaRPr lang="en-US" sz="3200" b="1" dirty="0">
              <a:solidFill>
                <a:srgbClr val="C00000"/>
              </a:solidFill>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202" y="3998029"/>
            <a:ext cx="4781550" cy="2288313"/>
          </a:xfrm>
          <a:prstGeom prst="rect">
            <a:avLst/>
          </a:prstGeom>
        </p:spPr>
      </p:pic>
      <p:sp>
        <p:nvSpPr>
          <p:cNvPr id="8" name="TextBox 7"/>
          <p:cNvSpPr txBox="1"/>
          <p:nvPr/>
        </p:nvSpPr>
        <p:spPr>
          <a:xfrm>
            <a:off x="6135624" y="1426464"/>
            <a:ext cx="2621230" cy="923330"/>
          </a:xfrm>
          <a:prstGeom prst="rect">
            <a:avLst/>
          </a:prstGeom>
          <a:noFill/>
        </p:spPr>
        <p:txBody>
          <a:bodyPr wrap="none" rtlCol="0">
            <a:spAutoFit/>
          </a:bodyPr>
          <a:lstStyle/>
          <a:p>
            <a:r>
              <a:rPr lang="en-US" b="1" i="1" dirty="0" smtClean="0">
                <a:solidFill>
                  <a:schemeClr val="accent1"/>
                </a:solidFill>
                <a:latin typeface="+mj-lt"/>
              </a:rPr>
              <a:t>What about radiation?</a:t>
            </a:r>
          </a:p>
          <a:p>
            <a:r>
              <a:rPr lang="en-US" b="1" i="1" dirty="0" smtClean="0">
                <a:solidFill>
                  <a:schemeClr val="accent1"/>
                </a:solidFill>
                <a:latin typeface="+mj-lt"/>
              </a:rPr>
              <a:t>Is this enough?</a:t>
            </a:r>
          </a:p>
          <a:p>
            <a:r>
              <a:rPr lang="en-US" b="1" i="1" dirty="0" smtClean="0">
                <a:solidFill>
                  <a:schemeClr val="accent1"/>
                </a:solidFill>
                <a:latin typeface="+mj-lt"/>
              </a:rPr>
              <a:t>GF support?</a:t>
            </a:r>
            <a:endParaRPr lang="en-US" b="1" i="1" dirty="0">
              <a:solidFill>
                <a:schemeClr val="accent1"/>
              </a:solidFill>
              <a:latin typeface="+mj-lt"/>
            </a:endParaRPr>
          </a:p>
        </p:txBody>
      </p:sp>
    </p:spTree>
    <p:extLst>
      <p:ext uri="{BB962C8B-B14F-4D97-AF65-F5344CB8AC3E}">
        <p14:creationId xmlns:p14="http://schemas.microsoft.com/office/powerpoint/2010/main" val="336858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16</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15" name="Title 1"/>
          <p:cNvSpPr txBox="1">
            <a:spLocks/>
          </p:cNvSpPr>
          <p:nvPr/>
        </p:nvSpPr>
        <p:spPr>
          <a:xfrm>
            <a:off x="1019174" y="17145"/>
            <a:ext cx="7591425" cy="872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chemeClr val="tx1"/>
                </a:solidFill>
                <a:latin typeface="Helvetica"/>
                <a:ea typeface="+mj-ea"/>
                <a:cs typeface="Helvetica"/>
              </a:defRPr>
            </a:lvl1pPr>
          </a:lstStyle>
          <a:p>
            <a:r>
              <a:rPr lang="en-US" dirty="0" smtClean="0"/>
              <a:t>Game Changers: Adapt Cells to Hypoxia</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1" y="1243584"/>
            <a:ext cx="3697060" cy="52029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593" y="2350008"/>
            <a:ext cx="5070421" cy="3374135"/>
          </a:xfrm>
          <a:prstGeom prst="rect">
            <a:avLst/>
          </a:prstGeom>
        </p:spPr>
      </p:pic>
      <p:sp>
        <p:nvSpPr>
          <p:cNvPr id="4" name="TextBox 3"/>
          <p:cNvSpPr txBox="1"/>
          <p:nvPr/>
        </p:nvSpPr>
        <p:spPr>
          <a:xfrm>
            <a:off x="5095508" y="1278374"/>
            <a:ext cx="2401619" cy="830997"/>
          </a:xfrm>
          <a:prstGeom prst="rect">
            <a:avLst/>
          </a:prstGeom>
          <a:noFill/>
        </p:spPr>
        <p:txBody>
          <a:bodyPr wrap="none" rtlCol="0">
            <a:spAutoFit/>
          </a:bodyPr>
          <a:lstStyle/>
          <a:p>
            <a:r>
              <a:rPr lang="en-US" sz="2400" b="1" dirty="0" err="1" smtClean="0">
                <a:effectLst>
                  <a:outerShdw blurRad="38100" dist="38100" dir="2700000" algn="tl">
                    <a:srgbClr val="000000">
                      <a:alpha val="43137"/>
                    </a:srgbClr>
                  </a:outerShdw>
                </a:effectLst>
                <a:latin typeface="+mj-lt"/>
              </a:rPr>
              <a:t>PHDi</a:t>
            </a:r>
            <a:r>
              <a:rPr lang="en-US" sz="2400" b="1" dirty="0" smtClean="0">
                <a:effectLst>
                  <a:outerShdw blurRad="38100" dist="38100" dir="2700000" algn="tl">
                    <a:srgbClr val="000000">
                      <a:alpha val="43137"/>
                    </a:srgbClr>
                  </a:outerShdw>
                </a:effectLst>
                <a:latin typeface="+mj-lt"/>
              </a:rPr>
              <a:t> </a:t>
            </a:r>
            <a:r>
              <a:rPr lang="en-US" sz="2400" b="1" dirty="0" smtClean="0">
                <a:effectLst>
                  <a:outerShdw blurRad="38100" dist="38100" dir="2700000" algn="tl">
                    <a:srgbClr val="000000">
                      <a:alpha val="43137"/>
                    </a:srgbClr>
                  </a:outerShdw>
                </a:effectLst>
                <a:latin typeface="+mj-lt"/>
                <a:sym typeface="Wingdings" panose="05000000000000000000" pitchFamily="2" charset="2"/>
              </a:rPr>
              <a:t> ↑HIF1</a:t>
            </a:r>
            <a:r>
              <a:rPr lang="el-GR" sz="2400" b="1" dirty="0" smtClean="0">
                <a:effectLst>
                  <a:outerShdw blurRad="38100" dist="38100" dir="2700000" algn="tl">
                    <a:srgbClr val="000000">
                      <a:alpha val="43137"/>
                    </a:srgbClr>
                  </a:outerShdw>
                </a:effectLst>
                <a:latin typeface="+mj-lt"/>
                <a:sym typeface="Wingdings" panose="05000000000000000000" pitchFamily="2" charset="2"/>
              </a:rPr>
              <a:t>α</a:t>
            </a:r>
            <a:endParaRPr lang="en-US" sz="2400" b="1" dirty="0" smtClean="0">
              <a:effectLst>
                <a:outerShdw blurRad="38100" dist="38100" dir="2700000" algn="tl">
                  <a:srgbClr val="000000">
                    <a:alpha val="43137"/>
                  </a:srgbClr>
                </a:outerShdw>
              </a:effectLst>
              <a:latin typeface="+mj-lt"/>
              <a:sym typeface="Wingdings" panose="05000000000000000000" pitchFamily="2" charset="2"/>
            </a:endParaRPr>
          </a:p>
          <a:p>
            <a:r>
              <a:rPr lang="en-US" sz="2400" b="1" dirty="0" smtClean="0">
                <a:effectLst>
                  <a:outerShdw blurRad="38100" dist="38100" dir="2700000" algn="tl">
                    <a:srgbClr val="000000">
                      <a:alpha val="43137"/>
                    </a:srgbClr>
                  </a:outerShdw>
                </a:effectLst>
                <a:latin typeface="+mj-lt"/>
                <a:sym typeface="Wingdings" panose="05000000000000000000" pitchFamily="2" charset="2"/>
              </a:rPr>
              <a:t>“Shock Drug”</a:t>
            </a:r>
            <a:endParaRPr lang="en-US" sz="2400" b="1" dirty="0">
              <a:effectLst>
                <a:outerShdw blurRad="38100" dist="38100" dir="2700000" algn="tl">
                  <a:srgbClr val="000000">
                    <a:alpha val="43137"/>
                  </a:srgbClr>
                </a:outerShdw>
              </a:effectLst>
              <a:latin typeface="+mj-lt"/>
            </a:endParaRPr>
          </a:p>
        </p:txBody>
      </p:sp>
      <p:sp>
        <p:nvSpPr>
          <p:cNvPr id="7" name="TextBox 6"/>
          <p:cNvSpPr txBox="1"/>
          <p:nvPr/>
        </p:nvSpPr>
        <p:spPr>
          <a:xfrm>
            <a:off x="4896280" y="5907023"/>
            <a:ext cx="3163045" cy="523220"/>
          </a:xfrm>
          <a:prstGeom prst="rect">
            <a:avLst/>
          </a:prstGeom>
          <a:noFill/>
        </p:spPr>
        <p:txBody>
          <a:bodyPr wrap="none" rtlCol="0">
            <a:spAutoFit/>
          </a:bodyPr>
          <a:lstStyle/>
          <a:p>
            <a:r>
              <a:rPr lang="en-US" sz="2800" b="1" i="1" dirty="0" err="1" smtClean="0">
                <a:solidFill>
                  <a:schemeClr val="accent1"/>
                </a:solidFill>
                <a:latin typeface="+mj-lt"/>
              </a:rPr>
              <a:t>Radioprotectant</a:t>
            </a:r>
            <a:r>
              <a:rPr lang="en-US" sz="2800" b="1" i="1" dirty="0" smtClean="0">
                <a:solidFill>
                  <a:schemeClr val="accent1"/>
                </a:solidFill>
                <a:latin typeface="+mj-lt"/>
              </a:rPr>
              <a:t>?</a:t>
            </a:r>
            <a:endParaRPr lang="en-US" sz="2800" b="1" i="1" dirty="0">
              <a:solidFill>
                <a:schemeClr val="accent1"/>
              </a:solidFill>
              <a:latin typeface="+mj-lt"/>
            </a:endParaRPr>
          </a:p>
        </p:txBody>
      </p:sp>
    </p:spTree>
    <p:extLst>
      <p:ext uri="{BB962C8B-B14F-4D97-AF65-F5344CB8AC3E}">
        <p14:creationId xmlns:p14="http://schemas.microsoft.com/office/powerpoint/2010/main" val="1980130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USAISR Future Directions on Acute Combat Casualty Care</a:t>
            </a:r>
            <a:endParaRPr lang="en-US" dirty="0"/>
          </a:p>
        </p:txBody>
      </p:sp>
      <p:sp>
        <p:nvSpPr>
          <p:cNvPr id="3" name="Content Placeholder 2"/>
          <p:cNvSpPr>
            <a:spLocks noGrp="1"/>
          </p:cNvSpPr>
          <p:nvPr>
            <p:ph sz="half" idx="1"/>
          </p:nvPr>
        </p:nvSpPr>
        <p:spPr>
          <a:xfrm>
            <a:off x="9145" y="1600200"/>
            <a:ext cx="3941064" cy="4525963"/>
          </a:xfrm>
        </p:spPr>
        <p:txBody>
          <a:bodyPr>
            <a:normAutofit/>
          </a:bodyPr>
          <a:lstStyle/>
          <a:p>
            <a:pPr marL="0" indent="0">
              <a:buNone/>
            </a:pPr>
            <a:r>
              <a:rPr lang="en-US" sz="2400" dirty="0" smtClean="0">
                <a:solidFill>
                  <a:schemeClr val="tx1"/>
                </a:solidFill>
              </a:rPr>
              <a:t>Right team &amp; resources to address:</a:t>
            </a:r>
            <a:endParaRPr lang="en-US" sz="2400" dirty="0">
              <a:solidFill>
                <a:schemeClr val="tx1"/>
              </a:solidFill>
            </a:endParaRPr>
          </a:p>
          <a:p>
            <a:pPr lvl="1"/>
            <a:r>
              <a:rPr lang="en-US" sz="2000" dirty="0" smtClean="0"/>
              <a:t>Vision preservation</a:t>
            </a:r>
          </a:p>
          <a:p>
            <a:pPr lvl="1"/>
            <a:r>
              <a:rPr lang="en-US" sz="2000" dirty="0" smtClean="0"/>
              <a:t>Triage/monitoring</a:t>
            </a:r>
          </a:p>
          <a:p>
            <a:pPr lvl="1"/>
            <a:r>
              <a:rPr lang="en-US" sz="2000" dirty="0" smtClean="0"/>
              <a:t>Hemorrhage control</a:t>
            </a:r>
          </a:p>
          <a:p>
            <a:pPr lvl="1"/>
            <a:r>
              <a:rPr lang="en-US" sz="2000" dirty="0" smtClean="0"/>
              <a:t>IV/IO Access</a:t>
            </a:r>
            <a:endParaRPr lang="en-US" sz="2000" dirty="0" smtClean="0">
              <a:solidFill>
                <a:schemeClr val="tx1"/>
              </a:solidFill>
            </a:endParaRPr>
          </a:p>
          <a:p>
            <a:pPr lvl="1"/>
            <a:r>
              <a:rPr lang="en-US" sz="2000" dirty="0" smtClean="0"/>
              <a:t>Blood &amp; Resuscitation</a:t>
            </a:r>
          </a:p>
          <a:p>
            <a:pPr lvl="1"/>
            <a:r>
              <a:rPr lang="en-US" sz="2000" dirty="0" smtClean="0"/>
              <a:t>Organ support</a:t>
            </a:r>
            <a:endParaRPr lang="en-US" sz="2000" dirty="0" smtClean="0">
              <a:solidFill>
                <a:schemeClr val="tx1"/>
              </a:solidFill>
            </a:endParaRPr>
          </a:p>
          <a:p>
            <a:pPr lvl="1"/>
            <a:r>
              <a:rPr lang="en-US" sz="2000" dirty="0" smtClean="0"/>
              <a:t>Pain </a:t>
            </a:r>
            <a:r>
              <a:rPr lang="en-US" sz="2000" dirty="0" smtClean="0"/>
              <a:t>management</a:t>
            </a:r>
          </a:p>
          <a:p>
            <a:pPr lvl="1"/>
            <a:r>
              <a:rPr lang="en-US" sz="2000" dirty="0" smtClean="0">
                <a:solidFill>
                  <a:srgbClr val="C00000"/>
                </a:solidFill>
              </a:rPr>
              <a:t>Trauma/ARS</a:t>
            </a:r>
            <a:endParaRPr lang="en-US" sz="2000" dirty="0" smtClean="0">
              <a:solidFill>
                <a:srgbClr val="C00000"/>
              </a:solidFill>
            </a:endParaRPr>
          </a:p>
          <a:p>
            <a:pPr lvl="1"/>
            <a:endParaRPr lang="en-US" sz="2000" dirty="0">
              <a:solidFill>
                <a:schemeClr val="tx1"/>
              </a:solidFill>
            </a:endParaRP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22009E32-0316-A64C-BBE6-76331A90034E}" type="slidenum">
              <a:rPr lang="en-US" smtClean="0"/>
              <a:t>17</a:t>
            </a:fld>
            <a:endParaRPr lang="en-US"/>
          </a:p>
        </p:txBody>
      </p:sp>
      <p:sp>
        <p:nvSpPr>
          <p:cNvPr id="8"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11" name="Picture 10"/>
          <p:cNvPicPr>
            <a:picLocks noChangeAspect="1"/>
          </p:cNvPicPr>
          <p:nvPr/>
        </p:nvPicPr>
        <p:blipFill>
          <a:blip r:embed="rId2"/>
          <a:stretch>
            <a:fillRect/>
          </a:stretch>
        </p:blipFill>
        <p:spPr>
          <a:xfrm>
            <a:off x="3926747" y="1600199"/>
            <a:ext cx="5244685" cy="3693042"/>
          </a:xfrm>
          <a:prstGeom prst="rect">
            <a:avLst/>
          </a:prstGeom>
        </p:spPr>
      </p:pic>
      <p:sp>
        <p:nvSpPr>
          <p:cNvPr id="12" name="TextBox 11"/>
          <p:cNvSpPr txBox="1"/>
          <p:nvPr/>
        </p:nvSpPr>
        <p:spPr>
          <a:xfrm>
            <a:off x="202855" y="6056863"/>
            <a:ext cx="3749744" cy="369332"/>
          </a:xfrm>
          <a:prstGeom prst="rect">
            <a:avLst/>
          </a:prstGeom>
          <a:noFill/>
        </p:spPr>
        <p:txBody>
          <a:bodyPr wrap="none" rtlCol="0">
            <a:spAutoFit/>
          </a:bodyPr>
          <a:lstStyle/>
          <a:p>
            <a:r>
              <a:rPr lang="en-US" b="1" i="1" dirty="0" smtClean="0">
                <a:latin typeface="+mj-lt"/>
              </a:rPr>
              <a:t>GOAL: </a:t>
            </a:r>
            <a:r>
              <a:rPr lang="en-US" b="1" i="1" dirty="0">
                <a:latin typeface="+mj-lt"/>
              </a:rPr>
              <a:t>R</a:t>
            </a:r>
            <a:r>
              <a:rPr lang="en-US" b="1" i="1" dirty="0" smtClean="0">
                <a:latin typeface="+mj-lt"/>
              </a:rPr>
              <a:t>educe combat mortality</a:t>
            </a:r>
            <a:endParaRPr lang="en-US" b="1" i="1"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smtClean="0">
              <a:ln>
                <a:noFill/>
              </a:ln>
              <a:solidFill>
                <a:schemeClr val="tx1"/>
              </a:solidFill>
              <a:effectLst/>
              <a:latin typeface="Arial" charset="0"/>
            </a:endParaRPr>
          </a:p>
        </p:txBody>
      </p:sp>
      <p:pic>
        <p:nvPicPr>
          <p:cNvPr id="3" name="Picture 2" descr="Logo Slid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 y="0"/>
            <a:ext cx="9144000" cy="6858000"/>
          </a:xfrm>
          <a:prstGeom prst="rect">
            <a:avLst/>
          </a:prstGeom>
        </p:spPr>
      </p:pic>
      <p:sp>
        <p:nvSpPr>
          <p:cNvPr id="12" name="Rectangle 2"/>
          <p:cNvSpPr txBox="1">
            <a:spLocks noChangeArrowheads="1"/>
          </p:cNvSpPr>
          <p:nvPr/>
        </p:nvSpPr>
        <p:spPr bwMode="auto">
          <a:xfrm>
            <a:off x="2103383" y="4659533"/>
            <a:ext cx="4937234" cy="700744"/>
          </a:xfrm>
          <a:prstGeom prst="rect">
            <a:avLst/>
          </a:prstGeom>
          <a:noFill/>
          <a:ln w="9525">
            <a:noFill/>
            <a:miter lim="800000"/>
            <a:headEnd/>
            <a:tailEnd/>
          </a:ln>
        </p:spPr>
        <p:txBody>
          <a:bodyPr vert="horz" wrap="square" lIns="91416" tIns="45708" rIns="91416" bIns="4570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noProof="0" dirty="0" smtClean="0">
                <a:ln>
                  <a:noFill/>
                </a:ln>
                <a:solidFill>
                  <a:srgbClr val="660033"/>
                </a:solidFill>
                <a:effectLst/>
                <a:uLnTx/>
                <a:uFillTx/>
                <a:latin typeface="+mj-lt"/>
                <a:ea typeface="+mj-ea"/>
                <a:cs typeface="+mj-cs"/>
              </a:rPr>
              <a:t>Questions?</a:t>
            </a:r>
            <a:endParaRPr kumimoji="0" lang="en-US" sz="2000" b="0" i="0" u="none" strike="noStrike" kern="0" cap="none" spc="0" normalizeH="0" baseline="0" noProof="0" dirty="0" smtClean="0">
              <a:ln>
                <a:noFill/>
              </a:ln>
              <a:solidFill>
                <a:srgbClr val="660033"/>
              </a:solidFill>
              <a:effectLst/>
              <a:uLnTx/>
              <a:uFillTx/>
              <a:latin typeface="+mj-lt"/>
              <a:ea typeface="+mj-ea"/>
              <a:cs typeface="+mj-c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0" y="67540"/>
            <a:ext cx="2512325" cy="169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png"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080" y="141237"/>
            <a:ext cx="967539" cy="98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7254" y="365546"/>
            <a:ext cx="881640" cy="120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 Uib">
            <a:hlinkClick r:id="rId6" tooltip="Logo Uib"/>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1080" y="1271845"/>
            <a:ext cx="1005883" cy="9822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647" y="2001455"/>
            <a:ext cx="1184282" cy="1569173"/>
          </a:xfrm>
          <a:prstGeom prst="rect">
            <a:avLst/>
          </a:prstGeom>
        </p:spPr>
      </p:pic>
      <p:sp>
        <p:nvSpPr>
          <p:cNvPr id="13" name="TextBox 12"/>
          <p:cNvSpPr txBox="1"/>
          <p:nvPr/>
        </p:nvSpPr>
        <p:spPr>
          <a:xfrm>
            <a:off x="358357" y="3699206"/>
            <a:ext cx="1009764" cy="369332"/>
          </a:xfrm>
          <a:prstGeom prst="rect">
            <a:avLst/>
          </a:prstGeom>
          <a:noFill/>
        </p:spPr>
        <p:txBody>
          <a:bodyPr wrap="none" rtlCol="0">
            <a:spAutoFit/>
          </a:bodyPr>
          <a:lstStyle/>
          <a:p>
            <a:pPr algn="ctr"/>
            <a:r>
              <a:rPr lang="en-US" b="1" dirty="0" smtClean="0">
                <a:latin typeface="+mj-lt"/>
              </a:rPr>
              <a:t>LTOWB</a:t>
            </a:r>
            <a:endParaRPr lang="en-US" b="1" dirty="0">
              <a:latin typeface="+mj-lt"/>
            </a:endParaRPr>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6025" y="4190035"/>
            <a:ext cx="1398092" cy="2577732"/>
          </a:xfrm>
          <a:prstGeom prst="rect">
            <a:avLst/>
          </a:prstGeom>
        </p:spPr>
      </p:pic>
      <p:sp>
        <p:nvSpPr>
          <p:cNvPr id="15" name="TextBox 14"/>
          <p:cNvSpPr txBox="1"/>
          <p:nvPr/>
        </p:nvSpPr>
        <p:spPr>
          <a:xfrm>
            <a:off x="7807370" y="3469143"/>
            <a:ext cx="1133644" cy="646331"/>
          </a:xfrm>
          <a:prstGeom prst="rect">
            <a:avLst/>
          </a:prstGeom>
          <a:noFill/>
        </p:spPr>
        <p:txBody>
          <a:bodyPr wrap="none" rtlCol="0" anchor="b">
            <a:spAutoFit/>
          </a:bodyPr>
          <a:lstStyle/>
          <a:p>
            <a:pPr algn="ctr"/>
            <a:r>
              <a:rPr lang="en-US" b="1" dirty="0" smtClean="0">
                <a:latin typeface="+mj-lt"/>
              </a:rPr>
              <a:t>Cold</a:t>
            </a:r>
          </a:p>
          <a:p>
            <a:pPr algn="ctr"/>
            <a:r>
              <a:rPr lang="en-US" b="1" dirty="0" smtClean="0">
                <a:latin typeface="+mj-lt"/>
              </a:rPr>
              <a:t>Platelets</a:t>
            </a:r>
            <a:endParaRPr lang="en-US" b="1" dirty="0">
              <a:latin typeface="+mj-lt"/>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9878" y="5476317"/>
            <a:ext cx="1750861" cy="1318215"/>
          </a:xfrm>
          <a:prstGeom prst="rect">
            <a:avLst/>
          </a:prstGeom>
        </p:spPr>
      </p:pic>
      <p:sp>
        <p:nvSpPr>
          <p:cNvPr id="17" name="TextBox 16"/>
          <p:cNvSpPr txBox="1"/>
          <p:nvPr/>
        </p:nvSpPr>
        <p:spPr>
          <a:xfrm>
            <a:off x="6914912" y="5076217"/>
            <a:ext cx="646331" cy="369332"/>
          </a:xfrm>
          <a:prstGeom prst="rect">
            <a:avLst/>
          </a:prstGeom>
          <a:noFill/>
        </p:spPr>
        <p:txBody>
          <a:bodyPr wrap="none" rtlCol="0" anchor="b">
            <a:spAutoFit/>
          </a:bodyPr>
          <a:lstStyle/>
          <a:p>
            <a:pPr algn="ctr"/>
            <a:r>
              <a:rPr lang="en-US" b="1" dirty="0" smtClean="0">
                <a:latin typeface="+mj-lt"/>
              </a:rPr>
              <a:t>FDP</a:t>
            </a:r>
            <a:endParaRPr lang="en-US" b="1" dirty="0">
              <a:latin typeface="+mj-lt"/>
            </a:endParaRPr>
          </a:p>
        </p:txBody>
      </p:sp>
      <p:pic>
        <p:nvPicPr>
          <p:cNvPr id="18" name="Picture 2" descr="http://www.genmed.ca/products/zoom/02064413-621745159831-1.jpg"/>
          <p:cNvPicPr>
            <a:picLocks noChangeAspect="1" noChangeArrowheads="1"/>
          </p:cNvPicPr>
          <p:nvPr/>
        </p:nvPicPr>
        <p:blipFill>
          <a:blip r:embed="rId11" cstate="print"/>
          <a:srcRect/>
          <a:stretch>
            <a:fillRect/>
          </a:stretch>
        </p:blipFill>
        <p:spPr bwMode="auto">
          <a:xfrm>
            <a:off x="1855184" y="5476316"/>
            <a:ext cx="1154977" cy="1338741"/>
          </a:xfrm>
          <a:prstGeom prst="rect">
            <a:avLst/>
          </a:prstGeom>
          <a:noFill/>
        </p:spPr>
      </p:pic>
      <p:sp>
        <p:nvSpPr>
          <p:cNvPr id="19" name="TextBox 18"/>
          <p:cNvSpPr txBox="1"/>
          <p:nvPr/>
        </p:nvSpPr>
        <p:spPr>
          <a:xfrm>
            <a:off x="1788557" y="5076212"/>
            <a:ext cx="646332" cy="369332"/>
          </a:xfrm>
          <a:prstGeom prst="rect">
            <a:avLst/>
          </a:prstGeom>
          <a:noFill/>
        </p:spPr>
        <p:txBody>
          <a:bodyPr wrap="none" rtlCol="0" anchor="b">
            <a:spAutoFit/>
          </a:bodyPr>
          <a:lstStyle/>
          <a:p>
            <a:pPr algn="ctr"/>
            <a:r>
              <a:rPr lang="en-US" b="1" dirty="0" smtClean="0">
                <a:latin typeface="+mj-lt"/>
              </a:rPr>
              <a:t>TXA</a:t>
            </a:r>
            <a:endParaRPr lang="en-US" b="1" dirty="0">
              <a:latin typeface="+mj-lt"/>
            </a:endParaRPr>
          </a:p>
        </p:txBody>
      </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31019" y="1222112"/>
            <a:ext cx="1081723" cy="1081723"/>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87982" y="277128"/>
            <a:ext cx="1366839" cy="838201"/>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72889" y="2001455"/>
            <a:ext cx="1337272" cy="1036386"/>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0625" y="5465544"/>
            <a:ext cx="1728788" cy="1152525"/>
          </a:xfrm>
          <a:prstGeom prst="rect">
            <a:avLst/>
          </a:prstGeom>
        </p:spPr>
      </p:pic>
      <p:pic>
        <p:nvPicPr>
          <p:cNvPr id="22" name="Picture 3" descr="X:\From CDs\Files\Desktop\Desktop\BAMC\Whole Blood\IMG_0546.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50" y="4407407"/>
            <a:ext cx="1695833" cy="2384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77159" y="2306320"/>
            <a:ext cx="1464142" cy="1464142"/>
          </a:xfrm>
          <a:prstGeom prst="rect">
            <a:avLst/>
          </a:prstGeom>
        </p:spPr>
      </p:pic>
    </p:spTree>
    <p:extLst>
      <p:ext uri="{BB962C8B-B14F-4D97-AF65-F5344CB8AC3E}">
        <p14:creationId xmlns:p14="http://schemas.microsoft.com/office/powerpoint/2010/main" val="26820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pPr algn="ctr"/>
            <a:r>
              <a:rPr lang="en-US" dirty="0" smtClean="0"/>
              <a:t> </a:t>
            </a:r>
            <a:endParaRPr lang="en-US" dirty="0"/>
          </a:p>
        </p:txBody>
      </p:sp>
      <p:sp>
        <p:nvSpPr>
          <p:cNvPr id="3" name="Content Placeholder 2"/>
          <p:cNvSpPr>
            <a:spLocks noGrp="1"/>
          </p:cNvSpPr>
          <p:nvPr>
            <p:ph idx="1"/>
          </p:nvPr>
        </p:nvSpPr>
        <p:spPr/>
        <p:txBody>
          <a:bodyPr>
            <a:normAutofit/>
          </a:bodyPr>
          <a:lstStyle/>
          <a:p>
            <a:pPr>
              <a:spcBef>
                <a:spcPct val="0"/>
              </a:spcBef>
              <a:buNone/>
            </a:pPr>
            <a:r>
              <a:rPr lang="en-US" altLang="en-US" b="1" dirty="0" smtClean="0"/>
              <a:t>Disclaimer:</a:t>
            </a:r>
          </a:p>
          <a:p>
            <a:pPr marL="0">
              <a:spcBef>
                <a:spcPct val="0"/>
              </a:spcBef>
              <a:buNone/>
            </a:pPr>
            <a:r>
              <a:rPr lang="en-US" altLang="en-US" i="1" dirty="0" smtClean="0"/>
              <a:t>The </a:t>
            </a:r>
            <a:r>
              <a:rPr lang="en-US" altLang="en-US" i="1" dirty="0"/>
              <a:t>opinions or assertions contained herein are the private views of the author and are not to be construed as official or as reflecting the views of the Department of the Army or the Department of Defense.</a:t>
            </a:r>
          </a:p>
          <a:p>
            <a:pPr>
              <a:spcBef>
                <a:spcPct val="0"/>
              </a:spcBef>
              <a:buNone/>
            </a:pPr>
            <a:endParaRPr lang="en-US" altLang="en-US" i="1" dirty="0"/>
          </a:p>
          <a:p>
            <a:pPr>
              <a:spcBef>
                <a:spcPct val="0"/>
              </a:spcBef>
              <a:buNone/>
            </a:pPr>
            <a:r>
              <a:rPr lang="en-US" altLang="en-US" b="1" dirty="0"/>
              <a:t>Disclosures:</a:t>
            </a:r>
          </a:p>
          <a:p>
            <a:pPr>
              <a:spcBef>
                <a:spcPct val="0"/>
              </a:spcBef>
              <a:buNone/>
            </a:pPr>
            <a:r>
              <a:rPr lang="en-US" altLang="en-US" i="1" dirty="0"/>
              <a:t>I have no relevant conflicts of interest.</a:t>
            </a:r>
          </a:p>
          <a:p>
            <a:pPr>
              <a:spcBef>
                <a:spcPct val="0"/>
              </a:spcBef>
              <a:buNone/>
            </a:pPr>
            <a:r>
              <a:rPr lang="en-US" altLang="en-US" i="1" dirty="0"/>
              <a:t>I am an active duty officer in the U.S. Army.</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2</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DCR evolution over past 10 years</a:t>
            </a:r>
            <a:endParaRPr lang="en-US" dirty="0"/>
          </a:p>
        </p:txBody>
      </p:sp>
      <p:sp>
        <p:nvSpPr>
          <p:cNvPr id="3" name="Content Placeholder 2"/>
          <p:cNvSpPr>
            <a:spLocks noGrp="1"/>
          </p:cNvSpPr>
          <p:nvPr>
            <p:ph idx="1"/>
          </p:nvPr>
        </p:nvSpPr>
        <p:spPr>
          <a:xfrm>
            <a:off x="114300" y="1279357"/>
            <a:ext cx="6999732" cy="5098425"/>
          </a:xfrm>
        </p:spPr>
        <p:txBody>
          <a:bodyPr>
            <a:normAutofit lnSpcReduction="10000"/>
          </a:bodyPr>
          <a:lstStyle/>
          <a:p>
            <a:pPr marL="0" indent="0">
              <a:buNone/>
            </a:pPr>
            <a:r>
              <a:rPr lang="en-US" b="1" dirty="0" smtClean="0">
                <a:solidFill>
                  <a:srgbClr val="C00000"/>
                </a:solidFill>
              </a:rPr>
              <a:t>MTP &amp; 1:1:1</a:t>
            </a:r>
          </a:p>
          <a:p>
            <a:pPr marL="400050" lvl="1" indent="0">
              <a:buNone/>
            </a:pPr>
            <a:r>
              <a:rPr lang="en-US" b="1" dirty="0" smtClean="0">
                <a:solidFill>
                  <a:srgbClr val="333C33"/>
                </a:solidFill>
              </a:rPr>
              <a:t>Remember waiting 45 min for plasma?</a:t>
            </a:r>
          </a:p>
          <a:p>
            <a:pPr marL="400050" lvl="1" indent="0">
              <a:buNone/>
            </a:pPr>
            <a:r>
              <a:rPr lang="en-US" b="1" dirty="0" smtClean="0">
                <a:solidFill>
                  <a:srgbClr val="333C33"/>
                </a:solidFill>
              </a:rPr>
              <a:t>You want </a:t>
            </a:r>
            <a:r>
              <a:rPr lang="en-US" b="1" i="1" dirty="0" smtClean="0">
                <a:solidFill>
                  <a:srgbClr val="333C33"/>
                </a:solidFill>
              </a:rPr>
              <a:t>PLATELETS</a:t>
            </a:r>
            <a:r>
              <a:rPr lang="en-US" b="1" dirty="0" smtClean="0">
                <a:solidFill>
                  <a:srgbClr val="333C33"/>
                </a:solidFill>
              </a:rPr>
              <a:t> with that?!?</a:t>
            </a:r>
          </a:p>
          <a:p>
            <a:pPr marL="400050" lvl="1" indent="0">
              <a:buNone/>
            </a:pPr>
            <a:r>
              <a:rPr lang="en-US" b="1" dirty="0" smtClean="0">
                <a:solidFill>
                  <a:srgbClr val="333C33"/>
                </a:solidFill>
              </a:rPr>
              <a:t>Holcomb JAMA 2015 </a:t>
            </a:r>
            <a:r>
              <a:rPr lang="en-US" b="1" dirty="0" smtClean="0">
                <a:solidFill>
                  <a:srgbClr val="C00000"/>
                </a:solidFill>
              </a:rPr>
              <a:t>PROPPR</a:t>
            </a:r>
          </a:p>
          <a:p>
            <a:pPr marL="0" indent="0">
              <a:buNone/>
            </a:pPr>
            <a:endParaRPr lang="en-US" b="1" dirty="0">
              <a:solidFill>
                <a:srgbClr val="333C33"/>
              </a:solidFill>
            </a:endParaRPr>
          </a:p>
          <a:p>
            <a:pPr marL="0" indent="0">
              <a:buNone/>
            </a:pPr>
            <a:r>
              <a:rPr lang="en-US" b="1" dirty="0" smtClean="0">
                <a:solidFill>
                  <a:srgbClr val="C00000"/>
                </a:solidFill>
              </a:rPr>
              <a:t>TXA</a:t>
            </a:r>
          </a:p>
          <a:p>
            <a:pPr marL="400050" lvl="1" indent="0">
              <a:buNone/>
            </a:pPr>
            <a:r>
              <a:rPr lang="en-US" b="1" dirty="0" smtClean="0">
                <a:solidFill>
                  <a:srgbClr val="C00000"/>
                </a:solidFill>
              </a:rPr>
              <a:t>CRASH-2</a:t>
            </a:r>
            <a:r>
              <a:rPr lang="en-US" b="1" dirty="0" smtClean="0">
                <a:solidFill>
                  <a:srgbClr val="333C33"/>
                </a:solidFill>
              </a:rPr>
              <a:t> Lancet 2010 – RCT of use in ED for trauma</a:t>
            </a:r>
          </a:p>
          <a:p>
            <a:pPr marL="400050" lvl="1" indent="0">
              <a:buNone/>
            </a:pPr>
            <a:r>
              <a:rPr lang="en-US" b="1" dirty="0" smtClean="0">
                <a:solidFill>
                  <a:srgbClr val="333C33"/>
                </a:solidFill>
              </a:rPr>
              <a:t>2019 </a:t>
            </a:r>
            <a:r>
              <a:rPr lang="en-US" b="1" dirty="0">
                <a:solidFill>
                  <a:srgbClr val="333C33"/>
                </a:solidFill>
              </a:rPr>
              <a:t>–</a:t>
            </a:r>
            <a:r>
              <a:rPr lang="en-US" b="1" dirty="0" smtClean="0">
                <a:solidFill>
                  <a:srgbClr val="333C33"/>
                </a:solidFill>
              </a:rPr>
              <a:t> routine prehospital use</a:t>
            </a:r>
          </a:p>
          <a:p>
            <a:pPr marL="0" indent="0">
              <a:buNone/>
            </a:pPr>
            <a:endParaRPr lang="en-US" b="1" dirty="0">
              <a:solidFill>
                <a:srgbClr val="333C33"/>
              </a:solidFill>
            </a:endParaRPr>
          </a:p>
          <a:p>
            <a:pPr marL="0" indent="0">
              <a:buNone/>
            </a:pPr>
            <a:r>
              <a:rPr lang="en-US" b="1" dirty="0" smtClean="0">
                <a:solidFill>
                  <a:srgbClr val="C00000"/>
                </a:solidFill>
              </a:rPr>
              <a:t>Prehospital Plasma as a bridge to WB or 1:1:1</a:t>
            </a:r>
          </a:p>
          <a:p>
            <a:pPr marL="400050" lvl="1" indent="0">
              <a:buNone/>
            </a:pPr>
            <a:r>
              <a:rPr lang="en-US" b="1" dirty="0" smtClean="0">
                <a:solidFill>
                  <a:srgbClr val="333C33"/>
                </a:solidFill>
              </a:rPr>
              <a:t>WWII concept</a:t>
            </a:r>
          </a:p>
          <a:p>
            <a:pPr marL="400050" lvl="1" indent="0">
              <a:buNone/>
            </a:pPr>
            <a:r>
              <a:rPr lang="en-US" b="1" dirty="0" smtClean="0">
                <a:solidFill>
                  <a:srgbClr val="333C33"/>
                </a:solidFill>
              </a:rPr>
              <a:t>French FDP fielded (USASOC) 2012</a:t>
            </a:r>
          </a:p>
          <a:p>
            <a:pPr marL="400050" lvl="1" indent="0">
              <a:buNone/>
            </a:pPr>
            <a:r>
              <a:rPr lang="en-US" b="1" dirty="0" smtClean="0">
                <a:solidFill>
                  <a:srgbClr val="333C33"/>
                </a:solidFill>
              </a:rPr>
              <a:t>Sperry NEJM 2018 </a:t>
            </a:r>
            <a:r>
              <a:rPr lang="en-US" b="1" dirty="0" err="1" smtClean="0">
                <a:solidFill>
                  <a:srgbClr val="C00000"/>
                </a:solidFill>
              </a:rPr>
              <a:t>PAMPer</a:t>
            </a:r>
            <a:endParaRPr lang="en-US" b="1" dirty="0" smtClean="0">
              <a:solidFill>
                <a:srgbClr val="C00000"/>
              </a:solidFill>
            </a:endParaRP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3</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8" name="Picture 2" descr="http://www.genmed.ca/products/zoom/02064413-621745159831-1.jpg"/>
          <p:cNvPicPr>
            <a:picLocks noChangeAspect="1" noChangeArrowheads="1"/>
          </p:cNvPicPr>
          <p:nvPr/>
        </p:nvPicPr>
        <p:blipFill>
          <a:blip r:embed="rId2" cstate="print"/>
          <a:srcRect/>
          <a:stretch>
            <a:fillRect/>
          </a:stretch>
        </p:blipFill>
        <p:spPr bwMode="auto">
          <a:xfrm>
            <a:off x="7292660" y="3383657"/>
            <a:ext cx="1154977" cy="1338741"/>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959" y="4976543"/>
            <a:ext cx="2857500" cy="1600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8822" y="1269218"/>
            <a:ext cx="3267075" cy="14001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7918" y="2788990"/>
            <a:ext cx="2097024" cy="660563"/>
          </a:xfrm>
          <a:prstGeom prst="rect">
            <a:avLst/>
          </a:prstGeom>
        </p:spPr>
      </p:pic>
    </p:spTree>
    <p:extLst>
      <p:ext uri="{BB962C8B-B14F-4D97-AF65-F5344CB8AC3E}">
        <p14:creationId xmlns:p14="http://schemas.microsoft.com/office/powerpoint/2010/main" val="42575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First DCR, now RDCR</a:t>
            </a:r>
            <a:endParaRPr lang="en-US" dirty="0"/>
          </a:p>
        </p:txBody>
      </p:sp>
      <p:sp>
        <p:nvSpPr>
          <p:cNvPr id="3" name="Content Placeholder 2"/>
          <p:cNvSpPr>
            <a:spLocks noGrp="1"/>
          </p:cNvSpPr>
          <p:nvPr>
            <p:ph idx="1"/>
          </p:nvPr>
        </p:nvSpPr>
        <p:spPr>
          <a:xfrm>
            <a:off x="114300" y="1279357"/>
            <a:ext cx="6581776" cy="5098425"/>
          </a:xfrm>
        </p:spPr>
        <p:txBody>
          <a:bodyPr>
            <a:normAutofit/>
          </a:bodyPr>
          <a:lstStyle/>
          <a:p>
            <a:pPr marL="0" indent="0">
              <a:buNone/>
            </a:pPr>
            <a:r>
              <a:rPr lang="en-US" b="1" i="1" dirty="0" smtClean="0">
                <a:solidFill>
                  <a:srgbClr val="C00000"/>
                </a:solidFill>
              </a:rPr>
              <a:t>Blood Far Forward (BFF)</a:t>
            </a:r>
            <a:r>
              <a:rPr lang="en-US" b="1" dirty="0" smtClean="0">
                <a:solidFill>
                  <a:srgbClr val="333C33"/>
                </a:solidFill>
              </a:rPr>
              <a:t>: </a:t>
            </a:r>
            <a:r>
              <a:rPr lang="en-US" b="1" dirty="0">
                <a:solidFill>
                  <a:srgbClr val="333C33"/>
                </a:solidFill>
              </a:rPr>
              <a:t>B</a:t>
            </a:r>
            <a:r>
              <a:rPr lang="en-US" b="1" dirty="0" smtClean="0">
                <a:solidFill>
                  <a:srgbClr val="333C33"/>
                </a:solidFill>
              </a:rPr>
              <a:t>lood @ POI, not just in hospital</a:t>
            </a:r>
          </a:p>
          <a:p>
            <a:pPr marL="0" indent="0">
              <a:buNone/>
            </a:pPr>
            <a:r>
              <a:rPr lang="en-US" b="1" dirty="0" smtClean="0">
                <a:solidFill>
                  <a:srgbClr val="333C33"/>
                </a:solidFill>
              </a:rPr>
              <a:t>Shackelford JAMA 2017 </a:t>
            </a:r>
            <a:r>
              <a:rPr lang="en-US" b="1" dirty="0" smtClean="0">
                <a:solidFill>
                  <a:srgbClr val="C00000"/>
                </a:solidFill>
              </a:rPr>
              <a:t>prehospital blood</a:t>
            </a:r>
          </a:p>
          <a:p>
            <a:pPr marL="0" indent="0">
              <a:buNone/>
            </a:pPr>
            <a:endParaRPr lang="en-US" b="1" dirty="0">
              <a:solidFill>
                <a:srgbClr val="333C33"/>
              </a:solidFill>
            </a:endParaRPr>
          </a:p>
          <a:p>
            <a:pPr marL="0" indent="0">
              <a:buNone/>
            </a:pPr>
            <a:r>
              <a:rPr lang="en-US" b="1" i="1" dirty="0" smtClean="0">
                <a:solidFill>
                  <a:srgbClr val="C00000"/>
                </a:solidFill>
              </a:rPr>
              <a:t>Low Titer O Whole Blood</a:t>
            </a:r>
            <a:r>
              <a:rPr lang="en-US" b="1" dirty="0" smtClean="0">
                <a:solidFill>
                  <a:srgbClr val="333C33"/>
                </a:solidFill>
              </a:rPr>
              <a:t>: ideal resuscitation for bleeding</a:t>
            </a:r>
          </a:p>
          <a:p>
            <a:pPr marL="0" indent="0">
              <a:buNone/>
            </a:pPr>
            <a:endParaRPr lang="en-US" b="1" dirty="0">
              <a:solidFill>
                <a:srgbClr val="333C33"/>
              </a:solidFill>
            </a:endParaRPr>
          </a:p>
          <a:p>
            <a:pPr marL="0" indent="0">
              <a:buNone/>
            </a:pPr>
            <a:r>
              <a:rPr lang="en-US" b="1" i="1" dirty="0" smtClean="0">
                <a:solidFill>
                  <a:srgbClr val="C00000"/>
                </a:solidFill>
              </a:rPr>
              <a:t>Walking Blood Bank </a:t>
            </a:r>
            <a:r>
              <a:rPr lang="en-US" b="1" dirty="0" smtClean="0">
                <a:solidFill>
                  <a:srgbClr val="333C33"/>
                </a:solidFill>
              </a:rPr>
              <a:t>as </a:t>
            </a:r>
            <a:r>
              <a:rPr lang="en-US" b="1" u="sng" dirty="0" smtClean="0">
                <a:solidFill>
                  <a:srgbClr val="333C33"/>
                </a:solidFill>
              </a:rPr>
              <a:t>THE</a:t>
            </a:r>
            <a:r>
              <a:rPr lang="en-US" b="1" dirty="0" smtClean="0">
                <a:solidFill>
                  <a:srgbClr val="333C33"/>
                </a:solidFill>
              </a:rPr>
              <a:t> contingency blood supply</a:t>
            </a:r>
          </a:p>
          <a:p>
            <a:pPr marL="0" indent="0">
              <a:buNone/>
            </a:pPr>
            <a:endParaRPr lang="en-US" b="1" dirty="0">
              <a:solidFill>
                <a:srgbClr val="333C33"/>
              </a:solidFill>
            </a:endParaRPr>
          </a:p>
          <a:p>
            <a:pPr marL="0" indent="0">
              <a:buNone/>
            </a:pPr>
            <a:r>
              <a:rPr lang="en-US" b="1" i="1" dirty="0" smtClean="0">
                <a:sym typeface="Wingdings" panose="05000000000000000000" pitchFamily="2" charset="2"/>
              </a:rPr>
              <a:t> </a:t>
            </a:r>
            <a:r>
              <a:rPr lang="en-US" b="1" i="1" dirty="0" smtClean="0">
                <a:solidFill>
                  <a:srgbClr val="0070C0"/>
                </a:solidFill>
              </a:rPr>
              <a:t>Remote </a:t>
            </a:r>
            <a:r>
              <a:rPr lang="en-US" b="1" i="1" dirty="0">
                <a:solidFill>
                  <a:srgbClr val="0070C0"/>
                </a:solidFill>
              </a:rPr>
              <a:t>Damage Control Resuscitation </a:t>
            </a:r>
            <a:r>
              <a:rPr lang="en-US" b="1" dirty="0">
                <a:solidFill>
                  <a:schemeClr val="accent1"/>
                </a:solidFill>
              </a:rPr>
              <a:t>(RDCR)</a:t>
            </a:r>
          </a:p>
          <a:p>
            <a:pPr marL="0" indent="0">
              <a:buNone/>
            </a:pPr>
            <a:endParaRPr lang="en-US" b="1" dirty="0">
              <a:solidFill>
                <a:srgbClr val="333C33"/>
              </a:solidFill>
            </a:endParaRPr>
          </a:p>
          <a:p>
            <a:pPr marL="0" indent="0">
              <a:buNone/>
            </a:pPr>
            <a:endParaRPr lang="en-US" b="1" dirty="0" smtClean="0">
              <a:solidFill>
                <a:srgbClr val="333C33"/>
              </a:solidFill>
            </a:endParaRP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4</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773" y="1251925"/>
            <a:ext cx="2124075" cy="2152650"/>
          </a:xfrm>
          <a:prstGeom prst="rect">
            <a:avLst/>
          </a:prstGeom>
        </p:spPr>
      </p:pic>
      <p:pic>
        <p:nvPicPr>
          <p:cNvPr id="10" name="Picture 3" descr="X:\From CDs\Files\Desktop\Desktop\BAMC\Whole Blood\IMG_05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050" y="3545226"/>
            <a:ext cx="2140797" cy="3010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4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fontScale="90000"/>
          </a:bodyPr>
          <a:lstStyle/>
          <a:p>
            <a:r>
              <a:rPr lang="en-US" dirty="0" smtClean="0"/>
              <a:t>International Change of Practice: Whole Blood</a:t>
            </a:r>
            <a:endParaRPr lang="en-US" dirty="0"/>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5</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205301"/>
            <a:ext cx="3200674" cy="4196801"/>
          </a:xfrm>
          <a:prstGeom prst="rect">
            <a:avLst/>
          </a:prstGeom>
        </p:spPr>
      </p:pic>
      <p:sp>
        <p:nvSpPr>
          <p:cNvPr id="37" name="TextBox 36"/>
          <p:cNvSpPr txBox="1"/>
          <p:nvPr/>
        </p:nvSpPr>
        <p:spPr>
          <a:xfrm>
            <a:off x="266700" y="5624583"/>
            <a:ext cx="4924425" cy="646331"/>
          </a:xfrm>
          <a:prstGeom prst="rect">
            <a:avLst/>
          </a:prstGeom>
          <a:noFill/>
        </p:spPr>
        <p:txBody>
          <a:bodyPr wrap="square" rtlCol="0">
            <a:spAutoFit/>
          </a:bodyPr>
          <a:lstStyle/>
          <a:p>
            <a:r>
              <a:rPr lang="en-US" b="1" dirty="0" smtClean="0">
                <a:latin typeface="+mj-lt"/>
              </a:rPr>
              <a:t>NATO/Allied militaries: Norway, US, UK, Canada, France, Czech Republic, Israel</a:t>
            </a:r>
            <a:endParaRPr lang="en-US" b="1" dirty="0">
              <a:latin typeface="+mj-lt"/>
            </a:endParaRPr>
          </a:p>
        </p:txBody>
      </p:sp>
      <p:grpSp>
        <p:nvGrpSpPr>
          <p:cNvPr id="59" name="Group 58"/>
          <p:cNvGrpSpPr/>
          <p:nvPr/>
        </p:nvGrpSpPr>
        <p:grpSpPr>
          <a:xfrm>
            <a:off x="5333186" y="1152091"/>
            <a:ext cx="3792577" cy="5448733"/>
            <a:chOff x="5333186" y="1152091"/>
            <a:chExt cx="3792577" cy="5448733"/>
          </a:xfrm>
        </p:grpSpPr>
        <p:sp>
          <p:nvSpPr>
            <p:cNvPr id="38" name="TextBox 37"/>
            <p:cNvSpPr txBox="1"/>
            <p:nvPr/>
          </p:nvSpPr>
          <p:spPr>
            <a:xfrm>
              <a:off x="5333186" y="1152091"/>
              <a:ext cx="3792577" cy="369332"/>
            </a:xfrm>
            <a:prstGeom prst="rect">
              <a:avLst/>
            </a:prstGeom>
            <a:noFill/>
          </p:spPr>
          <p:txBody>
            <a:bodyPr wrap="none" rtlCol="0">
              <a:spAutoFit/>
            </a:bodyPr>
            <a:lstStyle/>
            <a:p>
              <a:r>
                <a:rPr lang="en-US" b="1" dirty="0" smtClean="0">
                  <a:latin typeface="+mj-lt"/>
                </a:rPr>
                <a:t>US trauma centers using LTOWB</a:t>
              </a:r>
              <a:endParaRPr lang="en-US" b="1" dirty="0">
                <a:latin typeface="+mj-lt"/>
              </a:endParaRPr>
            </a:p>
          </p:txBody>
        </p:sp>
        <p:grpSp>
          <p:nvGrpSpPr>
            <p:cNvPr id="58" name="Group 57"/>
            <p:cNvGrpSpPr/>
            <p:nvPr/>
          </p:nvGrpSpPr>
          <p:grpSpPr>
            <a:xfrm>
              <a:off x="5526285" y="1417492"/>
              <a:ext cx="3406378" cy="5183332"/>
              <a:chOff x="5829162" y="1313584"/>
              <a:chExt cx="3406378" cy="5183332"/>
            </a:xfrm>
          </p:grpSpPr>
          <p:grpSp>
            <p:nvGrpSpPr>
              <p:cNvPr id="57" name="Group 56"/>
              <p:cNvGrpSpPr/>
              <p:nvPr/>
            </p:nvGrpSpPr>
            <p:grpSpPr>
              <a:xfrm>
                <a:off x="5829162" y="1313584"/>
                <a:ext cx="3406378" cy="5183332"/>
                <a:chOff x="5829162" y="1313584"/>
                <a:chExt cx="3406378" cy="5183332"/>
              </a:xfrm>
            </p:grpSpPr>
            <p:grpSp>
              <p:nvGrpSpPr>
                <p:cNvPr id="56" name="Group 55"/>
                <p:cNvGrpSpPr/>
                <p:nvPr/>
              </p:nvGrpSpPr>
              <p:grpSpPr>
                <a:xfrm>
                  <a:off x="5829162" y="1313584"/>
                  <a:ext cx="3406378" cy="5183332"/>
                  <a:chOff x="5829162" y="1313584"/>
                  <a:chExt cx="3406378" cy="5183332"/>
                </a:xfrm>
              </p:grpSpPr>
              <p:grpSp>
                <p:nvGrpSpPr>
                  <p:cNvPr id="55" name="Group 54"/>
                  <p:cNvGrpSpPr/>
                  <p:nvPr/>
                </p:nvGrpSpPr>
                <p:grpSpPr>
                  <a:xfrm>
                    <a:off x="5829162" y="1313584"/>
                    <a:ext cx="3406378" cy="5183332"/>
                    <a:chOff x="5829162" y="1313584"/>
                    <a:chExt cx="3406378" cy="5183332"/>
                  </a:xfrm>
                </p:grpSpPr>
                <p:grpSp>
                  <p:nvGrpSpPr>
                    <p:cNvPr id="50" name="Group 49"/>
                    <p:cNvGrpSpPr/>
                    <p:nvPr/>
                  </p:nvGrpSpPr>
                  <p:grpSpPr>
                    <a:xfrm>
                      <a:off x="5829162" y="1313584"/>
                      <a:ext cx="3406378" cy="5183332"/>
                      <a:chOff x="5829162" y="1313584"/>
                      <a:chExt cx="3406378" cy="5183332"/>
                    </a:xfrm>
                  </p:grpSpPr>
                  <p:grpSp>
                    <p:nvGrpSpPr>
                      <p:cNvPr id="49" name="Group 48"/>
                      <p:cNvGrpSpPr/>
                      <p:nvPr/>
                    </p:nvGrpSpPr>
                    <p:grpSpPr>
                      <a:xfrm>
                        <a:off x="5829162" y="1313584"/>
                        <a:ext cx="3406378" cy="5183332"/>
                        <a:chOff x="5829162" y="1313584"/>
                        <a:chExt cx="3406378" cy="5183332"/>
                      </a:xfrm>
                    </p:grpSpPr>
                    <p:grpSp>
                      <p:nvGrpSpPr>
                        <p:cNvPr id="46" name="Group 45"/>
                        <p:cNvGrpSpPr/>
                        <p:nvPr/>
                      </p:nvGrpSpPr>
                      <p:grpSpPr>
                        <a:xfrm>
                          <a:off x="5829162" y="1313584"/>
                          <a:ext cx="3406378" cy="5183332"/>
                          <a:chOff x="5829162" y="1313584"/>
                          <a:chExt cx="3406378" cy="5183332"/>
                        </a:xfrm>
                      </p:grpSpPr>
                      <p:grpSp>
                        <p:nvGrpSpPr>
                          <p:cNvPr id="45" name="Group 44"/>
                          <p:cNvGrpSpPr/>
                          <p:nvPr/>
                        </p:nvGrpSpPr>
                        <p:grpSpPr>
                          <a:xfrm>
                            <a:off x="5829162" y="1313584"/>
                            <a:ext cx="3406378" cy="5183332"/>
                            <a:chOff x="5829162" y="1313584"/>
                            <a:chExt cx="3406378" cy="5183332"/>
                          </a:xfrm>
                        </p:grpSpPr>
                        <p:grpSp>
                          <p:nvGrpSpPr>
                            <p:cNvPr id="44" name="Group 43"/>
                            <p:cNvGrpSpPr/>
                            <p:nvPr/>
                          </p:nvGrpSpPr>
                          <p:grpSpPr>
                            <a:xfrm>
                              <a:off x="5829162" y="1313584"/>
                              <a:ext cx="3406378" cy="5183332"/>
                              <a:chOff x="5829162" y="1313584"/>
                              <a:chExt cx="3406378" cy="5183332"/>
                            </a:xfrm>
                          </p:grpSpPr>
                          <p:grpSp>
                            <p:nvGrpSpPr>
                              <p:cNvPr id="43" name="Group 42"/>
                              <p:cNvGrpSpPr/>
                              <p:nvPr/>
                            </p:nvGrpSpPr>
                            <p:grpSpPr>
                              <a:xfrm>
                                <a:off x="5829162" y="1313584"/>
                                <a:ext cx="3406378" cy="5183332"/>
                                <a:chOff x="5829162" y="1313584"/>
                                <a:chExt cx="3406378" cy="5183332"/>
                              </a:xfrm>
                            </p:grpSpPr>
                            <p:grpSp>
                              <p:nvGrpSpPr>
                                <p:cNvPr id="42" name="Group 41"/>
                                <p:cNvGrpSpPr/>
                                <p:nvPr/>
                              </p:nvGrpSpPr>
                              <p:grpSpPr>
                                <a:xfrm>
                                  <a:off x="5829162" y="1313584"/>
                                  <a:ext cx="3406378" cy="5183332"/>
                                  <a:chOff x="5829162" y="1313584"/>
                                  <a:chExt cx="3406378" cy="5183332"/>
                                </a:xfrm>
                              </p:grpSpPr>
                              <p:grpSp>
                                <p:nvGrpSpPr>
                                  <p:cNvPr id="41" name="Group 40"/>
                                  <p:cNvGrpSpPr/>
                                  <p:nvPr/>
                                </p:nvGrpSpPr>
                                <p:grpSpPr>
                                  <a:xfrm>
                                    <a:off x="5829162" y="1313584"/>
                                    <a:ext cx="3406378" cy="5183332"/>
                                    <a:chOff x="5829162" y="1313584"/>
                                    <a:chExt cx="3406378" cy="5183332"/>
                                  </a:xfrm>
                                </p:grpSpPr>
                                <p:grpSp>
                                  <p:nvGrpSpPr>
                                    <p:cNvPr id="40" name="Group 39"/>
                                    <p:cNvGrpSpPr/>
                                    <p:nvPr/>
                                  </p:nvGrpSpPr>
                                  <p:grpSpPr>
                                    <a:xfrm>
                                      <a:off x="5829162" y="1313584"/>
                                      <a:ext cx="3406378" cy="5183332"/>
                                      <a:chOff x="5829162" y="1313584"/>
                                      <a:chExt cx="3406378" cy="5183332"/>
                                    </a:xfrm>
                                  </p:grpSpPr>
                                  <p:grpSp>
                                    <p:nvGrpSpPr>
                                      <p:cNvPr id="10" name="Group 9"/>
                                      <p:cNvGrpSpPr/>
                                      <p:nvPr/>
                                    </p:nvGrpSpPr>
                                    <p:grpSpPr>
                                      <a:xfrm>
                                        <a:off x="5829162" y="1313584"/>
                                        <a:ext cx="3406378" cy="5183332"/>
                                        <a:chOff x="5829162" y="1313584"/>
                                        <a:chExt cx="3406378" cy="5183332"/>
                                      </a:xfrm>
                                    </p:grpSpPr>
                                    <p:grpSp>
                                      <p:nvGrpSpPr>
                                        <p:cNvPr id="8" name="Group 7"/>
                                        <p:cNvGrpSpPr/>
                                        <p:nvPr/>
                                      </p:nvGrpSpPr>
                                      <p:grpSpPr>
                                        <a:xfrm>
                                          <a:off x="5829162" y="1313584"/>
                                          <a:ext cx="3406378" cy="5183332"/>
                                          <a:chOff x="8620808" y="1385453"/>
                                          <a:chExt cx="3406378" cy="5183332"/>
                                        </a:xfrm>
                                      </p:grpSpPr>
                                      <p:grpSp>
                                        <p:nvGrpSpPr>
                                          <p:cNvPr id="4" name="Group 3"/>
                                          <p:cNvGrpSpPr/>
                                          <p:nvPr/>
                                        </p:nvGrpSpPr>
                                        <p:grpSpPr>
                                          <a:xfrm>
                                            <a:off x="8620808" y="1385453"/>
                                            <a:ext cx="3406378" cy="5183332"/>
                                            <a:chOff x="8620808" y="1385453"/>
                                            <a:chExt cx="3406378" cy="5183332"/>
                                          </a:xfrm>
                                        </p:grpSpPr>
                                        <p:grpSp>
                                          <p:nvGrpSpPr>
                                            <p:cNvPr id="3" name="Group 2"/>
                                            <p:cNvGrpSpPr/>
                                            <p:nvPr/>
                                          </p:nvGrpSpPr>
                                          <p:grpSpPr>
                                            <a:xfrm>
                                              <a:off x="8620808" y="1385453"/>
                                              <a:ext cx="3406378" cy="5183332"/>
                                              <a:chOff x="5476874" y="1414028"/>
                                              <a:chExt cx="3406378" cy="5183332"/>
                                            </a:xfrm>
                                          </p:grpSpPr>
                                          <p:grpSp>
                                            <p:nvGrpSpPr>
                                              <p:cNvPr id="15" name="Group 14"/>
                                              <p:cNvGrpSpPr/>
                                              <p:nvPr/>
                                            </p:nvGrpSpPr>
                                            <p:grpSpPr>
                                              <a:xfrm>
                                                <a:off x="5476874" y="1414028"/>
                                                <a:ext cx="3406378" cy="5183332"/>
                                                <a:chOff x="5476874" y="1242578"/>
                                                <a:chExt cx="3406378" cy="5183332"/>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1704243"/>
                                                  <a:ext cx="3406377" cy="209623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4" y="4329678"/>
                                                  <a:ext cx="3406377" cy="2096232"/>
                                                </a:xfrm>
                                                <a:prstGeom prst="rect">
                                                  <a:avLst/>
                                                </a:prstGeom>
                                              </p:spPr>
                                            </p:pic>
                                            <p:sp>
                                              <p:nvSpPr>
                                                <p:cNvPr id="13" name="TextBox 12"/>
                                                <p:cNvSpPr txBox="1"/>
                                                <p:nvPr/>
                                              </p:nvSpPr>
                                              <p:spPr>
                                                <a:xfrm>
                                                  <a:off x="6648176" y="1242578"/>
                                                  <a:ext cx="870751" cy="461665"/>
                                                </a:xfrm>
                                                <a:prstGeom prst="rect">
                                                  <a:avLst/>
                                                </a:prstGeom>
                                                <a:noFill/>
                                              </p:spPr>
                                              <p:txBody>
                                                <a:bodyPr wrap="none" rtlCol="0">
                                                  <a:spAutoFit/>
                                                </a:bodyPr>
                                                <a:lstStyle/>
                                                <a:p>
                                                  <a:r>
                                                    <a:rPr lang="en-US" sz="2400" b="1" dirty="0" smtClean="0">
                                                      <a:latin typeface="+mj-lt"/>
                                                    </a:rPr>
                                                    <a:t>2012</a:t>
                                                  </a:r>
                                                  <a:endParaRPr lang="en-US" b="1" dirty="0">
                                                    <a:latin typeface="+mj-lt"/>
                                                  </a:endParaRPr>
                                                </a:p>
                                              </p:txBody>
                                            </p:sp>
                                            <p:sp>
                                              <p:nvSpPr>
                                                <p:cNvPr id="14" name="TextBox 13"/>
                                                <p:cNvSpPr txBox="1"/>
                                                <p:nvPr/>
                                              </p:nvSpPr>
                                              <p:spPr>
                                                <a:xfrm>
                                                  <a:off x="6648176" y="3866350"/>
                                                  <a:ext cx="870751" cy="461665"/>
                                                </a:xfrm>
                                                <a:prstGeom prst="rect">
                                                  <a:avLst/>
                                                </a:prstGeom>
                                                <a:noFill/>
                                              </p:spPr>
                                              <p:txBody>
                                                <a:bodyPr wrap="none" rtlCol="0">
                                                  <a:spAutoFit/>
                                                </a:bodyPr>
                                                <a:lstStyle/>
                                                <a:p>
                                                  <a:r>
                                                    <a:rPr lang="en-US" sz="2400" b="1" dirty="0" smtClean="0">
                                                      <a:latin typeface="+mj-lt"/>
                                                    </a:rPr>
                                                    <a:t>2019</a:t>
                                                  </a:r>
                                                  <a:endParaRPr lang="en-US" b="1" dirty="0">
                                                    <a:latin typeface="+mj-lt"/>
                                                  </a:endParaRPr>
                                                </a:p>
                                              </p:txBody>
                                            </p:sp>
                                          </p:grpSp>
                                          <p:sp>
                                            <p:nvSpPr>
                                              <p:cNvPr id="27" name="5-Point Star 26"/>
                                              <p:cNvSpPr/>
                                              <p:nvPr/>
                                            </p:nvSpPr>
                                            <p:spPr>
                                              <a:xfrm>
                                                <a:off x="8267699" y="5619750"/>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7261752" y="4981575"/>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7404627" y="5433447"/>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6219825" y="5286375"/>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7781925" y="5457825"/>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8077124" y="5224462"/>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7229475" y="6105525"/>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8410574" y="5214937"/>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8324849" y="5153025"/>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5-Point Star 23"/>
                                            <p:cNvSpPr/>
                                            <p:nvPr/>
                                          </p:nvSpPr>
                                          <p:spPr>
                                            <a:xfrm>
                                              <a:off x="10081561" y="6084672"/>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5-Point Star 24"/>
                                          <p:cNvSpPr/>
                                          <p:nvPr/>
                                        </p:nvSpPr>
                                        <p:spPr>
                                          <a:xfrm>
                                            <a:off x="10160810" y="6083009"/>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5-Point Star 25"/>
                                        <p:cNvSpPr/>
                                        <p:nvPr/>
                                      </p:nvSpPr>
                                      <p:spPr>
                                        <a:xfrm>
                                          <a:off x="6048512" y="4653096"/>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5-Point Star 22"/>
                                      <p:cNvSpPr/>
                                      <p:nvPr/>
                                    </p:nvSpPr>
                                    <p:spPr>
                                      <a:xfrm>
                                        <a:off x="7671190" y="5285943"/>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5-Point Star 21"/>
                                    <p:cNvSpPr/>
                                    <p:nvPr/>
                                  </p:nvSpPr>
                                  <p:spPr>
                                    <a:xfrm>
                                      <a:off x="6019800" y="5481708"/>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6105525" y="5488200"/>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5-Point Star 19"/>
                                  <p:cNvSpPr/>
                                  <p:nvPr/>
                                </p:nvSpPr>
                                <p:spPr>
                                  <a:xfrm>
                                    <a:off x="8229312" y="5124018"/>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5-Point Star 18"/>
                                <p:cNvSpPr/>
                                <p:nvPr/>
                              </p:nvSpPr>
                              <p:spPr>
                                <a:xfrm>
                                  <a:off x="8238875" y="5190128"/>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5-Point Star 17"/>
                              <p:cNvSpPr/>
                              <p:nvPr/>
                            </p:nvSpPr>
                            <p:spPr>
                              <a:xfrm>
                                <a:off x="8305550" y="5667309"/>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5-Point Star 16"/>
                            <p:cNvSpPr/>
                            <p:nvPr/>
                          </p:nvSpPr>
                          <p:spPr>
                            <a:xfrm>
                              <a:off x="8420075" y="5492962"/>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5-Point Star 15"/>
                          <p:cNvSpPr/>
                          <p:nvPr/>
                        </p:nvSpPr>
                        <p:spPr>
                          <a:xfrm>
                            <a:off x="7581763" y="4743452"/>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5-Point Star 46"/>
                        <p:cNvSpPr/>
                        <p:nvPr/>
                      </p:nvSpPr>
                      <p:spPr>
                        <a:xfrm>
                          <a:off x="8448524" y="5085485"/>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5-Point Star 47"/>
                      <p:cNvSpPr/>
                      <p:nvPr/>
                    </p:nvSpPr>
                    <p:spPr>
                      <a:xfrm>
                        <a:off x="8493101" y="5118690"/>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1" name="5-Point Star 50"/>
                    <p:cNvSpPr/>
                    <p:nvPr/>
                  </p:nvSpPr>
                  <p:spPr>
                    <a:xfrm>
                      <a:off x="6492275" y="5545047"/>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5-Point Star 51"/>
                  <p:cNvSpPr/>
                  <p:nvPr/>
                </p:nvSpPr>
                <p:spPr>
                  <a:xfrm>
                    <a:off x="8677137" y="5214506"/>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3" name="5-Point Star 52"/>
                <p:cNvSpPr/>
                <p:nvPr/>
              </p:nvSpPr>
              <p:spPr>
                <a:xfrm>
                  <a:off x="7933963" y="5052581"/>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5-Point Star 53"/>
              <p:cNvSpPr/>
              <p:nvPr/>
            </p:nvSpPr>
            <p:spPr>
              <a:xfrm>
                <a:off x="7890265" y="4886327"/>
                <a:ext cx="133350" cy="142875"/>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0" name="TextBox 59"/>
          <p:cNvSpPr txBox="1"/>
          <p:nvPr/>
        </p:nvSpPr>
        <p:spPr>
          <a:xfrm>
            <a:off x="3523013" y="1396476"/>
            <a:ext cx="1628775" cy="4247317"/>
          </a:xfrm>
          <a:prstGeom prst="rect">
            <a:avLst/>
          </a:prstGeom>
          <a:noFill/>
        </p:spPr>
        <p:txBody>
          <a:bodyPr wrap="square" rtlCol="0">
            <a:spAutoFit/>
          </a:bodyPr>
          <a:lstStyle/>
          <a:p>
            <a:r>
              <a:rPr lang="en-US" b="1" i="1" dirty="0" smtClean="0">
                <a:latin typeface="+mj-lt"/>
              </a:rPr>
              <a:t>Plus:</a:t>
            </a:r>
          </a:p>
          <a:p>
            <a:r>
              <a:rPr lang="en-US" dirty="0" smtClean="0">
                <a:latin typeface="+mj-lt"/>
              </a:rPr>
              <a:t>-- </a:t>
            </a:r>
            <a:r>
              <a:rPr lang="en-US" b="1" dirty="0" smtClean="0">
                <a:latin typeface="+mj-lt"/>
              </a:rPr>
              <a:t>Bergen</a:t>
            </a:r>
            <a:r>
              <a:rPr lang="en-US" dirty="0" smtClean="0">
                <a:latin typeface="+mj-lt"/>
              </a:rPr>
              <a:t> LTOWB/ WBB @ </a:t>
            </a:r>
            <a:r>
              <a:rPr lang="en-US" dirty="0" err="1" smtClean="0">
                <a:latin typeface="+mj-lt"/>
              </a:rPr>
              <a:t>Haukeland</a:t>
            </a:r>
            <a:r>
              <a:rPr lang="en-US" dirty="0" smtClean="0">
                <a:latin typeface="+mj-lt"/>
              </a:rPr>
              <a:t> U. Hospital, HEMS</a:t>
            </a:r>
          </a:p>
          <a:p>
            <a:r>
              <a:rPr lang="en-US" dirty="0" smtClean="0">
                <a:latin typeface="+mj-lt"/>
              </a:rPr>
              <a:t>-- </a:t>
            </a:r>
            <a:r>
              <a:rPr lang="en-US" b="1" dirty="0" smtClean="0">
                <a:latin typeface="+mj-lt"/>
              </a:rPr>
              <a:t>San Antonio, TX </a:t>
            </a:r>
            <a:r>
              <a:rPr lang="en-US" i="1" dirty="0" smtClean="0">
                <a:latin typeface="+mj-lt"/>
              </a:rPr>
              <a:t>Brothers in Arms </a:t>
            </a:r>
            <a:r>
              <a:rPr lang="en-US" dirty="0" smtClean="0">
                <a:latin typeface="+mj-lt"/>
              </a:rPr>
              <a:t>LTOWB (air/ground, WBB soon)</a:t>
            </a:r>
          </a:p>
          <a:p>
            <a:r>
              <a:rPr lang="en-US" dirty="0">
                <a:latin typeface="+mj-lt"/>
              </a:rPr>
              <a:t>-- </a:t>
            </a:r>
            <a:r>
              <a:rPr lang="en-US" b="1">
                <a:latin typeface="+mj-lt"/>
              </a:rPr>
              <a:t>London</a:t>
            </a:r>
            <a:r>
              <a:rPr lang="en-US">
                <a:latin typeface="+mj-lt"/>
              </a:rPr>
              <a:t> </a:t>
            </a:r>
            <a:r>
              <a:rPr lang="en-US" smtClean="0">
                <a:latin typeface="+mj-lt"/>
              </a:rPr>
              <a:t>HEMS (no PLT)</a:t>
            </a:r>
            <a:endParaRPr lang="en-US" dirty="0">
              <a:latin typeface="+mj-lt"/>
            </a:endParaRPr>
          </a:p>
        </p:txBody>
      </p:sp>
    </p:spTree>
    <p:extLst>
      <p:ext uri="{BB962C8B-B14F-4D97-AF65-F5344CB8AC3E}">
        <p14:creationId xmlns:p14="http://schemas.microsoft.com/office/powerpoint/2010/main" val="7193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So, are we done?</a:t>
            </a:r>
            <a:endParaRPr lang="en-US" dirty="0"/>
          </a:p>
        </p:txBody>
      </p:sp>
      <p:sp>
        <p:nvSpPr>
          <p:cNvPr id="3" name="Content Placeholder 2"/>
          <p:cNvSpPr>
            <a:spLocks noGrp="1"/>
          </p:cNvSpPr>
          <p:nvPr>
            <p:ph idx="1"/>
          </p:nvPr>
        </p:nvSpPr>
        <p:spPr>
          <a:xfrm>
            <a:off x="66675" y="1203158"/>
            <a:ext cx="8229600" cy="892342"/>
          </a:xfrm>
        </p:spPr>
        <p:txBody>
          <a:bodyPr>
            <a:normAutofit/>
          </a:bodyPr>
          <a:lstStyle/>
          <a:p>
            <a:pPr marL="0" indent="0">
              <a:buNone/>
            </a:pPr>
            <a:r>
              <a:rPr lang="en-US" b="1" dirty="0" smtClean="0"/>
              <a:t>COL Elon Glassberg: “Can you imagine using 100 year old technology to treat cancer?”</a:t>
            </a:r>
            <a:endParaRPr lang="en-US" dirty="0"/>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6</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4" name="TextBox 3"/>
          <p:cNvSpPr txBox="1"/>
          <p:nvPr/>
        </p:nvSpPr>
        <p:spPr>
          <a:xfrm>
            <a:off x="1985962" y="5810250"/>
            <a:ext cx="5172075" cy="646331"/>
          </a:xfrm>
          <a:prstGeom prst="rect">
            <a:avLst/>
          </a:prstGeom>
          <a:noFill/>
        </p:spPr>
        <p:txBody>
          <a:bodyPr wrap="square" rtlCol="0">
            <a:spAutoFit/>
          </a:bodyPr>
          <a:lstStyle/>
          <a:p>
            <a:r>
              <a:rPr lang="en-US" sz="3600" b="1" dirty="0" smtClean="0">
                <a:solidFill>
                  <a:srgbClr val="C00000"/>
                </a:solidFill>
                <a:latin typeface="+mj-lt"/>
              </a:rPr>
              <a:t>WE ARE NOT DONE!</a:t>
            </a:r>
            <a:endParaRPr lang="en-US" sz="3600" b="1" dirty="0">
              <a:solidFill>
                <a:srgbClr val="C00000"/>
              </a:solidFill>
              <a:latin typeface="+mj-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841" y="3646824"/>
            <a:ext cx="3144315" cy="214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971550" y="2143250"/>
            <a:ext cx="7972425" cy="13034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Font typeface="Lucida Grande"/>
              <a:buNone/>
            </a:pPr>
            <a:r>
              <a:rPr lang="en-US" b="1" i="1" dirty="0" smtClean="0">
                <a:solidFill>
                  <a:schemeClr val="accent1"/>
                </a:solidFill>
              </a:rPr>
              <a:t>Col. Michael Davis: Prepare for near-peer, multi-domain operations, dense urban environment, lack of air superiority/evacuation.</a:t>
            </a:r>
            <a:endParaRPr lang="en-US" dirty="0"/>
          </a:p>
        </p:txBody>
      </p:sp>
      <p:sp>
        <p:nvSpPr>
          <p:cNvPr id="7" name="TextBox 6"/>
          <p:cNvSpPr txBox="1"/>
          <p:nvPr/>
        </p:nvSpPr>
        <p:spPr>
          <a:xfrm>
            <a:off x="7507224" y="4718304"/>
            <a:ext cx="1415772" cy="369332"/>
          </a:xfrm>
          <a:prstGeom prst="rect">
            <a:avLst/>
          </a:prstGeom>
          <a:noFill/>
        </p:spPr>
        <p:txBody>
          <a:bodyPr wrap="none" rtlCol="0">
            <a:spAutoFit/>
          </a:bodyPr>
          <a:lstStyle/>
          <a:p>
            <a:r>
              <a:rPr lang="en-US" b="1" dirty="0" smtClean="0">
                <a:latin typeface="+mj-lt"/>
              </a:rPr>
              <a:t>THOR 2019</a:t>
            </a:r>
            <a:endParaRPr lang="en-US" b="1" dirty="0">
              <a:latin typeface="+mj-lt"/>
            </a:endParaRPr>
          </a:p>
        </p:txBody>
      </p:sp>
      <p:sp>
        <p:nvSpPr>
          <p:cNvPr id="11" name="TextBox 10"/>
          <p:cNvSpPr txBox="1"/>
          <p:nvPr/>
        </p:nvSpPr>
        <p:spPr>
          <a:xfrm>
            <a:off x="1023715" y="4443794"/>
            <a:ext cx="1967270" cy="369332"/>
          </a:xfrm>
          <a:prstGeom prst="rect">
            <a:avLst/>
          </a:prstGeom>
          <a:noFill/>
        </p:spPr>
        <p:txBody>
          <a:bodyPr wrap="none" rtlCol="0">
            <a:spAutoFit/>
          </a:bodyPr>
          <a:lstStyle/>
          <a:p>
            <a:r>
              <a:rPr lang="en-US" b="1" dirty="0" smtClean="0">
                <a:latin typeface="+mj-lt"/>
              </a:rPr>
              <a:t>Dr. Mary Homer:</a:t>
            </a:r>
            <a:endParaRPr lang="en-US" b="1" dirty="0">
              <a:latin typeface="+mj-lt"/>
            </a:endParaRPr>
          </a:p>
        </p:txBody>
      </p:sp>
    </p:spTree>
    <p:extLst>
      <p:ext uri="{BB962C8B-B14F-4D97-AF65-F5344CB8AC3E}">
        <p14:creationId xmlns:p14="http://schemas.microsoft.com/office/powerpoint/2010/main" val="34526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PHYSIOLOGY: what have we learned?</a:t>
            </a:r>
            <a:endParaRPr lang="en-US" dirty="0"/>
          </a:p>
        </p:txBody>
      </p:sp>
      <p:sp>
        <p:nvSpPr>
          <p:cNvPr id="3" name="Content Placeholder 2"/>
          <p:cNvSpPr>
            <a:spLocks noGrp="1"/>
          </p:cNvSpPr>
          <p:nvPr>
            <p:ph idx="1"/>
          </p:nvPr>
        </p:nvSpPr>
        <p:spPr>
          <a:xfrm>
            <a:off x="457200" y="1279358"/>
            <a:ext cx="8124825" cy="2521117"/>
          </a:xfrm>
        </p:spPr>
        <p:txBody>
          <a:bodyPr>
            <a:normAutofit/>
          </a:bodyPr>
          <a:lstStyle/>
          <a:p>
            <a:pPr marL="457200" indent="-457200">
              <a:buAutoNum type="arabicPeriod"/>
            </a:pPr>
            <a:r>
              <a:rPr lang="en-US" b="1" dirty="0" smtClean="0"/>
              <a:t>Must replace lost functions of WB </a:t>
            </a:r>
            <a:r>
              <a:rPr lang="en-US" b="1" u="sng" dirty="0" smtClean="0"/>
              <a:t>at the same time</a:t>
            </a:r>
            <a:r>
              <a:rPr lang="en-US" b="1" dirty="0" smtClean="0"/>
              <a:t>:</a:t>
            </a:r>
          </a:p>
          <a:p>
            <a:pPr marL="400050" lvl="1" indent="0">
              <a:buNone/>
            </a:pPr>
            <a:r>
              <a:rPr lang="en-US" b="1" dirty="0" smtClean="0"/>
              <a:t>-- oxygen delivery</a:t>
            </a:r>
          </a:p>
          <a:p>
            <a:pPr marL="400050" lvl="1" indent="0">
              <a:buNone/>
            </a:pPr>
            <a:r>
              <a:rPr lang="en-US" b="1" dirty="0" smtClean="0"/>
              <a:t>-- plasma coagulation function</a:t>
            </a:r>
          </a:p>
          <a:p>
            <a:pPr marL="400050" lvl="1" indent="0">
              <a:buNone/>
            </a:pPr>
            <a:r>
              <a:rPr lang="en-US" b="1" dirty="0" smtClean="0"/>
              <a:t>-- platelet primary hemostatic function</a:t>
            </a:r>
          </a:p>
          <a:p>
            <a:pPr marL="400050" lvl="1" indent="0">
              <a:buNone/>
            </a:pPr>
            <a:r>
              <a:rPr lang="en-US" b="1" dirty="0" smtClean="0"/>
              <a:t>-- volume/ oncotic pressure/ electrolytes </a:t>
            </a:r>
          </a:p>
          <a:p>
            <a:pPr marL="0" indent="0">
              <a:buNone/>
            </a:pPr>
            <a:r>
              <a:rPr lang="en-US" b="1" dirty="0" smtClean="0"/>
              <a:t>So, avoid </a:t>
            </a:r>
            <a:r>
              <a:rPr lang="en-US" b="1" dirty="0" err="1" smtClean="0"/>
              <a:t>hemodilution</a:t>
            </a:r>
            <a:r>
              <a:rPr lang="en-US" b="1" dirty="0" smtClean="0"/>
              <a:t>! Treat BLOOD FAILURE!</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7</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pic>
        <p:nvPicPr>
          <p:cNvPr id="7" name="Picture 2" descr="http://upload.wikimedia.org/wikipedia/en/c/c0/Red_Wine_Glass.jpg"/>
          <p:cNvPicPr>
            <a:picLocks noChangeAspect="1" noChangeArrowheads="1"/>
          </p:cNvPicPr>
          <p:nvPr/>
        </p:nvPicPr>
        <p:blipFill>
          <a:blip r:embed="rId2" cstate="print"/>
          <a:srcRect/>
          <a:stretch>
            <a:fillRect/>
          </a:stretch>
        </p:blipFill>
        <p:spPr bwMode="auto">
          <a:xfrm>
            <a:off x="1524334" y="3812029"/>
            <a:ext cx="1368152" cy="2557261"/>
          </a:xfrm>
          <a:prstGeom prst="rect">
            <a:avLst/>
          </a:prstGeom>
          <a:noFill/>
        </p:spPr>
      </p:pic>
      <p:pic>
        <p:nvPicPr>
          <p:cNvPr id="8" name="Picture 4" descr="http://www.pickledgreen.co.uk/community/wp-content/uploads/2010/08/rose_wine_glass.jpg"/>
          <p:cNvPicPr>
            <a:picLocks noChangeAspect="1" noChangeArrowheads="1"/>
          </p:cNvPicPr>
          <p:nvPr/>
        </p:nvPicPr>
        <p:blipFill>
          <a:blip r:embed="rId3" cstate="print"/>
          <a:srcRect/>
          <a:stretch>
            <a:fillRect/>
          </a:stretch>
        </p:blipFill>
        <p:spPr bwMode="auto">
          <a:xfrm>
            <a:off x="4980717" y="3803329"/>
            <a:ext cx="1400609" cy="2565961"/>
          </a:xfrm>
          <a:prstGeom prst="rect">
            <a:avLst/>
          </a:prstGeom>
          <a:noFill/>
        </p:spPr>
      </p:pic>
      <p:sp>
        <p:nvSpPr>
          <p:cNvPr id="10" name="TextBox 9"/>
          <p:cNvSpPr txBox="1">
            <a:spLocks noChangeArrowheads="1"/>
          </p:cNvSpPr>
          <p:nvPr/>
        </p:nvSpPr>
        <p:spPr bwMode="auto">
          <a:xfrm>
            <a:off x="3036502" y="4030290"/>
            <a:ext cx="1672253" cy="369332"/>
          </a:xfrm>
          <a:prstGeom prst="rect">
            <a:avLst/>
          </a:prstGeom>
          <a:noFill/>
          <a:ln w="9525">
            <a:noFill/>
            <a:miter lim="800000"/>
            <a:headEnd/>
            <a:tailEnd/>
          </a:ln>
        </p:spPr>
        <p:txBody>
          <a:bodyPr wrap="none">
            <a:spAutoFit/>
          </a:bodyPr>
          <a:lstStyle/>
          <a:p>
            <a:r>
              <a:rPr lang="en-US" i="1" dirty="0">
                <a:solidFill>
                  <a:srgbClr val="003399"/>
                </a:solidFill>
                <a:latin typeface="+mj-lt"/>
              </a:rPr>
              <a:t>THIS, not that!</a:t>
            </a:r>
          </a:p>
        </p:txBody>
      </p:sp>
      <p:cxnSp>
        <p:nvCxnSpPr>
          <p:cNvPr id="11" name="Straight Arrow Connector 10"/>
          <p:cNvCxnSpPr>
            <a:cxnSpLocks noChangeShapeType="1"/>
          </p:cNvCxnSpPr>
          <p:nvPr/>
        </p:nvCxnSpPr>
        <p:spPr bwMode="auto">
          <a:xfrm flipH="1">
            <a:off x="2964494" y="4400177"/>
            <a:ext cx="220662" cy="534988"/>
          </a:xfrm>
          <a:prstGeom prst="straightConnector1">
            <a:avLst/>
          </a:prstGeom>
          <a:noFill/>
          <a:ln w="28575" algn="ctr">
            <a:solidFill>
              <a:schemeClr val="tx1"/>
            </a:solidFill>
            <a:round/>
            <a:headEnd/>
            <a:tailEnd type="arrow" w="med" len="med"/>
          </a:ln>
        </p:spPr>
      </p:cxnSp>
      <p:cxnSp>
        <p:nvCxnSpPr>
          <p:cNvPr id="12" name="Straight Arrow Connector 13"/>
          <p:cNvCxnSpPr>
            <a:cxnSpLocks noChangeShapeType="1"/>
          </p:cNvCxnSpPr>
          <p:nvPr/>
        </p:nvCxnSpPr>
        <p:spPr bwMode="auto">
          <a:xfrm>
            <a:off x="4548670" y="4400177"/>
            <a:ext cx="336550" cy="546100"/>
          </a:xfrm>
          <a:prstGeom prst="straightConnector1">
            <a:avLst/>
          </a:prstGeom>
          <a:noFill/>
          <a:ln w="28575" algn="ctr">
            <a:solidFill>
              <a:schemeClr val="tx1"/>
            </a:solidFill>
            <a:round/>
            <a:headEnd/>
            <a:tailEnd type="arrow" w="med" len="med"/>
          </a:ln>
        </p:spPr>
      </p:cxnSp>
      <p:sp>
        <p:nvSpPr>
          <p:cNvPr id="13" name="TextBox 12"/>
          <p:cNvSpPr txBox="1"/>
          <p:nvPr/>
        </p:nvSpPr>
        <p:spPr>
          <a:xfrm>
            <a:off x="6505575" y="5124450"/>
            <a:ext cx="2085975" cy="923330"/>
          </a:xfrm>
          <a:prstGeom prst="rect">
            <a:avLst/>
          </a:prstGeom>
          <a:noFill/>
        </p:spPr>
        <p:txBody>
          <a:bodyPr wrap="square" rtlCol="0">
            <a:spAutoFit/>
          </a:bodyPr>
          <a:lstStyle/>
          <a:p>
            <a:r>
              <a:rPr lang="en-US" i="1" dirty="0" smtClean="0">
                <a:solidFill>
                  <a:srgbClr val="003399"/>
                </a:solidFill>
                <a:latin typeface="+mj-lt"/>
              </a:rPr>
              <a:t>Need all parts of blood to replace lost organ function</a:t>
            </a:r>
            <a:endParaRPr lang="en-US" i="1" dirty="0">
              <a:solidFill>
                <a:srgbClr val="003399"/>
              </a:solidFill>
              <a:latin typeface="+mj-lt"/>
            </a:endParaRPr>
          </a:p>
        </p:txBody>
      </p:sp>
    </p:spTree>
    <p:extLst>
      <p:ext uri="{BB962C8B-B14F-4D97-AF65-F5344CB8AC3E}">
        <p14:creationId xmlns:p14="http://schemas.microsoft.com/office/powerpoint/2010/main" val="338629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r>
              <a:rPr lang="en-US" dirty="0" smtClean="0"/>
              <a:t>PHYSIOLOGY: what have we learned?</a:t>
            </a:r>
            <a:endParaRPr lang="en-US" dirty="0"/>
          </a:p>
        </p:txBody>
      </p:sp>
      <p:sp>
        <p:nvSpPr>
          <p:cNvPr id="3" name="Content Placeholder 2"/>
          <p:cNvSpPr>
            <a:spLocks noGrp="1"/>
          </p:cNvSpPr>
          <p:nvPr>
            <p:ph idx="1"/>
          </p:nvPr>
        </p:nvSpPr>
        <p:spPr>
          <a:xfrm>
            <a:off x="19050" y="1146008"/>
            <a:ext cx="8305800" cy="2502067"/>
          </a:xfrm>
        </p:spPr>
        <p:txBody>
          <a:bodyPr>
            <a:normAutofit lnSpcReduction="10000"/>
          </a:bodyPr>
          <a:lstStyle/>
          <a:p>
            <a:pPr marL="457200" indent="-457200">
              <a:buAutoNum type="arabicPeriod" startAt="2"/>
            </a:pPr>
            <a:r>
              <a:rPr lang="en-US" b="1" dirty="0" smtClean="0"/>
              <a:t>Coagulopathy not as simple as low thrombin</a:t>
            </a:r>
          </a:p>
          <a:p>
            <a:pPr marL="400050" lvl="1" indent="0">
              <a:buNone/>
            </a:pPr>
            <a:r>
              <a:rPr lang="en-US" b="1" dirty="0" smtClean="0"/>
              <a:t>-- time X factor consumption: hyper </a:t>
            </a:r>
            <a:r>
              <a:rPr lang="en-US" b="1" dirty="0" smtClean="0">
                <a:sym typeface="Wingdings" panose="05000000000000000000" pitchFamily="2" charset="2"/>
              </a:rPr>
              <a:t> hypo; fibrinogen first</a:t>
            </a:r>
            <a:endParaRPr lang="en-US" b="1" dirty="0" smtClean="0"/>
          </a:p>
          <a:p>
            <a:pPr marL="400050" lvl="1" indent="0">
              <a:buNone/>
            </a:pPr>
            <a:r>
              <a:rPr lang="en-US" b="1" dirty="0" smtClean="0"/>
              <a:t>-- in vitro vs. in vivo reality: long PT vs. ↑ thrombin in vivo</a:t>
            </a:r>
          </a:p>
          <a:p>
            <a:pPr marL="400050" lvl="1" indent="0">
              <a:buNone/>
            </a:pPr>
            <a:r>
              <a:rPr lang="en-US" b="1" dirty="0" smtClean="0"/>
              <a:t>-- cell-based coagulation: 1000X on surfaces (PLT, EC, WBC)</a:t>
            </a:r>
          </a:p>
          <a:p>
            <a:pPr marL="400050" lvl="1" indent="0">
              <a:buNone/>
            </a:pPr>
            <a:r>
              <a:rPr lang="en-US" b="1" dirty="0"/>
              <a:t>-- fibrinolysis: depth/duration of </a:t>
            </a:r>
            <a:r>
              <a:rPr lang="en-US" b="1" dirty="0" smtClean="0"/>
              <a:t>shock</a:t>
            </a:r>
          </a:p>
          <a:p>
            <a:pPr marL="400050" lvl="1" indent="0">
              <a:buNone/>
            </a:pPr>
            <a:r>
              <a:rPr lang="en-US" b="1" dirty="0" smtClean="0"/>
              <a:t>-- platelet consumption &amp; dysfunction over time</a:t>
            </a:r>
          </a:p>
          <a:p>
            <a:pPr marL="400050" lvl="1" indent="0">
              <a:buNone/>
            </a:pPr>
            <a:r>
              <a:rPr lang="en-US" b="1" dirty="0" smtClean="0"/>
              <a:t>-- plasmin nexus: immune activation, vascular dysfunction</a:t>
            </a:r>
            <a:endParaRPr lang="en-US" b="1" dirty="0"/>
          </a:p>
          <a:p>
            <a:endParaRPr lang="en-US" dirty="0"/>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8</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grpSp>
        <p:nvGrpSpPr>
          <p:cNvPr id="11" name="Group 10"/>
          <p:cNvGrpSpPr/>
          <p:nvPr/>
        </p:nvGrpSpPr>
        <p:grpSpPr>
          <a:xfrm>
            <a:off x="238125" y="3668125"/>
            <a:ext cx="3762375" cy="2929465"/>
            <a:chOff x="238125" y="3668125"/>
            <a:chExt cx="3762375" cy="2929465"/>
          </a:xfrm>
        </p:grpSpPr>
        <p:graphicFrame>
          <p:nvGraphicFramePr>
            <p:cNvPr id="8" name="Object 7"/>
            <p:cNvGraphicFramePr>
              <a:graphicFrameLocks noChangeAspect="1"/>
            </p:cNvGraphicFramePr>
            <p:nvPr>
              <p:extLst>
                <p:ext uri="{D42A27DB-BD31-4B8C-83A1-F6EECF244321}">
                  <p14:modId xmlns:p14="http://schemas.microsoft.com/office/powerpoint/2010/main" val="2306143156"/>
                </p:ext>
              </p:extLst>
            </p:nvPr>
          </p:nvGraphicFramePr>
          <p:xfrm>
            <a:off x="238125" y="3668125"/>
            <a:ext cx="3762375" cy="2610750"/>
          </p:xfrm>
          <a:graphic>
            <a:graphicData uri="http://schemas.openxmlformats.org/presentationml/2006/ole">
              <mc:AlternateContent xmlns:mc="http://schemas.openxmlformats.org/markup-compatibility/2006">
                <mc:Choice xmlns:v="urn:schemas-microsoft-com:vml" Requires="v">
                  <p:oleObj spid="_x0000_s1052" r:id="rId3" imgW="6162524" imgH="4276480" progId="SigmaPlotGraphicObject.11">
                    <p:embed/>
                  </p:oleObj>
                </mc:Choice>
                <mc:Fallback>
                  <p:oleObj r:id="rId3" imgW="6162524" imgH="4276480" progId="SigmaPlotGraphicObjec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3668125"/>
                          <a:ext cx="3762375" cy="2610750"/>
                        </a:xfrm>
                        <a:prstGeom prst="rect">
                          <a:avLst/>
                        </a:prstGeom>
                        <a:noFill/>
                        <a:extLst/>
                      </p:spPr>
                    </p:pic>
                  </p:oleObj>
                </mc:Fallback>
              </mc:AlternateContent>
            </a:graphicData>
          </a:graphic>
        </p:graphicFrame>
        <p:sp>
          <p:nvSpPr>
            <p:cNvPr id="10" name="TextBox 9"/>
            <p:cNvSpPr txBox="1"/>
            <p:nvPr/>
          </p:nvSpPr>
          <p:spPr>
            <a:xfrm>
              <a:off x="959918" y="6320591"/>
              <a:ext cx="2154757" cy="276999"/>
            </a:xfrm>
            <a:prstGeom prst="rect">
              <a:avLst/>
            </a:prstGeom>
            <a:noFill/>
          </p:spPr>
          <p:txBody>
            <a:bodyPr wrap="none" rtlCol="0">
              <a:spAutoFit/>
            </a:bodyPr>
            <a:lstStyle/>
            <a:p>
              <a:r>
                <a:rPr lang="en-US" sz="1200" dirty="0" smtClean="0">
                  <a:latin typeface="+mj-lt"/>
                </a:rPr>
                <a:t>Darlington et al. </a:t>
              </a:r>
              <a:r>
                <a:rPr lang="en-US" sz="1200" i="1" dirty="0" smtClean="0">
                  <a:latin typeface="+mj-lt"/>
                </a:rPr>
                <a:t>Shock</a:t>
              </a:r>
              <a:r>
                <a:rPr lang="en-US" sz="1200" dirty="0" smtClean="0">
                  <a:latin typeface="+mj-lt"/>
                </a:rPr>
                <a:t> 2019.</a:t>
              </a:r>
              <a:endParaRPr lang="en-US" sz="1200" dirty="0">
                <a:latin typeface="+mj-lt"/>
              </a:endParaRPr>
            </a:p>
          </p:txBody>
        </p:sp>
      </p:grpSp>
      <p:grpSp>
        <p:nvGrpSpPr>
          <p:cNvPr id="12" name="Group 11"/>
          <p:cNvGrpSpPr/>
          <p:nvPr/>
        </p:nvGrpSpPr>
        <p:grpSpPr>
          <a:xfrm>
            <a:off x="4662486" y="3532012"/>
            <a:ext cx="4411960" cy="3106914"/>
            <a:chOff x="4662486" y="3532012"/>
            <a:chExt cx="4411960" cy="3106914"/>
          </a:xfrm>
        </p:grpSpPr>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3907" y="3532012"/>
              <a:ext cx="3140539" cy="310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62486" y="6344876"/>
              <a:ext cx="1326004" cy="276999"/>
            </a:xfrm>
            <a:prstGeom prst="rect">
              <a:avLst/>
            </a:prstGeom>
            <a:noFill/>
          </p:spPr>
          <p:txBody>
            <a:bodyPr wrap="none" rtlCol="0">
              <a:spAutoFit/>
            </a:bodyPr>
            <a:lstStyle/>
            <a:p>
              <a:r>
                <a:rPr lang="en-US" sz="1200" dirty="0" smtClean="0">
                  <a:latin typeface="+mj-lt"/>
                </a:rPr>
                <a:t>Cap </a:t>
              </a:r>
              <a:r>
                <a:rPr lang="en-US" sz="1200" i="1" dirty="0" smtClean="0">
                  <a:latin typeface="+mj-lt"/>
                </a:rPr>
                <a:t>Blood</a:t>
              </a:r>
              <a:r>
                <a:rPr lang="en-US" sz="1200" dirty="0" smtClean="0">
                  <a:latin typeface="+mj-lt"/>
                </a:rPr>
                <a:t> 2017.</a:t>
              </a:r>
              <a:endParaRPr lang="en-US" sz="1200" dirty="0">
                <a:latin typeface="+mj-lt"/>
              </a:endParaRPr>
            </a:p>
          </p:txBody>
        </p:sp>
      </p:grpSp>
    </p:spTree>
    <p:extLst>
      <p:ext uri="{BB962C8B-B14F-4D97-AF65-F5344CB8AC3E}">
        <p14:creationId xmlns:p14="http://schemas.microsoft.com/office/powerpoint/2010/main" val="31153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7625"/>
            <a:ext cx="7591425" cy="872836"/>
          </a:xfrm>
        </p:spPr>
        <p:txBody>
          <a:bodyPr>
            <a:normAutofit/>
          </a:bodyPr>
          <a:lstStyle/>
          <a:p>
            <a:pPr algn="ctr"/>
            <a:r>
              <a:rPr lang="en-US" dirty="0" smtClean="0"/>
              <a:t> </a:t>
            </a:r>
            <a:endParaRPr lang="en-US" dirty="0"/>
          </a:p>
        </p:txBody>
      </p:sp>
      <p:sp>
        <p:nvSpPr>
          <p:cNvPr id="3" name="Content Placeholder 2"/>
          <p:cNvSpPr>
            <a:spLocks noGrp="1"/>
          </p:cNvSpPr>
          <p:nvPr>
            <p:ph idx="1"/>
          </p:nvPr>
        </p:nvSpPr>
        <p:spPr>
          <a:xfrm>
            <a:off x="356616" y="1206206"/>
            <a:ext cx="8330184" cy="1804416"/>
          </a:xfrm>
        </p:spPr>
        <p:txBody>
          <a:bodyPr>
            <a:normAutofit/>
          </a:bodyPr>
          <a:lstStyle/>
          <a:p>
            <a:pPr>
              <a:spcBef>
                <a:spcPct val="0"/>
              </a:spcBef>
              <a:buNone/>
            </a:pPr>
            <a:r>
              <a:rPr lang="en-US" altLang="en-US" b="1" dirty="0" smtClean="0"/>
              <a:t>Clinical vs. Lab Coagulopathy: </a:t>
            </a:r>
            <a:r>
              <a:rPr lang="en-US" altLang="en-US" dirty="0" smtClean="0"/>
              <a:t>(n&gt;1000)</a:t>
            </a:r>
          </a:p>
          <a:p>
            <a:pPr marL="0">
              <a:spcBef>
                <a:spcPct val="0"/>
              </a:spcBef>
              <a:buNone/>
            </a:pPr>
            <a:r>
              <a:rPr lang="en-US" altLang="en-US" i="1" dirty="0" err="1" smtClean="0"/>
              <a:t>noC</a:t>
            </a:r>
            <a:r>
              <a:rPr lang="en-US" altLang="en-US" i="1" dirty="0" smtClean="0"/>
              <a:t> 61% (9% mortality)</a:t>
            </a:r>
          </a:p>
          <a:p>
            <a:pPr marL="0">
              <a:spcBef>
                <a:spcPct val="0"/>
              </a:spcBef>
              <a:buNone/>
            </a:pPr>
            <a:r>
              <a:rPr lang="en-US" altLang="en-US" i="1" dirty="0" smtClean="0"/>
              <a:t>LC </a:t>
            </a:r>
            <a:r>
              <a:rPr lang="en-US" altLang="en-US" i="1" dirty="0"/>
              <a:t>39</a:t>
            </a:r>
            <a:r>
              <a:rPr lang="en-US" altLang="en-US" i="1" dirty="0" smtClean="0"/>
              <a:t>% (22% mortality)</a:t>
            </a:r>
            <a:endParaRPr lang="en-US" altLang="en-US" i="1" dirty="0"/>
          </a:p>
          <a:p>
            <a:pPr marL="0">
              <a:spcBef>
                <a:spcPct val="0"/>
              </a:spcBef>
              <a:buNone/>
            </a:pPr>
            <a:r>
              <a:rPr lang="en-US" altLang="en-US" i="1" dirty="0" smtClean="0">
                <a:sym typeface="Wingdings" panose="05000000000000000000" pitchFamily="2" charset="2"/>
              </a:rPr>
              <a:t> </a:t>
            </a:r>
            <a:r>
              <a:rPr lang="en-US" altLang="en-US" i="1" dirty="0" smtClean="0"/>
              <a:t>CC </a:t>
            </a:r>
            <a:r>
              <a:rPr lang="en-US" altLang="en-US" b="1" i="1" dirty="0" smtClean="0">
                <a:solidFill>
                  <a:srgbClr val="C00000"/>
                </a:solidFill>
              </a:rPr>
              <a:t>4%</a:t>
            </a:r>
            <a:r>
              <a:rPr lang="en-US" altLang="en-US" i="1" dirty="0" smtClean="0"/>
              <a:t> (59% mortality)	[INR&gt;1.5, PLT&lt;150, MA&lt;55]</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9</a:t>
            </a:fld>
            <a:endParaRPr lang="en-US" dirty="0"/>
          </a:p>
        </p:txBody>
      </p:sp>
      <p:sp>
        <p:nvSpPr>
          <p:cNvPr id="9" name="Date Placeholder 3"/>
          <p:cNvSpPr>
            <a:spLocks noGrp="1"/>
          </p:cNvSpPr>
          <p:nvPr>
            <p:ph type="dt" sz="half" idx="10"/>
          </p:nvPr>
        </p:nvSpPr>
        <p:spPr>
          <a:xfrm>
            <a:off x="0" y="6629401"/>
            <a:ext cx="3124200" cy="228600"/>
          </a:xfrm>
          <a:prstGeom prst="rect">
            <a:avLst/>
          </a:prstGeom>
        </p:spPr>
        <p:txBody>
          <a:bodyPr/>
          <a:lstStyle>
            <a:lvl1pPr>
              <a:defRPr sz="800">
                <a:solidFill>
                  <a:schemeClr val="tx1"/>
                </a:solidFill>
              </a:defRPr>
            </a:lvl1pPr>
          </a:lstStyle>
          <a:p>
            <a:r>
              <a:rPr lang="en-US" dirty="0" smtClean="0"/>
              <a:t>COL Andrew P. Cap, MD, PhD, andrew.p.cap.mil@mail.mil </a:t>
            </a:r>
            <a:endParaRPr lang="en-US" dirty="0"/>
          </a:p>
        </p:txBody>
      </p:sp>
      <p:sp>
        <p:nvSpPr>
          <p:cNvPr id="7" name="Title 1"/>
          <p:cNvSpPr txBox="1">
            <a:spLocks/>
          </p:cNvSpPr>
          <p:nvPr/>
        </p:nvSpPr>
        <p:spPr>
          <a:xfrm>
            <a:off x="1019174" y="8001"/>
            <a:ext cx="7591425" cy="872836"/>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2800" b="1" i="0" kern="1200">
                <a:solidFill>
                  <a:schemeClr val="tx1"/>
                </a:solidFill>
                <a:latin typeface="Helvetica"/>
                <a:ea typeface="+mj-ea"/>
                <a:cs typeface="Helvetica"/>
              </a:defRPr>
            </a:lvl1pPr>
          </a:lstStyle>
          <a:p>
            <a:r>
              <a:rPr lang="en-US" dirty="0" smtClean="0"/>
              <a:t>Hemostatic Resuscitation? What are we treating?</a:t>
            </a:r>
            <a:endParaRPr lang="en-US" dirty="0"/>
          </a:p>
        </p:txBody>
      </p:sp>
      <p:sp>
        <p:nvSpPr>
          <p:cNvPr id="4" name="TextBox 3"/>
          <p:cNvSpPr txBox="1"/>
          <p:nvPr/>
        </p:nvSpPr>
        <p:spPr>
          <a:xfrm>
            <a:off x="464820" y="6139399"/>
            <a:ext cx="1858907" cy="461665"/>
          </a:xfrm>
          <a:prstGeom prst="rect">
            <a:avLst/>
          </a:prstGeom>
          <a:noFill/>
        </p:spPr>
        <p:txBody>
          <a:bodyPr wrap="none" rtlCol="0">
            <a:spAutoFit/>
          </a:bodyPr>
          <a:lstStyle/>
          <a:p>
            <a:r>
              <a:rPr lang="en-US" sz="1200" dirty="0" smtClean="0">
                <a:latin typeface="+mj-lt"/>
              </a:rPr>
              <a:t>Chang </a:t>
            </a:r>
            <a:r>
              <a:rPr lang="en-US" sz="1200" i="1" dirty="0" smtClean="0">
                <a:latin typeface="+mj-lt"/>
              </a:rPr>
              <a:t>SURGERY</a:t>
            </a:r>
            <a:r>
              <a:rPr lang="en-US" sz="1200" dirty="0" smtClean="0">
                <a:latin typeface="+mj-lt"/>
              </a:rPr>
              <a:t> 2018.</a:t>
            </a:r>
          </a:p>
          <a:p>
            <a:r>
              <a:rPr lang="en-US" sz="1200" dirty="0" smtClean="0">
                <a:latin typeface="+mj-lt"/>
              </a:rPr>
              <a:t>Cardenas </a:t>
            </a:r>
            <a:r>
              <a:rPr lang="en-US" sz="1200" i="1" dirty="0" smtClean="0">
                <a:latin typeface="+mj-lt"/>
              </a:rPr>
              <a:t>SHOCK</a:t>
            </a:r>
            <a:r>
              <a:rPr lang="en-US" sz="1200" dirty="0" smtClean="0">
                <a:latin typeface="+mj-lt"/>
              </a:rPr>
              <a:t> 2019.</a:t>
            </a:r>
            <a:endParaRPr lang="en-US" sz="1200" dirty="0">
              <a:latin typeface="+mj-lt"/>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6069" b="6069"/>
          <a:stretch/>
        </p:blipFill>
        <p:spPr>
          <a:xfrm>
            <a:off x="6462329" y="4769269"/>
            <a:ext cx="2476500" cy="1847850"/>
          </a:xfrm>
          <a:prstGeom prst="rect">
            <a:avLst/>
          </a:prstGeom>
        </p:spPr>
      </p:pic>
      <p:sp>
        <p:nvSpPr>
          <p:cNvPr id="10" name="Content Placeholder 2"/>
          <p:cNvSpPr txBox="1">
            <a:spLocks/>
          </p:cNvSpPr>
          <p:nvPr/>
        </p:nvSpPr>
        <p:spPr>
          <a:xfrm>
            <a:off x="362712" y="3174486"/>
            <a:ext cx="8324088" cy="22013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spcBef>
                <a:spcPct val="0"/>
              </a:spcBef>
              <a:buFont typeface="Lucida Grande"/>
              <a:buNone/>
            </a:pPr>
            <a:r>
              <a:rPr lang="en-US" altLang="en-US" b="1" dirty="0" smtClean="0"/>
              <a:t>Fibrinolysis vs. Shutdown: </a:t>
            </a:r>
            <a:r>
              <a:rPr lang="en-US" altLang="en-US" dirty="0" smtClean="0"/>
              <a:t>(n&gt;547, PROPPR)</a:t>
            </a:r>
          </a:p>
          <a:p>
            <a:pPr>
              <a:spcBef>
                <a:spcPct val="0"/>
              </a:spcBef>
              <a:buFont typeface="Lucida Grande"/>
              <a:buNone/>
            </a:pPr>
            <a:r>
              <a:rPr lang="en-US" altLang="en-US" i="1" dirty="0" smtClean="0"/>
              <a:t>“TEG shutdown” = mod lysis, FGN consumption, PLT </a:t>
            </a:r>
            <a:r>
              <a:rPr lang="en-US" altLang="en-US" i="1" dirty="0" err="1" smtClean="0"/>
              <a:t>dysfxn</a:t>
            </a:r>
            <a:r>
              <a:rPr lang="en-US" altLang="en-US" i="1" dirty="0" smtClean="0"/>
              <a:t> </a:t>
            </a:r>
            <a:r>
              <a:rPr lang="en-US" altLang="en-US" i="1" dirty="0" smtClean="0">
                <a:sym typeface="Wingdings" panose="05000000000000000000" pitchFamily="2" charset="2"/>
              </a:rPr>
              <a:t> poor outcome (17% dead vs. 12% </a:t>
            </a:r>
            <a:r>
              <a:rPr lang="en-US" altLang="en-US" i="1" dirty="0" err="1" smtClean="0">
                <a:sym typeface="Wingdings" panose="05000000000000000000" pitchFamily="2" charset="2"/>
              </a:rPr>
              <a:t>nrl</a:t>
            </a:r>
            <a:r>
              <a:rPr lang="en-US" altLang="en-US" i="1" dirty="0" smtClean="0">
                <a:sym typeface="Wingdings" panose="05000000000000000000" pitchFamily="2" charset="2"/>
              </a:rPr>
              <a:t> lysis)</a:t>
            </a:r>
          </a:p>
          <a:p>
            <a:pPr>
              <a:spcBef>
                <a:spcPct val="0"/>
              </a:spcBef>
              <a:buFont typeface="Lucida Grande"/>
              <a:buNone/>
            </a:pPr>
            <a:endParaRPr lang="en-US" altLang="en-US" i="1" dirty="0" smtClean="0">
              <a:sym typeface="Wingdings" panose="05000000000000000000" pitchFamily="2" charset="2"/>
            </a:endParaRPr>
          </a:p>
          <a:p>
            <a:pPr>
              <a:spcBef>
                <a:spcPct val="0"/>
              </a:spcBef>
              <a:buFont typeface="Lucida Grande"/>
              <a:buNone/>
            </a:pPr>
            <a:r>
              <a:rPr lang="en-US" altLang="en-US" i="1" dirty="0" smtClean="0">
                <a:sym typeface="Wingdings" panose="05000000000000000000" pitchFamily="2" charset="2"/>
              </a:rPr>
              <a:t>“TEG lysis”  game over… (51% dead)</a:t>
            </a:r>
            <a:endParaRPr lang="en-US" altLang="en-US" i="1" dirty="0"/>
          </a:p>
        </p:txBody>
      </p:sp>
    </p:spTree>
    <p:extLst>
      <p:ext uri="{BB962C8B-B14F-4D97-AF65-F5344CB8AC3E}">
        <p14:creationId xmlns:p14="http://schemas.microsoft.com/office/powerpoint/2010/main" val="31629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1133</Words>
  <Application>Microsoft Office PowerPoint</Application>
  <PresentationFormat>On-screen Show (4:3)</PresentationFormat>
  <Paragraphs>196</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Helvetica</vt:lpstr>
      <vt:lpstr>Lucida Grande</vt:lpstr>
      <vt:lpstr>Times New Roman</vt:lpstr>
      <vt:lpstr>Wingdings</vt:lpstr>
      <vt:lpstr>Office Theme</vt:lpstr>
      <vt:lpstr>SigmaPlotGraphicObject.11</vt:lpstr>
      <vt:lpstr>Blood Products in Development</vt:lpstr>
      <vt:lpstr> </vt:lpstr>
      <vt:lpstr>DCR evolution over past 10 years</vt:lpstr>
      <vt:lpstr>First DCR, now RDCR</vt:lpstr>
      <vt:lpstr>International Change of Practice: Whole Blood</vt:lpstr>
      <vt:lpstr>So, are we done?</vt:lpstr>
      <vt:lpstr>PHYSIOLOGY: what have we learned?</vt:lpstr>
      <vt:lpstr>PHYSIOLOGY: what have we learned?</vt:lpstr>
      <vt:lpstr> </vt:lpstr>
      <vt:lpstr> </vt:lpstr>
      <vt:lpstr>Near Term (Still Based on Old Technology)</vt:lpstr>
      <vt:lpstr>What is just over the horizon?</vt:lpstr>
      <vt:lpstr>PowerPoint Presentation</vt:lpstr>
      <vt:lpstr>PowerPoint Presentation</vt:lpstr>
      <vt:lpstr> </vt:lpstr>
      <vt:lpstr>PowerPoint Presentation</vt:lpstr>
      <vt:lpstr>USAISR Future Directions on Acute Combat Casualty Care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Walters</dc:creator>
  <cp:lastModifiedBy>Cap, Andrew P COL USARMY MEDCOM AISR (US)</cp:lastModifiedBy>
  <cp:revision>222</cp:revision>
  <cp:lastPrinted>2018-11-30T18:41:00Z</cp:lastPrinted>
  <dcterms:created xsi:type="dcterms:W3CDTF">2013-11-20T18:41:00Z</dcterms:created>
  <dcterms:modified xsi:type="dcterms:W3CDTF">2019-06-24T23:56:16Z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1033-11.2.0.8339</vt:lpwstr>
  </property>
</Properties>
</file>